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22.xml" ContentType="application/vnd.openxmlformats-officedocument.presentationml.slideLayout+xml"/>
  <Override PartName="/ppt/slideLayouts/slideLayout76.xml" ContentType="application/vnd.openxmlformats-officedocument.presentationml.slideLayout+xml"/>
  <Override PartName="/ppt/slideLayouts/slideLayout23.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6.xml" ContentType="application/vnd.openxmlformats-officedocument.presentationml.slideLayout+xml"/>
  <Override PartName="/ppt/slideLayouts/slideLayout88.xml" ContentType="application/vnd.openxmlformats-officedocument.presentationml.slideLayout+xml"/>
  <Override PartName="/ppt/slideLayouts/slideLayout96.xml" ContentType="application/vnd.openxmlformats-officedocument.presentationml.slideLayout+xml"/>
  <Override PartName="/ppt/slideLayouts/slideLayout87.xml" ContentType="application/vnd.openxmlformats-officedocument.presentationml.slideLayout+xml"/>
  <Override PartName="/ppt/slideLayouts/slideLayout95.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68.xml" ContentType="application/vnd.openxmlformats-officedocument.presentationml.slideLayout+xml"/>
  <Override PartName="/ppt/slideLayouts/slideLayout83.xml" ContentType="application/vnd.openxmlformats-officedocument.presentationml.slideLayout+xml"/>
  <Override PartName="/ppt/slideLayouts/slideLayout67.xml" ContentType="application/vnd.openxmlformats-officedocument.presentationml.slideLayout+xml"/>
  <Override PartName="/ppt/slideLayouts/slideLayout82.xml" ContentType="application/vnd.openxmlformats-officedocument.presentationml.slideLayout+xml"/>
  <Override PartName="/ppt/slideLayouts/slideLayout66.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15.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16.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51.xml.rels" ContentType="application/vnd.openxmlformats-package.relationships+xml"/>
  <Override PartName="/ppt/slideLayouts/_rels/slideLayout83.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87.xml.rels" ContentType="application/vnd.openxmlformats-package.relationships+xml"/>
  <Override PartName="/ppt/slideLayouts/_rels/slideLayout72.xml.rels" ContentType="application/vnd.openxmlformats-package.relationships+xml"/>
  <Override PartName="/ppt/slideLayouts/_rels/slideLayout88.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9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63.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89.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34.xml.rels" ContentType="application/vnd.openxmlformats-package.relationships+xml"/>
  <Override PartName="/ppt/slideLayouts/_rels/slideLayout92.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47.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86.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49.xml.rels" ContentType="application/vnd.openxmlformats-package.relationships+xml"/>
  <Override PartName="/ppt/slideLayouts/_rels/slideLayout17.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75.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76.xml.rels" ContentType="application/vnd.openxmlformats-package.relationships+xml"/>
  <Override PartName="/ppt/slideLayouts/_rels/slideLayout71.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78.xml.rels" ContentType="application/vnd.openxmlformats-package.relationships+xml"/>
  <Override PartName="/ppt/slideLayouts/_rels/slideLayout23.xml.rels" ContentType="application/vnd.openxmlformats-package.relationships+xml"/>
  <Override PartName="/ppt/slideLayouts/_rels/slideLayout81.xml.rels" ContentType="application/vnd.openxmlformats-package.relationships+xml"/>
  <Override PartName="/ppt/slideLayouts/slideLayout50.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8.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5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6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6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9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0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0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0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0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9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2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6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226080"/>
            <a:ext cx="9069840" cy="944640"/>
          </a:xfrm>
          <a:prstGeom prst="rect">
            <a:avLst/>
          </a:prstGeom>
          <a:noFill/>
          <a:ln>
            <a:noFill/>
          </a:ln>
        </p:spPr>
        <p:style>
          <a:lnRef idx="0"/>
          <a:fillRef idx="0"/>
          <a:effectRef idx="0"/>
          <a:fontRef idx="minor"/>
        </p:style>
      </p:sp>
      <p:sp>
        <p:nvSpPr>
          <p:cNvPr id="30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ERT MSR</a:t>
            </a:r>
            <a:br/>
            <a:r>
              <a:rPr b="0" lang="en-US" sz="3200" spc="-1" strike="noStrike">
                <a:solidFill>
                  <a:srgbClr val="000000"/>
                </a:solidFill>
                <a:latin typeface="Arial"/>
                <a:ea typeface="DejaVu Sans"/>
              </a:rPr>
              <a:t>February 2020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Dashboard Status Feb 2020</a:t>
            </a:r>
            <a:endParaRPr b="0" lang="en-US" sz="4400" spc="-1" strike="noStrike">
              <a:latin typeface="Arial"/>
            </a:endParaRPr>
          </a:p>
        </p:txBody>
      </p:sp>
      <p:sp>
        <p:nvSpPr>
          <p:cNvPr id="323"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 changes to report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2 Challenges</a:t>
            </a:r>
            <a:endParaRPr b="0" lang="en-US" sz="4400" spc="-1" strike="noStrike">
              <a:latin typeface="Arial"/>
            </a:endParaRPr>
          </a:p>
        </p:txBody>
      </p:sp>
      <p:sp>
        <p:nvSpPr>
          <p:cNvPr id="32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Nothing to report right now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504000" y="226080"/>
            <a:ext cx="9069840" cy="944640"/>
          </a:xfrm>
          <a:prstGeom prst="rect">
            <a:avLst/>
          </a:prstGeom>
          <a:noFill/>
          <a:ln>
            <a:noFill/>
          </a:ln>
        </p:spPr>
        <p:style>
          <a:lnRef idx="0"/>
          <a:fillRef idx="0"/>
          <a:effectRef idx="0"/>
          <a:fontRef idx="minor"/>
        </p:style>
      </p:sp>
      <p:sp>
        <p:nvSpPr>
          <p:cNvPr id="327"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20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Task 3 – Configuration Management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CM Status – Feb 2020</a:t>
            </a:r>
            <a:endParaRPr b="0" lang="en-US" sz="4400" spc="-1" strike="noStrike">
              <a:latin typeface="Arial"/>
            </a:endParaRPr>
          </a:p>
        </p:txBody>
      </p:sp>
      <p:sp>
        <p:nvSpPr>
          <p:cNvPr id="329"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Need to get from Ye and crew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3 Challenges</a:t>
            </a:r>
            <a:endParaRPr b="0" lang="en-US" sz="4400" spc="-1" strike="noStrike">
              <a:latin typeface="Arial"/>
            </a:endParaRPr>
          </a:p>
        </p:txBody>
      </p:sp>
      <p:sp>
        <p:nvSpPr>
          <p:cNvPr id="331"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Unresolved Challenges</a:t>
            </a:r>
            <a:endParaRPr b="0" lang="en-US" sz="32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None</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Expected Challenges for March</a:t>
            </a:r>
            <a:endParaRPr b="0" lang="en-US" sz="32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None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504000" y="226080"/>
            <a:ext cx="9069840" cy="944640"/>
          </a:xfrm>
          <a:prstGeom prst="rect">
            <a:avLst/>
          </a:prstGeom>
          <a:noFill/>
          <a:ln>
            <a:noFill/>
          </a:ln>
        </p:spPr>
        <p:style>
          <a:lnRef idx="0"/>
          <a:fillRef idx="0"/>
          <a:effectRef idx="0"/>
          <a:fontRef idx="minor"/>
        </p:style>
      </p:sp>
      <p:sp>
        <p:nvSpPr>
          <p:cNvPr id="333"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200" algn="ctr">
              <a:lnSpc>
                <a:spcPct val="100000"/>
              </a:lnSpc>
              <a:buClr>
                <a:srgbClr val="000000"/>
              </a:buClr>
              <a:buFont typeface="Noto Sans Symbols"/>
              <a:buChar char="●"/>
            </a:pPr>
            <a:r>
              <a:rPr b="0" lang="en-US" sz="3200" spc="-1" strike="noStrike">
                <a:solidFill>
                  <a:srgbClr val="000000"/>
                </a:solidFill>
                <a:latin typeface="Arial"/>
                <a:ea typeface="Arial"/>
              </a:rPr>
              <a:t>Task 4 – STC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STC Status – Feb 2020</a:t>
            </a:r>
            <a:endParaRPr b="0" lang="en-US" sz="4400" spc="-1" strike="noStrike">
              <a:latin typeface="Arial"/>
            </a:endParaRPr>
          </a:p>
        </p:txBody>
      </p:sp>
      <p:sp>
        <p:nvSpPr>
          <p:cNvPr id="335" name="CustomShape 2"/>
          <p:cNvSpPr/>
          <p:nvPr/>
        </p:nvSpPr>
        <p:spPr>
          <a:xfrm>
            <a:off x="504000" y="1326600"/>
            <a:ext cx="8826120" cy="3684960"/>
          </a:xfrm>
          <a:prstGeom prst="rect">
            <a:avLst/>
          </a:prstGeom>
          <a:noFill/>
          <a:ln>
            <a:noFill/>
          </a:ln>
        </p:spPr>
        <p:style>
          <a:lnRef idx="0"/>
          <a:fillRef idx="0"/>
          <a:effectRef idx="0"/>
          <a:fontRef idx="minor"/>
        </p:style>
        <p:txBody>
          <a:bodyPr lIns="0" rIns="0" tIns="0" bIns="0">
            <a:normAutofit/>
          </a:bodyPr>
          <a:p>
            <a:pPr marL="432000" indent="-364320">
              <a:lnSpc>
                <a:spcPct val="100000"/>
              </a:lnSpc>
              <a:buClr>
                <a:srgbClr val="000000"/>
              </a:buClr>
              <a:buFont typeface="Noto Sans Symbols"/>
              <a:buChar char="●"/>
            </a:pPr>
            <a:r>
              <a:rPr b="0" lang="en-US" sz="1400" spc="-1" strike="noStrike">
                <a:solidFill>
                  <a:srgbClr val="000000"/>
                </a:solidFill>
                <a:latin typeface="Arial"/>
                <a:ea typeface="Arial"/>
              </a:rPr>
              <a:t>Full 3D MHD model considered complete</a:t>
            </a:r>
            <a:endParaRPr b="0" lang="en-US" sz="1400" spc="-1" strike="noStrike">
              <a:latin typeface="Arial"/>
            </a:endParaRPr>
          </a:p>
          <a:p>
            <a:pPr lvl="1" marL="864000" indent="-3430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Verified and validated MHD models against current literature results and established confidence with internal AFRL stakeholders</a:t>
            </a:r>
            <a:endParaRPr b="0" lang="en-US" sz="1400" spc="-1" strike="noStrike">
              <a:latin typeface="Arial"/>
            </a:endParaRPr>
          </a:p>
          <a:p>
            <a:pPr lvl="1" marL="864000" indent="-3430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Determined neither the Boris correction or diffusive model implementation was appropriate for our problem</a:t>
            </a:r>
            <a:endParaRPr b="0" lang="en-US" sz="1400" spc="-1" strike="noStrike">
              <a:latin typeface="Arial"/>
            </a:endParaRPr>
          </a:p>
          <a:p>
            <a:pPr marL="457200" indent="-317160">
              <a:lnSpc>
                <a:spcPct val="100000"/>
              </a:lnSpc>
              <a:spcBef>
                <a:spcPts val="1134"/>
              </a:spcBef>
              <a:buClr>
                <a:srgbClr val="000000"/>
              </a:buClr>
              <a:buFont typeface="Arial"/>
              <a:buChar char="●"/>
            </a:pPr>
            <a:r>
              <a:rPr b="0" lang="en-US" sz="1400" spc="-1" strike="noStrike">
                <a:solidFill>
                  <a:srgbClr val="000000"/>
                </a:solidFill>
                <a:latin typeface="Arial"/>
                <a:ea typeface="Arial"/>
              </a:rPr>
              <a:t>Developing a lighter/reduced model formulation that will incorporate analytical expressions to reduce computation times </a:t>
            </a:r>
            <a:endParaRPr b="0" lang="en-US" sz="1400" spc="-1" strike="noStrike">
              <a:latin typeface="Arial"/>
            </a:endParaRPr>
          </a:p>
          <a:p>
            <a:pPr marL="432000" indent="-364320">
              <a:lnSpc>
                <a:spcPct val="100000"/>
              </a:lnSpc>
              <a:spcBef>
                <a:spcPts val="1417"/>
              </a:spcBef>
              <a:buClr>
                <a:srgbClr val="000000"/>
              </a:buClr>
              <a:buFont typeface="Noto Sans Symbols"/>
              <a:buChar char="●"/>
            </a:pPr>
            <a:r>
              <a:rPr b="0" lang="en-US" sz="1400" spc="-1" strike="noStrike">
                <a:solidFill>
                  <a:srgbClr val="000000"/>
                </a:solidFill>
                <a:latin typeface="Arial"/>
                <a:ea typeface="Arial"/>
              </a:rPr>
              <a:t>Continuing weekly internal meetings with AFRL stakeholders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Arial"/>
              </a:rPr>
              <a:t>Task 4 Challenges</a:t>
            </a:r>
            <a:endParaRPr b="0" lang="en-US" sz="4400" spc="-1" strike="noStrike">
              <a:latin typeface="Arial"/>
            </a:endParaRPr>
          </a:p>
        </p:txBody>
      </p:sp>
      <p:sp>
        <p:nvSpPr>
          <p:cNvPr id="337" name="CustomShape 2"/>
          <p:cNvSpPr/>
          <p:nvPr/>
        </p:nvSpPr>
        <p:spPr>
          <a:xfrm>
            <a:off x="504000" y="1326600"/>
            <a:ext cx="9069840" cy="3810600"/>
          </a:xfrm>
          <a:prstGeom prst="rect">
            <a:avLst/>
          </a:prstGeom>
          <a:noFill/>
          <a:ln>
            <a:noFill/>
          </a:ln>
        </p:spPr>
        <p:style>
          <a:lnRef idx="0"/>
          <a:fillRef idx="0"/>
          <a:effectRef idx="0"/>
          <a:fontRef idx="minor"/>
        </p:style>
        <p:txBody>
          <a:bodyPr lIns="0" rIns="0" tIns="0" bIns="0">
            <a:normAutofit/>
          </a:bodyPr>
          <a:p>
            <a:pPr marL="432000" indent="-392760">
              <a:lnSpc>
                <a:spcPct val="100000"/>
              </a:lnSpc>
              <a:buClr>
                <a:srgbClr val="000000"/>
              </a:buClr>
              <a:buFont typeface="Noto Sans Symbols"/>
              <a:buChar char="●"/>
            </a:pPr>
            <a:r>
              <a:rPr b="0" lang="en-US" sz="1400" spc="-1" strike="noStrike">
                <a:solidFill>
                  <a:srgbClr val="000000"/>
                </a:solidFill>
                <a:latin typeface="Arial"/>
                <a:ea typeface="Arial"/>
              </a:rPr>
              <a:t>Current Challenges</a:t>
            </a:r>
            <a:endParaRPr b="0" lang="en-US" sz="1400" spc="-1" strike="noStrike">
              <a:latin typeface="Arial"/>
            </a:endParaRPr>
          </a:p>
          <a:p>
            <a:pPr lvl="1" marL="864000" indent="-3844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High fidelity runs dominated by small time steps</a:t>
            </a:r>
            <a:endParaRPr b="0" lang="en-US" sz="1400" spc="-1" strike="noStrike">
              <a:latin typeface="Arial"/>
            </a:endParaRPr>
          </a:p>
          <a:p>
            <a:pPr lvl="1" marL="864000" indent="-3844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Artificial plasma cloud currently evolves within a uniform fluid background</a:t>
            </a:r>
            <a:endParaRPr b="0" lang="en-US" sz="1400" spc="-1" strike="noStrike">
              <a:latin typeface="Arial"/>
            </a:endParaRPr>
          </a:p>
          <a:p>
            <a:pPr lvl="2" marL="1296000" indent="-361440">
              <a:lnSpc>
                <a:spcPct val="100000"/>
              </a:lnSpc>
              <a:spcBef>
                <a:spcPts val="850"/>
              </a:spcBef>
              <a:buClr>
                <a:srgbClr val="000000"/>
              </a:buClr>
              <a:buFont typeface="Noto Sans Symbols"/>
              <a:buChar char="●"/>
            </a:pPr>
            <a:r>
              <a:rPr b="0" lang="en-US" sz="1400" spc="-1" strike="noStrike">
                <a:solidFill>
                  <a:srgbClr val="000000"/>
                </a:solidFill>
                <a:latin typeface="Arial"/>
                <a:ea typeface="Arial"/>
              </a:rPr>
              <a:t>Regridding algorithm does not incorporate realistic (time evolving) boundary conditions yet</a:t>
            </a:r>
            <a:endParaRPr b="0" lang="en-US" sz="1400" spc="-1" strike="noStrike">
              <a:latin typeface="Arial"/>
            </a:endParaRPr>
          </a:p>
          <a:p>
            <a:pPr lvl="2" marL="1296000" indent="-361440">
              <a:lnSpc>
                <a:spcPct val="100000"/>
              </a:lnSpc>
              <a:spcBef>
                <a:spcPts val="850"/>
              </a:spcBef>
              <a:buClr>
                <a:srgbClr val="000000"/>
              </a:buClr>
              <a:buFont typeface="Noto Sans Symbols"/>
              <a:buChar char="●"/>
            </a:pPr>
            <a:r>
              <a:rPr b="0" lang="en-US" sz="1400" spc="-1" strike="noStrike">
                <a:solidFill>
                  <a:srgbClr val="000000"/>
                </a:solidFill>
                <a:latin typeface="Arial"/>
                <a:ea typeface="Arial"/>
              </a:rPr>
              <a:t>No atmospheric gradients</a:t>
            </a:r>
            <a:endParaRPr b="0" lang="en-US" sz="1400" spc="-1" strike="noStrike">
              <a:latin typeface="Arial"/>
            </a:endParaRPr>
          </a:p>
          <a:p>
            <a:pPr lvl="1" marL="864000" indent="-3844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Minimal interest in adaptive mesh refinement algorithms or HPC environments</a:t>
            </a:r>
            <a:endParaRPr b="0" lang="en-US" sz="1400" spc="-1" strike="noStrike">
              <a:latin typeface="Arial"/>
            </a:endParaRPr>
          </a:p>
          <a:p>
            <a:pPr lvl="1" marL="864000" indent="-3844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Cloud visualizations limited to volume slice planes</a:t>
            </a:r>
            <a:endParaRPr b="0" lang="en-US" sz="1400" spc="-1" strike="noStrike">
              <a:latin typeface="Arial"/>
            </a:endParaRPr>
          </a:p>
          <a:p>
            <a:pPr marL="432000" indent="-392760">
              <a:lnSpc>
                <a:spcPct val="100000"/>
              </a:lnSpc>
              <a:spcBef>
                <a:spcPts val="1417"/>
              </a:spcBef>
              <a:buClr>
                <a:srgbClr val="000000"/>
              </a:buClr>
              <a:buFont typeface="Noto Sans Symbols"/>
              <a:buChar char="●"/>
            </a:pPr>
            <a:r>
              <a:rPr b="0" lang="en-US" sz="1400" spc="-1" strike="noStrike">
                <a:solidFill>
                  <a:srgbClr val="000000"/>
                </a:solidFill>
                <a:latin typeface="Arial"/>
                <a:ea typeface="Arial"/>
              </a:rPr>
              <a:t>Expected Challenges for March</a:t>
            </a:r>
            <a:endParaRPr b="0" lang="en-US" sz="1400" spc="-1" strike="noStrike">
              <a:latin typeface="Arial"/>
            </a:endParaRPr>
          </a:p>
          <a:p>
            <a:pPr lvl="1" marL="864000" indent="-384480">
              <a:lnSpc>
                <a:spcPct val="100000"/>
              </a:lnSpc>
              <a:spcBef>
                <a:spcPts val="1134"/>
              </a:spcBef>
              <a:buClr>
                <a:srgbClr val="000000"/>
              </a:buClr>
              <a:buFont typeface="Noto Sans Symbols"/>
              <a:buChar char="−"/>
            </a:pPr>
            <a:r>
              <a:rPr b="0" lang="en-US" sz="1400" spc="-1" strike="noStrike">
                <a:solidFill>
                  <a:srgbClr val="000000"/>
                </a:solidFill>
                <a:latin typeface="Arial"/>
                <a:ea typeface="Arial"/>
              </a:rPr>
              <a:t>Advancing an alternative STC formulation that replaces momentum equation with analytical computations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Radar Cross Section (RCS)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5 Radar Cross Section (RCS) – Feb 2020</a:t>
            </a:r>
            <a:endParaRPr b="0" lang="en-US" sz="4400" spc="-1" strike="noStrike">
              <a:latin typeface="Arial"/>
            </a:endParaRPr>
          </a:p>
        </p:txBody>
      </p:sp>
      <p:sp>
        <p:nvSpPr>
          <p:cNvPr id="340" name="CustomShape 2"/>
          <p:cNvSpPr/>
          <p:nvPr/>
        </p:nvSpPr>
        <p:spPr>
          <a:xfrm>
            <a:off x="439920" y="1326600"/>
            <a:ext cx="9069840" cy="3286440"/>
          </a:xfrm>
          <a:prstGeom prst="rect">
            <a:avLst/>
          </a:prstGeom>
          <a:noFill/>
          <a:ln>
            <a:noFill/>
          </a:ln>
        </p:spPr>
        <p:style>
          <a:lnRef idx="0"/>
          <a:fillRef idx="0"/>
          <a:effectRef idx="0"/>
          <a:fontRef idx="minor"/>
        </p:style>
        <p:txBody>
          <a:bodyPr lIns="0" rIns="0" tIns="0" bIns="0">
            <a:noAutofit/>
          </a:bodyPr>
          <a:p>
            <a:pPr marL="216000" indent="-214560">
              <a:lnSpc>
                <a:spcPct val="100000"/>
              </a:lnSpc>
              <a:buClr>
                <a:srgbClr val="000000"/>
              </a:buClr>
              <a:buSzPct val="45000"/>
              <a:buFont typeface="Wingdings" charset="2"/>
              <a:buChar char=""/>
            </a:pPr>
            <a:r>
              <a:rPr b="0" lang="en-US" sz="1500" spc="-1" strike="noStrike">
                <a:solidFill>
                  <a:srgbClr val="000000"/>
                </a:solidFill>
                <a:latin typeface="Arial"/>
                <a:ea typeface="DejaVu Sans"/>
              </a:rPr>
              <a:t>Documented problems with MMViz:</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Windows 10 environment (Desktop and virtual enviroment)</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Linux environments: Debian, Fedora, Centos, Scientific Liux, Ubuntu</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Prepared MMViz videos that demonstrate MMViz errors</a:t>
            </a:r>
            <a:endParaRPr b="0" lang="en-US" sz="1500" spc="-1" strike="noStrike">
              <a:latin typeface="Arial"/>
            </a:endParaRPr>
          </a:p>
          <a:p>
            <a:pPr marL="216000" indent="-214560">
              <a:lnSpc>
                <a:spcPct val="100000"/>
              </a:lnSpc>
              <a:buClr>
                <a:srgbClr val="000000"/>
              </a:buClr>
              <a:buSzPct val="45000"/>
              <a:buFont typeface="Wingdings" charset="2"/>
              <a:buChar char=""/>
            </a:pPr>
            <a:r>
              <a:rPr b="0" lang="en-US" sz="1500" spc="-1" strike="noStrike">
                <a:solidFill>
                  <a:srgbClr val="000000"/>
                </a:solidFill>
                <a:latin typeface="Arial"/>
                <a:ea typeface="DejaVu Sans"/>
              </a:rPr>
              <a:t>MMViz exercises included Pill Tutorial and AFIT Sphere Tutorial</a:t>
            </a:r>
            <a:endParaRPr b="0" lang="en-US" sz="1500" spc="-1" strike="noStrike">
              <a:latin typeface="Arial"/>
            </a:endParaRPr>
          </a:p>
          <a:p>
            <a:pPr marL="216000" indent="-214560">
              <a:lnSpc>
                <a:spcPct val="100000"/>
              </a:lnSpc>
              <a:buClr>
                <a:srgbClr val="000000"/>
              </a:buClr>
              <a:buSzPct val="45000"/>
              <a:buFont typeface="Wingdings" charset="2"/>
              <a:buChar char=""/>
            </a:pPr>
            <a:r>
              <a:rPr b="0" lang="en-US" sz="1500" spc="-1" strike="noStrike">
                <a:solidFill>
                  <a:srgbClr val="000000"/>
                </a:solidFill>
                <a:latin typeface="Arial"/>
                <a:ea typeface="DejaVu Sans"/>
              </a:rPr>
              <a:t>Released two slide decks (rcs-chaska.pdf, rcs-afcap-carbon) documenting methods and results with Sciacca airframe in Mercury MoM 4.1.12</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improved capability to extract complex fields values from ASCII output files</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demonstrated capability to convert Mercury MoM complex field values for vertical and horizontal electric fields into and co- and cross-polarization states</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demonstrated capability to compute mean total radar cross section (RCS)</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demonstrated capability to present plots of showing RCS as a function of nose angle and frequency</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demonstrated capability to extract and plot RCS as a function of frequency</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prepared animation showing RCS for nose angle=[-pi, pi], and then sweeping through frequencies</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modified plot routines to include a legend and display wavelength along with frequency</a:t>
            </a:r>
            <a:endParaRPr b="0" lang="en-US" sz="1500" spc="-1" strike="noStrike">
              <a:latin typeface="Arial"/>
            </a:endParaRPr>
          </a:p>
          <a:p>
            <a:pPr lvl="1" marL="432000" indent="-216000">
              <a:lnSpc>
                <a:spcPct val="100000"/>
              </a:lnSpc>
              <a:buClr>
                <a:srgbClr val="000000"/>
              </a:buClr>
              <a:buSzPct val="45000"/>
              <a:buFont typeface="Wingdings" charset="2"/>
              <a:buChar char=""/>
            </a:pPr>
            <a:r>
              <a:rPr b="0" lang="en-US" sz="1500" spc="-1" strike="noStrike">
                <a:solidFill>
                  <a:srgbClr val="000000"/>
                </a:solidFill>
                <a:latin typeface="Arial"/>
                <a:ea typeface="DejaVu Sans"/>
              </a:rPr>
              <a:t>spoke with John Schaeffer (author of Mercury MoM) about his code.</a:t>
            </a:r>
            <a:endParaRPr b="0" lang="en-US" sz="1500" spc="-1" strike="noStrike">
              <a:latin typeface="Arial"/>
            </a:endParaRPr>
          </a:p>
          <a:p>
            <a:pPr marL="216000" indent="-214560">
              <a:lnSpc>
                <a:spcPct val="100000"/>
              </a:lnSpc>
              <a:buClr>
                <a:srgbClr val="000000"/>
              </a:buClr>
              <a:buSzPct val="45000"/>
              <a:buFont typeface="Wingdings" charset="2"/>
              <a:buChar char=""/>
            </a:pPr>
            <a:r>
              <a:rPr b="0" lang="en-US" sz="1500" spc="-1" strike="noStrike">
                <a:solidFill>
                  <a:srgbClr val="000000"/>
                </a:solidFill>
                <a:latin typeface="Arial"/>
                <a:ea typeface="DejaVu Sans"/>
              </a:rPr>
              <a:t>Developed first cut of algorithm to decompose RCS cross section into Fourier amplitudes.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226080"/>
            <a:ext cx="9069840" cy="944640"/>
          </a:xfrm>
          <a:prstGeom prst="rect">
            <a:avLst/>
          </a:prstGeom>
          <a:noFill/>
          <a:ln>
            <a:noFill/>
          </a:ln>
        </p:spPr>
        <p:style>
          <a:lnRef idx="0"/>
          <a:fillRef idx="0"/>
          <a:effectRef idx="0"/>
          <a:fontRef idx="minor"/>
        </p:style>
      </p:sp>
      <p:sp>
        <p:nvSpPr>
          <p:cNvPr id="307" name="CustomShape 2"/>
          <p:cNvSpPr/>
          <p:nvPr/>
        </p:nvSpPr>
        <p:spPr>
          <a:xfrm>
            <a:off x="504000" y="1326600"/>
            <a:ext cx="9070560" cy="3287160"/>
          </a:xfrm>
          <a:prstGeom prst="rect">
            <a:avLst/>
          </a:prstGeom>
          <a:noFill/>
          <a:ln>
            <a:noFill/>
          </a:ln>
        </p:spPr>
        <p:style>
          <a:lnRef idx="0"/>
          <a:fillRef idx="0"/>
          <a:effectRef idx="0"/>
          <a:fontRef idx="minor"/>
        </p:style>
        <p:txBody>
          <a:bodyPr lIns="0" rIns="0" tIns="0" bIns="0" anchor="ctr">
            <a:normAutofit/>
          </a:bodyPr>
          <a:p>
            <a:pPr marL="432000" indent="-32256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Call 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RCS Challenges</a:t>
            </a:r>
            <a:endParaRPr b="0" lang="en-US" sz="4400" spc="-1" strike="noStrike">
              <a:latin typeface="Arial"/>
            </a:endParaRPr>
          </a:p>
        </p:txBody>
      </p:sp>
      <p:sp>
        <p:nvSpPr>
          <p:cNvPr id="342" name="CustomShape 2"/>
          <p:cNvSpPr/>
          <p:nvPr/>
        </p:nvSpPr>
        <p:spPr>
          <a:xfrm>
            <a:off x="504000" y="1326600"/>
            <a:ext cx="9069840" cy="3286440"/>
          </a:xfrm>
          <a:prstGeom prst="rect">
            <a:avLst/>
          </a:prstGeom>
          <a:noFill/>
          <a:ln>
            <a:noFill/>
          </a:ln>
        </p:spPr>
        <p:style>
          <a:lnRef idx="0"/>
          <a:fillRef idx="0"/>
          <a:effectRef idx="0"/>
          <a:fontRef idx="minor"/>
        </p:style>
      </p:sp>
      <p:sp>
        <p:nvSpPr>
          <p:cNvPr id="343" name="CustomShape 3"/>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Unresolved Challenges</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Still minor issues with Mercury MoM</a:t>
            </a:r>
            <a:endParaRPr b="0" lang="en-US" sz="2800" spc="-1" strike="noStrike">
              <a:latin typeface="Arial"/>
            </a:endParaRPr>
          </a:p>
          <a:p>
            <a:pPr lvl="1" marL="864000" indent="-3229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May not be a crash, may just be wonky application design</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Expected Challenges for March</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Getting RCS plots done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04000" y="226080"/>
            <a:ext cx="9069840" cy="944640"/>
          </a:xfrm>
          <a:prstGeom prst="rect">
            <a:avLst/>
          </a:prstGeom>
          <a:noFill/>
          <a:ln>
            <a:noFill/>
          </a:ln>
        </p:spPr>
        <p:style>
          <a:lnRef idx="0"/>
          <a:fillRef idx="0"/>
          <a:effectRef idx="0"/>
          <a:fontRef idx="minor"/>
        </p:style>
      </p:sp>
      <p:sp>
        <p:nvSpPr>
          <p:cNvPr id="34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56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Call 04</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226080"/>
            <a:ext cx="9069840" cy="944640"/>
          </a:xfrm>
          <a:prstGeom prst="rect">
            <a:avLst/>
          </a:prstGeom>
          <a:noFill/>
          <a:ln>
            <a:noFill/>
          </a:ln>
        </p:spPr>
        <p:style>
          <a:lnRef idx="0"/>
          <a:fillRef idx="0"/>
          <a:effectRef idx="0"/>
          <a:fontRef idx="minor"/>
        </p:style>
      </p:sp>
      <p:sp>
        <p:nvSpPr>
          <p:cNvPr id="347"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endParaRPr b="0" lang="en-US" sz="3200" spc="-1" strike="noStrike">
              <a:latin typeface="Arial"/>
            </a:endParaRPr>
          </a:p>
        </p:txBody>
      </p:sp>
      <p:sp>
        <p:nvSpPr>
          <p:cNvPr id="348" name="TextShape 3"/>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Boston College – Feb 2020</a:t>
            </a:r>
            <a:endParaRPr b="0" lang="en-US" sz="4400" spc="-1" strike="noStrike">
              <a:latin typeface="Arial"/>
            </a:endParaRPr>
          </a:p>
        </p:txBody>
      </p:sp>
      <p:sp>
        <p:nvSpPr>
          <p:cNvPr id="349" name="TextShape 4"/>
          <p:cNvSpPr txBox="1"/>
          <p:nvPr/>
        </p:nvSpPr>
        <p:spPr>
          <a:xfrm>
            <a:off x="504000" y="1325880"/>
            <a:ext cx="9072000" cy="3288600"/>
          </a:xfrm>
          <a:prstGeom prst="rect">
            <a:avLst/>
          </a:prstGeom>
          <a:noFill/>
          <a:ln>
            <a:noFill/>
          </a:ln>
        </p:spPr>
        <p:txBody>
          <a:bodyPr lIns="0" rIns="0" tIns="0" bIns="0">
            <a:noAutofit/>
          </a:bodyPr>
          <a:p>
            <a:pPr marL="216000" indent="-216000">
              <a:buClr>
                <a:srgbClr val="000000"/>
              </a:buClr>
              <a:buSzPct val="45000"/>
              <a:buFont typeface="Wingdings" charset="2"/>
              <a:buChar char=""/>
            </a:pPr>
            <a:r>
              <a:rPr b="0" lang="en-US" sz="1800" spc="-1" strike="noStrike">
                <a:latin typeface="Arial"/>
              </a:rPr>
              <a:t>Participated in meetings and interacted with sponsor to help understand and craft the concept of operations for POET and ALFA.</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Interacted with ERT prime collaborators to develop the architecture and scheduling for POET and ALFA</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Provided specific guidance for evaluating and improving the performance of the 3D raytrace code being developed by ERT, including discussions with the code developer and written instructions for modifying and testing results. The focus was on a strategy for ensuring appropriate step size for the ray and establishing criteria to maintain propagation consistent with the physical limitations of ray optics</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Worked on developing the Framework for the ALFA "Enhanced" prototype in python</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Worked on translating Pharlap 2D raytracing capabilities into python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Trevor Crawford – Feb 2020</a:t>
            </a:r>
            <a:endParaRPr b="0" lang="en-US" sz="4400" spc="-1" strike="noStrike">
              <a:latin typeface="Arial"/>
            </a:endParaRPr>
          </a:p>
        </p:txBody>
      </p:sp>
      <p:sp>
        <p:nvSpPr>
          <p:cNvPr id="351" name="TextShape 2"/>
          <p:cNvSpPr txBox="1"/>
          <p:nvPr/>
        </p:nvSpPr>
        <p:spPr>
          <a:xfrm>
            <a:off x="504000" y="1326600"/>
            <a:ext cx="9072000" cy="328860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US" sz="3200" spc="-1" strike="noStrike">
                <a:latin typeface="Arial"/>
              </a:rPr>
              <a:t>Recently explored multiple implementations to reduce 3-D model computations - Boris correction, diffusive solutions, etc.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None of these implementations were appropriate for our modeling requirements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Currently exploring a reduced (force balanced) model implementation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Eric Lahti – Feb 2020</a:t>
            </a:r>
            <a:endParaRPr b="0" lang="en-US" sz="4400" spc="-1" strike="noStrike">
              <a:latin typeface="Arial"/>
            </a:endParaRPr>
          </a:p>
        </p:txBody>
      </p:sp>
      <p:sp>
        <p:nvSpPr>
          <p:cNvPr id="353" name="TextShape 2"/>
          <p:cNvSpPr txBox="1"/>
          <p:nvPr/>
        </p:nvSpPr>
        <p:spPr>
          <a:xfrm>
            <a:off x="504000" y="1326600"/>
            <a:ext cx="9072000" cy="3288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Created Low Fidelity Targeting Tool (LFTT) mockup to allow functional definition and interface development to begin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Matt Lietz – Feb 2020</a:t>
            </a:r>
            <a:endParaRPr b="0" lang="en-US" sz="4400" spc="-1" strike="noStrike">
              <a:latin typeface="Arial"/>
            </a:endParaRPr>
          </a:p>
        </p:txBody>
      </p:sp>
      <p:sp>
        <p:nvSpPr>
          <p:cNvPr id="355" name="TextShape 2"/>
          <p:cNvSpPr txBox="1"/>
          <p:nvPr/>
        </p:nvSpPr>
        <p:spPr>
          <a:xfrm>
            <a:off x="504000" y="1326600"/>
            <a:ext cx="9072000" cy="3288600"/>
          </a:xfrm>
          <a:prstGeom prst="rect">
            <a:avLst/>
          </a:prstGeom>
          <a:noFill/>
          <a:ln>
            <a:noFill/>
          </a:ln>
        </p:spPr>
        <p:txBody>
          <a:bodyPr lIns="0" rIns="0" tIns="0" bIns="0">
            <a:normAutofit fontScale="59000"/>
          </a:bodyPr>
          <a:p>
            <a:pPr marL="432000" indent="-324000">
              <a:spcBef>
                <a:spcPts val="1417"/>
              </a:spcBef>
              <a:buClr>
                <a:srgbClr val="000000"/>
              </a:buClr>
              <a:buSzPct val="45000"/>
              <a:buFont typeface="Wingdings" charset="2"/>
              <a:buChar char=""/>
            </a:pPr>
            <a:r>
              <a:rPr b="0" lang="en-US" sz="3200" spc="-1" strike="noStrike">
                <a:latin typeface="Arial"/>
              </a:rPr>
              <a:t>Completed conversion of critical IRI routines from archeo-Fortran into 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Hooked up basic IRI capability JavaScript wbe browser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Documented the complete suite of parameters used to characterize the ionosphere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Met with customer to define a sophisticated set of ionospheres for testing modeling and simulation codes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Chris McGeorge – Feb 2020</a:t>
            </a:r>
            <a:endParaRPr b="0" lang="en-US" sz="4400" spc="-1" strike="noStrike">
              <a:latin typeface="Arial"/>
            </a:endParaRPr>
          </a:p>
        </p:txBody>
      </p:sp>
      <p:sp>
        <p:nvSpPr>
          <p:cNvPr id="357" name="TextShape 2"/>
          <p:cNvSpPr txBox="1"/>
          <p:nvPr/>
        </p:nvSpPr>
        <p:spPr>
          <a:xfrm>
            <a:off x="504000" y="1326600"/>
            <a:ext cx="9072000" cy="3288600"/>
          </a:xfrm>
          <a:prstGeom prst="rect">
            <a:avLst/>
          </a:prstGeom>
          <a:noFill/>
          <a:ln>
            <a:noFill/>
          </a:ln>
        </p:spPr>
        <p:txBody>
          <a:bodyPr lIns="0" rIns="0" tIns="0" bIns="0">
            <a:normAutofit fontScale="69000"/>
          </a:bodyPr>
          <a:p>
            <a:pPr marL="432000" indent="-324000">
              <a:spcBef>
                <a:spcPts val="1417"/>
              </a:spcBef>
              <a:buClr>
                <a:srgbClr val="000000"/>
              </a:buClr>
              <a:buSzPct val="45000"/>
              <a:buFont typeface="Wingdings" charset="2"/>
              <a:buChar char=""/>
            </a:pPr>
            <a:r>
              <a:rPr b="0" lang="en-US" sz="3200" spc="-1" strike="noStrike">
                <a:latin typeface="Arial"/>
              </a:rPr>
              <a:t>Began writing a C version of the JavaScript IRI code (4600 lines created)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Began writing a JavaScript mesh representation of the cloud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Began analyzing and decomposing RIPE to estimate translation into 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Wrote detailed analysis of RIPE and ROAM capabilities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Dan Topa – Feb 2020</a:t>
            </a:r>
            <a:endParaRPr b="0" lang="en-US" sz="4400" spc="-1" strike="noStrike">
              <a:latin typeface="Arial"/>
            </a:endParaRPr>
          </a:p>
        </p:txBody>
      </p:sp>
      <p:sp>
        <p:nvSpPr>
          <p:cNvPr id="359" name="TextShape 2"/>
          <p:cNvSpPr txBox="1"/>
          <p:nvPr/>
        </p:nvSpPr>
        <p:spPr>
          <a:xfrm>
            <a:off x="504000" y="1326600"/>
            <a:ext cx="9072000" cy="3288600"/>
          </a:xfrm>
          <a:prstGeom prst="rect">
            <a:avLst/>
          </a:prstGeom>
          <a:noFill/>
          <a:ln>
            <a:noFill/>
          </a:ln>
        </p:spPr>
        <p:txBody>
          <a:bodyPr lIns="0" rIns="0" tIns="0" bIns="0">
            <a:normAutofit fontScale="42000"/>
          </a:bodyPr>
          <a:p>
            <a:pPr marL="432000" indent="-324000">
              <a:spcBef>
                <a:spcPts val="1417"/>
              </a:spcBef>
              <a:buClr>
                <a:srgbClr val="000000"/>
              </a:buClr>
              <a:buSzPct val="45000"/>
              <a:buFont typeface="Wingdings" charset="2"/>
              <a:buChar char=""/>
            </a:pPr>
            <a:r>
              <a:rPr b="0" lang="en-US" sz="3200" spc="-1" strike="noStrike">
                <a:latin typeface="Arial"/>
              </a:rPr>
              <a:t>Developed architecture and 1800 lines of code for modeling gas cloud in ionosphere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Provided in-depth training for junior staff on the physics and mathematics of ray tracing.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Meetings with BC and RVBX scientists on ray tracer pathology of propagation through critical frequency layer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Engaged customer in discussions on a set of sample ionospheres to act as a regression test suite. (Further development by Matt Leitz.)</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Read three papers on SMART ray tracer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504000" y="226080"/>
            <a:ext cx="9072000" cy="946440"/>
          </a:xfrm>
          <a:prstGeom prst="rect">
            <a:avLst/>
          </a:prstGeom>
          <a:noFill/>
          <a:ln>
            <a:noFill/>
          </a:ln>
        </p:spPr>
        <p:txBody>
          <a:bodyPr lIns="0" rIns="0" tIns="0" bIns="0" anchor="ctr">
            <a:noAutofit/>
          </a:bodyPr>
          <a:p>
            <a:pPr algn="ctr"/>
            <a:r>
              <a:rPr b="0" lang="en-US" sz="4400" spc="-1" strike="noStrike">
                <a:latin typeface="Arial"/>
              </a:rPr>
              <a:t>Jon White – Feb 2020</a:t>
            </a:r>
            <a:endParaRPr b="0" lang="en-US" sz="4400" spc="-1" strike="noStrike">
              <a:latin typeface="Arial"/>
            </a:endParaRPr>
          </a:p>
        </p:txBody>
      </p:sp>
      <p:sp>
        <p:nvSpPr>
          <p:cNvPr id="361" name="TextShape 2"/>
          <p:cNvSpPr txBox="1"/>
          <p:nvPr/>
        </p:nvSpPr>
        <p:spPr>
          <a:xfrm>
            <a:off x="504000" y="1326600"/>
            <a:ext cx="9072000" cy="3288600"/>
          </a:xfrm>
          <a:prstGeom prst="rect">
            <a:avLst/>
          </a:prstGeom>
          <a:noFill/>
          <a:ln>
            <a:noFill/>
          </a:ln>
        </p:spPr>
        <p:txBody>
          <a:bodyPr lIns="0" rIns="0" tIns="0" bIns="0">
            <a:normAutofit fontScale="35000"/>
          </a:bodyPr>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Prepared C and Python codes to support Ray Tracer Release 1.0</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Ensured codes produced numerically equivalent answers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Added kill switch to to prevent rays from penetrating critical frequency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Met with customer to define features: fixed step size, 2D &amp; 3D capability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Modularized integration methods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Prepared ray tracing animations for customer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Meetings with BC and government scientists on ways to improve ray tracer code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04000" y="226080"/>
            <a:ext cx="9069840" cy="944640"/>
          </a:xfrm>
          <a:prstGeom prst="rect">
            <a:avLst/>
          </a:prstGeom>
          <a:noFill/>
          <a:ln>
            <a:noFill/>
          </a:ln>
        </p:spPr>
        <p:style>
          <a:lnRef idx="0"/>
          <a:fillRef idx="0"/>
          <a:effectRef idx="0"/>
          <a:fontRef idx="minor"/>
        </p:style>
      </p:sp>
      <p:sp>
        <p:nvSpPr>
          <p:cNvPr id="309"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20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Task 0 - Staffing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0 Status – Feb 2020</a:t>
            </a:r>
            <a:endParaRPr b="0" lang="en-US" sz="4400" spc="-1" strike="noStrike">
              <a:latin typeface="Arial"/>
            </a:endParaRPr>
          </a:p>
        </p:txBody>
      </p:sp>
      <p:sp>
        <p:nvSpPr>
          <p:cNvPr id="311"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fontScale="68000"/>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Jon White’s clearance has been granted and he has a NIPR account</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Dan Topa’s clearance has been granted and he has a NIPR account </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Awaiting clearance processing to begin for Chris McGeorge</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Matt Lietz clearance investigation has been started and he has a CAC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0 – Unresolved Challenges</a:t>
            </a:r>
            <a:endParaRPr b="0" lang="en-US" sz="4400" spc="-1" strike="noStrike">
              <a:latin typeface="Arial"/>
            </a:endParaRPr>
          </a:p>
        </p:txBody>
      </p:sp>
      <p:sp>
        <p:nvSpPr>
          <p:cNvPr id="313"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Unresolved Challenges</a:t>
            </a:r>
            <a:endParaRPr b="0" lang="en-US" sz="32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Still awaiting clearances for Lietz and McGeorge</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Expected Challenges for March</a:t>
            </a:r>
            <a:endParaRPr b="0" lang="en-US" sz="32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Waiting for clearance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226080"/>
            <a:ext cx="9069840" cy="944640"/>
          </a:xfrm>
          <a:prstGeom prst="rect">
            <a:avLst/>
          </a:prstGeom>
          <a:noFill/>
          <a:ln>
            <a:noFill/>
          </a:ln>
        </p:spPr>
        <p:style>
          <a:lnRef idx="0"/>
          <a:fillRef idx="0"/>
          <a:effectRef idx="0"/>
          <a:fontRef idx="minor"/>
        </p:style>
      </p:sp>
      <p:sp>
        <p:nvSpPr>
          <p:cNvPr id="315"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20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Task 1 – Standard Space Environment Message (SSEM)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1 – Status Feb 2020</a:t>
            </a:r>
            <a:endParaRPr b="0" lang="en-US" sz="4400" spc="-1" strike="noStrike">
              <a:latin typeface="Arial"/>
            </a:endParaRPr>
          </a:p>
        </p:txBody>
      </p:sp>
      <p:sp>
        <p:nvSpPr>
          <p:cNvPr id="317"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Bill Denig continues to create data models</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Translation service underwent an overhaul for easier road map file creation and flexibility</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Tentative acceptance of SSEM XSD schemas. Still awaiting confirmation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Task 1 Challenges</a:t>
            </a:r>
            <a:endParaRPr b="0" lang="en-US" sz="4400" spc="-1" strike="noStrike">
              <a:latin typeface="Arial"/>
            </a:endParaRPr>
          </a:p>
        </p:txBody>
      </p:sp>
      <p:sp>
        <p:nvSpPr>
          <p:cNvPr id="319"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Unresolved Challenges</a:t>
            </a:r>
            <a:endParaRPr b="0" lang="en-US" sz="3200" spc="-1" strike="noStrike">
              <a:latin typeface="Arial"/>
            </a:endParaRPr>
          </a:p>
          <a:p>
            <a:pPr lvl="2" marL="648000" indent="-214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Awaiting final acceptance of XML Schema definition</a:t>
            </a:r>
            <a:endParaRPr b="0" lang="en-US" sz="3200" spc="-1" strike="noStrike">
              <a:latin typeface="Arial"/>
            </a:endParaRPr>
          </a:p>
          <a:p>
            <a:pPr marL="432000" indent="-322200">
              <a:lnSpc>
                <a:spcPct val="100000"/>
              </a:lnSpc>
              <a:spcBef>
                <a:spcPts val="1134"/>
              </a:spcBef>
              <a:buClr>
                <a:srgbClr val="000000"/>
              </a:buClr>
              <a:buSzPct val="45000"/>
              <a:buFont typeface="Wingdings" charset="2"/>
              <a:buChar char=""/>
            </a:pPr>
            <a:r>
              <a:rPr b="0" lang="en-US" sz="2800" spc="-1" strike="noStrike">
                <a:solidFill>
                  <a:srgbClr val="000000"/>
                </a:solidFill>
                <a:latin typeface="Arial"/>
                <a:ea typeface="DejaVu Sans"/>
              </a:rPr>
              <a:t>Expected Challenges for March</a:t>
            </a:r>
            <a:endParaRPr b="0" lang="en-US" sz="2800" spc="-1" strike="noStrike">
              <a:latin typeface="Arial"/>
            </a:endParaRPr>
          </a:p>
          <a:p>
            <a:pPr lvl="1" marL="864000" indent="-32220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Continuing to create XML</a:t>
            </a:r>
            <a:endParaRPr b="0" lang="en-US" sz="2800" spc="-1" strike="noStrike">
              <a:latin typeface="Arial"/>
            </a:endParaRPr>
          </a:p>
          <a:p>
            <a:pPr lvl="1" marL="864000" indent="-32220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Continuing to refine Middleware Translation service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226080"/>
            <a:ext cx="9069840" cy="944640"/>
          </a:xfrm>
          <a:prstGeom prst="rect">
            <a:avLst/>
          </a:prstGeom>
          <a:noFill/>
          <a:ln>
            <a:noFill/>
          </a:ln>
        </p:spPr>
        <p:style>
          <a:lnRef idx="0"/>
          <a:fillRef idx="0"/>
          <a:effectRef idx="0"/>
          <a:fontRef idx="minor"/>
        </p:style>
      </p:sp>
      <p:sp>
        <p:nvSpPr>
          <p:cNvPr id="321"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rmAutofit/>
          </a:bodyPr>
          <a:p>
            <a:pPr marL="432000" indent="-322200" algn="ctr">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Task 2 – AFCAP Dashboard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LibreOffice/6.3.4.2$Linux_X86_64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2020-02-04T12:28:17Z</dcterms:created>
  <dc:creator/>
  <dc:description/>
  <dc:language>en-US</dc:language>
  <cp:lastModifiedBy/>
  <dcterms:modified xsi:type="dcterms:W3CDTF">2020-03-06T11:11:00Z</dcterms:modified>
  <cp:revision>29</cp:revision>
  <dc:subject/>
  <dc:title/>
</cp:coreProperties>
</file>