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4"/>
  </p:notesMasterIdLst>
  <p:sldIdLst>
    <p:sldId id="257" r:id="rId2"/>
    <p:sldId id="279" r:id="rId3"/>
    <p:sldId id="305" r:id="rId4"/>
    <p:sldId id="291" r:id="rId5"/>
    <p:sldId id="307" r:id="rId6"/>
    <p:sldId id="306" r:id="rId7"/>
    <p:sldId id="283" r:id="rId8"/>
    <p:sldId id="308" r:id="rId9"/>
    <p:sldId id="285" r:id="rId10"/>
    <p:sldId id="309" r:id="rId11"/>
    <p:sldId id="310" r:id="rId12"/>
    <p:sldId id="311" r:id="rId13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FFF4C5"/>
    <a:srgbClr val="FFE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386" y="-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EDF28-49A4-4C58-AF53-2E77FD86F245}" type="datetimeFigureOut">
              <a:rPr lang="es-AR" smtClean="0"/>
              <a:t>27/1/2022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DC327-0947-4899-8D68-A1B89DF062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445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d916532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d916532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DC327-0947-4899-8D68-A1B89DF06273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7424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DC327-0947-4899-8D68-A1B89DF06273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7424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DC327-0947-4899-8D68-A1B89DF06273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7424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DC327-0947-4899-8D68-A1B89DF06273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742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27/1/2022</a:t>
            </a:fld>
            <a:endParaRPr lang="es-A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27/1/2022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27/1/2022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5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27/1/2022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27/1/2022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27/1/2022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27/1/2022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27/1/2022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27/1/2022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27/1/2022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27/1/2022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56BE7FE-1D35-430E-A7F6-24E1813C92CC}" type="datetimeFigureOut">
              <a:rPr lang="es-AR" smtClean="0"/>
              <a:t>27/1/2022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Bootstrap_(framework)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getting-started/introduction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getting-started/introduction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ctrTitle"/>
          </p:nvPr>
        </p:nvSpPr>
        <p:spPr>
          <a:xfrm>
            <a:off x="1763688" y="1203598"/>
            <a:ext cx="5616623" cy="2232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CSS </a:t>
            </a:r>
            <a:br>
              <a:rPr lang="es" dirty="0" smtClean="0"/>
            </a:br>
            <a:r>
              <a:rPr lang="es" dirty="0" smtClean="0"/>
              <a:t>Bootstrap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494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77;p33"/>
          <p:cNvSpPr txBox="1">
            <a:spLocks/>
          </p:cNvSpPr>
          <p:nvPr/>
        </p:nvSpPr>
        <p:spPr>
          <a:xfrm>
            <a:off x="2123728" y="339502"/>
            <a:ext cx="5112566" cy="64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914400" rtl="0" eaLnBrk="1" latinLnBrk="0" hangingPunct="1">
              <a:lnSpc>
                <a:spcPts val="58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 algn="l"/>
            <a:r>
              <a:rPr lang="es-AR" sz="2800" b="1" dirty="0" smtClean="0"/>
              <a:t>Cómo funciona realmente?</a:t>
            </a:r>
            <a:endParaRPr lang="es-AR" sz="2800" b="1" dirty="0"/>
          </a:p>
        </p:txBody>
      </p:sp>
      <p:sp>
        <p:nvSpPr>
          <p:cNvPr id="8" name="Google Shape;278;p33"/>
          <p:cNvSpPr txBox="1">
            <a:spLocks/>
          </p:cNvSpPr>
          <p:nvPr/>
        </p:nvSpPr>
        <p:spPr>
          <a:xfrm>
            <a:off x="813077" y="949792"/>
            <a:ext cx="7704285" cy="82987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Como </a:t>
            </a:r>
            <a:r>
              <a:rPr lang="en-US" sz="1800" dirty="0" err="1" smtClean="0">
                <a:solidFill>
                  <a:schemeClr val="tx1"/>
                </a:solidFill>
              </a:rPr>
              <a:t>dijimos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es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una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libreria</a:t>
            </a:r>
            <a:r>
              <a:rPr lang="en-US" sz="1800" dirty="0" smtClean="0">
                <a:solidFill>
                  <a:schemeClr val="tx1"/>
                </a:solidFill>
              </a:rPr>
              <a:t> de CSS, </a:t>
            </a:r>
            <a:r>
              <a:rPr lang="en-US" sz="1800" dirty="0" err="1" smtClean="0">
                <a:solidFill>
                  <a:schemeClr val="tx1"/>
                </a:solidFill>
              </a:rPr>
              <a:t>es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decir</a:t>
            </a:r>
            <a:r>
              <a:rPr lang="en-US" sz="1800" dirty="0" smtClean="0">
                <a:solidFill>
                  <a:schemeClr val="tx1"/>
                </a:solidFill>
              </a:rPr>
              <a:t>, que </a:t>
            </a:r>
            <a:r>
              <a:rPr lang="en-US" sz="1800" dirty="0" err="1" smtClean="0">
                <a:solidFill>
                  <a:schemeClr val="tx1"/>
                </a:solidFill>
              </a:rPr>
              <a:t>alguien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creó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algo</a:t>
            </a:r>
            <a:r>
              <a:rPr lang="en-US" sz="1800" dirty="0" smtClean="0">
                <a:solidFill>
                  <a:schemeClr val="tx1"/>
                </a:solidFill>
              </a:rPr>
              <a:t> mas o </a:t>
            </a:r>
            <a:r>
              <a:rPr lang="en-US" sz="1800" dirty="0" err="1" smtClean="0">
                <a:solidFill>
                  <a:schemeClr val="tx1"/>
                </a:solidFill>
              </a:rPr>
              <a:t>menos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asi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997609" y="1771467"/>
            <a:ext cx="5335219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bg</a:t>
            </a:r>
            <a:r>
              <a:rPr lang="en-US" dirty="0">
                <a:solidFill>
                  <a:srgbClr val="FF0000"/>
                </a:solidFill>
              </a:rPr>
              <a:t>-green{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background-color: </a:t>
            </a:r>
            <a:r>
              <a:rPr lang="en-US" dirty="0">
                <a:solidFill>
                  <a:srgbClr val="FFC000"/>
                </a:solidFill>
              </a:rPr>
              <a:t>green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bg</a:t>
            </a:r>
            <a:r>
              <a:rPr lang="en-US" dirty="0">
                <a:solidFill>
                  <a:srgbClr val="FF0000"/>
                </a:solidFill>
              </a:rPr>
              <a:t>-dark{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background-color: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black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white{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color: </a:t>
            </a:r>
            <a:r>
              <a:rPr lang="en-US" dirty="0">
                <a:solidFill>
                  <a:srgbClr val="FFC000"/>
                </a:solidFill>
              </a:rPr>
              <a:t>white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866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77;p33"/>
          <p:cNvSpPr txBox="1">
            <a:spLocks/>
          </p:cNvSpPr>
          <p:nvPr/>
        </p:nvSpPr>
        <p:spPr>
          <a:xfrm>
            <a:off x="2123728" y="339502"/>
            <a:ext cx="5112566" cy="64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914400" rtl="0" eaLnBrk="1" latinLnBrk="0" hangingPunct="1">
              <a:lnSpc>
                <a:spcPts val="58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 algn="l"/>
            <a:r>
              <a:rPr lang="es-AR" sz="2800" b="1" dirty="0" smtClean="0"/>
              <a:t>Cómo funciona realmente?</a:t>
            </a:r>
            <a:endParaRPr lang="es-AR" sz="2800" b="1" dirty="0"/>
          </a:p>
        </p:txBody>
      </p:sp>
      <p:sp>
        <p:nvSpPr>
          <p:cNvPr id="8" name="Google Shape;278;p33"/>
          <p:cNvSpPr txBox="1">
            <a:spLocks/>
          </p:cNvSpPr>
          <p:nvPr/>
        </p:nvSpPr>
        <p:spPr>
          <a:xfrm>
            <a:off x="813077" y="949792"/>
            <a:ext cx="7704285" cy="4070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Entonces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en</a:t>
            </a:r>
            <a:r>
              <a:rPr lang="en-US" sz="1800" dirty="0" smtClean="0">
                <a:solidFill>
                  <a:schemeClr val="tx1"/>
                </a:solidFill>
              </a:rPr>
              <a:t> html </a:t>
            </a:r>
            <a:r>
              <a:rPr lang="en-US" sz="1800" dirty="0" err="1" smtClean="0">
                <a:solidFill>
                  <a:schemeClr val="tx1"/>
                </a:solidFill>
              </a:rPr>
              <a:t>podría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hacer</a:t>
            </a:r>
            <a:r>
              <a:rPr lang="en-US" sz="1800" dirty="0" smtClean="0">
                <a:solidFill>
                  <a:schemeClr val="tx1"/>
                </a:solidFill>
              </a:rPr>
              <a:t> lo </a:t>
            </a:r>
            <a:r>
              <a:rPr lang="en-US" sz="1800" dirty="0" err="1" smtClean="0">
                <a:solidFill>
                  <a:schemeClr val="tx1"/>
                </a:solidFill>
              </a:rPr>
              <a:t>siguiente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AR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AR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AR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AR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AR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Resultado</a:t>
            </a:r>
            <a:r>
              <a:rPr lang="es-AR" sz="1800" dirty="0" smtClean="0">
                <a:solidFill>
                  <a:schemeClr val="tx1"/>
                </a:solidFill>
              </a:rPr>
              <a:t>: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139840" y="4525258"/>
            <a:ext cx="62139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HOLA SOY UN FONDO OSCURO CON LETRA BLANCA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022814" y="1419622"/>
            <a:ext cx="6717537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&lt;div </a:t>
            </a:r>
            <a:r>
              <a:rPr lang="en-US" dirty="0">
                <a:solidFill>
                  <a:srgbClr val="FFC000"/>
                </a:solidFill>
              </a:rPr>
              <a:t>class=</a:t>
            </a:r>
            <a:r>
              <a:rPr lang="en-US" dirty="0">
                <a:solidFill>
                  <a:srgbClr val="FF0000"/>
                </a:solidFill>
              </a:rPr>
              <a:t> “</a:t>
            </a:r>
            <a:r>
              <a:rPr lang="en-US" dirty="0">
                <a:solidFill>
                  <a:srgbClr val="00B050"/>
                </a:solidFill>
              </a:rPr>
              <a:t>container</a:t>
            </a:r>
            <a:r>
              <a:rPr lang="en-US" dirty="0">
                <a:solidFill>
                  <a:srgbClr val="FF0000"/>
                </a:solidFill>
              </a:rPr>
              <a:t>”&gt;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 &lt;div </a:t>
            </a:r>
            <a:r>
              <a:rPr lang="en-US" dirty="0">
                <a:solidFill>
                  <a:srgbClr val="FFC000"/>
                </a:solidFill>
              </a:rPr>
              <a:t>class=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00B050"/>
                </a:solidFill>
              </a:rPr>
              <a:t>menu </a:t>
            </a:r>
            <a:r>
              <a:rPr lang="en-US" dirty="0" err="1">
                <a:solidFill>
                  <a:srgbClr val="00B050"/>
                </a:solidFill>
              </a:rPr>
              <a:t>bg</a:t>
            </a:r>
            <a:r>
              <a:rPr lang="en-US" dirty="0">
                <a:solidFill>
                  <a:srgbClr val="00B050"/>
                </a:solidFill>
              </a:rPr>
              <a:t>-green</a:t>
            </a:r>
            <a:r>
              <a:rPr lang="en-US" dirty="0">
                <a:solidFill>
                  <a:srgbClr val="FF0000"/>
                </a:solidFill>
              </a:rPr>
              <a:t>”&gt;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&lt;h1 </a:t>
            </a:r>
            <a:r>
              <a:rPr lang="en-US" dirty="0">
                <a:solidFill>
                  <a:srgbClr val="FFC000"/>
                </a:solidFill>
              </a:rPr>
              <a:t>class=</a:t>
            </a:r>
            <a:r>
              <a:rPr lang="en-US" dirty="0"/>
              <a:t>“</a:t>
            </a:r>
            <a:r>
              <a:rPr lang="en-US" dirty="0" err="1">
                <a:solidFill>
                  <a:srgbClr val="00B050"/>
                </a:solidFill>
              </a:rPr>
              <a:t>bg</a:t>
            </a:r>
            <a:r>
              <a:rPr lang="en-US" dirty="0">
                <a:solidFill>
                  <a:srgbClr val="00B050"/>
                </a:solidFill>
              </a:rPr>
              <a:t>-dark  white</a:t>
            </a:r>
            <a:r>
              <a:rPr lang="en-US" dirty="0"/>
              <a:t>”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HOLA SOY UN FONDO OSCURO CON LETRA BLANCA </a:t>
            </a:r>
            <a:r>
              <a:rPr lang="en-US" dirty="0">
                <a:solidFill>
                  <a:srgbClr val="FF0000"/>
                </a:solidFill>
              </a:rPr>
              <a:t>&lt;/h1&gt;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&lt;/div&gt;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9346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Ahora si… a codificar!!!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311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3;p28"/>
          <p:cNvSpPr txBox="1"/>
          <p:nvPr/>
        </p:nvSpPr>
        <p:spPr>
          <a:xfrm>
            <a:off x="1763687" y="123478"/>
            <a:ext cx="5616623" cy="7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Qué es Bootstrap?</a:t>
            </a:r>
            <a:endParaRPr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  <p:sp>
        <p:nvSpPr>
          <p:cNvPr id="6" name="Google Shape;253;p29"/>
          <p:cNvSpPr txBox="1">
            <a:spLocks/>
          </p:cNvSpPr>
          <p:nvPr/>
        </p:nvSpPr>
        <p:spPr>
          <a:xfrm>
            <a:off x="917009" y="1779662"/>
            <a:ext cx="7848872" cy="2304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Es una librería de CSS desarrollado por TWITTER en 2010 para estandarizar  las herramientas de la compañía.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Luego en 2011cambió a código abierto.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Proporciona interactividad  en la página a través de  barras de progreso, menús de navegación, controles de páginas, etc.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También nos permite hacer responsivo nuestra página.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AR" sz="1400" dirty="0" smtClean="0">
              <a:solidFill>
                <a:srgbClr val="617A86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 pitchFamily="34" charset="0"/>
              <a:buNone/>
            </a:pPr>
            <a:endParaRPr lang="es-AR" sz="1400" dirty="0">
              <a:solidFill>
                <a:srgbClr val="617A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3;p29"/>
          <p:cNvSpPr txBox="1">
            <a:spLocks/>
          </p:cNvSpPr>
          <p:nvPr/>
        </p:nvSpPr>
        <p:spPr>
          <a:xfrm>
            <a:off x="917009" y="1203598"/>
            <a:ext cx="7848872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AR" sz="1800" dirty="0">
                <a:solidFill>
                  <a:schemeClr val="tx1"/>
                </a:solidFill>
              </a:rPr>
              <a:t>Combina CSS y JS:</a:t>
            </a:r>
          </a:p>
          <a:p>
            <a:pPr fontAlgn="base"/>
            <a:r>
              <a:rPr lang="es-AR" sz="1800" b="1" dirty="0">
                <a:solidFill>
                  <a:schemeClr val="tx1"/>
                </a:solidFill>
              </a:rPr>
              <a:t>CSS</a:t>
            </a:r>
            <a:r>
              <a:rPr lang="es-AR" sz="1800" b="1" dirty="0" smtClean="0">
                <a:solidFill>
                  <a:schemeClr val="tx1"/>
                </a:solidFill>
              </a:rPr>
              <a:t>:</a:t>
            </a:r>
            <a:r>
              <a:rPr lang="es-AR" sz="1800" dirty="0"/>
              <a:t> </a:t>
            </a:r>
            <a:r>
              <a:rPr lang="es-AR" sz="1800" dirty="0">
                <a:solidFill>
                  <a:schemeClr val="tx1"/>
                </a:solidFill>
              </a:rPr>
              <a:t>contiene los archivos necesarios para la estilización de los elementos y una alternativa al tema original</a:t>
            </a:r>
            <a:r>
              <a:rPr lang="es-AR" sz="1800" dirty="0" smtClean="0">
                <a:solidFill>
                  <a:schemeClr val="tx1"/>
                </a:solidFill>
              </a:rPr>
              <a:t>;</a:t>
            </a:r>
          </a:p>
          <a:p>
            <a:pPr fontAlgn="base"/>
            <a:endParaRPr lang="es-AR" sz="1800" dirty="0">
              <a:solidFill>
                <a:schemeClr val="tx1"/>
              </a:solidFill>
            </a:endParaRPr>
          </a:p>
          <a:p>
            <a:pPr fontAlgn="base"/>
            <a:r>
              <a:rPr lang="es-AR" sz="1800" b="1" dirty="0" smtClean="0">
                <a:solidFill>
                  <a:schemeClr val="tx1"/>
                </a:solidFill>
              </a:rPr>
              <a:t>JS: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>
                <a:solidFill>
                  <a:schemeClr val="tx1"/>
                </a:solidFill>
              </a:rPr>
              <a:t> contiene la parte posterior del archivo bootstrap.js (original y </a:t>
            </a:r>
            <a:r>
              <a:rPr lang="es-AR" sz="1800" dirty="0" err="1">
                <a:solidFill>
                  <a:schemeClr val="tx1"/>
                </a:solidFill>
              </a:rPr>
              <a:t>minificado</a:t>
            </a:r>
            <a:r>
              <a:rPr lang="es-AR" sz="1800" dirty="0">
                <a:solidFill>
                  <a:schemeClr val="tx1"/>
                </a:solidFill>
              </a:rPr>
              <a:t>), responsable de la ejecución de aplicaciones de estilo que requieren manipulación interactiva.</a:t>
            </a:r>
          </a:p>
          <a:p>
            <a:pPr marL="0" indent="0">
              <a:spcBef>
                <a:spcPts val="0"/>
              </a:spcBef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1800" dirty="0">
                <a:solidFill>
                  <a:schemeClr val="tx1"/>
                </a:solidFill>
              </a:rPr>
              <a:t> </a:t>
            </a:r>
            <a:endParaRPr lang="es-AR" sz="1600" dirty="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1400" b="1" dirty="0">
                <a:solidFill>
                  <a:srgbClr val="FF0000"/>
                </a:solidFill>
              </a:rPr>
              <a:t>NOTA</a:t>
            </a:r>
            <a:r>
              <a:rPr lang="es-AR" sz="1400" dirty="0" smtClean="0">
                <a:solidFill>
                  <a:srgbClr val="FF0000"/>
                </a:solidFill>
              </a:rPr>
              <a:t>: </a:t>
            </a:r>
            <a:r>
              <a:rPr lang="es-AR" sz="1400" dirty="0" err="1">
                <a:solidFill>
                  <a:schemeClr val="tx1"/>
                </a:solidFill>
              </a:rPr>
              <a:t>C</a:t>
            </a:r>
            <a:r>
              <a:rPr lang="es-AR" sz="1400" dirty="0" err="1" smtClean="0">
                <a:solidFill>
                  <a:schemeClr val="tx1"/>
                </a:solidFill>
              </a:rPr>
              <a:t>onocé</a:t>
            </a:r>
            <a:r>
              <a:rPr lang="es-AR" sz="1400" dirty="0" smtClean="0">
                <a:solidFill>
                  <a:schemeClr val="tx1"/>
                </a:solidFill>
              </a:rPr>
              <a:t> mas acerca de la historia de </a:t>
            </a:r>
            <a:r>
              <a:rPr lang="es-AR" sz="1400" dirty="0" err="1" smtClean="0">
                <a:solidFill>
                  <a:schemeClr val="tx1"/>
                </a:solidFill>
              </a:rPr>
              <a:t>bootstrap</a:t>
            </a:r>
            <a:r>
              <a:rPr lang="es-AR" sz="1400" dirty="0" smtClean="0">
                <a:solidFill>
                  <a:schemeClr val="tx1"/>
                </a:solidFill>
              </a:rPr>
              <a:t> </a:t>
            </a:r>
            <a:r>
              <a:rPr lang="es-AR" sz="1400" dirty="0" smtClean="0">
                <a:solidFill>
                  <a:schemeClr val="tx1"/>
                </a:solidFill>
                <a:hlinkClick r:id="rId2"/>
              </a:rPr>
              <a:t>aquí</a:t>
            </a:r>
            <a:endParaRPr lang="es-AR" sz="1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 pitchFamily="34" charset="0"/>
              <a:buNone/>
            </a:pPr>
            <a:endParaRPr lang="es-AR" sz="1400" dirty="0">
              <a:solidFill>
                <a:srgbClr val="617A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3;p28"/>
          <p:cNvSpPr txBox="1"/>
          <p:nvPr/>
        </p:nvSpPr>
        <p:spPr>
          <a:xfrm>
            <a:off x="1763687" y="123478"/>
            <a:ext cx="5616623" cy="7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Cómo instalarlo?</a:t>
            </a:r>
            <a:endParaRPr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  <p:sp>
        <p:nvSpPr>
          <p:cNvPr id="7" name="Google Shape;247;p27"/>
          <p:cNvSpPr txBox="1">
            <a:spLocks/>
          </p:cNvSpPr>
          <p:nvPr/>
        </p:nvSpPr>
        <p:spPr>
          <a:xfrm>
            <a:off x="179512" y="1059582"/>
            <a:ext cx="8856984" cy="57606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	La </a:t>
            </a:r>
            <a:r>
              <a:rPr lang="es-AR" sz="1800" b="1" dirty="0" smtClean="0">
                <a:solidFill>
                  <a:schemeClr val="tx1"/>
                </a:solidFill>
              </a:rPr>
              <a:t>primer opción </a:t>
            </a:r>
            <a:r>
              <a:rPr lang="es-AR" sz="1800" dirty="0" smtClean="0">
                <a:solidFill>
                  <a:schemeClr val="tx1"/>
                </a:solidFill>
              </a:rPr>
              <a:t>es colocar la siguiente etiqueta en el </a:t>
            </a:r>
            <a:r>
              <a:rPr lang="es-AR" sz="1800" b="1" dirty="0" smtClean="0">
                <a:solidFill>
                  <a:schemeClr val="tx1"/>
                </a:solidFill>
              </a:rPr>
              <a:t>HEAD</a:t>
            </a:r>
          </a:p>
          <a:p>
            <a:pPr marL="0" indent="0">
              <a:spcBef>
                <a:spcPts val="0"/>
              </a:spcBef>
              <a:buNone/>
            </a:pPr>
            <a:endParaRPr lang="es-AR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 pitchFamily="34" charset="0"/>
              <a:buNone/>
            </a:pP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5" name="Google Shape;322;p36"/>
          <p:cNvSpPr txBox="1"/>
          <p:nvPr/>
        </p:nvSpPr>
        <p:spPr>
          <a:xfrm>
            <a:off x="709763" y="4299942"/>
            <a:ext cx="7951272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F8BB00"/>
              </a:buClr>
              <a:buSzPts val="1200"/>
            </a:pPr>
            <a:r>
              <a:rPr lang="es" sz="1400" b="1" dirty="0" smtClean="0">
                <a:solidFill>
                  <a:srgbClr val="FF0000"/>
                </a:solidFill>
                <a:latin typeface="+mj-lt"/>
                <a:sym typeface="Varela Round"/>
              </a:rPr>
              <a:t>NOTA</a:t>
            </a:r>
            <a:r>
              <a:rPr lang="es" sz="1400" dirty="0" smtClean="0">
                <a:solidFill>
                  <a:srgbClr val="FF0000"/>
                </a:solidFill>
                <a:latin typeface="+mj-lt"/>
                <a:sym typeface="Varela Round"/>
              </a:rPr>
              <a:t>: </a:t>
            </a:r>
            <a:r>
              <a:rPr lang="es" sz="1400" dirty="0" smtClean="0">
                <a:latin typeface="+mj-lt"/>
                <a:sym typeface="Varela Round"/>
              </a:rPr>
              <a:t>Tambien podes hacer click aquí para ir a </a:t>
            </a:r>
            <a:r>
              <a:rPr lang="es" sz="1400" dirty="0" smtClean="0">
                <a:latin typeface="+mj-lt"/>
                <a:sym typeface="Varela Round"/>
                <a:hlinkClick r:id="rId2"/>
              </a:rPr>
              <a:t>BOOTSTRAP</a:t>
            </a:r>
            <a:endParaRPr sz="1400" dirty="0">
              <a:latin typeface="+mj-lt"/>
              <a:sym typeface="Varela Round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151618" y="1611462"/>
            <a:ext cx="6840760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&lt;link </a:t>
            </a:r>
            <a:r>
              <a:rPr lang="es-AR" dirty="0" err="1">
                <a:solidFill>
                  <a:srgbClr val="92D050"/>
                </a:solidFill>
              </a:rPr>
              <a:t>href</a:t>
            </a:r>
            <a:r>
              <a:rPr lang="es-AR" dirty="0">
                <a:solidFill>
                  <a:srgbClr val="92D050"/>
                </a:solidFill>
              </a:rPr>
              <a:t>="</a:t>
            </a:r>
            <a:r>
              <a:rPr lang="es-AR" dirty="0">
                <a:solidFill>
                  <a:srgbClr val="FFC000"/>
                </a:solidFill>
              </a:rPr>
              <a:t>https://cdn.jsdelivr.net/</a:t>
            </a:r>
            <a:r>
              <a:rPr lang="es-AR" dirty="0" err="1">
                <a:solidFill>
                  <a:srgbClr val="FFC000"/>
                </a:solidFill>
              </a:rPr>
              <a:t>npm</a:t>
            </a:r>
            <a:r>
              <a:rPr lang="es-AR" dirty="0">
                <a:solidFill>
                  <a:srgbClr val="FFC000"/>
                </a:solidFill>
              </a:rPr>
              <a:t>/bootstrap@5.1.1/</a:t>
            </a:r>
            <a:r>
              <a:rPr lang="es-AR" dirty="0" err="1">
                <a:solidFill>
                  <a:srgbClr val="FFC000"/>
                </a:solidFill>
              </a:rPr>
              <a:t>dist</a:t>
            </a:r>
            <a:r>
              <a:rPr lang="es-AR" dirty="0">
                <a:solidFill>
                  <a:srgbClr val="FFC000"/>
                </a:solidFill>
              </a:rPr>
              <a:t>/</a:t>
            </a:r>
            <a:r>
              <a:rPr lang="es-AR" dirty="0" err="1">
                <a:solidFill>
                  <a:srgbClr val="FFC000"/>
                </a:solidFill>
              </a:rPr>
              <a:t>css</a:t>
            </a:r>
            <a:r>
              <a:rPr lang="es-AR" dirty="0">
                <a:solidFill>
                  <a:srgbClr val="FFC000"/>
                </a:solidFill>
              </a:rPr>
              <a:t>/bootstrap.min.css</a:t>
            </a:r>
            <a:r>
              <a:rPr lang="es-AR" dirty="0">
                <a:solidFill>
                  <a:srgbClr val="00B050"/>
                </a:solidFill>
              </a:rPr>
              <a:t>" </a:t>
            </a:r>
          </a:p>
          <a:p>
            <a:r>
              <a:rPr lang="es-AR" dirty="0" err="1">
                <a:solidFill>
                  <a:srgbClr val="00B050"/>
                </a:solidFill>
              </a:rPr>
              <a:t>rel</a:t>
            </a:r>
            <a:r>
              <a:rPr lang="es-AR" dirty="0">
                <a:solidFill>
                  <a:srgbClr val="00B050"/>
                </a:solidFill>
              </a:rPr>
              <a:t>="</a:t>
            </a:r>
            <a:r>
              <a:rPr lang="es-AR" dirty="0" err="1">
                <a:solidFill>
                  <a:srgbClr val="FFC000"/>
                </a:solidFill>
              </a:rPr>
              <a:t>stylesheet</a:t>
            </a:r>
            <a:r>
              <a:rPr lang="es-AR" dirty="0"/>
              <a:t>" </a:t>
            </a:r>
          </a:p>
          <a:p>
            <a:r>
              <a:rPr lang="es-AR" dirty="0" err="1">
                <a:solidFill>
                  <a:srgbClr val="92D050"/>
                </a:solidFill>
              </a:rPr>
              <a:t>integrity</a:t>
            </a:r>
            <a:r>
              <a:rPr lang="es-AR" dirty="0">
                <a:solidFill>
                  <a:srgbClr val="92D050"/>
                </a:solidFill>
              </a:rPr>
              <a:t>="</a:t>
            </a:r>
            <a:r>
              <a:rPr lang="es-AR" dirty="0">
                <a:solidFill>
                  <a:srgbClr val="FFC000"/>
                </a:solidFill>
              </a:rPr>
              <a:t>sha384-F3w7mX95PdgyTmZZMECAngseQB83DfGTowi0iMjiWaeVhAn4FJkqJByhZMI3AhiU"</a:t>
            </a:r>
            <a:r>
              <a:rPr lang="es-AR" dirty="0"/>
              <a:t> </a:t>
            </a:r>
          </a:p>
          <a:p>
            <a:r>
              <a:rPr lang="es-AR" dirty="0" err="1">
                <a:solidFill>
                  <a:srgbClr val="92D050"/>
                </a:solidFill>
              </a:rPr>
              <a:t>crossorigin</a:t>
            </a:r>
            <a:r>
              <a:rPr lang="es-AR" dirty="0">
                <a:solidFill>
                  <a:srgbClr val="92D050"/>
                </a:solidFill>
              </a:rPr>
              <a:t>="</a:t>
            </a:r>
            <a:r>
              <a:rPr lang="es-AR" dirty="0" err="1">
                <a:solidFill>
                  <a:srgbClr val="FFC000"/>
                </a:solidFill>
              </a:rPr>
              <a:t>anonymous</a:t>
            </a:r>
            <a:r>
              <a:rPr lang="es-AR" dirty="0">
                <a:solidFill>
                  <a:srgbClr val="FF0000"/>
                </a:solidFill>
              </a:rPr>
              <a:t>"&gt;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917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3;p28"/>
          <p:cNvSpPr txBox="1"/>
          <p:nvPr/>
        </p:nvSpPr>
        <p:spPr>
          <a:xfrm>
            <a:off x="1763687" y="123478"/>
            <a:ext cx="5616623" cy="7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Cómo instalarlo?</a:t>
            </a:r>
            <a:endParaRPr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  <p:sp>
        <p:nvSpPr>
          <p:cNvPr id="7" name="Google Shape;247;p27"/>
          <p:cNvSpPr txBox="1">
            <a:spLocks/>
          </p:cNvSpPr>
          <p:nvPr/>
        </p:nvSpPr>
        <p:spPr>
          <a:xfrm>
            <a:off x="179512" y="1563638"/>
            <a:ext cx="8856984" cy="2304256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AR" sz="1800" dirty="0">
                <a:solidFill>
                  <a:srgbClr val="FF0000"/>
                </a:solidFill>
              </a:rPr>
              <a:t>&lt;script </a:t>
            </a:r>
            <a:r>
              <a:rPr lang="es-AR" sz="1800" dirty="0" err="1">
                <a:solidFill>
                  <a:srgbClr val="92D050"/>
                </a:solidFill>
              </a:rPr>
              <a:t>src</a:t>
            </a:r>
            <a:r>
              <a:rPr lang="es-AR" sz="1800" dirty="0">
                <a:solidFill>
                  <a:srgbClr val="92D050"/>
                </a:solidFill>
              </a:rPr>
              <a:t>="</a:t>
            </a:r>
            <a:r>
              <a:rPr lang="es-AR" sz="1800" dirty="0">
                <a:solidFill>
                  <a:srgbClr val="FFC000"/>
                </a:solidFill>
              </a:rPr>
              <a:t>https://cdn.jsdelivr.net/</a:t>
            </a:r>
            <a:r>
              <a:rPr lang="es-AR" sz="1800" dirty="0" err="1">
                <a:solidFill>
                  <a:srgbClr val="FFC000"/>
                </a:solidFill>
              </a:rPr>
              <a:t>npm</a:t>
            </a:r>
            <a:r>
              <a:rPr lang="es-AR" sz="1800" dirty="0">
                <a:solidFill>
                  <a:srgbClr val="FFC000"/>
                </a:solidFill>
              </a:rPr>
              <a:t>/bootstrap@5.1.1/</a:t>
            </a:r>
            <a:r>
              <a:rPr lang="es-AR" sz="1800" dirty="0" err="1">
                <a:solidFill>
                  <a:srgbClr val="FFC000"/>
                </a:solidFill>
              </a:rPr>
              <a:t>dist</a:t>
            </a:r>
            <a:r>
              <a:rPr lang="es-AR" sz="1800" dirty="0">
                <a:solidFill>
                  <a:srgbClr val="FFC000"/>
                </a:solidFill>
              </a:rPr>
              <a:t>/</a:t>
            </a:r>
            <a:r>
              <a:rPr lang="es-AR" sz="1800" dirty="0" err="1">
                <a:solidFill>
                  <a:srgbClr val="FFC000"/>
                </a:solidFill>
              </a:rPr>
              <a:t>js</a:t>
            </a:r>
            <a:r>
              <a:rPr lang="es-AR" sz="1800" dirty="0">
                <a:solidFill>
                  <a:srgbClr val="FFC000"/>
                </a:solidFill>
              </a:rPr>
              <a:t>/bootstrap.bundle.min.js</a:t>
            </a:r>
            <a:r>
              <a:rPr lang="es-AR" sz="1800" dirty="0"/>
              <a:t>" </a:t>
            </a:r>
            <a:endParaRPr lang="es-AR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AR" sz="1800" dirty="0" err="1" smtClean="0">
                <a:solidFill>
                  <a:srgbClr val="92D050"/>
                </a:solidFill>
              </a:rPr>
              <a:t>integrity</a:t>
            </a:r>
            <a:r>
              <a:rPr lang="es-AR" sz="1800" dirty="0">
                <a:solidFill>
                  <a:srgbClr val="92D050"/>
                </a:solidFill>
              </a:rPr>
              <a:t>="</a:t>
            </a:r>
            <a:r>
              <a:rPr lang="es-AR" sz="1800" dirty="0">
                <a:solidFill>
                  <a:srgbClr val="FFC000"/>
                </a:solidFill>
              </a:rPr>
              <a:t>sha384-/</a:t>
            </a:r>
            <a:r>
              <a:rPr lang="es-AR" sz="1800" dirty="0" err="1">
                <a:solidFill>
                  <a:srgbClr val="FFC000"/>
                </a:solidFill>
              </a:rPr>
              <a:t>bQdsTh</a:t>
            </a:r>
            <a:r>
              <a:rPr lang="es-AR" sz="1800" dirty="0">
                <a:solidFill>
                  <a:srgbClr val="FFC000"/>
                </a:solidFill>
              </a:rPr>
              <a:t>/da6pkI1MST/rWKFNjaCP5gBSY4sEBT38Q/9RBh9AH40zEOg7Hlq2THRZ</a:t>
            </a:r>
            <a:r>
              <a:rPr lang="es-AR" sz="1800" dirty="0"/>
              <a:t>" </a:t>
            </a:r>
            <a:r>
              <a:rPr lang="es-AR" sz="1800" dirty="0" err="1">
                <a:solidFill>
                  <a:srgbClr val="92D050"/>
                </a:solidFill>
              </a:rPr>
              <a:t>crossorigin</a:t>
            </a:r>
            <a:r>
              <a:rPr lang="es-AR" sz="1800" dirty="0">
                <a:solidFill>
                  <a:srgbClr val="92D050"/>
                </a:solidFill>
              </a:rPr>
              <a:t>="</a:t>
            </a:r>
            <a:r>
              <a:rPr lang="es-AR" sz="1800" dirty="0" err="1">
                <a:solidFill>
                  <a:srgbClr val="FFC000"/>
                </a:solidFill>
              </a:rPr>
              <a:t>anonymous</a:t>
            </a:r>
            <a:r>
              <a:rPr lang="es-AR" sz="1800" dirty="0">
                <a:solidFill>
                  <a:srgbClr val="FF0000"/>
                </a:solidFill>
              </a:rPr>
              <a:t>"&gt;&lt;/script&gt;</a:t>
            </a:r>
            <a:endParaRPr lang="es-AR" sz="18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400" dirty="0" smtClean="0">
              <a:solidFill>
                <a:srgbClr val="617A86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 pitchFamily="34" charset="0"/>
              <a:buNone/>
            </a:pPr>
            <a:endParaRPr lang="es-AR" sz="1400" dirty="0">
              <a:solidFill>
                <a:srgbClr val="617A86"/>
              </a:solidFill>
            </a:endParaRPr>
          </a:p>
        </p:txBody>
      </p:sp>
      <p:sp>
        <p:nvSpPr>
          <p:cNvPr id="5" name="Google Shape;322;p36"/>
          <p:cNvSpPr txBox="1"/>
          <p:nvPr/>
        </p:nvSpPr>
        <p:spPr>
          <a:xfrm>
            <a:off x="706387" y="4155926"/>
            <a:ext cx="7951272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F8BB00"/>
              </a:buClr>
              <a:buSzPts val="1200"/>
            </a:pPr>
            <a:r>
              <a:rPr lang="es" sz="1400" b="1" dirty="0" smtClean="0">
                <a:solidFill>
                  <a:srgbClr val="FF0000"/>
                </a:solidFill>
                <a:latin typeface="+mj-lt"/>
                <a:sym typeface="Varela Round"/>
              </a:rPr>
              <a:t>NOTA</a:t>
            </a:r>
            <a:r>
              <a:rPr lang="es" sz="1400" dirty="0" smtClean="0">
                <a:solidFill>
                  <a:srgbClr val="FF0000"/>
                </a:solidFill>
                <a:latin typeface="+mj-lt"/>
                <a:sym typeface="Varela Round"/>
              </a:rPr>
              <a:t>: </a:t>
            </a:r>
            <a:r>
              <a:rPr lang="es" sz="1400" dirty="0" smtClean="0">
                <a:latin typeface="+mj-lt"/>
                <a:sym typeface="Varela Round"/>
              </a:rPr>
              <a:t>Esta etiqueta deberá ir al final del body, justo antes de cerrar la etiqueta </a:t>
            </a:r>
            <a:r>
              <a:rPr lang="es" sz="1400" dirty="0" smtClean="0">
                <a:solidFill>
                  <a:srgbClr val="FF0000"/>
                </a:solidFill>
                <a:latin typeface="+mj-lt"/>
                <a:sym typeface="Varela Round"/>
              </a:rPr>
              <a:t>&lt;/body&gt;</a:t>
            </a:r>
            <a:endParaRPr sz="1400" dirty="0">
              <a:solidFill>
                <a:srgbClr val="FF0000"/>
              </a:solidFill>
              <a:latin typeface="+mj-lt"/>
              <a:sym typeface="Varela Round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051720" y="848277"/>
            <a:ext cx="5059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latin typeface="+mj-lt"/>
              </a:rPr>
              <a:t>Luego </a:t>
            </a:r>
            <a:r>
              <a:rPr lang="es-AR" dirty="0" err="1">
                <a:latin typeface="+mj-lt"/>
              </a:rPr>
              <a:t>colocá</a:t>
            </a:r>
            <a:r>
              <a:rPr lang="es-AR" dirty="0">
                <a:latin typeface="+mj-lt"/>
              </a:rPr>
              <a:t> el siguiente script en el</a:t>
            </a:r>
            <a:r>
              <a:rPr lang="es-AR" dirty="0">
                <a:solidFill>
                  <a:srgbClr val="FF0000"/>
                </a:solidFill>
                <a:latin typeface="+mj-lt"/>
              </a:rPr>
              <a:t> BODY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67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3;p28"/>
          <p:cNvSpPr txBox="1"/>
          <p:nvPr/>
        </p:nvSpPr>
        <p:spPr>
          <a:xfrm>
            <a:off x="1763687" y="123478"/>
            <a:ext cx="5616623" cy="7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Cómo instalarlo?</a:t>
            </a:r>
            <a:endParaRPr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  <p:sp>
        <p:nvSpPr>
          <p:cNvPr id="7" name="Google Shape;247;p27"/>
          <p:cNvSpPr txBox="1">
            <a:spLocks/>
          </p:cNvSpPr>
          <p:nvPr/>
        </p:nvSpPr>
        <p:spPr>
          <a:xfrm>
            <a:off x="1043608" y="1923678"/>
            <a:ext cx="6696744" cy="2131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La </a:t>
            </a:r>
            <a:r>
              <a:rPr lang="es-AR" sz="1800" b="1" dirty="0" smtClean="0">
                <a:solidFill>
                  <a:schemeClr val="tx1"/>
                </a:solidFill>
              </a:rPr>
              <a:t>segunda opción </a:t>
            </a:r>
            <a:r>
              <a:rPr lang="es-AR" sz="1800" dirty="0" smtClean="0">
                <a:solidFill>
                  <a:schemeClr val="tx1"/>
                </a:solidFill>
              </a:rPr>
              <a:t>es descargar toda la librería de </a:t>
            </a:r>
            <a:r>
              <a:rPr lang="es-AR" sz="1800" dirty="0" err="1" smtClean="0">
                <a:solidFill>
                  <a:schemeClr val="tx1"/>
                </a:solidFill>
              </a:rPr>
              <a:t>bootstrap</a:t>
            </a:r>
            <a:r>
              <a:rPr lang="es-AR" sz="1800" dirty="0" smtClean="0">
                <a:solidFill>
                  <a:schemeClr val="tx1"/>
                </a:solidFill>
              </a:rPr>
              <a:t> y colocarla en tu proyecto.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Para ello deberás ingresar al siguiente enlace: </a:t>
            </a:r>
            <a:r>
              <a:rPr lang="es-AR" sz="1800" dirty="0" smtClean="0">
                <a:sym typeface="Varela Round"/>
              </a:rPr>
              <a:t> </a:t>
            </a:r>
            <a:r>
              <a:rPr lang="es-AR" sz="1800" dirty="0">
                <a:sym typeface="Varela Round"/>
                <a:hlinkClick r:id="rId2"/>
              </a:rPr>
              <a:t>BOOTSTRAP</a:t>
            </a:r>
            <a:endParaRPr lang="es-AR" sz="1800" dirty="0">
              <a:sym typeface="Varela Round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 smtClean="0">
              <a:solidFill>
                <a:srgbClr val="617A86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400" dirty="0" smtClean="0">
              <a:solidFill>
                <a:srgbClr val="617A86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 pitchFamily="34" charset="0"/>
              <a:buNone/>
            </a:pPr>
            <a:endParaRPr lang="es-AR" sz="1400" dirty="0">
              <a:solidFill>
                <a:srgbClr val="617A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4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77;p33"/>
          <p:cNvSpPr txBox="1">
            <a:spLocks/>
          </p:cNvSpPr>
          <p:nvPr/>
        </p:nvSpPr>
        <p:spPr>
          <a:xfrm>
            <a:off x="3465905" y="483518"/>
            <a:ext cx="2212189" cy="64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914400" rtl="0" eaLnBrk="1" latinLnBrk="0" hangingPunct="1">
              <a:lnSpc>
                <a:spcPts val="58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 algn="l"/>
            <a:r>
              <a:rPr lang="es-AR" sz="2800" b="1" dirty="0" err="1"/>
              <a:t>Containers</a:t>
            </a:r>
            <a:endParaRPr lang="es-AR" sz="2800" b="1" dirty="0"/>
          </a:p>
        </p:txBody>
      </p:sp>
      <p:sp>
        <p:nvSpPr>
          <p:cNvPr id="8" name="Google Shape;278;p33"/>
          <p:cNvSpPr txBox="1">
            <a:spLocks/>
          </p:cNvSpPr>
          <p:nvPr/>
        </p:nvSpPr>
        <p:spPr>
          <a:xfrm>
            <a:off x="828154" y="1347614"/>
            <a:ext cx="7704285" cy="345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&lt;div </a:t>
            </a:r>
            <a:r>
              <a:rPr lang="en-US" dirty="0" smtClean="0">
                <a:solidFill>
                  <a:srgbClr val="92D050"/>
                </a:solidFill>
                <a:latin typeface="Ubuntu Mono"/>
                <a:ea typeface="Ubuntu Mono"/>
                <a:cs typeface="Ubuntu Mono"/>
                <a:sym typeface="Ubuntu Mono"/>
              </a:rPr>
              <a:t>class=</a:t>
            </a:r>
            <a:r>
              <a:rPr lang="en-US" dirty="0" smtClean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dirty="0" smtClean="0">
                <a:solidFill>
                  <a:srgbClr val="FFC000"/>
                </a:solidFill>
                <a:latin typeface="Ubuntu Mono"/>
                <a:ea typeface="Ubuntu Mono"/>
                <a:cs typeface="Ubuntu Mono"/>
                <a:sym typeface="Ubuntu Mono"/>
              </a:rPr>
              <a:t>container</a:t>
            </a:r>
            <a:r>
              <a:rPr lang="en-US" dirty="0" smtClean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&gt;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dirty="0" smtClean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	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sym typeface="Ubuntu Mono"/>
              </a:rPr>
              <a:t>Se </a:t>
            </a:r>
            <a:r>
              <a:rPr lang="en-US" sz="1800" dirty="0" err="1">
                <a:solidFill>
                  <a:schemeClr val="tx1"/>
                </a:solidFill>
                <a:sym typeface="Ubuntu Mono"/>
              </a:rPr>
              <a:t>utiliza</a:t>
            </a:r>
            <a:r>
              <a:rPr lang="en-US" sz="1800" dirty="0">
                <a:solidFill>
                  <a:schemeClr val="tx1"/>
                </a:solidFill>
                <a:sym typeface="Ubuntu Mono"/>
              </a:rPr>
              <a:t> para un </a:t>
            </a:r>
            <a:r>
              <a:rPr lang="en-US" sz="1800" dirty="0" err="1">
                <a:solidFill>
                  <a:schemeClr val="tx1"/>
                </a:solidFill>
                <a:sym typeface="Ubuntu Mono"/>
              </a:rPr>
              <a:t>sistema</a:t>
            </a:r>
            <a:r>
              <a:rPr lang="en-US" sz="1800" dirty="0">
                <a:solidFill>
                  <a:schemeClr val="tx1"/>
                </a:solidFill>
                <a:sym typeface="Ubuntu Mono"/>
              </a:rPr>
              <a:t> con </a:t>
            </a:r>
            <a:r>
              <a:rPr lang="en-US" sz="1800" dirty="0" err="1">
                <a:solidFill>
                  <a:schemeClr val="tx1"/>
                </a:solidFill>
                <a:sym typeface="Ubuntu Mono"/>
              </a:rPr>
              <a:t>anchos</a:t>
            </a:r>
            <a:r>
              <a:rPr lang="en-US" sz="1800" dirty="0">
                <a:solidFill>
                  <a:schemeClr val="tx1"/>
                </a:solidFill>
                <a:sym typeface="Ubuntu Mono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Ubuntu Mono"/>
              </a:rPr>
              <a:t>fijos</a:t>
            </a:r>
            <a:r>
              <a:rPr lang="en-US" sz="1800" dirty="0">
                <a:solidFill>
                  <a:schemeClr val="tx1"/>
                </a:solidFill>
                <a:sym typeface="Ubuntu Mono"/>
              </a:rPr>
              <a:t> y </a:t>
            </a:r>
            <a:r>
              <a:rPr lang="en-US" sz="1800" dirty="0" err="1">
                <a:solidFill>
                  <a:schemeClr val="tx1"/>
                </a:solidFill>
                <a:sym typeface="Ubuntu Mono"/>
              </a:rPr>
              <a:t>predeterminados</a:t>
            </a:r>
            <a:r>
              <a:rPr lang="en-US" sz="1800" dirty="0">
                <a:solidFill>
                  <a:schemeClr val="tx1"/>
                </a:solidFill>
                <a:sym typeface="Ubuntu Mono"/>
              </a:rPr>
              <a:t>, </a:t>
            </a:r>
            <a:r>
              <a:rPr lang="en-US" sz="1800" dirty="0" err="1">
                <a:solidFill>
                  <a:schemeClr val="tx1"/>
                </a:solidFill>
                <a:sym typeface="Ubuntu Mono"/>
              </a:rPr>
              <a:t>es</a:t>
            </a:r>
            <a:r>
              <a:rPr lang="en-US" sz="1800" dirty="0">
                <a:solidFill>
                  <a:schemeClr val="tx1"/>
                </a:solidFill>
                <a:sym typeface="Ubuntu Mono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Ubuntu Mono"/>
              </a:rPr>
              <a:t>decir</a:t>
            </a:r>
            <a:r>
              <a:rPr lang="en-US" sz="1800" dirty="0">
                <a:solidFill>
                  <a:schemeClr val="tx1"/>
                </a:solidFill>
                <a:sym typeface="Ubuntu Mono"/>
              </a:rPr>
              <a:t> que </a:t>
            </a:r>
            <a:r>
              <a:rPr lang="en-US" sz="1800" dirty="0" err="1">
                <a:solidFill>
                  <a:schemeClr val="tx1"/>
                </a:solidFill>
                <a:sym typeface="Ubuntu Mono"/>
              </a:rPr>
              <a:t>deberemos</a:t>
            </a:r>
            <a:r>
              <a:rPr lang="en-US" sz="1800" dirty="0">
                <a:solidFill>
                  <a:schemeClr val="tx1"/>
                </a:solidFill>
                <a:sym typeface="Ubuntu Mono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Ubuntu Mono"/>
              </a:rPr>
              <a:t>utilizar</a:t>
            </a:r>
            <a:r>
              <a:rPr lang="en-US" sz="1800" dirty="0">
                <a:solidFill>
                  <a:schemeClr val="tx1"/>
                </a:solidFill>
                <a:sym typeface="Ubuntu Mono"/>
              </a:rPr>
              <a:t> la </a:t>
            </a:r>
            <a:r>
              <a:rPr lang="en-US" sz="1800" dirty="0" err="1">
                <a:solidFill>
                  <a:schemeClr val="tx1"/>
                </a:solidFill>
                <a:sym typeface="Ubuntu Mono"/>
              </a:rPr>
              <a:t>propiedad</a:t>
            </a:r>
            <a:r>
              <a:rPr lang="en-US" sz="1800" dirty="0">
                <a:solidFill>
                  <a:schemeClr val="tx1"/>
                </a:solidFill>
                <a:sym typeface="Ubuntu Mono"/>
              </a:rPr>
              <a:t> max-width </a:t>
            </a:r>
            <a:r>
              <a:rPr lang="en-US" sz="1800" dirty="0" err="1">
                <a:solidFill>
                  <a:schemeClr val="tx1"/>
                </a:solidFill>
                <a:sym typeface="Ubuntu Mono"/>
              </a:rPr>
              <a:t>en</a:t>
            </a:r>
            <a:r>
              <a:rPr lang="en-US" sz="1800" dirty="0">
                <a:solidFill>
                  <a:schemeClr val="tx1"/>
                </a:solidFill>
                <a:sym typeface="Ubuntu Mono"/>
              </a:rPr>
              <a:t> las medias queries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dirty="0" smtClean="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&lt;div </a:t>
            </a:r>
            <a:r>
              <a:rPr lang="en-US" dirty="0" smtClean="0">
                <a:solidFill>
                  <a:srgbClr val="92D050"/>
                </a:solidFill>
                <a:latin typeface="Ubuntu Mono"/>
                <a:ea typeface="Ubuntu Mono"/>
                <a:cs typeface="Ubuntu Mono"/>
                <a:sym typeface="Ubuntu Mono"/>
              </a:rPr>
              <a:t>class="</a:t>
            </a:r>
            <a:r>
              <a:rPr lang="en-US" dirty="0" smtClean="0">
                <a:solidFill>
                  <a:srgbClr val="FFC000"/>
                </a:solidFill>
                <a:latin typeface="Ubuntu Mono"/>
                <a:ea typeface="Ubuntu Mono"/>
                <a:cs typeface="Ubuntu Mono"/>
                <a:sym typeface="Ubuntu Mono"/>
              </a:rPr>
              <a:t>container-fluid</a:t>
            </a:r>
            <a:r>
              <a:rPr lang="en-US" dirty="0" smtClean="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"&gt;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dk1"/>
              </a:solidFill>
              <a:latin typeface="Ubuntu Mono"/>
              <a:sym typeface="Ubuntu Mono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800" dirty="0" smtClean="0">
                <a:solidFill>
                  <a:schemeClr val="tx1"/>
                </a:solidFill>
                <a:sym typeface="Ubuntu Mono"/>
              </a:rPr>
              <a:t>Se </a:t>
            </a:r>
            <a:r>
              <a:rPr lang="en-US" sz="1800" dirty="0" err="1">
                <a:solidFill>
                  <a:schemeClr val="tx1"/>
                </a:solidFill>
                <a:sym typeface="Ubuntu Mono"/>
              </a:rPr>
              <a:t>utiliza</a:t>
            </a:r>
            <a:r>
              <a:rPr lang="en-US" sz="1800" dirty="0">
                <a:solidFill>
                  <a:schemeClr val="tx1"/>
                </a:solidFill>
                <a:sym typeface="Ubuntu Mono"/>
              </a:rPr>
              <a:t> para que el ancho sea el 100% de la </a:t>
            </a:r>
            <a:r>
              <a:rPr lang="en-US" sz="1800" dirty="0" err="1">
                <a:solidFill>
                  <a:schemeClr val="tx1"/>
                </a:solidFill>
                <a:sym typeface="Ubuntu Mono"/>
              </a:rPr>
              <a:t>pantalla</a:t>
            </a:r>
            <a:r>
              <a:rPr lang="en-US" sz="1800" dirty="0">
                <a:solidFill>
                  <a:schemeClr val="tx1"/>
                </a:solidFill>
                <a:sym typeface="Ubuntu Mono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Ubuntu Mono"/>
              </a:rPr>
              <a:t>en</a:t>
            </a:r>
            <a:r>
              <a:rPr lang="en-US" sz="1800" dirty="0">
                <a:solidFill>
                  <a:schemeClr val="tx1"/>
                </a:solidFill>
                <a:sym typeface="Ubuntu Mono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Ubuntu Mono"/>
              </a:rPr>
              <a:t>todo</a:t>
            </a:r>
            <a:r>
              <a:rPr lang="en-US" sz="1800" dirty="0">
                <a:solidFill>
                  <a:schemeClr val="tx1"/>
                </a:solidFill>
                <a:sym typeface="Ubuntu Mono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sym typeface="Ubuntu Mono"/>
              </a:rPr>
              <a:t>momento</a:t>
            </a:r>
            <a:r>
              <a:rPr lang="en-US" sz="1800" dirty="0" smtClean="0">
                <a:solidFill>
                  <a:schemeClr val="tx1"/>
                </a:solidFill>
                <a:sym typeface="Ubuntu Mono"/>
              </a:rPr>
              <a:t>.</a:t>
            </a:r>
            <a:endParaRPr lang="en-US" sz="1800" dirty="0">
              <a:solidFill>
                <a:schemeClr val="tx1"/>
              </a:solidFill>
              <a:sym typeface="Ubuntu Mono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77;p33"/>
          <p:cNvSpPr txBox="1">
            <a:spLocks/>
          </p:cNvSpPr>
          <p:nvPr/>
        </p:nvSpPr>
        <p:spPr>
          <a:xfrm>
            <a:off x="3010840" y="339502"/>
            <a:ext cx="3122319" cy="64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914400" rtl="0" eaLnBrk="1" latinLnBrk="0" hangingPunct="1">
              <a:lnSpc>
                <a:spcPts val="58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 algn="l"/>
            <a:r>
              <a:rPr lang="es-AR" sz="2800" b="1" dirty="0" smtClean="0"/>
              <a:t>Cómo funciona?</a:t>
            </a:r>
            <a:endParaRPr lang="es-AR" sz="2800" b="1" dirty="0"/>
          </a:p>
        </p:txBody>
      </p:sp>
      <p:sp>
        <p:nvSpPr>
          <p:cNvPr id="8" name="Google Shape;278;p33"/>
          <p:cNvSpPr txBox="1">
            <a:spLocks/>
          </p:cNvSpPr>
          <p:nvPr/>
        </p:nvSpPr>
        <p:spPr>
          <a:xfrm>
            <a:off x="813077" y="949792"/>
            <a:ext cx="7704285" cy="100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Los </a:t>
            </a:r>
            <a:r>
              <a:rPr lang="en-US" sz="1800" dirty="0" err="1" smtClean="0">
                <a:solidFill>
                  <a:schemeClr val="tx1"/>
                </a:solidFill>
              </a:rPr>
              <a:t>anchos</a:t>
            </a:r>
            <a:r>
              <a:rPr lang="en-US" sz="1800" dirty="0" smtClean="0">
                <a:solidFill>
                  <a:schemeClr val="tx1"/>
                </a:solidFill>
              </a:rPr>
              <a:t> son </a:t>
            </a:r>
            <a:r>
              <a:rPr lang="en-US" sz="1800" dirty="0" err="1" smtClean="0">
                <a:solidFill>
                  <a:schemeClr val="tx1"/>
                </a:solidFill>
              </a:rPr>
              <a:t>predeterminados</a:t>
            </a:r>
            <a:r>
              <a:rPr lang="en-US" sz="1800" dirty="0" smtClean="0">
                <a:solidFill>
                  <a:schemeClr val="tx1"/>
                </a:solidFill>
              </a:rPr>
              <a:t> a </a:t>
            </a:r>
            <a:r>
              <a:rPr lang="en-US" sz="1800" dirty="0" err="1" smtClean="0">
                <a:solidFill>
                  <a:schemeClr val="tx1"/>
                </a:solidFill>
              </a:rPr>
              <a:t>través</a:t>
            </a:r>
            <a:r>
              <a:rPr lang="en-US" sz="1800" dirty="0" smtClean="0">
                <a:solidFill>
                  <a:schemeClr val="tx1"/>
                </a:solidFill>
              </a:rPr>
              <a:t> de un </a:t>
            </a:r>
            <a:r>
              <a:rPr lang="en-US" sz="1800" dirty="0" err="1" smtClean="0">
                <a:solidFill>
                  <a:schemeClr val="tx1"/>
                </a:solidFill>
              </a:rPr>
              <a:t>sistema</a:t>
            </a:r>
            <a:r>
              <a:rPr lang="en-US" sz="1800" dirty="0" smtClean="0">
                <a:solidFill>
                  <a:schemeClr val="tx1"/>
                </a:solidFill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</a:rPr>
              <a:t>columnas</a:t>
            </a:r>
            <a:r>
              <a:rPr lang="en-US" sz="1800" dirty="0" smtClean="0">
                <a:solidFill>
                  <a:schemeClr val="tx1"/>
                </a:solidFill>
              </a:rPr>
              <a:t> a </a:t>
            </a:r>
            <a:r>
              <a:rPr lang="en-US" sz="1800" dirty="0" err="1" smtClean="0">
                <a:solidFill>
                  <a:schemeClr val="tx1"/>
                </a:solidFill>
              </a:rPr>
              <a:t>los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cuales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accedemos</a:t>
            </a:r>
            <a:r>
              <a:rPr lang="en-US" sz="1800" dirty="0" smtClean="0">
                <a:solidFill>
                  <a:schemeClr val="tx1"/>
                </a:solidFill>
              </a:rPr>
              <a:t> a </a:t>
            </a:r>
            <a:r>
              <a:rPr lang="en-US" sz="1800" dirty="0" err="1" smtClean="0">
                <a:solidFill>
                  <a:schemeClr val="tx1"/>
                </a:solidFill>
              </a:rPr>
              <a:t>través</a:t>
            </a:r>
            <a:r>
              <a:rPr lang="en-US" sz="1800" dirty="0" smtClean="0">
                <a:solidFill>
                  <a:schemeClr val="tx1"/>
                </a:solidFill>
              </a:rPr>
              <a:t> de las </a:t>
            </a:r>
            <a:r>
              <a:rPr lang="en-US" sz="1800" dirty="0" err="1" smtClean="0">
                <a:solidFill>
                  <a:schemeClr val="tx1"/>
                </a:solidFill>
              </a:rPr>
              <a:t>siguientes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clases</a:t>
            </a:r>
            <a:r>
              <a:rPr lang="en-US" sz="1800" dirty="0" smtClean="0">
                <a:solidFill>
                  <a:schemeClr val="tx1"/>
                </a:solidFill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</a:rPr>
              <a:t>css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1817270"/>
            <a:ext cx="5328591" cy="318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6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55" y="541538"/>
            <a:ext cx="6418089" cy="40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9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2070</TotalTime>
  <Words>287</Words>
  <Application>Microsoft Office PowerPoint</Application>
  <PresentationFormat>Presentación en pantalla (16:9)</PresentationFormat>
  <Paragraphs>90</Paragraphs>
  <Slides>12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Ejecutivo</vt:lpstr>
      <vt:lpstr>CSS  Bootstrap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Ahora si… a codificar!!!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Javier Pineda</cp:lastModifiedBy>
  <cp:revision>59</cp:revision>
  <dcterms:created xsi:type="dcterms:W3CDTF">2021-07-17T16:50:55Z</dcterms:created>
  <dcterms:modified xsi:type="dcterms:W3CDTF">2022-01-27T15:52:08Z</dcterms:modified>
</cp:coreProperties>
</file>