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7"/>
  </p:notesMasterIdLst>
  <p:sldIdLst>
    <p:sldId id="257" r:id="rId2"/>
    <p:sldId id="279" r:id="rId3"/>
    <p:sldId id="280" r:id="rId4"/>
    <p:sldId id="282" r:id="rId5"/>
    <p:sldId id="290" r:id="rId6"/>
    <p:sldId id="291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2" r:id="rId15"/>
    <p:sldId id="293" r:id="rId16"/>
    <p:sldId id="294" r:id="rId17"/>
    <p:sldId id="295" r:id="rId18"/>
    <p:sldId id="300" r:id="rId19"/>
    <p:sldId id="301" r:id="rId20"/>
    <p:sldId id="296" r:id="rId21"/>
    <p:sldId id="297" r:id="rId22"/>
    <p:sldId id="298" r:id="rId23"/>
    <p:sldId id="304" r:id="rId24"/>
    <p:sldId id="302" r:id="rId25"/>
    <p:sldId id="303" r:id="rId26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F4C5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02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DF28-49A4-4C58-AF53-2E77FD86F245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C327-0947-4899-8D68-A1B89DF062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BE7FE-1D35-430E-A7F6-24E1813C92C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1763688" y="1203598"/>
            <a:ext cx="5616623" cy="2232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</a:t>
            </a:r>
            <a:br>
              <a:rPr lang="es" dirty="0" smtClean="0"/>
            </a:br>
            <a:r>
              <a:rPr lang="es" dirty="0" smtClean="0"/>
              <a:t>Viewport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81;p31"/>
          <p:cNvSpPr txBox="1">
            <a:spLocks/>
          </p:cNvSpPr>
          <p:nvPr/>
        </p:nvSpPr>
        <p:spPr>
          <a:xfrm>
            <a:off x="1937417" y="483518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AR" sz="2800" b="1" dirty="0" err="1"/>
              <a:t>Viewport</a:t>
            </a:r>
            <a:r>
              <a:rPr lang="es-AR" sz="2800" b="1" dirty="0"/>
              <a:t> </a:t>
            </a:r>
            <a:r>
              <a:rPr lang="es-AR" sz="2800" b="1" dirty="0" err="1"/>
              <a:t>Measures</a:t>
            </a:r>
            <a:r>
              <a:rPr lang="es-AR" sz="2800" b="1" dirty="0"/>
              <a:t> - </a:t>
            </a:r>
            <a:r>
              <a:rPr lang="es-AR" sz="2800" b="1" dirty="0" err="1"/>
              <a:t>vw</a:t>
            </a:r>
            <a:r>
              <a:rPr lang="es-AR" sz="2800" b="1" dirty="0"/>
              <a:t> / </a:t>
            </a:r>
            <a:r>
              <a:rPr lang="es-AR" sz="2800" b="1" dirty="0" err="1"/>
              <a:t>vh</a:t>
            </a:r>
            <a:endParaRPr lang="es-AR" sz="2800" b="1" dirty="0"/>
          </a:p>
        </p:txBody>
      </p:sp>
      <p:sp>
        <p:nvSpPr>
          <p:cNvPr id="16" name="Google Shape;282;p31"/>
          <p:cNvSpPr txBox="1">
            <a:spLocks/>
          </p:cNvSpPr>
          <p:nvPr/>
        </p:nvSpPr>
        <p:spPr>
          <a:xfrm>
            <a:off x="1183921" y="1707654"/>
            <a:ext cx="6782491" cy="2658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Cualquier medida expresada en </a:t>
            </a:r>
            <a:r>
              <a:rPr lang="es-AR" sz="1800" b="1" dirty="0" err="1" smtClean="0">
                <a:solidFill>
                  <a:srgbClr val="ED4A00"/>
                </a:solidFill>
              </a:rPr>
              <a:t>vw</a:t>
            </a:r>
            <a:r>
              <a:rPr lang="es-AR" sz="1800" b="1" dirty="0" smtClean="0">
                <a:solidFill>
                  <a:srgbClr val="ED4A00"/>
                </a:solidFill>
              </a:rPr>
              <a:t>/</a:t>
            </a:r>
            <a:r>
              <a:rPr lang="es-AR" sz="1800" b="1" dirty="0" err="1" smtClean="0">
                <a:solidFill>
                  <a:srgbClr val="ED4A00"/>
                </a:solidFill>
              </a:rPr>
              <a:t>vh</a:t>
            </a:r>
            <a:r>
              <a:rPr lang="es-AR" sz="1800" dirty="0" smtClean="0">
                <a:solidFill>
                  <a:srgbClr val="ED4A00"/>
                </a:solidFill>
              </a:rPr>
              <a:t> </a:t>
            </a:r>
            <a:r>
              <a:rPr lang="es-AR" sz="1800" dirty="0" smtClean="0">
                <a:solidFill>
                  <a:schemeClr val="tx1"/>
                </a:solidFill>
              </a:rPr>
              <a:t>tomará </a:t>
            </a:r>
            <a:r>
              <a:rPr lang="es-AR" sz="1800" b="1" dirty="0" smtClean="0">
                <a:solidFill>
                  <a:schemeClr val="tx1"/>
                </a:solidFill>
              </a:rPr>
              <a:t>SIEMPRE</a:t>
            </a:r>
            <a:r>
              <a:rPr lang="es-AR" sz="1800" dirty="0" smtClean="0">
                <a:solidFill>
                  <a:schemeClr val="tx1"/>
                </a:solidFill>
              </a:rPr>
              <a:t> como eje referencial </a:t>
            </a:r>
            <a:r>
              <a:rPr lang="es-AR" sz="1800" b="1" dirty="0" smtClean="0">
                <a:solidFill>
                  <a:schemeClr val="tx1"/>
                </a:solidFill>
              </a:rPr>
              <a:t>al </a:t>
            </a:r>
            <a:r>
              <a:rPr lang="es-AR" sz="1800" b="1" dirty="0" err="1" smtClean="0">
                <a:solidFill>
                  <a:schemeClr val="tx1"/>
                </a:solidFill>
              </a:rPr>
              <a:t>viewport</a:t>
            </a:r>
            <a:r>
              <a:rPr lang="es-AR" sz="1800" dirty="0" smtClean="0">
                <a:solidFill>
                  <a:schemeClr val="tx1"/>
                </a:solidFill>
              </a:rPr>
              <a:t> del documento.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.box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dirty="0" err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-AR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AR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30vw;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dirty="0" err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s-AR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AR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50vh;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20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2;p34"/>
          <p:cNvSpPr/>
          <p:nvPr/>
        </p:nvSpPr>
        <p:spPr>
          <a:xfrm>
            <a:off x="1483650" y="282400"/>
            <a:ext cx="3257400" cy="44373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3;p34"/>
          <p:cNvSpPr/>
          <p:nvPr/>
        </p:nvSpPr>
        <p:spPr>
          <a:xfrm>
            <a:off x="1483650" y="282400"/>
            <a:ext cx="1361400" cy="2430600"/>
          </a:xfrm>
          <a:prstGeom prst="rect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width: 30vw;</a:t>
            </a:r>
            <a:endParaRPr sz="13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height: 50vh;</a:t>
            </a:r>
            <a:endParaRPr sz="13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Google Shape;304;p34"/>
          <p:cNvSpPr txBox="1"/>
          <p:nvPr/>
        </p:nvSpPr>
        <p:spPr>
          <a:xfrm>
            <a:off x="1483650" y="4678350"/>
            <a:ext cx="31869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viewport width de 320px</a:t>
            </a:r>
            <a:endParaRPr b="1"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" name="Google Shape;305;p34"/>
          <p:cNvSpPr txBox="1"/>
          <p:nvPr/>
        </p:nvSpPr>
        <p:spPr>
          <a:xfrm rot="-5400000">
            <a:off x="3483925" y="2158025"/>
            <a:ext cx="31869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viewport height de 450px</a:t>
            </a:r>
            <a:endParaRPr b="1" dirty="0"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" name="Google Shape;306;p34"/>
          <p:cNvSpPr txBox="1"/>
          <p:nvPr/>
        </p:nvSpPr>
        <p:spPr>
          <a:xfrm>
            <a:off x="5405925" y="554700"/>
            <a:ext cx="30891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>
                    <a:lumMod val="95000"/>
                    <a:lumOff val="5000"/>
                  </a:schemeClr>
                </a:solidFill>
                <a:ea typeface="Varela Round"/>
                <a:cs typeface="Varela Round"/>
                <a:sym typeface="Varela Round"/>
              </a:rPr>
              <a:t>En este caso, la caja tendrá </a:t>
            </a:r>
            <a:r>
              <a:rPr lang="e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Varela Round"/>
                <a:cs typeface="Varela Round"/>
                <a:sym typeface="Varela Round"/>
              </a:rPr>
              <a:t>30% menos del </a:t>
            </a:r>
            <a:r>
              <a:rPr lang="es" dirty="0">
                <a:solidFill>
                  <a:schemeClr val="tx1">
                    <a:lumMod val="95000"/>
                    <a:lumOff val="5000"/>
                  </a:schemeClr>
                </a:solidFill>
                <a:ea typeface="Varela Round"/>
                <a:cs typeface="Varela Round"/>
                <a:sym typeface="Varela Round"/>
              </a:rPr>
              <a:t>tamaño de ancho del viewport (96px) y </a:t>
            </a:r>
            <a:r>
              <a:rPr lang="e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Varela Round"/>
                <a:cs typeface="Varela Round"/>
                <a:sym typeface="Varela Round"/>
              </a:rPr>
              <a:t>50% menos que el </a:t>
            </a:r>
            <a:r>
              <a:rPr lang="es" dirty="0">
                <a:solidFill>
                  <a:schemeClr val="tx1">
                    <a:lumMod val="95000"/>
                    <a:lumOff val="5000"/>
                  </a:schemeClr>
                </a:solidFill>
                <a:ea typeface="Varela Round"/>
                <a:cs typeface="Varela Round"/>
                <a:sym typeface="Varela Round"/>
              </a:rPr>
              <a:t>alto del viewport (225px)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6988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0;p36"/>
          <p:cNvSpPr txBox="1">
            <a:spLocks/>
          </p:cNvSpPr>
          <p:nvPr/>
        </p:nvSpPr>
        <p:spPr>
          <a:xfrm>
            <a:off x="3275856" y="195486"/>
            <a:ext cx="2875500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/>
              <a:t>Los </a:t>
            </a:r>
            <a:r>
              <a:rPr lang="es-AR" sz="2800" b="1" dirty="0" err="1"/>
              <a:t>em’s</a:t>
            </a:r>
            <a:r>
              <a:rPr lang="es-AR" sz="2800" b="1" dirty="0"/>
              <a:t> - </a:t>
            </a:r>
            <a:r>
              <a:rPr lang="es-AR" sz="2800" b="1" dirty="0" err="1"/>
              <a:t>em</a:t>
            </a:r>
            <a:endParaRPr lang="es-AR" sz="2800" b="1" dirty="0"/>
          </a:p>
        </p:txBody>
      </p:sp>
      <p:sp>
        <p:nvSpPr>
          <p:cNvPr id="6" name="Google Shape;321;p36"/>
          <p:cNvSpPr txBox="1">
            <a:spLocks/>
          </p:cNvSpPr>
          <p:nvPr/>
        </p:nvSpPr>
        <p:spPr>
          <a:xfrm>
            <a:off x="845519" y="857879"/>
            <a:ext cx="7128792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Los </a:t>
            </a:r>
            <a:r>
              <a:rPr lang="es-AR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em's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son </a:t>
            </a:r>
            <a:r>
              <a:rPr lang="es-A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unidades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medida que se </a:t>
            </a:r>
            <a:r>
              <a:rPr lang="es-A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recomiendan usar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en todo lo relacionado con </a:t>
            </a:r>
            <a:r>
              <a:rPr lang="es-A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tipografías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b="1" dirty="0" smtClean="0">
                <a:solidFill>
                  <a:srgbClr val="ED4A00"/>
                </a:solidFill>
              </a:rPr>
              <a:t>1em comenzará siendo igual a 16px</a:t>
            </a:r>
            <a:r>
              <a:rPr lang="es-AR" sz="1800" dirty="0" smtClean="0">
                <a:solidFill>
                  <a:srgbClr val="617A86"/>
                </a:solidFill>
              </a:rPr>
              <a:t> (a menos que </a:t>
            </a:r>
            <a:r>
              <a:rPr lang="es-AR" sz="1800" dirty="0" err="1" smtClean="0">
                <a:solidFill>
                  <a:srgbClr val="617A86"/>
                </a:solidFill>
              </a:rPr>
              <a:t>seteemos</a:t>
            </a:r>
            <a:r>
              <a:rPr lang="es-AR" sz="1800" dirty="0" smtClean="0">
                <a:solidFill>
                  <a:srgbClr val="617A86"/>
                </a:solidFill>
              </a:rPr>
              <a:t> lo contrario)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dirty="0" err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s-AR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1em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line-</a:t>
            </a:r>
            <a:r>
              <a:rPr lang="es-AR" dirty="0" err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s-AR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1.5em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20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rgbClr val="617A86"/>
              </a:solidFill>
            </a:endParaRPr>
          </a:p>
        </p:txBody>
      </p:sp>
      <p:sp>
        <p:nvSpPr>
          <p:cNvPr id="7" name="Google Shape;322;p36"/>
          <p:cNvSpPr txBox="1"/>
          <p:nvPr/>
        </p:nvSpPr>
        <p:spPr>
          <a:xfrm>
            <a:off x="709763" y="4299942"/>
            <a:ext cx="7951272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F8BB00"/>
              </a:buClr>
              <a:buSzPts val="1200"/>
            </a:pPr>
            <a:r>
              <a:rPr lang="es" sz="1400" b="1" dirty="0" smtClean="0">
                <a:solidFill>
                  <a:srgbClr val="FF0000"/>
                </a:solidFill>
                <a:latin typeface="+mj-lt"/>
                <a:sym typeface="Varela Round"/>
              </a:rPr>
              <a:t>NOTA</a:t>
            </a:r>
            <a:r>
              <a:rPr lang="es" sz="1400" dirty="0" smtClean="0">
                <a:solidFill>
                  <a:srgbClr val="FF0000"/>
                </a:solidFill>
                <a:latin typeface="+mj-lt"/>
                <a:sym typeface="Varela Round"/>
              </a:rPr>
              <a:t>:</a:t>
            </a:r>
            <a:r>
              <a:rPr lang="es" sz="1400" dirty="0" smtClean="0">
                <a:latin typeface="+mj-lt"/>
                <a:sym typeface="Varela Round"/>
              </a:rPr>
              <a:t> Toda </a:t>
            </a:r>
            <a:r>
              <a:rPr lang="es" sz="1400" dirty="0">
                <a:latin typeface="+mj-lt"/>
                <a:sym typeface="Varela Round"/>
              </a:rPr>
              <a:t>medida (que no sea el font-size) expresada en em's tomará SIEMPRE como base referencial el font-size que tenga el mismo elemento que estemos modificando.</a:t>
            </a:r>
            <a:endParaRPr sz="1400" dirty="0">
              <a:latin typeface="+mj-lt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5225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7"/>
          <p:cNvSpPr txBox="1"/>
          <p:nvPr/>
        </p:nvSpPr>
        <p:spPr>
          <a:xfrm>
            <a:off x="5482125" y="630900"/>
            <a:ext cx="30891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&lt;body</a:t>
            </a:r>
            <a:r>
              <a:rPr lang="es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&gt; tiene 16px en font-size, los demás elementos por default vienen con 1em en font-size.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Por lo tanto, todos los demás elementos tienen 16px de font-size.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Google Shape;328;p37"/>
          <p:cNvSpPr txBox="1"/>
          <p:nvPr/>
        </p:nvSpPr>
        <p:spPr>
          <a:xfrm>
            <a:off x="562525" y="141200"/>
            <a:ext cx="34392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&lt;div&gt;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&lt;strong&gt;&lt;strong&gt;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&lt;/p&gt;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Google Shape;329;p37"/>
          <p:cNvSpPr txBox="1"/>
          <p:nvPr/>
        </p:nvSpPr>
        <p:spPr>
          <a:xfrm rot="-832283">
            <a:off x="1484346" y="1230916"/>
            <a:ext cx="2110638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font-size: 16px;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Google Shape;330;p37"/>
          <p:cNvCxnSpPr>
            <a:stCxn id="14" idx="1"/>
          </p:cNvCxnSpPr>
          <p:nvPr/>
        </p:nvCxnSpPr>
        <p:spPr>
          <a:xfrm flipH="1">
            <a:off x="1198023" y="171090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331;p37"/>
          <p:cNvSpPr txBox="1"/>
          <p:nvPr/>
        </p:nvSpPr>
        <p:spPr>
          <a:xfrm rot="-832283">
            <a:off x="1935292" y="1586022"/>
            <a:ext cx="169431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>
                    <a:lumMod val="75000"/>
                  </a:schemeClr>
                </a:solidFill>
              </a:rPr>
              <a:t>font-size: 1em;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Google Shape;332;p37"/>
          <p:cNvCxnSpPr/>
          <p:nvPr/>
        </p:nvCxnSpPr>
        <p:spPr>
          <a:xfrm flipH="1">
            <a:off x="1642873" y="20246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333;p37"/>
          <p:cNvSpPr txBox="1"/>
          <p:nvPr/>
        </p:nvSpPr>
        <p:spPr>
          <a:xfrm rot="-832283">
            <a:off x="2016204" y="1839822"/>
            <a:ext cx="169431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>
                    <a:lumMod val="75000"/>
                  </a:schemeClr>
                </a:solidFill>
              </a:rPr>
              <a:t>font-size: 1em;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Google Shape;334;p37"/>
          <p:cNvCxnSpPr/>
          <p:nvPr/>
        </p:nvCxnSpPr>
        <p:spPr>
          <a:xfrm flipH="1">
            <a:off x="1723785" y="22784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335;p37"/>
          <p:cNvSpPr txBox="1"/>
          <p:nvPr/>
        </p:nvSpPr>
        <p:spPr>
          <a:xfrm rot="-832283">
            <a:off x="3951779" y="2093622"/>
            <a:ext cx="169431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font-size: 1em;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Google Shape;336;p37"/>
          <p:cNvCxnSpPr/>
          <p:nvPr/>
        </p:nvCxnSpPr>
        <p:spPr>
          <a:xfrm flipH="1">
            <a:off x="3659360" y="25322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687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7"/>
          <p:cNvSpPr txBox="1"/>
          <p:nvPr/>
        </p:nvSpPr>
        <p:spPr>
          <a:xfrm>
            <a:off x="5482124" y="591400"/>
            <a:ext cx="3482364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Si cambiamos el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&lt;div&gt;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 2em, éste tendrá 2 veces el tamaño del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de su padre.</a:t>
            </a:r>
          </a:p>
          <a:p>
            <a:pPr lvl="0">
              <a:buClr>
                <a:schemeClr val="dk1"/>
              </a:buClr>
              <a:buSzPts val="1100"/>
            </a:pP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&lt;div&gt;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ahora tiene 32px de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lvl="0">
              <a:buClr>
                <a:schemeClr val="dk1"/>
              </a:buClr>
              <a:buSzPts val="1100"/>
            </a:pP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Por lo tanto los hijos de &lt;div&gt; ahora cambiaron con solo haber tocado a su padre.</a:t>
            </a:r>
          </a:p>
          <a:p>
            <a:pPr lvl="0">
              <a:buClr>
                <a:schemeClr val="dk1"/>
              </a:buClr>
              <a:buSzPts val="1100"/>
            </a:pP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Los hijos de </a:t>
            </a: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&lt;div&gt;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quedaron con 32px en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Google Shape;328;p37"/>
          <p:cNvSpPr txBox="1"/>
          <p:nvPr/>
        </p:nvSpPr>
        <p:spPr>
          <a:xfrm>
            <a:off x="562525" y="141200"/>
            <a:ext cx="34392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&lt;div&gt;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&lt;strong&gt;&lt;strong&gt;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&lt;/p&gt;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Google Shape;329;p37"/>
          <p:cNvSpPr txBox="1"/>
          <p:nvPr/>
        </p:nvSpPr>
        <p:spPr>
          <a:xfrm rot="-832283">
            <a:off x="1484346" y="1230916"/>
            <a:ext cx="2110638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font-size: 16px;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Google Shape;330;p37"/>
          <p:cNvCxnSpPr>
            <a:stCxn id="14" idx="1"/>
          </p:cNvCxnSpPr>
          <p:nvPr/>
        </p:nvCxnSpPr>
        <p:spPr>
          <a:xfrm flipH="1">
            <a:off x="1198023" y="171090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331;p37"/>
          <p:cNvSpPr txBox="1"/>
          <p:nvPr/>
        </p:nvSpPr>
        <p:spPr>
          <a:xfrm rot="-832283">
            <a:off x="1935292" y="1586022"/>
            <a:ext cx="169431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font-size: </a:t>
            </a:r>
            <a:r>
              <a:rPr lang="es" dirty="0" smtClean="0">
                <a:solidFill>
                  <a:srgbClr val="FF0000"/>
                </a:solidFill>
              </a:rPr>
              <a:t>2em</a:t>
            </a:r>
            <a:r>
              <a:rPr lang="es" dirty="0">
                <a:solidFill>
                  <a:srgbClr val="FF0000"/>
                </a:solidFill>
              </a:rPr>
              <a:t>;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7" name="Google Shape;332;p37"/>
          <p:cNvCxnSpPr/>
          <p:nvPr/>
        </p:nvCxnSpPr>
        <p:spPr>
          <a:xfrm flipH="1">
            <a:off x="1642873" y="20246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333;p37"/>
          <p:cNvSpPr txBox="1"/>
          <p:nvPr/>
        </p:nvSpPr>
        <p:spPr>
          <a:xfrm rot="-832283">
            <a:off x="2014094" y="1822480"/>
            <a:ext cx="183898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70C0"/>
                </a:solidFill>
              </a:rPr>
              <a:t>font-size: </a:t>
            </a:r>
            <a:r>
              <a:rPr lang="es" dirty="0" smtClean="0">
                <a:solidFill>
                  <a:srgbClr val="0070C0"/>
                </a:solidFill>
              </a:rPr>
              <a:t>1em</a:t>
            </a:r>
            <a:r>
              <a:rPr lang="es" dirty="0">
                <a:solidFill>
                  <a:srgbClr val="0070C0"/>
                </a:solidFill>
              </a:rPr>
              <a:t>;</a:t>
            </a:r>
            <a:endParaRPr dirty="0">
              <a:solidFill>
                <a:srgbClr val="0070C0"/>
              </a:solidFill>
            </a:endParaRPr>
          </a:p>
        </p:txBody>
      </p:sp>
      <p:cxnSp>
        <p:nvCxnSpPr>
          <p:cNvPr id="19" name="Google Shape;334;p37"/>
          <p:cNvCxnSpPr/>
          <p:nvPr/>
        </p:nvCxnSpPr>
        <p:spPr>
          <a:xfrm flipH="1">
            <a:off x="1723785" y="22784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335;p37"/>
          <p:cNvSpPr txBox="1"/>
          <p:nvPr/>
        </p:nvSpPr>
        <p:spPr>
          <a:xfrm rot="-832283">
            <a:off x="3951779" y="2093622"/>
            <a:ext cx="169431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font-size: 1em;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Google Shape;336;p37"/>
          <p:cNvCxnSpPr/>
          <p:nvPr/>
        </p:nvCxnSpPr>
        <p:spPr>
          <a:xfrm flipH="1">
            <a:off x="3659360" y="25322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32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7"/>
          <p:cNvSpPr txBox="1"/>
          <p:nvPr/>
        </p:nvSpPr>
        <p:spPr>
          <a:xfrm>
            <a:off x="5482124" y="630900"/>
            <a:ext cx="3410355" cy="42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&lt;div&gt;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tiene 32px de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lvl="0">
              <a:buClr>
                <a:schemeClr val="dk1"/>
              </a:buClr>
              <a:buSzPts val="1100"/>
            </a:pP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Si a </a:t>
            </a: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&lt;p&gt;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le decimos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: 1.5em,</a:t>
            </a: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 &lt;p&gt;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tendrá 1.5 veces el tamaño que tenga el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de su padre.</a:t>
            </a:r>
          </a:p>
          <a:p>
            <a:pPr lvl="0">
              <a:buClr>
                <a:schemeClr val="dk1"/>
              </a:buClr>
              <a:buSzPts val="1100"/>
            </a:pP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&lt;p&gt;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ahora tiene 48px en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lvl="0">
              <a:buClr>
                <a:schemeClr val="dk1"/>
              </a:buClr>
              <a:buSzPts val="1100"/>
            </a:pP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</a:t>
            </a:r>
            <a:r>
              <a:rPr lang="es-AR" dirty="0" err="1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strong</a:t>
            </a: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tiene 1 vez lo que tiene su padre en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lvl="0">
              <a:buClr>
                <a:schemeClr val="dk1"/>
              </a:buClr>
              <a:buSzPts val="1100"/>
            </a:pPr>
            <a:endParaRPr lang="es-AR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</a:t>
            </a:r>
            <a:r>
              <a:rPr lang="es-AR" dirty="0" err="1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strong</a:t>
            </a:r>
            <a:r>
              <a:rPr lang="es-AR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&gt; 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tiene 48px en </a:t>
            </a:r>
            <a:r>
              <a:rPr lang="es-A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font-size</a:t>
            </a:r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  <a:p>
            <a:pPr lvl="0"/>
            <a:endParaRPr lang="es-AR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Google Shape;328;p37"/>
          <p:cNvSpPr txBox="1"/>
          <p:nvPr/>
        </p:nvSpPr>
        <p:spPr>
          <a:xfrm>
            <a:off x="562525" y="141200"/>
            <a:ext cx="3439200" cy="49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&lt;div&gt;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&lt;strong&gt;&lt;strong&gt;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&lt;/p&gt;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6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Google Shape;329;p37"/>
          <p:cNvSpPr txBox="1"/>
          <p:nvPr/>
        </p:nvSpPr>
        <p:spPr>
          <a:xfrm rot="-832283">
            <a:off x="1484346" y="1230916"/>
            <a:ext cx="2110638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font-size: 16px;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Google Shape;330;p37"/>
          <p:cNvCxnSpPr>
            <a:stCxn id="14" idx="1"/>
          </p:cNvCxnSpPr>
          <p:nvPr/>
        </p:nvCxnSpPr>
        <p:spPr>
          <a:xfrm flipH="1">
            <a:off x="1198023" y="171090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331;p37"/>
          <p:cNvSpPr txBox="1"/>
          <p:nvPr/>
        </p:nvSpPr>
        <p:spPr>
          <a:xfrm rot="-832283">
            <a:off x="1935292" y="1586022"/>
            <a:ext cx="169431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font-size: </a:t>
            </a:r>
            <a:r>
              <a:rPr lang="es" dirty="0" smtClean="0">
                <a:solidFill>
                  <a:srgbClr val="FF0000"/>
                </a:solidFill>
              </a:rPr>
              <a:t>2em</a:t>
            </a:r>
            <a:r>
              <a:rPr lang="es" dirty="0">
                <a:solidFill>
                  <a:srgbClr val="FF0000"/>
                </a:solidFill>
              </a:rPr>
              <a:t>;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7" name="Google Shape;332;p37"/>
          <p:cNvCxnSpPr/>
          <p:nvPr/>
        </p:nvCxnSpPr>
        <p:spPr>
          <a:xfrm flipH="1">
            <a:off x="1642873" y="20246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333;p37"/>
          <p:cNvSpPr txBox="1"/>
          <p:nvPr/>
        </p:nvSpPr>
        <p:spPr>
          <a:xfrm rot="-832283">
            <a:off x="2012976" y="1813289"/>
            <a:ext cx="1915663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font-size: </a:t>
            </a:r>
            <a:r>
              <a:rPr lang="es" dirty="0" smtClean="0">
                <a:solidFill>
                  <a:srgbClr val="FF0000"/>
                </a:solidFill>
              </a:rPr>
              <a:t>1,5em</a:t>
            </a:r>
            <a:r>
              <a:rPr lang="es" dirty="0">
                <a:solidFill>
                  <a:srgbClr val="FF0000"/>
                </a:solidFill>
              </a:rPr>
              <a:t>;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9" name="Google Shape;334;p37"/>
          <p:cNvCxnSpPr/>
          <p:nvPr/>
        </p:nvCxnSpPr>
        <p:spPr>
          <a:xfrm flipH="1">
            <a:off x="1723785" y="22784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335;p37"/>
          <p:cNvSpPr txBox="1"/>
          <p:nvPr/>
        </p:nvSpPr>
        <p:spPr>
          <a:xfrm rot="-832283">
            <a:off x="3951779" y="2093622"/>
            <a:ext cx="1694312" cy="45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font-size: 1em;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Google Shape;336;p37"/>
          <p:cNvCxnSpPr/>
          <p:nvPr/>
        </p:nvCxnSpPr>
        <p:spPr>
          <a:xfrm flipH="1">
            <a:off x="3659360" y="2532250"/>
            <a:ext cx="317100" cy="84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98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1763688" y="1203598"/>
            <a:ext cx="5616623" cy="2232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</a:t>
            </a:r>
            <a:br>
              <a:rPr lang="es" dirty="0" smtClean="0"/>
            </a:br>
            <a:r>
              <a:rPr lang="es" dirty="0" smtClean="0"/>
              <a:t>Medias Queries</a:t>
            </a:r>
            <a:endParaRPr dirty="0"/>
          </a:p>
        </p:txBody>
      </p:sp>
      <p:sp>
        <p:nvSpPr>
          <p:cNvPr id="3" name="Google Shape;236;p26"/>
          <p:cNvSpPr txBox="1">
            <a:spLocks/>
          </p:cNvSpPr>
          <p:nvPr/>
        </p:nvSpPr>
        <p:spPr>
          <a:xfrm>
            <a:off x="1043608" y="3476353"/>
            <a:ext cx="7056784" cy="13276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</a:pP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 el conjunto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reglas CSS que permiten re-organizar el </a:t>
            </a:r>
            <a:r>
              <a:rPr lang="es-A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contenido dependiendo </a:t>
            </a: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las condiciones de visualización del documento.</a:t>
            </a:r>
          </a:p>
          <a:p>
            <a:pPr marL="0" lvl="0" indent="0">
              <a:spcBef>
                <a:spcPts val="600"/>
              </a:spcBef>
              <a:buNone/>
            </a:pP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A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Siempre se deben escribir al final de nuestra hoja de CSS.</a:t>
            </a:r>
          </a:p>
        </p:txBody>
      </p:sp>
    </p:spTree>
    <p:extLst>
      <p:ext uri="{BB962C8B-B14F-4D97-AF65-F5344CB8AC3E}">
        <p14:creationId xmlns:p14="http://schemas.microsoft.com/office/powerpoint/2010/main" val="9204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3;p27"/>
          <p:cNvSpPr txBox="1">
            <a:spLocks/>
          </p:cNvSpPr>
          <p:nvPr/>
        </p:nvSpPr>
        <p:spPr>
          <a:xfrm>
            <a:off x="1403648" y="1059582"/>
            <a:ext cx="6264696" cy="266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body { background: red; }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@media (min-width: 460px){</a:t>
            </a:r>
          </a:p>
          <a:p>
            <a:pPr marL="0" indent="45720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body { background: blue; }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Google Shape;244;p27"/>
          <p:cNvSpPr txBox="1"/>
          <p:nvPr/>
        </p:nvSpPr>
        <p:spPr>
          <a:xfrm>
            <a:off x="755576" y="3931808"/>
            <a:ext cx="7632848" cy="9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Al especificar </a:t>
            </a:r>
            <a:r>
              <a:rPr lang="es" b="1" dirty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min-width</a:t>
            </a:r>
            <a:r>
              <a:rPr lang="es" dirty="0">
                <a:solidFill>
                  <a:srgbClr val="65BB48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s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estamos diciendo “si como mínimo hay Npx de ancho, apliquemos esto” algo como “desde este punto hacia arriba”.</a:t>
            </a:r>
            <a:endParaRPr dirty="0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" name="Google Shape;281;p31"/>
          <p:cNvSpPr txBox="1">
            <a:spLocks/>
          </p:cNvSpPr>
          <p:nvPr/>
        </p:nvSpPr>
        <p:spPr>
          <a:xfrm>
            <a:off x="3199119" y="196110"/>
            <a:ext cx="2673754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AR" sz="2800" b="1" dirty="0" smtClean="0"/>
              <a:t>Media </a:t>
            </a:r>
            <a:r>
              <a:rPr lang="es-AR" sz="2800" b="1" dirty="0" err="1" smtClean="0"/>
              <a:t>Query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6128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3;p27"/>
          <p:cNvSpPr txBox="1">
            <a:spLocks/>
          </p:cNvSpPr>
          <p:nvPr/>
        </p:nvSpPr>
        <p:spPr>
          <a:xfrm>
            <a:off x="1403648" y="1059582"/>
            <a:ext cx="6264696" cy="266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body { background: red; }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(max-width: 460px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0" indent="45720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body { background: blue; }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Google Shape;244;p27"/>
          <p:cNvSpPr txBox="1"/>
          <p:nvPr/>
        </p:nvSpPr>
        <p:spPr>
          <a:xfrm>
            <a:off x="755576" y="3931808"/>
            <a:ext cx="7632848" cy="9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Al especificar </a:t>
            </a:r>
            <a:r>
              <a:rPr lang="es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max-width</a:t>
            </a:r>
            <a:r>
              <a:rPr lang="es" dirty="0">
                <a:solidFill>
                  <a:srgbClr val="65BB48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s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estamos diciendo “si como mínimo hay Npx de ancho, apliquemos esto” algo como “desde este punto hacia </a:t>
            </a:r>
            <a:r>
              <a:rPr lang="es" dirty="0" smtClean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abajo”.</a:t>
            </a:r>
            <a:endParaRPr dirty="0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" name="Google Shape;281;p31"/>
          <p:cNvSpPr txBox="1">
            <a:spLocks/>
          </p:cNvSpPr>
          <p:nvPr/>
        </p:nvSpPr>
        <p:spPr>
          <a:xfrm>
            <a:off x="3199119" y="196110"/>
            <a:ext cx="2673754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AR" sz="2800" b="1" dirty="0" smtClean="0"/>
              <a:t>Media </a:t>
            </a:r>
            <a:r>
              <a:rPr lang="es-AR" sz="2800" b="1" dirty="0" err="1" smtClean="0"/>
              <a:t>Query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6546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27"/>
          <p:cNvSpPr txBox="1"/>
          <p:nvPr/>
        </p:nvSpPr>
        <p:spPr>
          <a:xfrm>
            <a:off x="755576" y="3931808"/>
            <a:ext cx="7632848" cy="9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Al especificar </a:t>
            </a:r>
            <a:r>
              <a:rPr lang="es" b="1" dirty="0" smtClean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la orientacion (portrait or landscape)</a:t>
            </a:r>
            <a:r>
              <a:rPr lang="es" dirty="0" smtClean="0">
                <a:solidFill>
                  <a:srgbClr val="65BB48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s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estamos diciendo “si como </a:t>
            </a:r>
            <a:r>
              <a:rPr lang="es" dirty="0" smtClean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máximo hay </a:t>
            </a:r>
            <a:r>
              <a:rPr lang="es" dirty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Npx de </a:t>
            </a:r>
            <a:r>
              <a:rPr lang="es" dirty="0" smtClean="0">
                <a:solidFill>
                  <a:srgbClr val="0070C0"/>
                </a:solidFill>
                <a:latin typeface="Varela Round"/>
                <a:ea typeface="Varela Round"/>
                <a:cs typeface="Varela Round"/>
                <a:sym typeface="Varela Round"/>
              </a:rPr>
              <a:t>ancho y además el dispositivo está en posición vertical/horizontal, apliquemos esto”.</a:t>
            </a:r>
            <a:endParaRPr dirty="0">
              <a:solidFill>
                <a:srgbClr val="0070C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" name="Google Shape;281;p31"/>
          <p:cNvSpPr txBox="1">
            <a:spLocks/>
          </p:cNvSpPr>
          <p:nvPr/>
        </p:nvSpPr>
        <p:spPr>
          <a:xfrm>
            <a:off x="3199119" y="196110"/>
            <a:ext cx="2673754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AR" sz="2800" b="1" dirty="0" smtClean="0"/>
              <a:t>Orientación</a:t>
            </a:r>
            <a:endParaRPr lang="es-AR" sz="2800" b="1" dirty="0"/>
          </a:p>
        </p:txBody>
      </p:sp>
      <p:sp>
        <p:nvSpPr>
          <p:cNvPr id="6" name="Google Shape;257;p29"/>
          <p:cNvSpPr txBox="1">
            <a:spLocks/>
          </p:cNvSpPr>
          <p:nvPr/>
        </p:nvSpPr>
        <p:spPr>
          <a:xfrm>
            <a:off x="787160" y="1563638"/>
            <a:ext cx="7778898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(</a:t>
            </a:r>
            <a:r>
              <a:rPr lang="es-AR" sz="1800" dirty="0" err="1" smtClean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es-AR" sz="1800" dirty="0" smtClean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: 768px) </a:t>
            </a:r>
            <a:r>
              <a:rPr lang="es-AR" dirty="0" smtClean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-A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orientation</a:t>
            </a:r>
            <a:r>
              <a:rPr lang="es-A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A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portrait</a:t>
            </a:r>
            <a:r>
              <a:rPr lang="es-A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s-A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Etiqueta para responsive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6" name="Google Shape;253;p29"/>
          <p:cNvSpPr txBox="1">
            <a:spLocks/>
          </p:cNvSpPr>
          <p:nvPr/>
        </p:nvSpPr>
        <p:spPr>
          <a:xfrm>
            <a:off x="971600" y="1275606"/>
            <a:ext cx="7848872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El </a:t>
            </a:r>
            <a:r>
              <a:rPr lang="es-AR" sz="1800" dirty="0" err="1" smtClean="0">
                <a:solidFill>
                  <a:schemeClr val="tx1"/>
                </a:solidFill>
              </a:rPr>
              <a:t>tag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b="1" dirty="0" smtClean="0">
                <a:solidFill>
                  <a:srgbClr val="E8004C"/>
                </a:solidFill>
              </a:rPr>
              <a:t>&lt;meta&gt; </a:t>
            </a:r>
            <a:r>
              <a:rPr lang="es-AR" sz="1800" b="1" dirty="0" err="1" smtClean="0">
                <a:solidFill>
                  <a:srgbClr val="E8004C"/>
                </a:solidFill>
              </a:rPr>
              <a:t>viewport</a:t>
            </a:r>
            <a:r>
              <a:rPr lang="es-AR" sz="1800" dirty="0" smtClean="0">
                <a:solidFill>
                  <a:srgbClr val="617A86"/>
                </a:solidFill>
              </a:rPr>
              <a:t> </a:t>
            </a:r>
            <a:r>
              <a:rPr lang="es-AR" sz="1800" dirty="0" smtClean="0">
                <a:solidFill>
                  <a:schemeClr val="tx1"/>
                </a:solidFill>
              </a:rPr>
              <a:t>da al browser instrucciones de cómo se debe dimensionar y escalar la página web al cargarse</a:t>
            </a:r>
            <a:r>
              <a:rPr lang="es-AR" sz="1800" dirty="0" smtClean="0">
                <a:solidFill>
                  <a:srgbClr val="617A86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16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400" b="1" dirty="0" smtClean="0">
                <a:solidFill>
                  <a:srgbClr val="FF0000"/>
                </a:solidFill>
              </a:rPr>
              <a:t>NOTA</a:t>
            </a:r>
            <a:r>
              <a:rPr lang="es-AR" sz="1400" dirty="0" smtClean="0">
                <a:solidFill>
                  <a:srgbClr val="FF0000"/>
                </a:solidFill>
              </a:rPr>
              <a:t>: </a:t>
            </a:r>
            <a:r>
              <a:rPr lang="es-AR" sz="1400" b="1" dirty="0" smtClean="0">
                <a:solidFill>
                  <a:schemeClr val="tx1"/>
                </a:solidFill>
              </a:rPr>
              <a:t>Este meta se coloca en el HEAD. </a:t>
            </a:r>
            <a:r>
              <a:rPr lang="es-AR" sz="1400" dirty="0" err="1" smtClean="0">
                <a:solidFill>
                  <a:schemeClr val="tx1"/>
                </a:solidFill>
              </a:rPr>
              <a:t>Viewport</a:t>
            </a:r>
            <a:r>
              <a:rPr lang="es-AR" sz="1400" dirty="0" smtClean="0">
                <a:solidFill>
                  <a:schemeClr val="tx1"/>
                </a:solidFill>
              </a:rPr>
              <a:t> es la pantalla puntual donde se ve nuestro sitio (celulares, </a:t>
            </a:r>
            <a:r>
              <a:rPr lang="es-AR" sz="1400" dirty="0" err="1" smtClean="0">
                <a:solidFill>
                  <a:schemeClr val="tx1"/>
                </a:solidFill>
              </a:rPr>
              <a:t>tablet</a:t>
            </a:r>
            <a:r>
              <a:rPr lang="es-AR" sz="1400" dirty="0" smtClean="0">
                <a:solidFill>
                  <a:schemeClr val="tx1"/>
                </a:solidFill>
              </a:rPr>
              <a:t>, laptop, </a:t>
            </a:r>
            <a:r>
              <a:rPr lang="es-AR" sz="1400" dirty="0" err="1" smtClean="0">
                <a:solidFill>
                  <a:schemeClr val="tx1"/>
                </a:solidFill>
              </a:rPr>
              <a:t>etc</a:t>
            </a:r>
            <a:r>
              <a:rPr lang="es-AR" sz="1400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2355726"/>
            <a:ext cx="770485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&lt;meta </a:t>
            </a:r>
          </a:p>
          <a:p>
            <a:pPr indent="457200"/>
            <a:endParaRPr lang="es-AR" b="1" dirty="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/>
            <a:r>
              <a:rPr lang="es-AR" b="1" dirty="0" err="1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AR" b="1" dirty="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b="1" dirty="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AR" b="1" dirty="0" err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es-AR" b="1" dirty="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</a:p>
          <a:p>
            <a:pPr indent="457200"/>
            <a:r>
              <a:rPr lang="es-AR" b="1" dirty="0" err="1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s-AR" b="1" dirty="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b="1" dirty="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AR" b="1" dirty="0" err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-AR" b="1" dirty="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b="1" dirty="0" err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device-width</a:t>
            </a:r>
            <a:r>
              <a:rPr lang="es-AR" b="1" dirty="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AR" b="1" dirty="0" err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initial-scale</a:t>
            </a:r>
            <a:r>
              <a:rPr lang="es-AR" b="1" dirty="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=1.0" </a:t>
            </a:r>
          </a:p>
          <a:p>
            <a:pPr indent="457200"/>
            <a:endParaRPr lang="es-AR" b="1" dirty="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s-AR" b="1" dirty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74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3;p30"/>
          <p:cNvSpPr txBox="1"/>
          <p:nvPr/>
        </p:nvSpPr>
        <p:spPr>
          <a:xfrm>
            <a:off x="739070" y="1779662"/>
            <a:ext cx="7893600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(</a:t>
            </a:r>
            <a:r>
              <a:rPr lang="es" sz="18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max-width: 600px</a:t>
            </a: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{ ...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(</a:t>
            </a:r>
            <a:r>
              <a:rPr lang="es" sz="18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min-width: 700px</a:t>
            </a: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{ ...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(</a:t>
            </a:r>
            <a:r>
              <a:rPr lang="es" sz="18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min-width: 700px</a:t>
            </a: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) and (</a:t>
            </a:r>
            <a:r>
              <a:rPr lang="es" sz="18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max-width: 600px</a:t>
            </a: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) { …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(</a:t>
            </a:r>
            <a:r>
              <a:rPr lang="es" sz="18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min-width: 700px</a:t>
            </a: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) and (</a:t>
            </a:r>
            <a:r>
              <a:rPr lang="es" sz="18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max-width: 600px</a:t>
            </a:r>
            <a:r>
              <a:rPr lang="es" sz="18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8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264;p30"/>
          <p:cNvSpPr txBox="1">
            <a:spLocks/>
          </p:cNvSpPr>
          <p:nvPr/>
        </p:nvSpPr>
        <p:spPr>
          <a:xfrm>
            <a:off x="1934250" y="366037"/>
            <a:ext cx="5275500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AR" sz="2800" b="1" dirty="0"/>
              <a:t>Combinando Media </a:t>
            </a:r>
            <a:r>
              <a:rPr lang="es-AR" sz="2800" b="1" dirty="0" err="1"/>
              <a:t>Queries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1187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31"/>
          <p:cNvSpPr txBox="1">
            <a:spLocks/>
          </p:cNvSpPr>
          <p:nvPr/>
        </p:nvSpPr>
        <p:spPr>
          <a:xfrm>
            <a:off x="1773750" y="1203598"/>
            <a:ext cx="55965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s-AR" sz="48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Mobile-</a:t>
            </a:r>
            <a:r>
              <a:rPr lang="es-AR" sz="4800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first</a:t>
            </a:r>
            <a:r>
              <a:rPr lang="es-AR" sz="48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</a:t>
            </a:r>
            <a:endParaRPr lang="es-AR" sz="4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 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Mobile-</a:t>
            </a:r>
            <a:r>
              <a:rPr lang="es-AR" sz="4800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last</a:t>
            </a:r>
            <a:endParaRPr lang="es-AR" sz="4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8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1;p33"/>
          <p:cNvSpPr txBox="1">
            <a:spLocks/>
          </p:cNvSpPr>
          <p:nvPr/>
        </p:nvSpPr>
        <p:spPr>
          <a:xfrm>
            <a:off x="3443882" y="162968"/>
            <a:ext cx="2256235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/>
              <a:t>Mobile </a:t>
            </a:r>
            <a:r>
              <a:rPr lang="es-AR" sz="2800" b="1" dirty="0" err="1"/>
              <a:t>first</a:t>
            </a:r>
            <a:endParaRPr lang="es-AR" sz="2800" b="1" dirty="0"/>
          </a:p>
        </p:txBody>
      </p:sp>
      <p:sp>
        <p:nvSpPr>
          <p:cNvPr id="4" name="Google Shape;282;p33"/>
          <p:cNvSpPr txBox="1"/>
          <p:nvPr/>
        </p:nvSpPr>
        <p:spPr>
          <a:xfrm>
            <a:off x="1547664" y="804068"/>
            <a:ext cx="6552728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Estilos para mobile</a:t>
            </a: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6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AR" sz="1600" dirty="0" smtClean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y luego pensar cada se adapta en cada viewport</a:t>
            </a: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(min-width: 600px)</a:t>
            </a: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s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tablets</a:t>
            </a:r>
            <a:endParaRPr sz="1600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(min-width: 768px) </a:t>
            </a: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 </a:t>
            </a:r>
            <a:r>
              <a:rPr lang="es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desktop</a:t>
            </a: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8;p36"/>
          <p:cNvSpPr txBox="1"/>
          <p:nvPr/>
        </p:nvSpPr>
        <p:spPr>
          <a:xfrm>
            <a:off x="1545750" y="156468"/>
            <a:ext cx="6266610" cy="498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320px</a:t>
            </a:r>
            <a:endParaRPr sz="1600" b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Extra Small Devices, Phones Portrait */ 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 : 320px) 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…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480px</a:t>
            </a:r>
            <a:endParaRPr sz="1600" b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Extra Small Devices, Phones Landscape */ 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 : 480px) 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…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768px</a:t>
            </a: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Small Devices, Tablets */</a:t>
            </a: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 : 768px) 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...</a:t>
            </a: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992px</a:t>
            </a: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Medium Devices, Desktops */</a:t>
            </a: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 : 992px) 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...</a:t>
            </a: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 b="1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1200px</a:t>
            </a: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Large Devices, Wide Screens */</a:t>
            </a:r>
            <a: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 : 1200px) </a:t>
            </a:r>
            <a:r>
              <a:rPr lang="e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...  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60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5;p32"/>
          <p:cNvSpPr txBox="1">
            <a:spLocks/>
          </p:cNvSpPr>
          <p:nvPr/>
        </p:nvSpPr>
        <p:spPr>
          <a:xfrm>
            <a:off x="3311860" y="339502"/>
            <a:ext cx="2520280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/>
              <a:t>Mobile </a:t>
            </a:r>
            <a:r>
              <a:rPr lang="es-AR" sz="2800" b="1" dirty="0" err="1"/>
              <a:t>last</a:t>
            </a:r>
            <a:endParaRPr lang="es-AR" sz="2800" b="1" dirty="0"/>
          </a:p>
        </p:txBody>
      </p:sp>
      <p:sp>
        <p:nvSpPr>
          <p:cNvPr id="4" name="Google Shape;276;p32"/>
          <p:cNvSpPr txBox="1"/>
          <p:nvPr/>
        </p:nvSpPr>
        <p:spPr>
          <a:xfrm>
            <a:off x="1230750" y="980602"/>
            <a:ext cx="66825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Estilos para desktop</a:t>
            </a: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6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red;</a:t>
            </a:r>
            <a:endParaRPr sz="1600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y luego pensar cada se adapta en cada viewport</a:t>
            </a: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(max-width: 768px)</a:t>
            </a:r>
            <a:r>
              <a:rPr lang="es" sz="16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s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tablets</a:t>
            </a:r>
            <a:endParaRPr sz="16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(max-width: 420px) </a:t>
            </a:r>
            <a:r>
              <a:rPr lang="es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	… </a:t>
            </a:r>
            <a:r>
              <a:rPr lang="es" sz="16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mobile</a:t>
            </a:r>
            <a:r>
              <a:rPr lang="es" sz="16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12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2;p35"/>
          <p:cNvSpPr txBox="1"/>
          <p:nvPr/>
        </p:nvSpPr>
        <p:spPr>
          <a:xfrm>
            <a:off x="1331640" y="316054"/>
            <a:ext cx="7021800" cy="4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1200px</a:t>
            </a:r>
            <a:endParaRPr sz="1600" b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Large Devices, Wide Screens */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(max-width : 1200px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992px</a:t>
            </a:r>
            <a:endParaRPr sz="1600" b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Medium Devices, Desktops */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(max-width : 992px)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 { ...</a:t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768px</a:t>
            </a: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Small Devices, Tablets */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(max-width : 768px)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 { ...</a:t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480px</a:t>
            </a: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Extra Small Devices, Phones Landscape */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(max-width : 480px) 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{ …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320px</a:t>
            </a:r>
            <a:endParaRPr sz="1600" b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/* Extra Small Devices, Phones Portrait */ 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600" dirty="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(max-width : 320px</a:t>
            </a:r>
            <a: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  <a:t>) { ...</a:t>
            </a:r>
            <a:br>
              <a:rPr lang="es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21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Screen Shot 2016-08-11 at 1.21.39 P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348" y="373372"/>
            <a:ext cx="2952328" cy="3863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" name="Google Shape;241;p27"/>
          <p:cNvCxnSpPr/>
          <p:nvPr/>
        </p:nvCxnSpPr>
        <p:spPr>
          <a:xfrm flipH="1" flipV="1">
            <a:off x="781752" y="3912764"/>
            <a:ext cx="2278080" cy="32390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Google Shape;246;p28" descr="Screen Shot 2016-08-11 at 1.22.5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04" y="555526"/>
            <a:ext cx="5243272" cy="2872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47;p28"/>
          <p:cNvCxnSpPr/>
          <p:nvPr/>
        </p:nvCxnSpPr>
        <p:spPr>
          <a:xfrm flipH="1" flipV="1">
            <a:off x="6156176" y="1071386"/>
            <a:ext cx="1469901" cy="84018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140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59;p30" descr="Screen Shot 2017-03-13 at 2.29.32 P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7600" y="931825"/>
            <a:ext cx="2638336" cy="394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80" y="931825"/>
            <a:ext cx="2583735" cy="39441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61;p30"/>
          <p:cNvSpPr txBox="1"/>
          <p:nvPr/>
        </p:nvSpPr>
        <p:spPr>
          <a:xfrm>
            <a:off x="1831320" y="351881"/>
            <a:ext cx="169089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Sin viewport </a:t>
            </a:r>
            <a:endParaRPr b="1" dirty="0"/>
          </a:p>
        </p:txBody>
      </p:sp>
      <p:sp>
        <p:nvSpPr>
          <p:cNvPr id="13" name="Google Shape;261;p30"/>
          <p:cNvSpPr txBox="1"/>
          <p:nvPr/>
        </p:nvSpPr>
        <p:spPr>
          <a:xfrm>
            <a:off x="5738499" y="351881"/>
            <a:ext cx="169089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Con </a:t>
            </a:r>
            <a:r>
              <a:rPr lang="es" b="1" dirty="0"/>
              <a:t>viewport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783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1763688" y="1203598"/>
            <a:ext cx="5616623" cy="2232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</a:t>
            </a:r>
            <a:br>
              <a:rPr lang="es" dirty="0" smtClean="0"/>
            </a:br>
            <a:r>
              <a:rPr lang="es" dirty="0" smtClean="0"/>
              <a:t>Medidas Relativas</a:t>
            </a:r>
            <a:endParaRPr dirty="0"/>
          </a:p>
        </p:txBody>
      </p:sp>
      <p:sp>
        <p:nvSpPr>
          <p:cNvPr id="3" name="Google Shape;236;p26"/>
          <p:cNvSpPr txBox="1">
            <a:spLocks/>
          </p:cNvSpPr>
          <p:nvPr/>
        </p:nvSpPr>
        <p:spPr>
          <a:xfrm>
            <a:off x="1403648" y="3476355"/>
            <a:ext cx="65343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 smtClean="0">
                <a:solidFill>
                  <a:schemeClr val="tx1"/>
                </a:solidFill>
              </a:rPr>
              <a:t>Medidas que están relacionadas con su </a:t>
            </a:r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s-AR" sz="2000" dirty="0" smtClean="0">
                <a:solidFill>
                  <a:schemeClr val="tx1"/>
                </a:solidFill>
              </a:rPr>
              <a:t>padre contenedor directo.</a:t>
            </a:r>
            <a:endParaRPr lang="es-A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Los Porcentajes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971600" y="1059582"/>
            <a:ext cx="6884210" cy="321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Cualquier medida expresada en porcentaje</a:t>
            </a:r>
            <a:r>
              <a:rPr lang="es-AR" sz="1800" dirty="0" smtClean="0">
                <a:solidFill>
                  <a:srgbClr val="617A86"/>
                </a:solidFill>
              </a:rPr>
              <a:t>,</a:t>
            </a:r>
            <a:r>
              <a:rPr lang="es-AR" sz="1800" dirty="0" smtClean="0">
                <a:solidFill>
                  <a:srgbClr val="ED4A00"/>
                </a:solidFill>
              </a:rPr>
              <a:t> </a:t>
            </a:r>
            <a:r>
              <a:rPr lang="es-AR" sz="1800" b="1" dirty="0" smtClean="0">
                <a:solidFill>
                  <a:srgbClr val="ED4A00"/>
                </a:solidFill>
              </a:rPr>
              <a:t>SIEMPRE</a:t>
            </a:r>
            <a:r>
              <a:rPr lang="es-AR" sz="1800" dirty="0" smtClean="0">
                <a:solidFill>
                  <a:srgbClr val="617A86"/>
                </a:solidFill>
              </a:rPr>
              <a:t> </a:t>
            </a:r>
            <a:r>
              <a:rPr lang="es-AR" sz="1800" dirty="0" smtClean="0">
                <a:solidFill>
                  <a:schemeClr val="tx1"/>
                </a:solidFill>
              </a:rPr>
              <a:t>estará relacionada con la medida (en ese mismo eje) del </a:t>
            </a:r>
            <a:r>
              <a:rPr lang="es-AR" sz="1800" b="1" dirty="0" smtClean="0">
                <a:solidFill>
                  <a:srgbClr val="ED4A00"/>
                </a:solidFill>
              </a:rPr>
              <a:t>elemento padre</a:t>
            </a:r>
            <a:r>
              <a:rPr lang="es-AR" sz="1800" dirty="0" smtClean="0">
                <a:solidFill>
                  <a:srgbClr val="617A86"/>
                </a:solidFill>
              </a:rPr>
              <a:t> </a:t>
            </a:r>
            <a:r>
              <a:rPr lang="es-AR" sz="1800" dirty="0" smtClean="0">
                <a:solidFill>
                  <a:schemeClr val="tx1"/>
                </a:solidFill>
              </a:rPr>
              <a:t>que la contiene</a:t>
            </a:r>
            <a:r>
              <a:rPr lang="es-AR" sz="1800" dirty="0" smtClean="0">
                <a:solidFill>
                  <a:srgbClr val="617A86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.box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dirty="0" err="1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-AR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dirty="0" smtClean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s-AR" sz="2000" dirty="0" smtClean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  <p:sp>
        <p:nvSpPr>
          <p:cNvPr id="8" name="Google Shape;248;p27"/>
          <p:cNvSpPr txBox="1"/>
          <p:nvPr/>
        </p:nvSpPr>
        <p:spPr>
          <a:xfrm>
            <a:off x="1538205" y="4474402"/>
            <a:ext cx="5751000" cy="46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>
              <a:buClr>
                <a:srgbClr val="F8BB00"/>
              </a:buClr>
              <a:buSzPts val="1200"/>
            </a:pPr>
            <a:r>
              <a:rPr lang="es-AR" sz="1400" b="1" dirty="0" smtClean="0">
                <a:solidFill>
                  <a:srgbClr val="FF0000"/>
                </a:solidFill>
                <a:latin typeface="+mj-lt"/>
              </a:rPr>
              <a:t>NOTA</a:t>
            </a:r>
            <a:r>
              <a:rPr lang="es-AR" sz="1400" dirty="0">
                <a:solidFill>
                  <a:srgbClr val="FF0000"/>
                </a:solidFill>
                <a:latin typeface="+mj-lt"/>
              </a:rPr>
              <a:t>: </a:t>
            </a:r>
            <a:r>
              <a:rPr lang="es-AR" sz="1400" b="1" dirty="0" smtClean="0">
                <a:latin typeface="+mj-lt"/>
              </a:rPr>
              <a:t>Los altos no se trabajan en  medidas porcentuales.</a:t>
            </a:r>
            <a:endParaRPr sz="1400" dirty="0">
              <a:solidFill>
                <a:srgbClr val="F8BB00"/>
              </a:solidFill>
              <a:latin typeface="+mj-lt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4917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53;p28"/>
          <p:cNvSpPr/>
          <p:nvPr/>
        </p:nvSpPr>
        <p:spPr>
          <a:xfrm>
            <a:off x="645450" y="1221250"/>
            <a:ext cx="7806000" cy="233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BECC"/>
              </a:solidFill>
            </a:endParaRPr>
          </a:p>
        </p:txBody>
      </p:sp>
      <p:sp>
        <p:nvSpPr>
          <p:cNvPr id="18" name="Google Shape;254;p28"/>
          <p:cNvSpPr/>
          <p:nvPr/>
        </p:nvSpPr>
        <p:spPr>
          <a:xfrm>
            <a:off x="687950" y="1262350"/>
            <a:ext cx="2145900" cy="1240500"/>
          </a:xfrm>
          <a:prstGeom prst="rect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300px;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" name="Google Shape;255;p28"/>
          <p:cNvSpPr/>
          <p:nvPr/>
        </p:nvSpPr>
        <p:spPr>
          <a:xfrm>
            <a:off x="2833850" y="1262350"/>
            <a:ext cx="4277400" cy="1240500"/>
          </a:xfrm>
          <a:prstGeom prst="rect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700px;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56;p28"/>
          <p:cNvSpPr txBox="1"/>
          <p:nvPr/>
        </p:nvSpPr>
        <p:spPr>
          <a:xfrm>
            <a:off x="1849125" y="3604825"/>
            <a:ext cx="5338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contenedor padre con </a:t>
            </a:r>
            <a:r>
              <a:rPr lang="es" sz="1200" b="1">
                <a:latin typeface="Varela Round"/>
                <a:ea typeface="Varela Round"/>
                <a:cs typeface="Varela Round"/>
                <a:sym typeface="Varela Round"/>
              </a:rPr>
              <a:t>1200px</a:t>
            </a: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 en width</a:t>
            </a:r>
            <a:endParaRPr sz="1200"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" name="Google Shape;257;p28"/>
          <p:cNvSpPr/>
          <p:nvPr/>
        </p:nvSpPr>
        <p:spPr>
          <a:xfrm>
            <a:off x="7111250" y="1262350"/>
            <a:ext cx="1280700" cy="12405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200px;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523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62;p29"/>
          <p:cNvSpPr/>
          <p:nvPr/>
        </p:nvSpPr>
        <p:spPr>
          <a:xfrm>
            <a:off x="645450" y="1221250"/>
            <a:ext cx="7806000" cy="233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BECC"/>
              </a:solidFill>
            </a:endParaRPr>
          </a:p>
        </p:txBody>
      </p:sp>
      <p:sp>
        <p:nvSpPr>
          <p:cNvPr id="13" name="Google Shape;263;p29"/>
          <p:cNvSpPr/>
          <p:nvPr/>
        </p:nvSpPr>
        <p:spPr>
          <a:xfrm>
            <a:off x="687950" y="1262350"/>
            <a:ext cx="2145900" cy="1240500"/>
          </a:xfrm>
          <a:prstGeom prst="rect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25%;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264;p29"/>
          <p:cNvSpPr/>
          <p:nvPr/>
        </p:nvSpPr>
        <p:spPr>
          <a:xfrm>
            <a:off x="2833850" y="1262350"/>
            <a:ext cx="4277400" cy="1240500"/>
          </a:xfrm>
          <a:prstGeom prst="rect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58.33%;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" name="Google Shape;265;p29"/>
          <p:cNvSpPr txBox="1"/>
          <p:nvPr/>
        </p:nvSpPr>
        <p:spPr>
          <a:xfrm>
            <a:off x="1849125" y="3604825"/>
            <a:ext cx="5338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contenedor padre con </a:t>
            </a:r>
            <a:r>
              <a:rPr lang="es" sz="1200" b="1">
                <a:latin typeface="Varela Round"/>
                <a:ea typeface="Varela Round"/>
                <a:cs typeface="Varela Round"/>
                <a:sym typeface="Varela Round"/>
              </a:rPr>
              <a:t>1200px</a:t>
            </a: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 en </a:t>
            </a:r>
            <a:r>
              <a:rPr lang="es" sz="1200" b="1">
                <a:latin typeface="Varela Round"/>
                <a:ea typeface="Varela Round"/>
                <a:cs typeface="Varela Round"/>
                <a:sym typeface="Varela Round"/>
              </a:rPr>
              <a:t>max-width</a:t>
            </a:r>
            <a:endParaRPr sz="1200" b="1"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" name="Google Shape;266;p29"/>
          <p:cNvSpPr/>
          <p:nvPr/>
        </p:nvSpPr>
        <p:spPr>
          <a:xfrm>
            <a:off x="7111250" y="1262350"/>
            <a:ext cx="1280700" cy="12405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16.66%;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4817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1;p30"/>
          <p:cNvSpPr/>
          <p:nvPr/>
        </p:nvSpPr>
        <p:spPr>
          <a:xfrm>
            <a:off x="645450" y="1221250"/>
            <a:ext cx="7806000" cy="233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BECC"/>
              </a:solidFill>
            </a:endParaRPr>
          </a:p>
        </p:txBody>
      </p:sp>
      <p:sp>
        <p:nvSpPr>
          <p:cNvPr id="9" name="Google Shape;272;p30"/>
          <p:cNvSpPr/>
          <p:nvPr/>
        </p:nvSpPr>
        <p:spPr>
          <a:xfrm>
            <a:off x="687950" y="1262350"/>
            <a:ext cx="2145900" cy="1240500"/>
          </a:xfrm>
          <a:prstGeom prst="rect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25%;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(300/1200)*100</a:t>
            </a:r>
            <a:endParaRPr sz="12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" name="Google Shape;273;p30"/>
          <p:cNvSpPr/>
          <p:nvPr/>
        </p:nvSpPr>
        <p:spPr>
          <a:xfrm>
            <a:off x="2833850" y="1262350"/>
            <a:ext cx="4277400" cy="1240500"/>
          </a:xfrm>
          <a:prstGeom prst="rect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58.33%;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(700/1200)*100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" name="Google Shape;274;p30"/>
          <p:cNvSpPr txBox="1"/>
          <p:nvPr/>
        </p:nvSpPr>
        <p:spPr>
          <a:xfrm>
            <a:off x="1849125" y="3604825"/>
            <a:ext cx="5338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En este caso nuestra “base” es </a:t>
            </a:r>
            <a:r>
              <a:rPr lang="es" sz="1200" b="1">
                <a:latin typeface="Varela Round"/>
                <a:ea typeface="Varela Round"/>
                <a:cs typeface="Varela Round"/>
                <a:sym typeface="Varela Round"/>
              </a:rPr>
              <a:t>1200px</a:t>
            </a:r>
            <a:endParaRPr sz="1200" b="1"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Google Shape;275;p30"/>
          <p:cNvSpPr/>
          <p:nvPr/>
        </p:nvSpPr>
        <p:spPr>
          <a:xfrm>
            <a:off x="7111250" y="1262350"/>
            <a:ext cx="1280700" cy="12405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Varela Round"/>
                <a:ea typeface="Varela Round"/>
                <a:cs typeface="Varela Round"/>
                <a:sym typeface="Varela Round"/>
              </a:rPr>
              <a:t>width: 16.66%;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(200/1200)</a:t>
            </a:r>
            <a:endParaRPr sz="12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*100</a:t>
            </a:r>
            <a:endParaRPr sz="12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8531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921</Words>
  <Application>Microsoft Office PowerPoint</Application>
  <PresentationFormat>Presentación en pantalla (16:9)</PresentationFormat>
  <Paragraphs>219</Paragraphs>
  <Slides>25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Ejecutivo</vt:lpstr>
      <vt:lpstr>CSS  Viewport</vt:lpstr>
      <vt:lpstr>Presentación de PowerPoint</vt:lpstr>
      <vt:lpstr>Presentación de PowerPoint</vt:lpstr>
      <vt:lpstr>Presentación de PowerPoint</vt:lpstr>
      <vt:lpstr>CSS  Medidas Relativas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CSS  Medias Queries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 de Windows</cp:lastModifiedBy>
  <cp:revision>51</cp:revision>
  <dcterms:created xsi:type="dcterms:W3CDTF">2021-07-17T16:50:55Z</dcterms:created>
  <dcterms:modified xsi:type="dcterms:W3CDTF">2022-08-02T12:36:38Z</dcterms:modified>
</cp:coreProperties>
</file>