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5"/>
  </p:notesMasterIdLst>
  <p:sldIdLst>
    <p:sldId id="257" r:id="rId2"/>
    <p:sldId id="278" r:id="rId3"/>
    <p:sldId id="279" r:id="rId4"/>
    <p:sldId id="281" r:id="rId5"/>
    <p:sldId id="280" r:id="rId6"/>
    <p:sldId id="282" r:id="rId7"/>
    <p:sldId id="283" r:id="rId8"/>
    <p:sldId id="284" r:id="rId9"/>
    <p:sldId id="285" r:id="rId10"/>
    <p:sldId id="286" r:id="rId11"/>
    <p:sldId id="288" r:id="rId12"/>
    <p:sldId id="287" r:id="rId13"/>
    <p:sldId id="289" r:id="rId14"/>
  </p:sldIdLst>
  <p:sldSz cx="9144000" cy="51435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C5"/>
    <a:srgbClr val="FFE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1002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EDF28-49A4-4C58-AF53-2E77FD86F245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DC327-0947-4899-8D68-A1B89DF062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445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d916532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d916532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DC327-0947-4899-8D68-A1B89DF06273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7424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757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ctrTitle"/>
          </p:nvPr>
        </p:nvSpPr>
        <p:spPr>
          <a:xfrm>
            <a:off x="1763688" y="1203598"/>
            <a:ext cx="5616623" cy="2232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CSS </a:t>
            </a:r>
            <a:br>
              <a:rPr lang="es" dirty="0" smtClean="0"/>
            </a:br>
            <a:r>
              <a:rPr lang="es" dirty="0" smtClean="0"/>
              <a:t>Posicionamiento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494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4;p34"/>
          <p:cNvSpPr/>
          <p:nvPr/>
        </p:nvSpPr>
        <p:spPr>
          <a:xfrm>
            <a:off x="1691680" y="1707654"/>
            <a:ext cx="5744400" cy="2817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17;p34"/>
          <p:cNvSpPr/>
          <p:nvPr/>
        </p:nvSpPr>
        <p:spPr>
          <a:xfrm>
            <a:off x="2803055" y="1743854"/>
            <a:ext cx="3412800" cy="273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18;p34"/>
          <p:cNvSpPr/>
          <p:nvPr/>
        </p:nvSpPr>
        <p:spPr>
          <a:xfrm>
            <a:off x="2806000" y="1742042"/>
            <a:ext cx="908700" cy="908700"/>
          </a:xfrm>
          <a:prstGeom prst="rect">
            <a:avLst/>
          </a:prstGeom>
          <a:solidFill>
            <a:srgbClr val="BBCD00">
              <a:alpha val="86670"/>
            </a:srgbClr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5" name="Google Shape;319;p34"/>
          <p:cNvSpPr/>
          <p:nvPr/>
        </p:nvSpPr>
        <p:spPr>
          <a:xfrm>
            <a:off x="2806000" y="2650637"/>
            <a:ext cx="908700" cy="908700"/>
          </a:xfrm>
          <a:prstGeom prst="rect">
            <a:avLst/>
          </a:prstGeom>
          <a:solidFill>
            <a:srgbClr val="FF0000">
              <a:alpha val="86670"/>
            </a:srgbClr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6" name="Google Shape;320;p34"/>
          <p:cNvSpPr/>
          <p:nvPr/>
        </p:nvSpPr>
        <p:spPr>
          <a:xfrm>
            <a:off x="5072953" y="3363838"/>
            <a:ext cx="908700" cy="908700"/>
          </a:xfrm>
          <a:prstGeom prst="rect">
            <a:avLst/>
          </a:prstGeom>
          <a:solidFill>
            <a:srgbClr val="0070C0">
              <a:alpha val="86920"/>
            </a:srgbClr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7" name="Google Shape;321;p34"/>
          <p:cNvSpPr txBox="1"/>
          <p:nvPr/>
        </p:nvSpPr>
        <p:spPr>
          <a:xfrm>
            <a:off x="4355976" y="1995686"/>
            <a:ext cx="2135019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latin typeface="Courier New"/>
                <a:ea typeface="Courier New"/>
                <a:cs typeface="Courier New"/>
                <a:sym typeface="Courier New"/>
              </a:rPr>
              <a:t>position:absolute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latin typeface="Courier New"/>
                <a:ea typeface="Courier New"/>
                <a:cs typeface="Courier New"/>
                <a:sym typeface="Courier New"/>
              </a:rPr>
              <a:t>right: 10px;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latin typeface="Courier New"/>
                <a:ea typeface="Courier New"/>
                <a:cs typeface="Courier New"/>
                <a:sym typeface="Courier New"/>
              </a:rPr>
              <a:t>bottom: 10px;</a:t>
            </a:r>
            <a:endParaRPr dirty="0"/>
          </a:p>
        </p:txBody>
      </p:sp>
      <p:cxnSp>
        <p:nvCxnSpPr>
          <p:cNvPr id="8" name="Google Shape;322;p34"/>
          <p:cNvCxnSpPr/>
          <p:nvPr/>
        </p:nvCxnSpPr>
        <p:spPr>
          <a:xfrm>
            <a:off x="5652120" y="2650742"/>
            <a:ext cx="0" cy="574328"/>
          </a:xfrm>
          <a:prstGeom prst="straightConnector1">
            <a:avLst/>
          </a:prstGeom>
          <a:noFill/>
          <a:ln w="9525" cap="flat" cmpd="sng">
            <a:solidFill>
              <a:srgbClr val="C10003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" name="Google Shape;323;p34"/>
          <p:cNvCxnSpPr/>
          <p:nvPr/>
        </p:nvCxnSpPr>
        <p:spPr>
          <a:xfrm>
            <a:off x="6001984" y="4272870"/>
            <a:ext cx="226200" cy="0"/>
          </a:xfrm>
          <a:prstGeom prst="straightConnector1">
            <a:avLst/>
          </a:prstGeom>
          <a:noFill/>
          <a:ln w="9525" cap="flat" cmpd="sng">
            <a:solidFill>
              <a:srgbClr val="C10003"/>
            </a:solidFill>
            <a:prstDash val="dash"/>
            <a:round/>
            <a:headEnd type="stealth" w="med" len="med"/>
            <a:tailEnd type="none" w="med" len="med"/>
          </a:ln>
        </p:spPr>
      </p:cxnSp>
      <p:cxnSp>
        <p:nvCxnSpPr>
          <p:cNvPr id="10" name="Google Shape;324;p34"/>
          <p:cNvCxnSpPr/>
          <p:nvPr/>
        </p:nvCxnSpPr>
        <p:spPr>
          <a:xfrm>
            <a:off x="5923684" y="4281570"/>
            <a:ext cx="0" cy="200100"/>
          </a:xfrm>
          <a:prstGeom prst="straightConnector1">
            <a:avLst/>
          </a:prstGeom>
          <a:noFill/>
          <a:ln w="9525" cap="flat" cmpd="sng">
            <a:solidFill>
              <a:srgbClr val="C10003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13" name="Google Shape;321;p34"/>
          <p:cNvSpPr txBox="1"/>
          <p:nvPr/>
        </p:nvSpPr>
        <p:spPr>
          <a:xfrm>
            <a:off x="1085674" y="4524654"/>
            <a:ext cx="7974557" cy="61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Courier New"/>
              </a:rPr>
              <a:t>Aquí el Padre tiene la propiedad </a:t>
            </a:r>
            <a:r>
              <a:rPr lang="es-A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Courier New"/>
              </a:rPr>
              <a:t>position:relative</a:t>
            </a:r>
            <a:r>
              <a:rPr lang="es-A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Courier New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Courier New"/>
              </a:rPr>
              <a:t>Por </a:t>
            </a:r>
            <a:r>
              <a:rPr lang="es-A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Courier New"/>
              </a:rPr>
              <a:t>Eso puedo posicionarlo de manera absoluta dentro de un contenedor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4" name="Google Shape;253;p28"/>
          <p:cNvSpPr txBox="1"/>
          <p:nvPr/>
        </p:nvSpPr>
        <p:spPr>
          <a:xfrm>
            <a:off x="2123728" y="262775"/>
            <a:ext cx="4824535" cy="7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Posicionamieto Absoluto </a:t>
            </a:r>
            <a:r>
              <a:rPr lang="es" sz="20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Dentro de un contenedor</a:t>
            </a:r>
            <a:endParaRPr sz="20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379131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2;p28"/>
          <p:cNvSpPr txBox="1">
            <a:spLocks/>
          </p:cNvSpPr>
          <p:nvPr/>
        </p:nvSpPr>
        <p:spPr>
          <a:xfrm>
            <a:off x="771995" y="771550"/>
            <a:ext cx="7760445" cy="18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s-AR" sz="1800" b="1" dirty="0">
                <a:solidFill>
                  <a:srgbClr val="C10003"/>
                </a:solidFill>
              </a:rPr>
              <a:t>P</a:t>
            </a:r>
            <a:r>
              <a:rPr lang="es-AR" sz="1800" b="1" dirty="0" smtClean="0">
                <a:solidFill>
                  <a:srgbClr val="C10003"/>
                </a:solidFill>
              </a:rPr>
              <a:t>osition: </a:t>
            </a:r>
            <a:r>
              <a:rPr lang="es-AR" sz="1800" b="1" dirty="0" err="1" smtClean="0">
                <a:solidFill>
                  <a:srgbClr val="C10003"/>
                </a:solidFill>
              </a:rPr>
              <a:t>fixed</a:t>
            </a:r>
            <a:endParaRPr lang="es-AR" sz="1800" b="1" dirty="0" smtClean="0">
              <a:solidFill>
                <a:srgbClr val="C10003"/>
              </a:solidFill>
            </a:endParaRP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s-AR" sz="1800" b="1" dirty="0" smtClean="0">
              <a:solidFill>
                <a:srgbClr val="C10003"/>
              </a:solidFill>
            </a:endParaRP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s-AR" sz="1800" dirty="0" smtClean="0">
                <a:solidFill>
                  <a:srgbClr val="37474F"/>
                </a:solidFill>
              </a:rPr>
              <a:t>Permite trasladar un elemento desde su posición original a una nueva posición, </a:t>
            </a:r>
            <a:r>
              <a:rPr lang="es-AR" sz="1800" b="1" dirty="0" smtClean="0">
                <a:solidFill>
                  <a:srgbClr val="37474F"/>
                </a:solidFill>
              </a:rPr>
              <a:t>tomando como referente al </a:t>
            </a:r>
            <a:r>
              <a:rPr lang="es-AR" sz="1800" b="1" dirty="0" err="1" smtClean="0">
                <a:solidFill>
                  <a:srgbClr val="37474F"/>
                </a:solidFill>
              </a:rPr>
              <a:t>body</a:t>
            </a:r>
            <a:r>
              <a:rPr lang="es-AR" sz="1800" b="1" dirty="0" smtClean="0">
                <a:solidFill>
                  <a:srgbClr val="37474F"/>
                </a:solidFill>
              </a:rPr>
              <a:t> SIEMPRE.</a:t>
            </a: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s-AR" sz="1800" dirty="0" smtClean="0">
                <a:solidFill>
                  <a:srgbClr val="37474F"/>
                </a:solidFill>
              </a:rPr>
              <a:t>PEERO este elemento son se moverá al hacer </a:t>
            </a:r>
            <a:r>
              <a:rPr lang="es-AR" sz="1800" dirty="0" err="1" smtClean="0">
                <a:solidFill>
                  <a:srgbClr val="37474F"/>
                </a:solidFill>
              </a:rPr>
              <a:t>scroll</a:t>
            </a:r>
            <a:r>
              <a:rPr lang="es-AR" sz="1800" dirty="0" smtClean="0">
                <a:solidFill>
                  <a:srgbClr val="37474F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 smtClean="0">
              <a:solidFill>
                <a:srgbClr val="37474F"/>
              </a:solidFill>
            </a:endParaRP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s-AR" dirty="0"/>
          </a:p>
        </p:txBody>
      </p:sp>
      <p:sp>
        <p:nvSpPr>
          <p:cNvPr id="4" name="Google Shape;253;p28"/>
          <p:cNvSpPr txBox="1"/>
          <p:nvPr/>
        </p:nvSpPr>
        <p:spPr>
          <a:xfrm>
            <a:off x="1475656" y="51470"/>
            <a:ext cx="6192688" cy="7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Posicionamiento Fijo</a:t>
            </a:r>
            <a:endParaRPr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  <a:sym typeface="Nixie One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455973" y="3003139"/>
            <a:ext cx="4232054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.</a:t>
            </a:r>
            <a:r>
              <a:rPr lang="es-AR" dirty="0" smtClean="0">
                <a:solidFill>
                  <a:srgbClr val="FFC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caja3 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{</a:t>
            </a:r>
          </a:p>
          <a:p>
            <a:pPr indent="457200"/>
            <a:r>
              <a:rPr lang="es-AR" dirty="0">
                <a:solidFill>
                  <a:srgbClr val="00B05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position</a:t>
            </a:r>
            <a:r>
              <a:rPr lang="es-AR" dirty="0">
                <a:solidFill>
                  <a:srgbClr val="37474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: </a:t>
            </a:r>
            <a:r>
              <a:rPr lang="es-AR" b="1" dirty="0" err="1" smtClean="0">
                <a:solidFill>
                  <a:srgbClr val="C1000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fixed</a:t>
            </a:r>
            <a:r>
              <a:rPr lang="es-AR" dirty="0" smtClean="0">
                <a:solidFill>
                  <a:srgbClr val="37474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  <a:endParaRPr lang="es-AR" dirty="0">
              <a:solidFill>
                <a:srgbClr val="37474F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}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225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2;p28"/>
          <p:cNvSpPr txBox="1">
            <a:spLocks/>
          </p:cNvSpPr>
          <p:nvPr/>
        </p:nvSpPr>
        <p:spPr>
          <a:xfrm>
            <a:off x="771995" y="771550"/>
            <a:ext cx="7760445" cy="2013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s-AR" sz="1800" b="1" dirty="0" smtClean="0">
                <a:solidFill>
                  <a:srgbClr val="C10003"/>
                </a:solidFill>
              </a:rPr>
              <a:t>Z-</a:t>
            </a:r>
            <a:r>
              <a:rPr lang="es-AR" sz="1800" b="1" dirty="0" err="1" smtClean="0">
                <a:solidFill>
                  <a:srgbClr val="C10003"/>
                </a:solidFill>
              </a:rPr>
              <a:t>index</a:t>
            </a:r>
            <a:r>
              <a:rPr lang="es-AR" sz="1800" b="1" dirty="0" smtClean="0">
                <a:solidFill>
                  <a:srgbClr val="C10003"/>
                </a:solidFill>
              </a:rPr>
              <a:t>: n;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s-AR" sz="1800" b="1" dirty="0" smtClean="0">
              <a:solidFill>
                <a:srgbClr val="C10003"/>
              </a:solidFill>
            </a:endParaRP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s-AR" sz="1800" dirty="0" smtClean="0">
                <a:solidFill>
                  <a:srgbClr val="37474F"/>
                </a:solidFill>
              </a:rPr>
              <a:t>Permite cambiar el orden de las “capas” dentro de un documento HTML.</a:t>
            </a: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s-AR" sz="1800" dirty="0" smtClean="0">
                <a:solidFill>
                  <a:srgbClr val="37474F"/>
                </a:solidFill>
              </a:rPr>
              <a:t>Solo funciona si el elemento posee posicionamiento relativo, absoluto o fijo</a:t>
            </a: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endParaRPr lang="es-AR" sz="1800" dirty="0" smtClean="0">
              <a:solidFill>
                <a:srgbClr val="37474F"/>
              </a:solidFill>
            </a:endParaRP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s-AR" dirty="0"/>
          </a:p>
        </p:txBody>
      </p:sp>
      <p:sp>
        <p:nvSpPr>
          <p:cNvPr id="3" name="Google Shape;253;p28"/>
          <p:cNvSpPr txBox="1"/>
          <p:nvPr/>
        </p:nvSpPr>
        <p:spPr>
          <a:xfrm>
            <a:off x="1475656" y="51470"/>
            <a:ext cx="6192688" cy="7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Posicionamiento Z-Index</a:t>
            </a:r>
            <a:endParaRPr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  <a:sym typeface="Nixie One"/>
            </a:endParaRPr>
          </a:p>
        </p:txBody>
      </p:sp>
      <p:sp>
        <p:nvSpPr>
          <p:cNvPr id="4" name="Google Shape;248;p27"/>
          <p:cNvSpPr txBox="1">
            <a:spLocks/>
          </p:cNvSpPr>
          <p:nvPr/>
        </p:nvSpPr>
        <p:spPr>
          <a:xfrm>
            <a:off x="4767931" y="2785492"/>
            <a:ext cx="3995936" cy="2090514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FFC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.</a:t>
            </a:r>
            <a:r>
              <a:rPr lang="es-AR" sz="2000" dirty="0" smtClean="0">
                <a:solidFill>
                  <a:srgbClr val="FFC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caja2 </a:t>
            </a: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{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s-AR" sz="2000" dirty="0">
                <a:solidFill>
                  <a:srgbClr val="00B05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position</a:t>
            </a:r>
            <a:r>
              <a:rPr lang="es-AR" sz="2000" dirty="0">
                <a:solidFill>
                  <a:srgbClr val="37474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: </a:t>
            </a:r>
            <a:r>
              <a:rPr lang="es-AR" sz="2000" b="1" dirty="0" err="1">
                <a:solidFill>
                  <a:srgbClr val="C1000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relative</a:t>
            </a: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37474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</a:t>
            </a:r>
            <a:r>
              <a:rPr lang="es-AR" sz="2000" dirty="0">
                <a:solidFill>
                  <a:srgbClr val="00B05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z-</a:t>
            </a:r>
            <a:r>
              <a:rPr lang="es-AR" sz="2000" dirty="0" err="1">
                <a:solidFill>
                  <a:srgbClr val="00B05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index</a:t>
            </a:r>
            <a:r>
              <a:rPr lang="es-AR" sz="2000" dirty="0">
                <a:solidFill>
                  <a:srgbClr val="00B05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:</a:t>
            </a:r>
            <a:r>
              <a:rPr lang="es-AR" sz="2000" dirty="0">
                <a:solidFill>
                  <a:srgbClr val="37474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5;</a:t>
            </a:r>
            <a:endParaRPr lang="es-AR" sz="2000" dirty="0">
              <a:solidFill>
                <a:schemeClr val="bg1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37474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</a:t>
            </a:r>
            <a:r>
              <a:rPr lang="es-AR" sz="2000" dirty="0" err="1" smtClean="0">
                <a:solidFill>
                  <a:srgbClr val="00B05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left</a:t>
            </a:r>
            <a:r>
              <a:rPr lang="es-AR" sz="2000" dirty="0" smtClean="0">
                <a:solidFill>
                  <a:srgbClr val="00B05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: 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150px</a:t>
            </a: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37474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</a:t>
            </a:r>
            <a:r>
              <a:rPr lang="es-AR" sz="2000" dirty="0" err="1">
                <a:solidFill>
                  <a:srgbClr val="00B05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bottom</a:t>
            </a:r>
            <a:r>
              <a:rPr lang="es-AR" sz="2000" dirty="0">
                <a:solidFill>
                  <a:srgbClr val="00B05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:</a:t>
            </a:r>
            <a:r>
              <a:rPr lang="es-AR" sz="2000" dirty="0">
                <a:solidFill>
                  <a:srgbClr val="37474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150px</a:t>
            </a: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}</a:t>
            </a:r>
            <a:endParaRPr lang="es-A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" name="Google Shape;248;p27"/>
          <p:cNvSpPr txBox="1">
            <a:spLocks/>
          </p:cNvSpPr>
          <p:nvPr/>
        </p:nvSpPr>
        <p:spPr>
          <a:xfrm>
            <a:off x="771995" y="2785492"/>
            <a:ext cx="3995936" cy="2090514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FFC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.caja1 </a:t>
            </a: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{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s-AR" sz="2000" dirty="0">
                <a:solidFill>
                  <a:srgbClr val="00B05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position</a:t>
            </a:r>
            <a:r>
              <a:rPr lang="es-AR" sz="2000" dirty="0">
                <a:solidFill>
                  <a:srgbClr val="37474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: </a:t>
            </a:r>
            <a:r>
              <a:rPr lang="es-AR" sz="2000" b="1" dirty="0" err="1">
                <a:solidFill>
                  <a:srgbClr val="C1000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relative</a:t>
            </a: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37474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</a:t>
            </a:r>
            <a:r>
              <a:rPr lang="es-AR" sz="2000" dirty="0">
                <a:solidFill>
                  <a:srgbClr val="00B05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z-</a:t>
            </a:r>
            <a:r>
              <a:rPr lang="es-AR" sz="2000" dirty="0" err="1">
                <a:solidFill>
                  <a:srgbClr val="00B05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index</a:t>
            </a:r>
            <a:r>
              <a:rPr lang="es-AR" sz="2000" dirty="0">
                <a:solidFill>
                  <a:srgbClr val="00B05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:</a:t>
            </a:r>
            <a:r>
              <a:rPr lang="es-AR" sz="2000" dirty="0">
                <a:solidFill>
                  <a:srgbClr val="37474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10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  <a:endParaRPr lang="es-AR" sz="2000" dirty="0">
              <a:solidFill>
                <a:schemeClr val="bg1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37474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</a:t>
            </a:r>
            <a:r>
              <a:rPr lang="es-AR" sz="2000" dirty="0" err="1" smtClean="0">
                <a:solidFill>
                  <a:srgbClr val="00B05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left</a:t>
            </a:r>
            <a:r>
              <a:rPr lang="es-AR" sz="2000" dirty="0" smtClean="0">
                <a:solidFill>
                  <a:srgbClr val="00B05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: 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100px</a:t>
            </a: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37474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</a:t>
            </a:r>
            <a:r>
              <a:rPr lang="es-AR" sz="2000" dirty="0" smtClean="0">
                <a:solidFill>
                  <a:srgbClr val="00B05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top:</a:t>
            </a:r>
            <a:r>
              <a:rPr lang="es-AR" sz="2000" dirty="0" smtClean="0">
                <a:solidFill>
                  <a:srgbClr val="37474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100px</a:t>
            </a: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}</a:t>
            </a:r>
            <a:endParaRPr lang="es-A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s-A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8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4;p28"/>
          <p:cNvSpPr/>
          <p:nvPr/>
        </p:nvSpPr>
        <p:spPr>
          <a:xfrm>
            <a:off x="1043608" y="1626280"/>
            <a:ext cx="981900" cy="981900"/>
          </a:xfrm>
          <a:prstGeom prst="rect">
            <a:avLst/>
          </a:prstGeom>
          <a:solidFill>
            <a:srgbClr val="00D1C6">
              <a:alpha val="86920"/>
            </a:srgbClr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3" name="Google Shape;255;p28"/>
          <p:cNvSpPr/>
          <p:nvPr/>
        </p:nvSpPr>
        <p:spPr>
          <a:xfrm>
            <a:off x="1043608" y="2608130"/>
            <a:ext cx="981900" cy="981900"/>
          </a:xfrm>
          <a:prstGeom prst="rect">
            <a:avLst/>
          </a:prstGeom>
          <a:solidFill>
            <a:srgbClr val="BBCD00">
              <a:alpha val="86670"/>
            </a:srgbClr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4" name="Google Shape;256;p28"/>
          <p:cNvSpPr/>
          <p:nvPr/>
        </p:nvSpPr>
        <p:spPr>
          <a:xfrm>
            <a:off x="1043608" y="3589980"/>
            <a:ext cx="981900" cy="981900"/>
          </a:xfrm>
          <a:prstGeom prst="rect">
            <a:avLst/>
          </a:prstGeom>
          <a:solidFill>
            <a:srgbClr val="E8004C">
              <a:alpha val="86670"/>
            </a:srgbClr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5" name="Google Shape;257;p28"/>
          <p:cNvSpPr/>
          <p:nvPr/>
        </p:nvSpPr>
        <p:spPr>
          <a:xfrm>
            <a:off x="3123011" y="1626280"/>
            <a:ext cx="993900" cy="9939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58;p28"/>
          <p:cNvSpPr/>
          <p:nvPr/>
        </p:nvSpPr>
        <p:spPr>
          <a:xfrm>
            <a:off x="3123011" y="3613997"/>
            <a:ext cx="993900" cy="993900"/>
          </a:xfrm>
          <a:prstGeom prst="rect">
            <a:avLst/>
          </a:prstGeom>
          <a:solidFill>
            <a:srgbClr val="E8004C">
              <a:alpha val="86670"/>
            </a:srgbClr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cxnSp>
        <p:nvCxnSpPr>
          <p:cNvPr id="7" name="Google Shape;259;p28"/>
          <p:cNvCxnSpPr/>
          <p:nvPr/>
        </p:nvCxnSpPr>
        <p:spPr>
          <a:xfrm>
            <a:off x="2551120" y="1491630"/>
            <a:ext cx="0" cy="3279900"/>
          </a:xfrm>
          <a:prstGeom prst="straightConnector1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" name="Google Shape;260;p28"/>
          <p:cNvSpPr/>
          <p:nvPr/>
        </p:nvSpPr>
        <p:spPr>
          <a:xfrm>
            <a:off x="3123011" y="2616880"/>
            <a:ext cx="993900" cy="9939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61;p28"/>
          <p:cNvSpPr/>
          <p:nvPr/>
        </p:nvSpPr>
        <p:spPr>
          <a:xfrm>
            <a:off x="3649536" y="2398413"/>
            <a:ext cx="993900" cy="993900"/>
          </a:xfrm>
          <a:prstGeom prst="rect">
            <a:avLst/>
          </a:prstGeom>
          <a:solidFill>
            <a:srgbClr val="BBCD00">
              <a:alpha val="86670"/>
            </a:srgbClr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10" name="Google Shape;262;p28"/>
          <p:cNvSpPr/>
          <p:nvPr/>
        </p:nvSpPr>
        <p:spPr>
          <a:xfrm>
            <a:off x="3408450" y="1971146"/>
            <a:ext cx="993900" cy="993900"/>
          </a:xfrm>
          <a:prstGeom prst="rect">
            <a:avLst/>
          </a:prstGeom>
          <a:solidFill>
            <a:srgbClr val="00D1C6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" name="Google Shape;253;p28"/>
          <p:cNvSpPr txBox="1"/>
          <p:nvPr/>
        </p:nvSpPr>
        <p:spPr>
          <a:xfrm>
            <a:off x="1475656" y="51470"/>
            <a:ext cx="6192688" cy="7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Posicionamiento Z-Index</a:t>
            </a:r>
            <a:endParaRPr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  <a:sym typeface="Nixie One"/>
            </a:endParaRPr>
          </a:p>
        </p:txBody>
      </p:sp>
      <p:sp>
        <p:nvSpPr>
          <p:cNvPr id="13" name="Google Shape;257;p28"/>
          <p:cNvSpPr/>
          <p:nvPr/>
        </p:nvSpPr>
        <p:spPr>
          <a:xfrm>
            <a:off x="5571283" y="1626280"/>
            <a:ext cx="224281" cy="31452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58;p28"/>
          <p:cNvSpPr/>
          <p:nvPr/>
        </p:nvSpPr>
        <p:spPr>
          <a:xfrm>
            <a:off x="6856220" y="3613997"/>
            <a:ext cx="248475" cy="993900"/>
          </a:xfrm>
          <a:prstGeom prst="rect">
            <a:avLst/>
          </a:prstGeom>
          <a:solidFill>
            <a:srgbClr val="E8004C">
              <a:alpha val="86670"/>
            </a:srgbClr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" name="Google Shape;259;p28"/>
          <p:cNvCxnSpPr/>
          <p:nvPr/>
        </p:nvCxnSpPr>
        <p:spPr>
          <a:xfrm>
            <a:off x="4999392" y="1491630"/>
            <a:ext cx="0" cy="3279900"/>
          </a:xfrm>
          <a:prstGeom prst="straightConnector1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" name="Google Shape;261;p28"/>
          <p:cNvSpPr/>
          <p:nvPr/>
        </p:nvSpPr>
        <p:spPr>
          <a:xfrm>
            <a:off x="6370481" y="2488919"/>
            <a:ext cx="242869" cy="993900"/>
          </a:xfrm>
          <a:prstGeom prst="rect">
            <a:avLst/>
          </a:prstGeom>
          <a:solidFill>
            <a:srgbClr val="BBCD00">
              <a:alpha val="86670"/>
            </a:srgbClr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262;p28"/>
          <p:cNvSpPr/>
          <p:nvPr/>
        </p:nvSpPr>
        <p:spPr>
          <a:xfrm>
            <a:off x="5880022" y="2074800"/>
            <a:ext cx="248475" cy="993900"/>
          </a:xfrm>
          <a:prstGeom prst="rect">
            <a:avLst/>
          </a:prstGeom>
          <a:solidFill>
            <a:srgbClr val="00D1C6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827584" y="113159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atin typeface="+mj-lt"/>
              </a:rPr>
              <a:t>HTML normal</a:t>
            </a:r>
            <a:endParaRPr lang="es-AR" sz="1600" b="1" dirty="0">
              <a:latin typeface="+mj-lt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051374" y="1131590"/>
            <a:ext cx="1600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atin typeface="+mj-lt"/>
              </a:rPr>
              <a:t>Z-</a:t>
            </a:r>
            <a:r>
              <a:rPr lang="es-AR" sz="1600" b="1" dirty="0" err="1" smtClean="0">
                <a:latin typeface="+mj-lt"/>
              </a:rPr>
              <a:t>index</a:t>
            </a:r>
            <a:r>
              <a:rPr lang="es-AR" sz="1600" b="1" dirty="0" smtClean="0">
                <a:latin typeface="+mj-lt"/>
              </a:rPr>
              <a:t> frontal</a:t>
            </a:r>
            <a:endParaRPr lang="es-AR" sz="1600" b="1" dirty="0">
              <a:latin typeface="+mj-lt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380346" y="1114713"/>
            <a:ext cx="1724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latin typeface="+mj-lt"/>
              </a:rPr>
              <a:t>Z-</a:t>
            </a:r>
            <a:r>
              <a:rPr lang="es-AR" sz="1600" b="1" dirty="0" err="1" smtClean="0">
                <a:latin typeface="+mj-lt"/>
              </a:rPr>
              <a:t>index</a:t>
            </a:r>
            <a:r>
              <a:rPr lang="es-AR" sz="1600" b="1" dirty="0" smtClean="0">
                <a:latin typeface="+mj-lt"/>
              </a:rPr>
              <a:t> lateral</a:t>
            </a:r>
            <a:endParaRPr lang="es-AR" sz="1600" b="1" dirty="0">
              <a:latin typeface="+mj-lt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912457" y="1736246"/>
            <a:ext cx="104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 smtClean="0">
                <a:latin typeface="+mj-lt"/>
              </a:rPr>
              <a:t>Z-index:10;</a:t>
            </a:r>
            <a:endParaRPr lang="es-AR" sz="1600" b="1" dirty="0">
              <a:latin typeface="+mj-lt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7064857" y="2802020"/>
            <a:ext cx="104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 smtClean="0">
                <a:latin typeface="+mj-lt"/>
              </a:rPr>
              <a:t>Z-</a:t>
            </a:r>
            <a:r>
              <a:rPr lang="es-AR" sz="1200" b="1" dirty="0" err="1" smtClean="0">
                <a:latin typeface="+mj-lt"/>
              </a:rPr>
              <a:t>index</a:t>
            </a:r>
            <a:r>
              <a:rPr lang="es-AR" sz="1200" b="1" dirty="0" smtClean="0">
                <a:latin typeface="+mj-lt"/>
              </a:rPr>
              <a:t>: 5;</a:t>
            </a:r>
            <a:endParaRPr lang="es-AR" sz="1600" b="1" dirty="0">
              <a:latin typeface="+mj-lt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7434417" y="3942430"/>
            <a:ext cx="104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 smtClean="0">
                <a:latin typeface="+mj-lt"/>
              </a:rPr>
              <a:t>Z-index:0;</a:t>
            </a:r>
            <a:endParaRPr lang="es-AR" sz="1600" b="1" dirty="0">
              <a:latin typeface="+mj-lt"/>
            </a:endParaRPr>
          </a:p>
        </p:txBody>
      </p:sp>
      <p:sp>
        <p:nvSpPr>
          <p:cNvPr id="27" name="26 CuadroTexto"/>
          <p:cNvSpPr txBox="1"/>
          <p:nvPr/>
        </p:nvSpPr>
        <p:spPr>
          <a:xfrm rot="16200000">
            <a:off x="5124644" y="2847394"/>
            <a:ext cx="104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 smtClean="0">
                <a:solidFill>
                  <a:schemeClr val="bg1"/>
                </a:solidFill>
                <a:latin typeface="+mj-lt"/>
              </a:rPr>
              <a:t>Pantalla</a:t>
            </a:r>
            <a:endParaRPr lang="es-AR" sz="16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9" name="28 Conector recto de flecha"/>
          <p:cNvCxnSpPr>
            <a:stCxn id="22" idx="2"/>
          </p:cNvCxnSpPr>
          <p:nvPr/>
        </p:nvCxnSpPr>
        <p:spPr>
          <a:xfrm flipH="1">
            <a:off x="6185065" y="2013245"/>
            <a:ext cx="1249352" cy="23422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25" idx="2"/>
          </p:cNvCxnSpPr>
          <p:nvPr/>
        </p:nvCxnSpPr>
        <p:spPr>
          <a:xfrm flipH="1">
            <a:off x="6642252" y="3079019"/>
            <a:ext cx="944565" cy="23571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26" idx="2"/>
          </p:cNvCxnSpPr>
          <p:nvPr/>
        </p:nvCxnSpPr>
        <p:spPr>
          <a:xfrm flipH="1">
            <a:off x="7127567" y="4219429"/>
            <a:ext cx="828810" cy="24848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76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7;p27"/>
          <p:cNvSpPr txBox="1">
            <a:spLocks/>
          </p:cNvSpPr>
          <p:nvPr/>
        </p:nvSpPr>
        <p:spPr>
          <a:xfrm>
            <a:off x="2915816" y="735546"/>
            <a:ext cx="3312368" cy="3672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82600">
              <a:spcBef>
                <a:spcPts val="600"/>
              </a:spcBef>
              <a:buClr>
                <a:srgbClr val="617A86"/>
              </a:buClr>
              <a:buSzPts val="1400"/>
              <a:buFont typeface="Courier New" panose="02070309020205020404" pitchFamily="49" charset="0"/>
              <a:buChar char="o"/>
            </a:pPr>
            <a:r>
              <a:rPr lang="es-A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Posicionamiento</a:t>
            </a:r>
          </a:p>
          <a:p>
            <a:pPr marL="952500" lvl="1" indent="-342900">
              <a:spcBef>
                <a:spcPts val="0"/>
              </a:spcBef>
              <a:buClr>
                <a:srgbClr val="617A86"/>
              </a:buClr>
              <a:buSzPts val="1200"/>
              <a:buFont typeface="Wingdings" panose="05000000000000000000" pitchFamily="2" charset="2"/>
              <a:buChar char="q"/>
            </a:pPr>
            <a:r>
              <a:rPr lang="es-A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Relativo</a:t>
            </a:r>
            <a:endParaRPr lang="es-A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52500" lvl="1" indent="-342900">
              <a:spcBef>
                <a:spcPts val="0"/>
              </a:spcBef>
              <a:buClr>
                <a:srgbClr val="617A86"/>
              </a:buClr>
              <a:buSzPts val="1200"/>
              <a:buFont typeface="Wingdings" panose="05000000000000000000" pitchFamily="2" charset="2"/>
              <a:buChar char="q"/>
            </a:pP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Absoluto</a:t>
            </a:r>
          </a:p>
          <a:p>
            <a:pPr marL="952500" lvl="1" indent="-342900">
              <a:spcBef>
                <a:spcPts val="0"/>
              </a:spcBef>
              <a:buClr>
                <a:srgbClr val="617A86"/>
              </a:buClr>
              <a:buSzPts val="1200"/>
              <a:buFont typeface="Wingdings" panose="05000000000000000000" pitchFamily="2" charset="2"/>
              <a:buChar char="q"/>
            </a:pP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Fijo</a:t>
            </a:r>
          </a:p>
          <a:p>
            <a:pPr marL="482600">
              <a:spcBef>
                <a:spcPts val="0"/>
              </a:spcBef>
              <a:buClr>
                <a:srgbClr val="617A86"/>
              </a:buClr>
              <a:buSzPts val="1400"/>
              <a:buFont typeface="Courier New" panose="02070309020205020404" pitchFamily="49" charset="0"/>
              <a:buChar char="o"/>
            </a:pPr>
            <a:r>
              <a:rPr lang="es-A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Propiedades</a:t>
            </a:r>
          </a:p>
          <a:p>
            <a:pPr marL="952500" lvl="1" indent="-342900">
              <a:spcBef>
                <a:spcPts val="0"/>
              </a:spcBef>
              <a:buClr>
                <a:srgbClr val="617A86"/>
              </a:buClr>
              <a:buSzPts val="1200"/>
              <a:buFont typeface="Wingdings" panose="05000000000000000000" pitchFamily="2" charset="2"/>
              <a:buChar char="q"/>
            </a:pP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</a:t>
            </a:r>
          </a:p>
          <a:p>
            <a:pPr marL="952500" lvl="1" indent="-342900">
              <a:spcBef>
                <a:spcPts val="0"/>
              </a:spcBef>
              <a:buClr>
                <a:srgbClr val="617A86"/>
              </a:buClr>
              <a:buSzPts val="1200"/>
              <a:buFont typeface="Wingdings" panose="05000000000000000000" pitchFamily="2" charset="2"/>
              <a:buChar char="q"/>
            </a:pP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Right</a:t>
            </a:r>
            <a:endParaRPr lang="es-A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52500" lvl="1" indent="-342900">
              <a:spcBef>
                <a:spcPts val="0"/>
              </a:spcBef>
              <a:buClr>
                <a:srgbClr val="617A86"/>
              </a:buClr>
              <a:buSzPts val="1200"/>
              <a:buFont typeface="Wingdings" panose="05000000000000000000" pitchFamily="2" charset="2"/>
              <a:buChar char="q"/>
            </a:pP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Botton</a:t>
            </a:r>
            <a:endParaRPr lang="es-A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52500" lvl="1" indent="-342900">
              <a:spcBef>
                <a:spcPts val="0"/>
              </a:spcBef>
              <a:buClr>
                <a:srgbClr val="617A86"/>
              </a:buClr>
              <a:buSzPts val="1200"/>
              <a:buFont typeface="Wingdings" panose="05000000000000000000" pitchFamily="2" charset="2"/>
              <a:buChar char="q"/>
            </a:pPr>
            <a:r>
              <a:rPr lang="es-A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</a:t>
            </a: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457200" indent="0">
              <a:spcBef>
                <a:spcPts val="600"/>
              </a:spcBef>
              <a:buFont typeface="Arial" pitchFamily="34" charset="0"/>
              <a:buNone/>
            </a:pPr>
            <a:endParaRPr lang="es-AR" sz="1800" dirty="0" smtClean="0">
              <a:solidFill>
                <a:srgbClr val="617A86"/>
              </a:solidFill>
            </a:endParaRP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13965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2;p28"/>
          <p:cNvSpPr txBox="1">
            <a:spLocks/>
          </p:cNvSpPr>
          <p:nvPr/>
        </p:nvSpPr>
        <p:spPr>
          <a:xfrm>
            <a:off x="771995" y="771550"/>
            <a:ext cx="7760445" cy="2052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s-AR" sz="1800" b="1" dirty="0" smtClean="0">
                <a:solidFill>
                  <a:srgbClr val="C10003"/>
                </a:solidFill>
              </a:rPr>
              <a:t>Position: </a:t>
            </a:r>
            <a:r>
              <a:rPr lang="es-AR" sz="1800" b="1" dirty="0" err="1" smtClean="0">
                <a:solidFill>
                  <a:srgbClr val="C10003"/>
                </a:solidFill>
              </a:rPr>
              <a:t>relative</a:t>
            </a:r>
            <a:endParaRPr lang="es-AR" sz="1800" b="1" dirty="0" smtClean="0">
              <a:solidFill>
                <a:srgbClr val="C10003"/>
              </a:solidFill>
            </a:endParaRP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s-AR" sz="1800" b="1" dirty="0" smtClean="0">
              <a:solidFill>
                <a:srgbClr val="C10003"/>
              </a:solidFill>
            </a:endParaRP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s-AR" sz="1800" dirty="0" smtClean="0">
                <a:solidFill>
                  <a:srgbClr val="37474F"/>
                </a:solidFill>
              </a:rPr>
              <a:t>Permite trasladar un elemento desde su posición original a una nueva posición, </a:t>
            </a:r>
            <a:r>
              <a:rPr lang="es-AR" sz="1800" b="1" dirty="0" smtClean="0">
                <a:solidFill>
                  <a:srgbClr val="37474F"/>
                </a:solidFill>
              </a:rPr>
              <a:t>tomando como referente sus propios costados.</a:t>
            </a: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s-AR" sz="1800" dirty="0" smtClean="0">
                <a:solidFill>
                  <a:srgbClr val="37474F"/>
                </a:solidFill>
              </a:rPr>
              <a:t>Sigue ocupando su espacio y no modifica el comportamiento de los contenedores  a su alrededor.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 smtClean="0">
              <a:solidFill>
                <a:srgbClr val="37474F"/>
              </a:solidFill>
            </a:endParaRP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s-AR" dirty="0"/>
          </a:p>
        </p:txBody>
      </p:sp>
      <p:sp>
        <p:nvSpPr>
          <p:cNvPr id="4" name="Google Shape;253;p28"/>
          <p:cNvSpPr txBox="1"/>
          <p:nvPr/>
        </p:nvSpPr>
        <p:spPr>
          <a:xfrm>
            <a:off x="1763688" y="51470"/>
            <a:ext cx="5616623" cy="7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Posicionamiento Relativo</a:t>
            </a:r>
            <a:endParaRPr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  <a:sym typeface="Nixie One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455973" y="2921885"/>
            <a:ext cx="4232054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.caja1 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{</a:t>
            </a:r>
          </a:p>
          <a:p>
            <a:pPr indent="457200"/>
            <a:r>
              <a:rPr lang="es-AR" dirty="0">
                <a:solidFill>
                  <a:srgbClr val="00B05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position</a:t>
            </a:r>
            <a:r>
              <a:rPr lang="es-AR" dirty="0">
                <a:solidFill>
                  <a:srgbClr val="37474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: </a:t>
            </a:r>
            <a:r>
              <a:rPr lang="es-AR" b="1" dirty="0" err="1">
                <a:solidFill>
                  <a:srgbClr val="C1000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relative</a:t>
            </a:r>
            <a:r>
              <a:rPr lang="es-AR" dirty="0">
                <a:solidFill>
                  <a:srgbClr val="37474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</a:p>
          <a:p>
            <a:r>
              <a:rPr lang="es-AR" dirty="0">
                <a:solidFill>
                  <a:srgbClr val="37474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</a:t>
            </a:r>
            <a:r>
              <a:rPr lang="es-AR" dirty="0">
                <a:solidFill>
                  <a:srgbClr val="00B05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top: 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50px;</a:t>
            </a:r>
          </a:p>
          <a:p>
            <a:r>
              <a:rPr lang="es-AR" dirty="0">
                <a:solidFill>
                  <a:srgbClr val="37474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</a:t>
            </a:r>
            <a:r>
              <a:rPr lang="es-AR" dirty="0" err="1">
                <a:solidFill>
                  <a:srgbClr val="00B05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left</a:t>
            </a:r>
            <a:r>
              <a:rPr lang="es-AR" dirty="0">
                <a:solidFill>
                  <a:srgbClr val="00B05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:</a:t>
            </a:r>
            <a:r>
              <a:rPr lang="es-AR" dirty="0">
                <a:solidFill>
                  <a:srgbClr val="37474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100px;</a:t>
            </a:r>
          </a:p>
          <a:p>
            <a:pPr>
              <a:buClr>
                <a:schemeClr val="dk1"/>
              </a:buClr>
              <a:buSzPts val="1100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}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574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9;p29"/>
          <p:cNvSpPr/>
          <p:nvPr/>
        </p:nvSpPr>
        <p:spPr>
          <a:xfrm>
            <a:off x="3059832" y="1482264"/>
            <a:ext cx="981900" cy="981900"/>
          </a:xfrm>
          <a:prstGeom prst="rect">
            <a:avLst/>
          </a:prstGeom>
          <a:solidFill>
            <a:srgbClr val="0070C0">
              <a:alpha val="86920"/>
            </a:srgbClr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11" name="Google Shape;260;p29"/>
          <p:cNvSpPr/>
          <p:nvPr/>
        </p:nvSpPr>
        <p:spPr>
          <a:xfrm>
            <a:off x="3059832" y="2464114"/>
            <a:ext cx="981900" cy="981900"/>
          </a:xfrm>
          <a:prstGeom prst="rect">
            <a:avLst/>
          </a:prstGeom>
          <a:solidFill>
            <a:srgbClr val="FFFF00">
              <a:alpha val="86670"/>
            </a:srgbClr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12" name="Google Shape;261;p29"/>
          <p:cNvSpPr/>
          <p:nvPr/>
        </p:nvSpPr>
        <p:spPr>
          <a:xfrm>
            <a:off x="3059832" y="3445964"/>
            <a:ext cx="981900" cy="981900"/>
          </a:xfrm>
          <a:prstGeom prst="rect">
            <a:avLst/>
          </a:prstGeom>
          <a:solidFill>
            <a:srgbClr val="FF0000">
              <a:alpha val="86670"/>
            </a:srgbClr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13" name="Google Shape;262;p29"/>
          <p:cNvSpPr/>
          <p:nvPr/>
        </p:nvSpPr>
        <p:spPr>
          <a:xfrm>
            <a:off x="5139235" y="1482264"/>
            <a:ext cx="993900" cy="9939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63;p29"/>
          <p:cNvSpPr/>
          <p:nvPr/>
        </p:nvSpPr>
        <p:spPr>
          <a:xfrm>
            <a:off x="5139235" y="2476122"/>
            <a:ext cx="993900" cy="993900"/>
          </a:xfrm>
          <a:prstGeom prst="rect">
            <a:avLst/>
          </a:prstGeom>
          <a:solidFill>
            <a:srgbClr val="FFFF00">
              <a:alpha val="86670"/>
            </a:srgbClr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15" name="Google Shape;264;p29"/>
          <p:cNvSpPr/>
          <p:nvPr/>
        </p:nvSpPr>
        <p:spPr>
          <a:xfrm>
            <a:off x="5139235" y="3469981"/>
            <a:ext cx="993900" cy="993900"/>
          </a:xfrm>
          <a:prstGeom prst="rect">
            <a:avLst/>
          </a:prstGeom>
          <a:solidFill>
            <a:srgbClr val="FF0000">
              <a:alpha val="86670"/>
            </a:srgbClr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16" name="Google Shape;266;p29"/>
          <p:cNvSpPr txBox="1"/>
          <p:nvPr/>
        </p:nvSpPr>
        <p:spPr>
          <a:xfrm>
            <a:off x="6633860" y="2660808"/>
            <a:ext cx="2042595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latin typeface="Courier New"/>
                <a:ea typeface="Courier New"/>
                <a:cs typeface="Courier New"/>
                <a:sym typeface="Courier New"/>
              </a:rPr>
              <a:t>position:relative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latin typeface="Courier New"/>
                <a:ea typeface="Courier New"/>
                <a:cs typeface="Courier New"/>
                <a:sym typeface="Courier New"/>
              </a:rPr>
              <a:t>left: 50px;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latin typeface="Courier New"/>
                <a:ea typeface="Courier New"/>
                <a:cs typeface="Courier New"/>
                <a:sym typeface="Courier New"/>
              </a:rPr>
              <a:t>top: 100px;</a:t>
            </a:r>
            <a:endParaRPr sz="2000" dirty="0"/>
          </a:p>
        </p:txBody>
      </p:sp>
      <p:cxnSp>
        <p:nvCxnSpPr>
          <p:cNvPr id="17" name="Google Shape;268;p29"/>
          <p:cNvCxnSpPr/>
          <p:nvPr/>
        </p:nvCxnSpPr>
        <p:spPr>
          <a:xfrm>
            <a:off x="4554357" y="1347614"/>
            <a:ext cx="0" cy="3279900"/>
          </a:xfrm>
          <a:prstGeom prst="straightConnector1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" name="Google Shape;265;p29"/>
          <p:cNvSpPr/>
          <p:nvPr/>
        </p:nvSpPr>
        <p:spPr>
          <a:xfrm>
            <a:off x="5433503" y="1793874"/>
            <a:ext cx="993900" cy="9939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" name="Google Shape;267;p29"/>
          <p:cNvCxnSpPr/>
          <p:nvPr/>
        </p:nvCxnSpPr>
        <p:spPr>
          <a:xfrm rot="10800000">
            <a:off x="6016161" y="2234508"/>
            <a:ext cx="1235400" cy="426300"/>
          </a:xfrm>
          <a:prstGeom prst="straightConnector1">
            <a:avLst/>
          </a:prstGeom>
          <a:noFill/>
          <a:ln w="9525" cap="flat" cmpd="sng">
            <a:solidFill>
              <a:srgbClr val="C10003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0" name="Google Shape;269;p29"/>
          <p:cNvCxnSpPr/>
          <p:nvPr/>
        </p:nvCxnSpPr>
        <p:spPr>
          <a:xfrm>
            <a:off x="5148064" y="1793558"/>
            <a:ext cx="293700" cy="1500"/>
          </a:xfrm>
          <a:prstGeom prst="straightConnector1">
            <a:avLst/>
          </a:prstGeom>
          <a:noFill/>
          <a:ln w="9525" cap="flat" cmpd="sng">
            <a:solidFill>
              <a:srgbClr val="C10003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21" name="Google Shape;270;p29"/>
          <p:cNvCxnSpPr/>
          <p:nvPr/>
        </p:nvCxnSpPr>
        <p:spPr>
          <a:xfrm>
            <a:off x="5450611" y="1468858"/>
            <a:ext cx="0" cy="339300"/>
          </a:xfrm>
          <a:prstGeom prst="straightConnector1">
            <a:avLst/>
          </a:prstGeom>
          <a:noFill/>
          <a:ln w="9525" cap="flat" cmpd="sng">
            <a:solidFill>
              <a:srgbClr val="C10003"/>
            </a:solidFill>
            <a:prstDash val="dot"/>
            <a:round/>
            <a:headEnd type="none" w="med" len="med"/>
            <a:tailEnd type="stealth" w="med" len="med"/>
          </a:ln>
        </p:spPr>
      </p:cxnSp>
      <p:sp>
        <p:nvSpPr>
          <p:cNvPr id="23" name="Google Shape;253;p28"/>
          <p:cNvSpPr txBox="1"/>
          <p:nvPr/>
        </p:nvSpPr>
        <p:spPr>
          <a:xfrm>
            <a:off x="1475656" y="51470"/>
            <a:ext cx="6120680" cy="7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Posicionamiento Relativo</a:t>
            </a:r>
            <a:endParaRPr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84058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2;p28"/>
          <p:cNvSpPr txBox="1">
            <a:spLocks/>
          </p:cNvSpPr>
          <p:nvPr/>
        </p:nvSpPr>
        <p:spPr>
          <a:xfrm>
            <a:off x="771995" y="771550"/>
            <a:ext cx="7760445" cy="2232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s-AR" sz="1800" b="1" dirty="0">
                <a:solidFill>
                  <a:srgbClr val="C10003"/>
                </a:solidFill>
              </a:rPr>
              <a:t>P</a:t>
            </a:r>
            <a:r>
              <a:rPr lang="es-AR" sz="1800" b="1" dirty="0" smtClean="0">
                <a:solidFill>
                  <a:srgbClr val="C10003"/>
                </a:solidFill>
              </a:rPr>
              <a:t>osition: </a:t>
            </a:r>
            <a:r>
              <a:rPr lang="es-AR" sz="1800" b="1" dirty="0" err="1" smtClean="0">
                <a:solidFill>
                  <a:srgbClr val="C10003"/>
                </a:solidFill>
              </a:rPr>
              <a:t>absolute</a:t>
            </a:r>
            <a:endParaRPr lang="es-AR" sz="1800" b="1" dirty="0" smtClean="0">
              <a:solidFill>
                <a:srgbClr val="C10003"/>
              </a:solidFill>
            </a:endParaRP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s-AR" sz="1800" b="1" dirty="0" smtClean="0">
              <a:solidFill>
                <a:srgbClr val="C10003"/>
              </a:solidFill>
            </a:endParaRP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s-AR" sz="1800" dirty="0" smtClean="0">
                <a:solidFill>
                  <a:srgbClr val="37474F"/>
                </a:solidFill>
              </a:rPr>
              <a:t>Permite trasladar un elemento desde su posición original a una nueva posición, </a:t>
            </a:r>
            <a:r>
              <a:rPr lang="es-AR" sz="1800" b="1" dirty="0" smtClean="0">
                <a:solidFill>
                  <a:srgbClr val="37474F"/>
                </a:solidFill>
              </a:rPr>
              <a:t>tomando como referente al </a:t>
            </a:r>
            <a:r>
              <a:rPr lang="es-AR" sz="1800" b="1" dirty="0" err="1" smtClean="0">
                <a:solidFill>
                  <a:srgbClr val="37474F"/>
                </a:solidFill>
              </a:rPr>
              <a:t>body</a:t>
            </a:r>
            <a:r>
              <a:rPr lang="es-AR" sz="1800" b="1" dirty="0" smtClean="0">
                <a:solidFill>
                  <a:srgbClr val="37474F"/>
                </a:solidFill>
              </a:rPr>
              <a:t>.</a:t>
            </a: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s-AR" sz="1800" dirty="0" smtClean="0">
                <a:solidFill>
                  <a:srgbClr val="37474F"/>
                </a:solidFill>
              </a:rPr>
              <a:t>A menos que haya otro contenedor que haga de padre, en ese caso se comporta en relación a este último.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s-AR" sz="1800" dirty="0" smtClean="0">
              <a:solidFill>
                <a:srgbClr val="37474F"/>
              </a:solidFill>
            </a:endParaRP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s-AR" dirty="0"/>
          </a:p>
        </p:txBody>
      </p:sp>
      <p:sp>
        <p:nvSpPr>
          <p:cNvPr id="4" name="Google Shape;253;p28"/>
          <p:cNvSpPr txBox="1"/>
          <p:nvPr/>
        </p:nvSpPr>
        <p:spPr>
          <a:xfrm>
            <a:off x="1475656" y="51470"/>
            <a:ext cx="6192688" cy="7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Posicionamiento Absoluto</a:t>
            </a:r>
            <a:endParaRPr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  <a:sym typeface="Nixie One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455973" y="3003798"/>
            <a:ext cx="4232054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.</a:t>
            </a:r>
            <a:r>
              <a:rPr lang="es-AR" dirty="0" smtClean="0">
                <a:solidFill>
                  <a:srgbClr val="FFC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caja2 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{</a:t>
            </a:r>
          </a:p>
          <a:p>
            <a:pPr indent="457200"/>
            <a:r>
              <a:rPr lang="es-AR" dirty="0">
                <a:solidFill>
                  <a:srgbClr val="00B05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position</a:t>
            </a:r>
            <a:r>
              <a:rPr lang="es-AR" dirty="0">
                <a:solidFill>
                  <a:srgbClr val="37474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: </a:t>
            </a:r>
            <a:r>
              <a:rPr lang="es-AR" b="1" dirty="0" err="1" smtClean="0">
                <a:solidFill>
                  <a:srgbClr val="C1000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absolute</a:t>
            </a:r>
            <a:r>
              <a:rPr lang="es-AR" dirty="0" smtClean="0">
                <a:solidFill>
                  <a:srgbClr val="37474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  <a:endParaRPr lang="es-AR" dirty="0">
              <a:solidFill>
                <a:srgbClr val="37474F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r>
              <a:rPr lang="es-AR" dirty="0">
                <a:solidFill>
                  <a:srgbClr val="37474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</a:t>
            </a:r>
            <a:r>
              <a:rPr lang="es-AR" dirty="0" err="1" smtClean="0">
                <a:solidFill>
                  <a:srgbClr val="00B05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right</a:t>
            </a:r>
            <a:r>
              <a:rPr lang="es-AR" dirty="0" smtClean="0">
                <a:solidFill>
                  <a:srgbClr val="00B05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: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10px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</a:p>
          <a:p>
            <a:r>
              <a:rPr lang="es-AR" dirty="0">
                <a:solidFill>
                  <a:srgbClr val="37474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</a:t>
            </a:r>
            <a:r>
              <a:rPr lang="es-AR" dirty="0" err="1" smtClean="0">
                <a:solidFill>
                  <a:srgbClr val="00B05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bottom</a:t>
            </a:r>
            <a:r>
              <a:rPr lang="es-AR" dirty="0" smtClean="0">
                <a:solidFill>
                  <a:srgbClr val="00B05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:</a:t>
            </a:r>
            <a:r>
              <a:rPr lang="es-AR" dirty="0" smtClean="0">
                <a:solidFill>
                  <a:srgbClr val="37474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10px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</a:p>
          <a:p>
            <a:pPr>
              <a:buClr>
                <a:schemeClr val="dk1"/>
              </a:buClr>
              <a:buSzPts val="1100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}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1403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1;p31"/>
          <p:cNvSpPr/>
          <p:nvPr/>
        </p:nvSpPr>
        <p:spPr>
          <a:xfrm>
            <a:off x="1366240" y="1563638"/>
            <a:ext cx="5744400" cy="2817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83;p31"/>
          <p:cNvSpPr/>
          <p:nvPr/>
        </p:nvSpPr>
        <p:spPr>
          <a:xfrm>
            <a:off x="1405059" y="1603831"/>
            <a:ext cx="908700" cy="908700"/>
          </a:xfrm>
          <a:prstGeom prst="rect">
            <a:avLst/>
          </a:prstGeom>
          <a:solidFill>
            <a:srgbClr val="0070C0">
              <a:alpha val="86920"/>
            </a:srgbClr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5" name="Google Shape;284;p31"/>
          <p:cNvSpPr/>
          <p:nvPr/>
        </p:nvSpPr>
        <p:spPr>
          <a:xfrm>
            <a:off x="1405059" y="2512426"/>
            <a:ext cx="908700" cy="908700"/>
          </a:xfrm>
          <a:prstGeom prst="rect">
            <a:avLst/>
          </a:prstGeom>
          <a:solidFill>
            <a:srgbClr val="FFFF00">
              <a:alpha val="86670"/>
            </a:srgbClr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6" name="Google Shape;285;p31"/>
          <p:cNvSpPr/>
          <p:nvPr/>
        </p:nvSpPr>
        <p:spPr>
          <a:xfrm>
            <a:off x="1405059" y="3421021"/>
            <a:ext cx="908700" cy="908700"/>
          </a:xfrm>
          <a:prstGeom prst="rect">
            <a:avLst/>
          </a:prstGeom>
          <a:solidFill>
            <a:srgbClr val="FF0000">
              <a:alpha val="86670"/>
            </a:srgbClr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3</a:t>
            </a:r>
            <a:endParaRPr dirty="0"/>
          </a:p>
        </p:txBody>
      </p:sp>
      <p:sp>
        <p:nvSpPr>
          <p:cNvPr id="7" name="Google Shape;266;p29"/>
          <p:cNvSpPr txBox="1"/>
          <p:nvPr/>
        </p:nvSpPr>
        <p:spPr>
          <a:xfrm>
            <a:off x="5777319" y="1989938"/>
            <a:ext cx="757716" cy="52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 err="1" smtClean="0"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endParaRPr sz="2000" dirty="0"/>
          </a:p>
        </p:txBody>
      </p:sp>
      <p:cxnSp>
        <p:nvCxnSpPr>
          <p:cNvPr id="8" name="Google Shape;267;p29"/>
          <p:cNvCxnSpPr/>
          <p:nvPr/>
        </p:nvCxnSpPr>
        <p:spPr>
          <a:xfrm rot="10800000">
            <a:off x="4780761" y="1563638"/>
            <a:ext cx="1235400" cy="426300"/>
          </a:xfrm>
          <a:prstGeom prst="straightConnector1">
            <a:avLst/>
          </a:prstGeom>
          <a:noFill/>
          <a:ln w="9525" cap="flat" cmpd="sng">
            <a:solidFill>
              <a:srgbClr val="C10003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" name="Google Shape;253;p28"/>
          <p:cNvSpPr txBox="1"/>
          <p:nvPr/>
        </p:nvSpPr>
        <p:spPr>
          <a:xfrm>
            <a:off x="2123728" y="51470"/>
            <a:ext cx="4824535" cy="7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Posicionamieto Absoluto</a:t>
            </a:r>
            <a:endParaRPr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7783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1;p31"/>
          <p:cNvSpPr/>
          <p:nvPr/>
        </p:nvSpPr>
        <p:spPr>
          <a:xfrm>
            <a:off x="1366240" y="1563638"/>
            <a:ext cx="5744400" cy="2817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84;p31"/>
          <p:cNvSpPr/>
          <p:nvPr/>
        </p:nvSpPr>
        <p:spPr>
          <a:xfrm>
            <a:off x="1405059" y="2512426"/>
            <a:ext cx="908700" cy="908700"/>
          </a:xfrm>
          <a:prstGeom prst="rect">
            <a:avLst/>
          </a:prstGeom>
          <a:solidFill>
            <a:srgbClr val="FFFF00">
              <a:alpha val="86670"/>
            </a:srgbClr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6" name="Google Shape;285;p31"/>
          <p:cNvSpPr/>
          <p:nvPr/>
        </p:nvSpPr>
        <p:spPr>
          <a:xfrm>
            <a:off x="1405059" y="3421021"/>
            <a:ext cx="908700" cy="908700"/>
          </a:xfrm>
          <a:prstGeom prst="rect">
            <a:avLst/>
          </a:prstGeom>
          <a:solidFill>
            <a:srgbClr val="FF0000">
              <a:alpha val="86670"/>
            </a:srgbClr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3</a:t>
            </a:r>
            <a:endParaRPr dirty="0"/>
          </a:p>
        </p:txBody>
      </p:sp>
      <p:sp>
        <p:nvSpPr>
          <p:cNvPr id="9" name="Google Shape;292;p32"/>
          <p:cNvSpPr/>
          <p:nvPr/>
        </p:nvSpPr>
        <p:spPr>
          <a:xfrm>
            <a:off x="5909422" y="3233015"/>
            <a:ext cx="908700" cy="908700"/>
          </a:xfrm>
          <a:prstGeom prst="rect">
            <a:avLst/>
          </a:prstGeom>
          <a:solidFill>
            <a:srgbClr val="0070C0">
              <a:alpha val="86920"/>
            </a:srgbClr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10" name="Google Shape;295;p32"/>
          <p:cNvSpPr txBox="1"/>
          <p:nvPr/>
        </p:nvSpPr>
        <p:spPr>
          <a:xfrm>
            <a:off x="3707904" y="3219822"/>
            <a:ext cx="2060424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latin typeface="Courier New"/>
                <a:ea typeface="Courier New"/>
                <a:cs typeface="Courier New"/>
                <a:sym typeface="Courier New"/>
              </a:rPr>
              <a:t>position:absolute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latin typeface="Courier New"/>
                <a:ea typeface="Courier New"/>
                <a:cs typeface="Courier New"/>
                <a:sym typeface="Courier New"/>
              </a:rPr>
              <a:t>right: 10px;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latin typeface="Courier New"/>
                <a:ea typeface="Courier New"/>
                <a:cs typeface="Courier New"/>
                <a:sym typeface="Courier New"/>
              </a:rPr>
              <a:t>bottom: 10px;</a:t>
            </a:r>
            <a:endParaRPr sz="2000" dirty="0"/>
          </a:p>
        </p:txBody>
      </p:sp>
      <p:cxnSp>
        <p:nvCxnSpPr>
          <p:cNvPr id="11" name="Google Shape;296;p32"/>
          <p:cNvCxnSpPr/>
          <p:nvPr/>
        </p:nvCxnSpPr>
        <p:spPr>
          <a:xfrm rot="10800000" flipH="1">
            <a:off x="5446403" y="3480522"/>
            <a:ext cx="609000" cy="330900"/>
          </a:xfrm>
          <a:prstGeom prst="straightConnector1">
            <a:avLst/>
          </a:prstGeom>
          <a:noFill/>
          <a:ln w="9525" cap="flat" cmpd="sng">
            <a:solidFill>
              <a:srgbClr val="C10003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" name="Google Shape;297;p32"/>
          <p:cNvCxnSpPr/>
          <p:nvPr/>
        </p:nvCxnSpPr>
        <p:spPr>
          <a:xfrm>
            <a:off x="6838453" y="4142047"/>
            <a:ext cx="226200" cy="0"/>
          </a:xfrm>
          <a:prstGeom prst="straightConnector1">
            <a:avLst/>
          </a:prstGeom>
          <a:noFill/>
          <a:ln w="9525" cap="flat" cmpd="sng">
            <a:solidFill>
              <a:srgbClr val="C10003"/>
            </a:solidFill>
            <a:prstDash val="dash"/>
            <a:round/>
            <a:headEnd type="stealth" w="med" len="med"/>
            <a:tailEnd type="none" w="med" len="med"/>
          </a:ln>
        </p:spPr>
      </p:cxnSp>
      <p:cxnSp>
        <p:nvCxnSpPr>
          <p:cNvPr id="13" name="Google Shape;298;p32"/>
          <p:cNvCxnSpPr/>
          <p:nvPr/>
        </p:nvCxnSpPr>
        <p:spPr>
          <a:xfrm>
            <a:off x="6760153" y="4150747"/>
            <a:ext cx="0" cy="200100"/>
          </a:xfrm>
          <a:prstGeom prst="straightConnector1">
            <a:avLst/>
          </a:prstGeom>
          <a:noFill/>
          <a:ln w="9525" cap="flat" cmpd="sng">
            <a:solidFill>
              <a:srgbClr val="C10003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14" name="Google Shape;266;p29"/>
          <p:cNvSpPr txBox="1"/>
          <p:nvPr/>
        </p:nvSpPr>
        <p:spPr>
          <a:xfrm>
            <a:off x="5768328" y="1995801"/>
            <a:ext cx="617701" cy="52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 err="1" smtClean="0"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endParaRPr sz="2000" dirty="0"/>
          </a:p>
        </p:txBody>
      </p:sp>
      <p:cxnSp>
        <p:nvCxnSpPr>
          <p:cNvPr id="15" name="Google Shape;267;p29"/>
          <p:cNvCxnSpPr/>
          <p:nvPr/>
        </p:nvCxnSpPr>
        <p:spPr>
          <a:xfrm rot="10800000">
            <a:off x="4780761" y="1563638"/>
            <a:ext cx="1235400" cy="426300"/>
          </a:xfrm>
          <a:prstGeom prst="straightConnector1">
            <a:avLst/>
          </a:prstGeom>
          <a:noFill/>
          <a:ln w="9525" cap="flat" cmpd="sng">
            <a:solidFill>
              <a:srgbClr val="C10003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" name="Google Shape;253;p28"/>
          <p:cNvSpPr txBox="1"/>
          <p:nvPr/>
        </p:nvSpPr>
        <p:spPr>
          <a:xfrm>
            <a:off x="2123728" y="51470"/>
            <a:ext cx="4824535" cy="7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Posicionamieto Absoluto</a:t>
            </a:r>
            <a:endParaRPr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25232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3;p33"/>
          <p:cNvSpPr/>
          <p:nvPr/>
        </p:nvSpPr>
        <p:spPr>
          <a:xfrm>
            <a:off x="1763688" y="1765275"/>
            <a:ext cx="5744400" cy="2817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06;p33"/>
          <p:cNvSpPr/>
          <p:nvPr/>
        </p:nvSpPr>
        <p:spPr>
          <a:xfrm>
            <a:off x="2875063" y="1801475"/>
            <a:ext cx="3412800" cy="273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07;p33"/>
          <p:cNvSpPr/>
          <p:nvPr/>
        </p:nvSpPr>
        <p:spPr>
          <a:xfrm>
            <a:off x="2878008" y="1805468"/>
            <a:ext cx="908700" cy="908700"/>
          </a:xfrm>
          <a:prstGeom prst="rect">
            <a:avLst/>
          </a:prstGeom>
          <a:solidFill>
            <a:srgbClr val="0070C0">
              <a:alpha val="86920"/>
            </a:srgbClr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5" name="Google Shape;308;p33"/>
          <p:cNvSpPr/>
          <p:nvPr/>
        </p:nvSpPr>
        <p:spPr>
          <a:xfrm>
            <a:off x="2878008" y="2714063"/>
            <a:ext cx="908700" cy="908700"/>
          </a:xfrm>
          <a:prstGeom prst="rect">
            <a:avLst/>
          </a:prstGeom>
          <a:solidFill>
            <a:srgbClr val="FFFF00">
              <a:alpha val="86670"/>
            </a:srgbClr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2</a:t>
            </a:r>
            <a:endParaRPr dirty="0"/>
          </a:p>
        </p:txBody>
      </p:sp>
      <p:sp>
        <p:nvSpPr>
          <p:cNvPr id="6" name="Google Shape;309;p33"/>
          <p:cNvSpPr/>
          <p:nvPr/>
        </p:nvSpPr>
        <p:spPr>
          <a:xfrm>
            <a:off x="2878008" y="3622658"/>
            <a:ext cx="908700" cy="908700"/>
          </a:xfrm>
          <a:prstGeom prst="rect">
            <a:avLst/>
          </a:prstGeom>
          <a:solidFill>
            <a:srgbClr val="FF0000">
              <a:alpha val="86670"/>
            </a:srgbClr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3</a:t>
            </a:r>
            <a:endParaRPr dirty="0"/>
          </a:p>
        </p:txBody>
      </p:sp>
      <p:sp>
        <p:nvSpPr>
          <p:cNvPr id="7" name="Google Shape;253;p28"/>
          <p:cNvSpPr txBox="1"/>
          <p:nvPr/>
        </p:nvSpPr>
        <p:spPr>
          <a:xfrm>
            <a:off x="2123728" y="262775"/>
            <a:ext cx="4824535" cy="7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Posicionamieto Absoluto </a:t>
            </a:r>
            <a:r>
              <a:rPr lang="es" sz="20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Dentro de un contenedor</a:t>
            </a:r>
            <a:endParaRPr sz="20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28531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4;p34"/>
          <p:cNvSpPr/>
          <p:nvPr/>
        </p:nvSpPr>
        <p:spPr>
          <a:xfrm>
            <a:off x="1691680" y="1707654"/>
            <a:ext cx="5744400" cy="2817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17;p34"/>
          <p:cNvSpPr/>
          <p:nvPr/>
        </p:nvSpPr>
        <p:spPr>
          <a:xfrm>
            <a:off x="2803055" y="1743854"/>
            <a:ext cx="3412800" cy="273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18;p34"/>
          <p:cNvSpPr/>
          <p:nvPr/>
        </p:nvSpPr>
        <p:spPr>
          <a:xfrm>
            <a:off x="2806000" y="1742042"/>
            <a:ext cx="908700" cy="908700"/>
          </a:xfrm>
          <a:prstGeom prst="rect">
            <a:avLst/>
          </a:prstGeom>
          <a:solidFill>
            <a:srgbClr val="BBCD00">
              <a:alpha val="86670"/>
            </a:srgbClr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5" name="Google Shape;319;p34"/>
          <p:cNvSpPr/>
          <p:nvPr/>
        </p:nvSpPr>
        <p:spPr>
          <a:xfrm>
            <a:off x="2806000" y="2650637"/>
            <a:ext cx="908700" cy="908700"/>
          </a:xfrm>
          <a:prstGeom prst="rect">
            <a:avLst/>
          </a:prstGeom>
          <a:solidFill>
            <a:srgbClr val="FF0000">
              <a:alpha val="86670"/>
            </a:srgbClr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6" name="Google Shape;320;p34"/>
          <p:cNvSpPr/>
          <p:nvPr/>
        </p:nvSpPr>
        <p:spPr>
          <a:xfrm>
            <a:off x="6272049" y="3383497"/>
            <a:ext cx="908700" cy="908700"/>
          </a:xfrm>
          <a:prstGeom prst="rect">
            <a:avLst/>
          </a:prstGeom>
          <a:solidFill>
            <a:srgbClr val="0070C0">
              <a:alpha val="86920"/>
            </a:srgbClr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7" name="Google Shape;321;p34"/>
          <p:cNvSpPr txBox="1"/>
          <p:nvPr/>
        </p:nvSpPr>
        <p:spPr>
          <a:xfrm>
            <a:off x="3995936" y="3370304"/>
            <a:ext cx="2135019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latin typeface="Courier New"/>
                <a:ea typeface="Courier New"/>
                <a:cs typeface="Courier New"/>
                <a:sym typeface="Courier New"/>
              </a:rPr>
              <a:t>position:absolute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latin typeface="Courier New"/>
                <a:ea typeface="Courier New"/>
                <a:cs typeface="Courier New"/>
                <a:sym typeface="Courier New"/>
              </a:rPr>
              <a:t>right: 10px;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latin typeface="Courier New"/>
                <a:ea typeface="Courier New"/>
                <a:cs typeface="Courier New"/>
                <a:sym typeface="Courier New"/>
              </a:rPr>
              <a:t>bottom: 10px;</a:t>
            </a:r>
            <a:endParaRPr dirty="0"/>
          </a:p>
        </p:txBody>
      </p:sp>
      <p:cxnSp>
        <p:nvCxnSpPr>
          <p:cNvPr id="8" name="Google Shape;322;p34"/>
          <p:cNvCxnSpPr/>
          <p:nvPr/>
        </p:nvCxnSpPr>
        <p:spPr>
          <a:xfrm rot="10800000" flipH="1">
            <a:off x="5809030" y="3631004"/>
            <a:ext cx="609000" cy="330900"/>
          </a:xfrm>
          <a:prstGeom prst="straightConnector1">
            <a:avLst/>
          </a:prstGeom>
          <a:noFill/>
          <a:ln w="9525" cap="flat" cmpd="sng">
            <a:solidFill>
              <a:srgbClr val="C10003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" name="Google Shape;323;p34"/>
          <p:cNvCxnSpPr/>
          <p:nvPr/>
        </p:nvCxnSpPr>
        <p:spPr>
          <a:xfrm>
            <a:off x="7201080" y="4292529"/>
            <a:ext cx="226200" cy="0"/>
          </a:xfrm>
          <a:prstGeom prst="straightConnector1">
            <a:avLst/>
          </a:prstGeom>
          <a:noFill/>
          <a:ln w="9525" cap="flat" cmpd="sng">
            <a:solidFill>
              <a:srgbClr val="C10003"/>
            </a:solidFill>
            <a:prstDash val="dash"/>
            <a:round/>
            <a:headEnd type="stealth" w="med" len="med"/>
            <a:tailEnd type="none" w="med" len="med"/>
          </a:ln>
        </p:spPr>
      </p:cxnSp>
      <p:cxnSp>
        <p:nvCxnSpPr>
          <p:cNvPr id="10" name="Google Shape;324;p34"/>
          <p:cNvCxnSpPr/>
          <p:nvPr/>
        </p:nvCxnSpPr>
        <p:spPr>
          <a:xfrm>
            <a:off x="7122780" y="4301229"/>
            <a:ext cx="0" cy="200100"/>
          </a:xfrm>
          <a:prstGeom prst="straightConnector1">
            <a:avLst/>
          </a:prstGeom>
          <a:noFill/>
          <a:ln w="9525" cap="flat" cmpd="sng">
            <a:solidFill>
              <a:srgbClr val="C10003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11" name="Google Shape;253;p28"/>
          <p:cNvSpPr txBox="1"/>
          <p:nvPr/>
        </p:nvSpPr>
        <p:spPr>
          <a:xfrm>
            <a:off x="2123728" y="262775"/>
            <a:ext cx="4824535" cy="7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Posicionamieto Absoluto </a:t>
            </a:r>
            <a:r>
              <a:rPr lang="es" sz="20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  <a:sym typeface="Nixie One"/>
              </a:rPr>
              <a:t>Dentro de un contenedor</a:t>
            </a:r>
            <a:endParaRPr sz="20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148179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1705</TotalTime>
  <Words>307</Words>
  <Application>Microsoft Office PowerPoint</Application>
  <PresentationFormat>Presentación en pantalla (16:9)</PresentationFormat>
  <Paragraphs>113</Paragraphs>
  <Slides>13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Ejecutivo</vt:lpstr>
      <vt:lpstr>CSS  Posicionamiento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Javier Pineda</cp:lastModifiedBy>
  <cp:revision>43</cp:revision>
  <dcterms:created xsi:type="dcterms:W3CDTF">2021-07-17T16:50:55Z</dcterms:created>
  <dcterms:modified xsi:type="dcterms:W3CDTF">2022-06-07T17:12:03Z</dcterms:modified>
</cp:coreProperties>
</file>