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alatino Linotype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hTrKykW4LigFtTQ/qdkZMEiE81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tinoLinotype-bold.fntdata"/><Relationship Id="rId22" Type="http://schemas.openxmlformats.org/officeDocument/2006/relationships/font" Target="fonts/PalatinoLinotype-boldItalic.fntdata"/><Relationship Id="rId21" Type="http://schemas.openxmlformats.org/officeDocument/2006/relationships/font" Target="fonts/PalatinoLinotype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alatinoLinotyp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type="title"/>
          </p:nvPr>
        </p:nvSpPr>
        <p:spPr>
          <a:xfrm>
            <a:off x="5907088" y="200025"/>
            <a:ext cx="3008313" cy="157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719138" y="204788"/>
            <a:ext cx="4995863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25"/>
          <p:cNvSpPr txBox="1"/>
          <p:nvPr>
            <p:ph idx="2" type="body"/>
          </p:nvPr>
        </p:nvSpPr>
        <p:spPr>
          <a:xfrm>
            <a:off x="5907088" y="1828801"/>
            <a:ext cx="3008313" cy="2765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title"/>
          </p:nvPr>
        </p:nvSpPr>
        <p:spPr>
          <a:xfrm>
            <a:off x="1679576" y="171450"/>
            <a:ext cx="5711824" cy="671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/>
          <p:nvPr>
            <p:ph idx="2" type="pic"/>
          </p:nvPr>
        </p:nvSpPr>
        <p:spPr>
          <a:xfrm>
            <a:off x="1508126" y="857250"/>
            <a:ext cx="6054724" cy="3405783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None/>
              <a:defRPr b="0" i="0" sz="2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26"/>
          <p:cNvSpPr txBox="1"/>
          <p:nvPr>
            <p:ph idx="1" type="body"/>
          </p:nvPr>
        </p:nvSpPr>
        <p:spPr>
          <a:xfrm>
            <a:off x="1679576" y="4357688"/>
            <a:ext cx="5711824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26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1 column + imag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◎"/>
              <a:defRPr sz="2000"/>
            </a:lvl1pPr>
            <a:lvl2pPr indent="-355600" lvl="1" marL="9144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◉"/>
              <a:defRPr sz="2000"/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￮"/>
              <a:defRPr sz="2000"/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  <a:defRPr sz="2000"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○"/>
              <a:defRPr sz="2000"/>
            </a:lvl5pPr>
            <a:lvl6pPr indent="-355600" lvl="5" marL="27432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■"/>
              <a:defRPr sz="2000"/>
            </a:lvl6pPr>
            <a:lvl7pPr indent="-355600" lvl="6" marL="32004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○"/>
              <a:defRPr sz="2000"/>
            </a:lvl8pPr>
            <a:lvl9pPr indent="-355600" lvl="8" marL="41148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◎"/>
              <a:defRPr sz="1400"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◉"/>
              <a:defRPr sz="1400"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￮"/>
              <a:defRPr sz="1400"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 sz="1400"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○"/>
              <a:defRPr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■"/>
              <a:defRPr sz="1400"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 sz="1400"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○"/>
              <a:defRPr sz="1400"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■"/>
              <a:defRPr sz="1400"/>
            </a:lvl9pPr>
          </a:lstStyle>
          <a:p/>
        </p:txBody>
      </p:sp>
      <p:sp>
        <p:nvSpPr>
          <p:cNvPr id="29" name="Google Shape;29;p1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◎"/>
              <a:defRPr sz="1400"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◉"/>
              <a:defRPr sz="1400"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￮"/>
              <a:defRPr sz="1400"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 sz="1400"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○"/>
              <a:defRPr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■"/>
              <a:defRPr sz="1400"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 sz="1400"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○"/>
              <a:defRPr sz="1400"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■"/>
              <a:defRPr sz="1400"/>
            </a:lvl9pPr>
          </a:lstStyle>
          <a:p/>
        </p:txBody>
      </p:sp>
      <p:sp>
        <p:nvSpPr>
          <p:cNvPr id="30" name="Google Shape;30;p1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◎"/>
              <a:defRPr sz="1400"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◉"/>
              <a:defRPr sz="1400"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￮"/>
              <a:defRPr sz="1400"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 sz="1400"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○"/>
              <a:defRPr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■"/>
              <a:defRPr sz="1400"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 sz="1400"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○"/>
              <a:defRPr sz="1400"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ctrTitle"/>
          </p:nvPr>
        </p:nvSpPr>
        <p:spPr>
          <a:xfrm>
            <a:off x="685800" y="457201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alatino Linotyp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subTitle"/>
          </p:nvPr>
        </p:nvSpPr>
        <p:spPr>
          <a:xfrm>
            <a:off x="1371600" y="371475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title"/>
          </p:nvPr>
        </p:nvSpPr>
        <p:spPr>
          <a:xfrm>
            <a:off x="722313" y="1028701"/>
            <a:ext cx="7772400" cy="18788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" type="body"/>
          </p:nvPr>
        </p:nvSpPr>
        <p:spPr>
          <a:xfrm>
            <a:off x="722313" y="3051573"/>
            <a:ext cx="7772400" cy="848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0" name="Google Shape;50;p21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1" name="Google Shape;51;p21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22"/>
          <p:cNvSpPr txBox="1"/>
          <p:nvPr>
            <p:ph idx="2" type="body"/>
          </p:nvPr>
        </p:nvSpPr>
        <p:spPr>
          <a:xfrm>
            <a:off x="365760" y="1200150"/>
            <a:ext cx="4041648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457200" y="1200150"/>
            <a:ext cx="40401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3"/>
          <p:cNvSpPr txBox="1"/>
          <p:nvPr>
            <p:ph idx="2" type="body"/>
          </p:nvPr>
        </p:nvSpPr>
        <p:spPr>
          <a:xfrm>
            <a:off x="4648201" y="1200150"/>
            <a:ext cx="4041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3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6" name="Google Shape;66;p23"/>
          <p:cNvSpPr txBox="1"/>
          <p:nvPr>
            <p:ph idx="3" type="body"/>
          </p:nvPr>
        </p:nvSpPr>
        <p:spPr>
          <a:xfrm>
            <a:off x="457200" y="1659636"/>
            <a:ext cx="4041648" cy="2935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4" type="body"/>
          </p:nvPr>
        </p:nvSpPr>
        <p:spPr>
          <a:xfrm>
            <a:off x="4672584" y="1659637"/>
            <a:ext cx="4041648" cy="2934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" name="Google Shape;15;p14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</a:pPr>
            <a:r>
              <a:rPr lang="es"/>
              <a:t>HTML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idx="4294967295" type="title"/>
          </p:nvPr>
        </p:nvSpPr>
        <p:spPr>
          <a:xfrm>
            <a:off x="0" y="382588"/>
            <a:ext cx="5276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500">
                <a:solidFill>
                  <a:srgbClr val="197B8C"/>
                </a:solidFill>
              </a:rPr>
              <a:t>Párrafos</a:t>
            </a:r>
            <a:endParaRPr b="1" sz="2500"/>
          </a:p>
        </p:txBody>
      </p:sp>
      <p:sp>
        <p:nvSpPr>
          <p:cNvPr id="173" name="Google Shape;173;p10"/>
          <p:cNvSpPr txBox="1"/>
          <p:nvPr>
            <p:ph idx="4294967295" type="body"/>
          </p:nvPr>
        </p:nvSpPr>
        <p:spPr>
          <a:xfrm>
            <a:off x="1033900" y="3605072"/>
            <a:ext cx="60546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400">
                <a:solidFill>
                  <a:schemeClr val="dk1"/>
                </a:solidFill>
              </a:rPr>
              <a:t>Párrafo:</a:t>
            </a:r>
            <a:r>
              <a:rPr lang="es" sz="1400">
                <a:solidFill>
                  <a:schemeClr val="dk1"/>
                </a:solidFill>
              </a:rPr>
              <a:t> Tag que permite generar bloques de texto destinados a ser párrafos. Podemos usar cuantos necesitemos.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400">
                <a:solidFill>
                  <a:schemeClr val="dk1"/>
                </a:solidFill>
              </a:rPr>
              <a:t>Imagen: </a:t>
            </a:r>
            <a:r>
              <a:rPr lang="es" sz="1400">
                <a:solidFill>
                  <a:schemeClr val="dk1"/>
                </a:solidFill>
              </a:rPr>
              <a:t>tag que permite mostrar imagenes dependiendo la ubicacion origen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1257625" y="1088400"/>
            <a:ext cx="6910800" cy="1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2000"/>
              <a:buFont typeface="Courier New"/>
              <a:buNone/>
            </a:pPr>
            <a:r>
              <a:rPr b="1" i="0" lang="es" sz="20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b="0" i="0" lang="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Este es un párrafo pero les dije que no tengo imaginación para escribir.</a:t>
            </a:r>
            <a:r>
              <a:rPr b="1" i="0" lang="es" sz="20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20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2000"/>
              <a:buFont typeface="Courier New"/>
              <a:buNone/>
            </a:pPr>
            <a:r>
              <a:t/>
            </a:r>
            <a:endParaRPr b="1" sz="20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 Linotype"/>
              <a:buNone/>
            </a:pPr>
            <a:r>
              <a:rPr b="1" lang="es" sz="20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src=”ubicacion de la imagen” width=”ancho” height=”alto”&gt;</a:t>
            </a:r>
            <a:endParaRPr b="1" sz="20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 Linotype"/>
              <a:buNone/>
            </a:pPr>
            <a:r>
              <a:t/>
            </a:r>
            <a:endParaRPr b="1" sz="20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idx="4294967295" type="title"/>
          </p:nvPr>
        </p:nvSpPr>
        <p:spPr>
          <a:xfrm>
            <a:off x="395537" y="382588"/>
            <a:ext cx="4073236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32000"/>
              </a:lnSpc>
              <a:spcBef>
                <a:spcPts val="0"/>
              </a:spcBef>
              <a:spcAft>
                <a:spcPts val="0"/>
              </a:spcAft>
              <a:buClr>
                <a:srgbClr val="197B8C"/>
              </a:buClr>
              <a:buSzPts val="2500"/>
              <a:buFont typeface="Palatino Linotype"/>
              <a:buNone/>
            </a:pPr>
            <a:r>
              <a:rPr b="1" lang="es" sz="2500">
                <a:solidFill>
                  <a:srgbClr val="197B8C"/>
                </a:solidFill>
              </a:rPr>
              <a:t>Listas Ordenadas</a:t>
            </a:r>
            <a:endParaRPr b="1" sz="2500"/>
          </a:p>
        </p:txBody>
      </p:sp>
      <p:sp>
        <p:nvSpPr>
          <p:cNvPr id="180" name="Google Shape;180;p11"/>
          <p:cNvSpPr txBox="1"/>
          <p:nvPr>
            <p:ph idx="4294967295" type="body"/>
          </p:nvPr>
        </p:nvSpPr>
        <p:spPr>
          <a:xfrm>
            <a:off x="251520" y="3157573"/>
            <a:ext cx="45720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400">
                <a:solidFill>
                  <a:schemeClr val="dk1"/>
                </a:solidFill>
              </a:rPr>
              <a:t>Lista Ordenada:</a:t>
            </a:r>
            <a:r>
              <a:rPr lang="es" sz="1400">
                <a:solidFill>
                  <a:schemeClr val="dk1"/>
                </a:solidFill>
              </a:rPr>
              <a:t> Tag para listar ítems de manera consecutiva. Por defecto genera una viñeta numérica que inicia en 1.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" sz="1400">
                <a:solidFill>
                  <a:schemeClr val="dk1"/>
                </a:solidFill>
              </a:rPr>
              <a:t>Esta viñeta se puede cambiar.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395537" y="1085755"/>
            <a:ext cx="4104456" cy="2062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600"/>
              <a:buFont typeface="Courier New"/>
              <a:buNone/>
            </a:pP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b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Ítem de lista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b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Ítem de lista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b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Ítem de lista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b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br>
              <a:rPr b="0" i="0" lang="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 Linotype"/>
              <a:buNone/>
            </a:pPr>
            <a:r>
              <a:t/>
            </a:r>
            <a:endParaRPr b="1" i="0" sz="20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4788024" y="382588"/>
            <a:ext cx="421196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232000"/>
              </a:lnSpc>
              <a:spcBef>
                <a:spcPts val="0"/>
              </a:spcBef>
              <a:spcAft>
                <a:spcPts val="0"/>
              </a:spcAft>
              <a:buClr>
                <a:srgbClr val="197B8C"/>
              </a:buClr>
              <a:buSzPts val="2500"/>
              <a:buFont typeface="Palatino Linotype"/>
              <a:buNone/>
            </a:pPr>
            <a:r>
              <a:rPr b="1" i="0" lang="es" sz="2500" u="none" cap="none" strike="noStrike">
                <a:solidFill>
                  <a:srgbClr val="197B8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Listas Desordenadas</a:t>
            </a:r>
            <a:endParaRPr b="1" i="0" sz="2500" u="none" cap="none" strike="noStrike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4852345" y="943061"/>
            <a:ext cx="4178471" cy="1988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600"/>
              <a:buFont typeface="Courier New"/>
              <a:buNone/>
            </a:pP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b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Ítem de lista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b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Ítem de lista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b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Ítem de lista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b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br>
              <a:rPr b="0" i="0" lang="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 Linotype"/>
              <a:buNone/>
            </a:pPr>
            <a:r>
              <a:t/>
            </a:r>
            <a:endParaRPr b="1" i="0" sz="20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4866231" y="3147814"/>
            <a:ext cx="3707904" cy="12249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Desordenada:</a:t>
            </a:r>
            <a:r>
              <a:rPr b="0" i="0" lang="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Tag para listar ítems. Por defecto genera una viñeta tipo “bolita”. Esta viñeta se puede cambiar.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idx="4294967295" type="title"/>
          </p:nvPr>
        </p:nvSpPr>
        <p:spPr>
          <a:xfrm>
            <a:off x="323528" y="195486"/>
            <a:ext cx="2422508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32000"/>
              </a:lnSpc>
              <a:spcBef>
                <a:spcPts val="0"/>
              </a:spcBef>
              <a:spcAft>
                <a:spcPts val="0"/>
              </a:spcAft>
              <a:buClr>
                <a:srgbClr val="197B8C"/>
              </a:buClr>
              <a:buSzPts val="2500"/>
              <a:buFont typeface="Palatino Linotype"/>
              <a:buNone/>
            </a:pPr>
            <a:r>
              <a:rPr b="1" lang="es" sz="2500">
                <a:solidFill>
                  <a:srgbClr val="197B8C"/>
                </a:solidFill>
              </a:rPr>
              <a:t>Listas</a:t>
            </a:r>
            <a:endParaRPr b="1" sz="2500"/>
          </a:p>
        </p:txBody>
      </p:sp>
      <p:sp>
        <p:nvSpPr>
          <p:cNvPr id="190" name="Google Shape;190;p12"/>
          <p:cNvSpPr txBox="1"/>
          <p:nvPr>
            <p:ph idx="4294967295" type="body"/>
          </p:nvPr>
        </p:nvSpPr>
        <p:spPr>
          <a:xfrm>
            <a:off x="544263" y="3507854"/>
            <a:ext cx="6054725" cy="950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400">
                <a:solidFill>
                  <a:schemeClr val="dk1"/>
                </a:solidFill>
              </a:rPr>
              <a:t>Atributos:</a:t>
            </a:r>
            <a:r>
              <a:rPr lang="es" sz="1400">
                <a:solidFill>
                  <a:schemeClr val="dk1"/>
                </a:solidFill>
              </a:rPr>
              <a:t> </a:t>
            </a:r>
            <a:r>
              <a:rPr b="1" lang="es" sz="1400">
                <a:solidFill>
                  <a:schemeClr val="dk1"/>
                </a:solidFill>
              </a:rPr>
              <a:t>type</a:t>
            </a:r>
            <a:r>
              <a:rPr lang="es" sz="1400">
                <a:solidFill>
                  <a:schemeClr val="dk1"/>
                </a:solidFill>
              </a:rPr>
              <a:t> = permite cambiar el tipo de viñeta de cada lista . </a:t>
            </a:r>
            <a:r>
              <a:rPr b="1" lang="es" sz="1400">
                <a:solidFill>
                  <a:schemeClr val="dk1"/>
                </a:solidFill>
              </a:rPr>
              <a:t>start</a:t>
            </a:r>
            <a:r>
              <a:rPr lang="es" sz="1400">
                <a:solidFill>
                  <a:schemeClr val="dk1"/>
                </a:solidFill>
              </a:rPr>
              <a:t> = permite definir en qué número deseamos iniciar la lista.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539552" y="982149"/>
            <a:ext cx="33198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1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&lt;ol </a:t>
            </a:r>
            <a:r>
              <a:rPr b="1" i="0" lang="es" sz="1900" u="none" cap="none" strike="noStrike">
                <a:solidFill>
                  <a:srgbClr val="00D1C6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i="0" lang="es" sz="1900" u="none" cap="none" strike="noStrike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”1”</a:t>
            </a:r>
            <a:r>
              <a:rPr b="1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&gt;...&lt;/ol&gt;</a:t>
            </a:r>
            <a:endParaRPr b="1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1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&lt;ol </a:t>
            </a:r>
            <a:r>
              <a:rPr b="1" i="0" lang="es" sz="1900" u="none" cap="none" strike="noStrike">
                <a:solidFill>
                  <a:srgbClr val="00D1C6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i="0" lang="es" sz="1900" u="none" cap="none" strike="noStrike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”A”</a:t>
            </a:r>
            <a:r>
              <a:rPr b="1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&gt;...&lt;/ol&gt;</a:t>
            </a:r>
            <a:endParaRPr b="1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1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&lt;ol </a:t>
            </a:r>
            <a:r>
              <a:rPr b="1" i="0" lang="es" sz="1900" u="none" cap="none" strike="noStrike">
                <a:solidFill>
                  <a:srgbClr val="00D1C6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i="0" lang="es" sz="1900" u="none" cap="none" strike="noStrike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”I”</a:t>
            </a:r>
            <a:r>
              <a:rPr b="1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&gt;...&lt;/ol&gt;</a:t>
            </a:r>
            <a:endParaRPr b="1" i="0" sz="20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4716016" y="1104150"/>
            <a:ext cx="40761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1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&lt;ul </a:t>
            </a:r>
            <a:r>
              <a:rPr b="1" i="0" lang="es" sz="1900" u="none" cap="none" strike="noStrike">
                <a:solidFill>
                  <a:srgbClr val="00D1C6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i="0" lang="es" sz="1900" u="none" cap="none" strike="noStrike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”disc”</a:t>
            </a:r>
            <a:r>
              <a:rPr b="1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&gt;...&lt;/ul&gt;</a:t>
            </a:r>
            <a:endParaRPr b="1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1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&lt;ul </a:t>
            </a:r>
            <a:r>
              <a:rPr b="1" i="0" lang="es" sz="1900" u="none" cap="none" strike="noStrike">
                <a:solidFill>
                  <a:srgbClr val="00D1C6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i="0" lang="es" sz="1900" u="none" cap="none" strike="noStrike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”circle”</a:t>
            </a:r>
            <a:r>
              <a:rPr b="1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&gt;...&lt;/ul&gt;</a:t>
            </a:r>
            <a:endParaRPr b="1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1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&lt;ul </a:t>
            </a:r>
            <a:r>
              <a:rPr b="1" i="0" lang="es" sz="1900" u="none" cap="none" strike="noStrike">
                <a:solidFill>
                  <a:srgbClr val="00D1C6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i="0" lang="es" sz="1900" u="none" cap="none" strike="noStrike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”square”</a:t>
            </a:r>
            <a:r>
              <a:rPr b="1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&gt;...&lt;/ul&gt;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 Linotype"/>
              <a:buNone/>
            </a:pPr>
            <a:r>
              <a:t/>
            </a:r>
            <a:endParaRPr b="1" i="0" sz="20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12"/>
          <p:cNvSpPr txBox="1"/>
          <p:nvPr/>
        </p:nvSpPr>
        <p:spPr>
          <a:xfrm>
            <a:off x="544263" y="2571750"/>
            <a:ext cx="3771575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1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&lt;ol </a:t>
            </a:r>
            <a:r>
              <a:rPr b="1" i="0" lang="es" sz="1900" u="none" cap="none" strike="noStrike">
                <a:solidFill>
                  <a:srgbClr val="00D1C6"/>
                </a:solidFill>
                <a:latin typeface="Courier New"/>
                <a:ea typeface="Courier New"/>
                <a:cs typeface="Courier New"/>
                <a:sym typeface="Courier New"/>
              </a:rPr>
              <a:t>start=</a:t>
            </a:r>
            <a:r>
              <a:rPr b="1" i="0" lang="es" sz="1900" u="none" cap="none" strike="noStrike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”20”</a:t>
            </a:r>
            <a:r>
              <a:rPr b="1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&gt;...&lt;/ol&gt;</a:t>
            </a:r>
            <a:endParaRPr b="1" i="0" sz="20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idx="4294967295" type="title"/>
          </p:nvPr>
        </p:nvSpPr>
        <p:spPr>
          <a:xfrm>
            <a:off x="2663788" y="195486"/>
            <a:ext cx="3816424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32000"/>
              </a:lnSpc>
              <a:spcBef>
                <a:spcPts val="0"/>
              </a:spcBef>
              <a:spcAft>
                <a:spcPts val="0"/>
              </a:spcAft>
              <a:buClr>
                <a:srgbClr val="197B8C"/>
              </a:buClr>
              <a:buSzPts val="2500"/>
              <a:buFont typeface="Palatino Linotype"/>
              <a:buNone/>
            </a:pPr>
            <a:r>
              <a:rPr b="1" lang="es" sz="2500">
                <a:solidFill>
                  <a:srgbClr val="197B8C"/>
                </a:solidFill>
              </a:rPr>
              <a:t>Listas Anidadas</a:t>
            </a:r>
            <a:endParaRPr b="1" sz="2500"/>
          </a:p>
        </p:txBody>
      </p:sp>
      <p:sp>
        <p:nvSpPr>
          <p:cNvPr id="199" name="Google Shape;199;p13"/>
          <p:cNvSpPr txBox="1"/>
          <p:nvPr>
            <p:ph idx="4294967295" type="body"/>
          </p:nvPr>
        </p:nvSpPr>
        <p:spPr>
          <a:xfrm>
            <a:off x="827584" y="4011910"/>
            <a:ext cx="7704856" cy="950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" sz="1400">
                <a:solidFill>
                  <a:schemeClr val="dk1"/>
                </a:solidFill>
              </a:rPr>
              <a:t>Las listas anidadas nos permiten crear varios niveles de jerarquía y organización. Las podemos anidar como deseemos y generar los niveles que queramos.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827584" y="691826"/>
            <a:ext cx="6264696" cy="28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600"/>
              <a:buFont typeface="Courier New"/>
              <a:buNone/>
            </a:pP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b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endParaRPr b="1" i="0" sz="16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Ítem de lista con lista anidada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b="1" i="0" sz="16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600"/>
              <a:buFont typeface="Courier New"/>
              <a:buNone/>
            </a:pP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		  &lt;li&gt;</a:t>
            </a: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Ítem de lista anidada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i="0" sz="16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		  &lt;li&gt;</a:t>
            </a: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Ítem de lista anidada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i="0" sz="16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b="1" i="0" sz="16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600"/>
              <a:buFont typeface="Courier New"/>
              <a:buNone/>
            </a:pP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b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Ítem de lista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b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Ítem de lista</a:t>
            </a: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br>
              <a:rPr b="0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s" sz="16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br>
              <a:rPr b="0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None/>
            </a:pPr>
            <a:r>
              <a:t/>
            </a:r>
            <a:endParaRPr b="1" i="0" sz="12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683568" y="1275606"/>
            <a:ext cx="2016224" cy="2808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3333"/>
              </a:lnSpc>
              <a:spcBef>
                <a:spcPts val="0"/>
              </a:spcBef>
              <a:spcAft>
                <a:spcPts val="0"/>
              </a:spcAft>
              <a:buClr>
                <a:srgbClr val="197B8C"/>
              </a:buClr>
              <a:buSzPts val="1800"/>
              <a:buFont typeface="Palatino Linotype"/>
              <a:buNone/>
            </a:pPr>
            <a:r>
              <a:rPr b="1" lang="es" sz="3000">
                <a:solidFill>
                  <a:srgbClr val="197B8C"/>
                </a:solidFill>
              </a:rPr>
              <a:t>Hyper </a:t>
            </a:r>
            <a:br>
              <a:rPr b="1" lang="es" sz="3000">
                <a:solidFill>
                  <a:srgbClr val="197B8C"/>
                </a:solidFill>
              </a:rPr>
            </a:br>
            <a:r>
              <a:rPr b="1" lang="es" sz="3000">
                <a:solidFill>
                  <a:srgbClr val="197B8C"/>
                </a:solidFill>
              </a:rPr>
              <a:t>Text </a:t>
            </a:r>
            <a:endParaRPr b="1" sz="3000">
              <a:solidFill>
                <a:srgbClr val="197B8C"/>
              </a:solidFill>
            </a:endParaRPr>
          </a:p>
          <a:p>
            <a:pPr indent="0" lvl="0" marL="0" rtl="0" algn="l">
              <a:lnSpc>
                <a:spcPct val="193333"/>
              </a:lnSpc>
              <a:spcBef>
                <a:spcPts val="0"/>
              </a:spcBef>
              <a:spcAft>
                <a:spcPts val="0"/>
              </a:spcAft>
              <a:buClr>
                <a:srgbClr val="197B8C"/>
              </a:buClr>
              <a:buSzPts val="1800"/>
              <a:buFont typeface="Palatino Linotype"/>
              <a:buNone/>
            </a:pPr>
            <a:r>
              <a:rPr b="1" lang="es" sz="3000">
                <a:solidFill>
                  <a:srgbClr val="197B8C"/>
                </a:solidFill>
              </a:rPr>
              <a:t>Markup </a:t>
            </a:r>
            <a:br>
              <a:rPr b="1" lang="es" sz="3000">
                <a:solidFill>
                  <a:srgbClr val="197B8C"/>
                </a:solidFill>
              </a:rPr>
            </a:br>
            <a:r>
              <a:rPr b="1" lang="es" sz="3000">
                <a:solidFill>
                  <a:srgbClr val="197B8C"/>
                </a:solidFill>
              </a:rPr>
              <a:t>Language</a:t>
            </a:r>
            <a:endParaRPr b="1" sz="3000">
              <a:solidFill>
                <a:srgbClr val="197B8C"/>
              </a:solidFill>
            </a:endParaRPr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4788024" y="1131590"/>
            <a:ext cx="3730592" cy="2632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s"/>
              <a:t>Lenguaje de marcado de hipertexto.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s"/>
              <a:t>Compuesto de </a:t>
            </a:r>
            <a:r>
              <a:rPr lang="es">
                <a:solidFill>
                  <a:srgbClr val="ED4A00"/>
                </a:solidFill>
              </a:rPr>
              <a:t>ETIQUETAS</a:t>
            </a:r>
            <a:r>
              <a:rPr lang="es"/>
              <a:t> y </a:t>
            </a:r>
            <a:r>
              <a:rPr lang="es">
                <a:solidFill>
                  <a:srgbClr val="ED4A00"/>
                </a:solidFill>
              </a:rPr>
              <a:t>ATRIBUTOS</a:t>
            </a:r>
            <a:r>
              <a:rPr lang="es"/>
              <a:t> quienes a su vez forma </a:t>
            </a:r>
            <a:r>
              <a:rPr lang="es">
                <a:solidFill>
                  <a:srgbClr val="ED4A00"/>
                </a:solidFill>
              </a:rPr>
              <a:t>ELEMENTOS.</a:t>
            </a:r>
            <a:endParaRPr>
              <a:solidFill>
                <a:srgbClr val="ED4A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idx="4294967295" type="title"/>
          </p:nvPr>
        </p:nvSpPr>
        <p:spPr>
          <a:xfrm>
            <a:off x="0" y="153988"/>
            <a:ext cx="5276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3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alatino Linotype"/>
              <a:buNone/>
            </a:pPr>
            <a:r>
              <a:rPr b="1" lang="es" sz="2500"/>
              <a:t>Sintaxis de una Etiqueta</a:t>
            </a:r>
            <a:endParaRPr b="1" sz="2500"/>
          </a:p>
        </p:txBody>
      </p:sp>
      <p:sp>
        <p:nvSpPr>
          <p:cNvPr id="115" name="Google Shape;115;p3"/>
          <p:cNvSpPr txBox="1"/>
          <p:nvPr>
            <p:ph idx="4294967295" type="body"/>
          </p:nvPr>
        </p:nvSpPr>
        <p:spPr>
          <a:xfrm>
            <a:off x="969281" y="2571750"/>
            <a:ext cx="2560638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22A8BF"/>
              </a:buClr>
              <a:buSzPts val="1800"/>
              <a:buNone/>
            </a:pPr>
            <a:r>
              <a:rPr b="1" lang="es" sz="1800">
                <a:solidFill>
                  <a:srgbClr val="22A8BF"/>
                </a:solidFill>
              </a:rPr>
              <a:t>Etiqueta de </a:t>
            </a:r>
            <a:endParaRPr b="1" sz="1800">
              <a:solidFill>
                <a:srgbClr val="22A8B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22A8BF"/>
              </a:buClr>
              <a:buSzPts val="1800"/>
              <a:buNone/>
            </a:pPr>
            <a:r>
              <a:rPr b="1" lang="es" sz="1800">
                <a:solidFill>
                  <a:srgbClr val="22A8BF"/>
                </a:solidFill>
              </a:rPr>
              <a:t>Apertura</a:t>
            </a:r>
            <a:endParaRPr b="1" sz="1800">
              <a:solidFill>
                <a:srgbClr val="22A8BF"/>
              </a:solidFill>
            </a:endParaRPr>
          </a:p>
        </p:txBody>
      </p:sp>
      <p:sp>
        <p:nvSpPr>
          <p:cNvPr id="116" name="Google Shape;116;p3"/>
          <p:cNvSpPr txBox="1"/>
          <p:nvPr>
            <p:ph idx="4294967295" type="body"/>
          </p:nvPr>
        </p:nvSpPr>
        <p:spPr>
          <a:xfrm>
            <a:off x="5577604" y="2596095"/>
            <a:ext cx="2560637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22A8BF"/>
              </a:buClr>
              <a:buSzPts val="1800"/>
              <a:buNone/>
            </a:pPr>
            <a:r>
              <a:rPr b="1" lang="es" sz="1800">
                <a:solidFill>
                  <a:srgbClr val="22A8BF"/>
                </a:solidFill>
              </a:rPr>
              <a:t>Etiqueta de </a:t>
            </a:r>
            <a:endParaRPr b="1" sz="1800">
              <a:solidFill>
                <a:srgbClr val="22A8B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22A8BF"/>
              </a:buClr>
              <a:buSzPts val="1800"/>
              <a:buNone/>
            </a:pPr>
            <a:r>
              <a:rPr b="1" lang="es" sz="1800">
                <a:solidFill>
                  <a:srgbClr val="22A8BF"/>
                </a:solidFill>
              </a:rPr>
              <a:t>Clausura o cierre</a:t>
            </a:r>
            <a:endParaRPr b="1" sz="1800">
              <a:solidFill>
                <a:srgbClr val="22A8BF"/>
              </a:solidFill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298450" y="771550"/>
            <a:ext cx="8461500" cy="1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C10003"/>
              </a:buClr>
              <a:buSzPts val="6000"/>
              <a:buFont typeface="Courier New"/>
              <a:buNone/>
            </a:pPr>
            <a:r>
              <a:rPr b="0" i="0" lang="es" sz="6000" u="none" cap="none" strike="noStrike">
                <a:solidFill>
                  <a:srgbClr val="C10003"/>
                </a:solidFill>
                <a:latin typeface="Courier New"/>
                <a:ea typeface="Courier New"/>
                <a:cs typeface="Courier New"/>
                <a:sym typeface="Courier New"/>
              </a:rPr>
              <a:t>&lt;h1&gt; ... &lt;/h1&gt;</a:t>
            </a:r>
            <a:endParaRPr b="0" i="0" sz="6000" u="none" cap="none" strike="noStrike">
              <a:solidFill>
                <a:srgbClr val="C1000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8" name="Google Shape;118;p3"/>
          <p:cNvCxnSpPr/>
          <p:nvPr/>
        </p:nvCxnSpPr>
        <p:spPr>
          <a:xfrm>
            <a:off x="2249600" y="1860495"/>
            <a:ext cx="0" cy="735600"/>
          </a:xfrm>
          <a:prstGeom prst="straightConnector1">
            <a:avLst/>
          </a:prstGeom>
          <a:noFill/>
          <a:ln cap="flat" cmpd="sng" w="28575">
            <a:solidFill>
              <a:srgbClr val="D9A21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3"/>
          <p:cNvCxnSpPr/>
          <p:nvPr/>
        </p:nvCxnSpPr>
        <p:spPr>
          <a:xfrm>
            <a:off x="6857923" y="1836150"/>
            <a:ext cx="0" cy="735600"/>
          </a:xfrm>
          <a:prstGeom prst="straightConnector1">
            <a:avLst/>
          </a:prstGeom>
          <a:noFill/>
          <a:ln cap="flat" cmpd="sng" w="28575">
            <a:solidFill>
              <a:srgbClr val="D9A21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" name="Google Shape;120;p3"/>
          <p:cNvSpPr txBox="1"/>
          <p:nvPr/>
        </p:nvSpPr>
        <p:spPr>
          <a:xfrm>
            <a:off x="1475656" y="3579862"/>
            <a:ext cx="6614810" cy="1024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ED4A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Etiqueta = </a:t>
            </a:r>
            <a:r>
              <a:rPr b="0" i="0" lang="e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de código que permite generar un elemento visual en el </a:t>
            </a:r>
            <a:r>
              <a:rPr b="1" i="0" lang="e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browser</a:t>
            </a:r>
            <a:r>
              <a:rPr b="0" i="0" lang="e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idx="4294967295" type="title"/>
          </p:nvPr>
        </p:nvSpPr>
        <p:spPr>
          <a:xfrm>
            <a:off x="0" y="153988"/>
            <a:ext cx="5276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3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alatino Linotype"/>
              <a:buNone/>
            </a:pPr>
            <a:r>
              <a:rPr b="1" lang="es" sz="2500"/>
              <a:t>Sintaxis de una Etiqueta</a:t>
            </a:r>
            <a:endParaRPr b="1" sz="2500"/>
          </a:p>
        </p:txBody>
      </p:sp>
      <p:sp>
        <p:nvSpPr>
          <p:cNvPr id="126" name="Google Shape;126;p4"/>
          <p:cNvSpPr txBox="1"/>
          <p:nvPr>
            <p:ph idx="4294967295" type="body"/>
          </p:nvPr>
        </p:nvSpPr>
        <p:spPr>
          <a:xfrm>
            <a:off x="1606380" y="2168460"/>
            <a:ext cx="1286439" cy="520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22A8BF"/>
              </a:buClr>
              <a:buSzPts val="1800"/>
              <a:buNone/>
            </a:pPr>
            <a:r>
              <a:rPr b="1" lang="es" sz="1800">
                <a:solidFill>
                  <a:srgbClr val="22A8BF"/>
                </a:solidFill>
              </a:rPr>
              <a:t>Atributo</a:t>
            </a:r>
            <a:endParaRPr b="1" sz="1800">
              <a:solidFill>
                <a:srgbClr val="22A8BF"/>
              </a:solidFill>
            </a:endParaRPr>
          </a:p>
        </p:txBody>
      </p:sp>
      <p:sp>
        <p:nvSpPr>
          <p:cNvPr id="127" name="Google Shape;127;p4"/>
          <p:cNvSpPr txBox="1"/>
          <p:nvPr>
            <p:ph idx="4294967295" type="body"/>
          </p:nvPr>
        </p:nvSpPr>
        <p:spPr>
          <a:xfrm>
            <a:off x="3887924" y="2227230"/>
            <a:ext cx="1368152" cy="509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22A8BF"/>
              </a:buClr>
              <a:buSzPts val="1800"/>
              <a:buNone/>
            </a:pPr>
            <a:r>
              <a:rPr b="1" lang="es" sz="1800">
                <a:solidFill>
                  <a:srgbClr val="22A8BF"/>
                </a:solidFill>
              </a:rPr>
              <a:t>Valor</a:t>
            </a:r>
            <a:endParaRPr b="1" sz="1800">
              <a:solidFill>
                <a:srgbClr val="22A8BF"/>
              </a:solidFill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287725" y="699542"/>
            <a:ext cx="84615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A1BECC"/>
              </a:buClr>
              <a:buSzPts val="3600"/>
              <a:buFont typeface="Courier New"/>
              <a:buNone/>
            </a:pPr>
            <a:r>
              <a:rPr b="0" i="0" lang="es" sz="3600" u="none" cap="none" strike="noStrike">
                <a:solidFill>
                  <a:srgbClr val="A1BECC"/>
                </a:solidFill>
                <a:latin typeface="Courier New"/>
                <a:ea typeface="Courier New"/>
                <a:cs typeface="Courier New"/>
                <a:sym typeface="Courier New"/>
              </a:rPr>
              <a:t>&lt;h1 </a:t>
            </a:r>
            <a:r>
              <a:rPr b="0" i="0" lang="es" sz="3600" u="none" cap="none" strike="noStrike">
                <a:solidFill>
                  <a:srgbClr val="F32454"/>
                </a:solidFill>
                <a:latin typeface="Courier New"/>
                <a:ea typeface="Courier New"/>
                <a:cs typeface="Courier New"/>
                <a:sym typeface="Courier New"/>
              </a:rPr>
              <a:t>align=</a:t>
            </a:r>
            <a:r>
              <a:rPr b="0" i="0" lang="es" sz="3600" u="none" cap="none" strike="noStrike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”center”</a:t>
            </a:r>
            <a:r>
              <a:rPr b="0" i="0" lang="es" sz="3600" u="none" cap="none" strike="noStrike">
                <a:solidFill>
                  <a:srgbClr val="A1BECC"/>
                </a:solidFill>
                <a:latin typeface="Courier New"/>
                <a:ea typeface="Courier New"/>
                <a:cs typeface="Courier New"/>
                <a:sym typeface="Courier New"/>
              </a:rPr>
              <a:t>&gt; ... &lt;/h1&gt;</a:t>
            </a:r>
            <a:endParaRPr b="0" i="0" sz="3600" u="none" cap="none" strike="noStrike">
              <a:solidFill>
                <a:srgbClr val="A1BE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9" name="Google Shape;129;p4"/>
          <p:cNvCxnSpPr/>
          <p:nvPr/>
        </p:nvCxnSpPr>
        <p:spPr>
          <a:xfrm>
            <a:off x="2249600" y="1491630"/>
            <a:ext cx="0" cy="735600"/>
          </a:xfrm>
          <a:prstGeom prst="straightConnector1">
            <a:avLst/>
          </a:prstGeom>
          <a:noFill/>
          <a:ln cap="flat" cmpd="sng" w="28575">
            <a:solidFill>
              <a:srgbClr val="D9A21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p4"/>
          <p:cNvCxnSpPr/>
          <p:nvPr/>
        </p:nvCxnSpPr>
        <p:spPr>
          <a:xfrm>
            <a:off x="4516905" y="1491630"/>
            <a:ext cx="0" cy="735600"/>
          </a:xfrm>
          <a:prstGeom prst="straightConnector1">
            <a:avLst/>
          </a:prstGeom>
          <a:noFill/>
          <a:ln cap="flat" cmpd="sng" w="28575">
            <a:solidFill>
              <a:srgbClr val="D9A21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" name="Google Shape;131;p4"/>
          <p:cNvSpPr txBox="1"/>
          <p:nvPr/>
        </p:nvSpPr>
        <p:spPr>
          <a:xfrm>
            <a:off x="1161744" y="2931790"/>
            <a:ext cx="6294732" cy="2007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ED4A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D4A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 </a:t>
            </a:r>
            <a:r>
              <a:rPr b="0" i="0" lang="es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</a:t>
            </a:r>
            <a:r>
              <a:rPr b="1" i="0" lang="e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</a:t>
            </a:r>
            <a:r>
              <a:rPr b="0" i="0" lang="e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deseamos modificar de una etiqueta. Suele tener varios valores.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ED4A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D4A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Valor </a:t>
            </a:r>
            <a:r>
              <a:rPr b="0" i="0" lang="es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</a:t>
            </a:r>
            <a:r>
              <a:rPr b="1" i="0" lang="e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definición</a:t>
            </a:r>
            <a:r>
              <a:rPr b="0" i="0" lang="e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la característica que vamos a modificar.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1116450" y="1129525"/>
            <a:ext cx="5687798" cy="2234313"/>
          </a:xfrm>
          <a:prstGeom prst="wedgeRoundRectCallout">
            <a:avLst>
              <a:gd fmla="val -25077" name="adj1"/>
              <a:gd fmla="val 63211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D9A2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b="0" i="0" sz="1800" u="none" cap="none" strike="noStrike">
              <a:solidFill>
                <a:srgbClr val="F8B91B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7" name="Google Shape;137;p5"/>
          <p:cNvSpPr txBox="1"/>
          <p:nvPr>
            <p:ph idx="4294967295" type="title"/>
          </p:nvPr>
        </p:nvSpPr>
        <p:spPr>
          <a:xfrm>
            <a:off x="0" y="153988"/>
            <a:ext cx="5276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3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alatino Linotype"/>
              <a:buNone/>
            </a:pPr>
            <a:r>
              <a:rPr b="1" lang="es" sz="2500"/>
              <a:t>Sintaxis de una Etiqueta</a:t>
            </a:r>
            <a:endParaRPr b="1" sz="2500"/>
          </a:p>
        </p:txBody>
      </p:sp>
      <p:sp>
        <p:nvSpPr>
          <p:cNvPr id="138" name="Google Shape;138;p5"/>
          <p:cNvSpPr txBox="1"/>
          <p:nvPr/>
        </p:nvSpPr>
        <p:spPr>
          <a:xfrm>
            <a:off x="1365250" y="1213800"/>
            <a:ext cx="5920800" cy="2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A1BECC"/>
              </a:buClr>
              <a:buSzPts val="3600"/>
              <a:buFont typeface="Courier New"/>
              <a:buNone/>
            </a:pPr>
            <a:r>
              <a:rPr b="0" i="0" lang="es" sz="3600" u="none" cap="none" strike="noStrike">
                <a:solidFill>
                  <a:srgbClr val="A1BECC"/>
                </a:solidFill>
                <a:latin typeface="Courier New"/>
                <a:ea typeface="Courier New"/>
                <a:cs typeface="Courier New"/>
                <a:sym typeface="Courier New"/>
              </a:rPr>
              <a:t>&lt;h1 </a:t>
            </a:r>
            <a:r>
              <a:rPr b="0" i="0" lang="es" sz="3600" u="none" cap="none" strike="noStrike">
                <a:solidFill>
                  <a:srgbClr val="F32454"/>
                </a:solidFill>
                <a:latin typeface="Courier New"/>
                <a:ea typeface="Courier New"/>
                <a:cs typeface="Courier New"/>
                <a:sym typeface="Courier New"/>
              </a:rPr>
              <a:t>align=</a:t>
            </a:r>
            <a:r>
              <a:rPr b="0" i="0" lang="es" sz="3600" u="none" cap="none" strike="noStrike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”center”</a:t>
            </a:r>
            <a:r>
              <a:rPr b="0" i="0" lang="es" sz="3600" u="none" cap="none" strike="noStrike">
                <a:solidFill>
                  <a:srgbClr val="A1BE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3600" u="none" cap="none" strike="noStrike">
              <a:solidFill>
                <a:srgbClr val="A1BE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A1BECC"/>
              </a:buClr>
              <a:buSzPts val="3600"/>
              <a:buFont typeface="Courier New"/>
              <a:buNone/>
            </a:pPr>
            <a:r>
              <a:rPr b="0" i="0" lang="es" sz="3600" u="none" cap="none" strike="noStrike">
                <a:solidFill>
                  <a:srgbClr val="A1BE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s" sz="3600" u="none" cap="none" strike="noStrike">
                <a:solidFill>
                  <a:srgbClr val="6F0000"/>
                </a:solidFill>
                <a:latin typeface="Courier New"/>
                <a:ea typeface="Courier New"/>
                <a:cs typeface="Courier New"/>
                <a:sym typeface="Courier New"/>
              </a:rPr>
              <a:t>Hola Mundo</a:t>
            </a:r>
            <a:endParaRPr b="0" i="0" sz="3600" u="none" cap="none" strike="noStrike">
              <a:solidFill>
                <a:srgbClr val="6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A1BECC"/>
              </a:buClr>
              <a:buSzPts val="3600"/>
              <a:buFont typeface="Courier New"/>
              <a:buNone/>
            </a:pPr>
            <a:r>
              <a:rPr b="0" i="0" lang="es" sz="3600" u="none" cap="none" strike="noStrike">
                <a:solidFill>
                  <a:srgbClr val="A1BECC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0" i="0" sz="3600" u="none" cap="none" strike="noStrike">
              <a:solidFill>
                <a:srgbClr val="A1BE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365250" y="3723878"/>
            <a:ext cx="5655022" cy="1279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ED4A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Elemento = </a:t>
            </a:r>
            <a:r>
              <a:rPr b="0" i="0" lang="e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 el </a:t>
            </a:r>
            <a:r>
              <a:rPr b="1" i="0" lang="e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</a:t>
            </a:r>
            <a:r>
              <a:rPr b="0" i="0" lang="e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etiqueta (con atributos o no) y su contenido interno.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idx="4294967295" type="title"/>
          </p:nvPr>
        </p:nvSpPr>
        <p:spPr>
          <a:xfrm>
            <a:off x="179512" y="195486"/>
            <a:ext cx="7524328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3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alatino Linotype"/>
              <a:buNone/>
            </a:pPr>
            <a:r>
              <a:rPr b="1" lang="es" sz="2500"/>
              <a:t>Estructura básica de un documento HTML</a:t>
            </a:r>
            <a:endParaRPr b="1" sz="2500"/>
          </a:p>
        </p:txBody>
      </p:sp>
      <p:sp>
        <p:nvSpPr>
          <p:cNvPr id="145" name="Google Shape;145;p6"/>
          <p:cNvSpPr txBox="1"/>
          <p:nvPr/>
        </p:nvSpPr>
        <p:spPr>
          <a:xfrm>
            <a:off x="1534166" y="843558"/>
            <a:ext cx="63639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1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0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 &lt;head&gt;</a:t>
            </a:r>
            <a:endParaRPr b="0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</a:t>
            </a:r>
            <a:r>
              <a:rPr b="0" i="0" lang="e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PROGRAMACION WEB</a:t>
            </a: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0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  <a:endParaRPr b="0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endParaRPr b="0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Este es mi primer código.</a:t>
            </a:r>
            <a:endParaRPr b="0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endParaRPr b="0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0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idx="4294967295" type="title"/>
          </p:nvPr>
        </p:nvSpPr>
        <p:spPr>
          <a:xfrm>
            <a:off x="332902" y="195486"/>
            <a:ext cx="7596336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3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alatino Linotype"/>
              <a:buNone/>
            </a:pPr>
            <a:r>
              <a:rPr b="1" lang="es" sz="2500"/>
              <a:t>Estructura básica de un documento HTML</a:t>
            </a:r>
            <a:endParaRPr b="1" sz="2500"/>
          </a:p>
        </p:txBody>
      </p:sp>
      <p:sp>
        <p:nvSpPr>
          <p:cNvPr id="151" name="Google Shape;151;p7"/>
          <p:cNvSpPr txBox="1"/>
          <p:nvPr/>
        </p:nvSpPr>
        <p:spPr>
          <a:xfrm>
            <a:off x="1562425" y="843558"/>
            <a:ext cx="6363900" cy="41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0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0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 &lt;head&gt;</a:t>
            </a:r>
            <a:endParaRPr b="0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s" sz="1900" u="none" cap="none" strike="noStrike">
                <a:solidFill>
                  <a:srgbClr val="ED4A00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900" u="none" cap="none" strike="noStrike">
                <a:solidFill>
                  <a:srgbClr val="ED4A00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&lt;meta </a:t>
            </a:r>
            <a:r>
              <a:rPr b="1" i="0" lang="es" sz="1900" u="none" cap="none" strike="noStrike">
                <a:solidFill>
                  <a:srgbClr val="00D1C6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charset=</a:t>
            </a:r>
            <a:r>
              <a:rPr b="1" i="0" lang="es" sz="1900" u="none" cap="none" strike="noStrike">
                <a:solidFill>
                  <a:srgbClr val="65BB48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”utf-8”</a:t>
            </a:r>
            <a:r>
              <a:rPr b="1" i="0" lang="es" sz="1900" u="none" cap="none" strike="noStrike">
                <a:solidFill>
                  <a:srgbClr val="ED4A00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s" sz="1900" u="none" cap="none" strike="noStrike">
                <a:solidFill>
                  <a:srgbClr val="FFD966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i="0" lang="es" sz="1900" u="none" cap="none" strike="noStrike">
                <a:solidFill>
                  <a:srgbClr val="ED4A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i="0" sz="1900" u="none" cap="none" strike="noStrike">
              <a:solidFill>
                <a:srgbClr val="ED4A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</a:t>
            </a:r>
            <a:r>
              <a:rPr b="0" i="0" lang="e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PROGRAMACION WEB</a:t>
            </a: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0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  <a:endParaRPr b="0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endParaRPr b="0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Este es mi primer código.</a:t>
            </a:r>
            <a:endParaRPr b="0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endParaRPr b="0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900"/>
              <a:buFont typeface="Courier New"/>
              <a:buNone/>
            </a:pPr>
            <a:r>
              <a:rPr b="0" i="0" lang="es" sz="19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0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1187624" y="627534"/>
            <a:ext cx="57183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&lt;meta </a:t>
            </a:r>
            <a:r>
              <a:rPr b="1" lang="es" sz="1600">
                <a:solidFill>
                  <a:srgbClr val="00D1C6"/>
                </a:solidFill>
                <a:latin typeface="Courier New"/>
                <a:ea typeface="Courier New"/>
                <a:cs typeface="Courier New"/>
                <a:sym typeface="Courier New"/>
              </a:rPr>
              <a:t>charset=</a:t>
            </a:r>
            <a:r>
              <a:rPr b="1" lang="es" sz="1600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”utf-8”</a:t>
            </a:r>
            <a:r>
              <a:rPr b="1" lang="es" sz="16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ED4A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" sz="1600">
                <a:solidFill>
                  <a:schemeClr val="dk1"/>
                </a:solidFill>
              </a:rPr>
              <a:t>El </a:t>
            </a:r>
            <a:r>
              <a:rPr b="1" lang="es" sz="1600">
                <a:solidFill>
                  <a:schemeClr val="dk1"/>
                </a:solidFill>
              </a:rPr>
              <a:t>charset</a:t>
            </a:r>
            <a:r>
              <a:rPr lang="es" sz="1600">
                <a:solidFill>
                  <a:schemeClr val="dk1"/>
                </a:solidFill>
              </a:rPr>
              <a:t> permite definir la codificación de caracteres a utilizar. Aunque no es obligatorio, </a:t>
            </a:r>
            <a:r>
              <a:rPr b="1" lang="es" sz="1600">
                <a:solidFill>
                  <a:schemeClr val="dk1"/>
                </a:solidFill>
              </a:rPr>
              <a:t>se debería incluir en cualquier documento html</a:t>
            </a:r>
            <a:r>
              <a:rPr lang="es" sz="1600">
                <a:solidFill>
                  <a:schemeClr val="dk1"/>
                </a:solidFill>
              </a:rPr>
              <a:t> por dos razones principales: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7" name="Google Shape;157;p8"/>
          <p:cNvSpPr txBox="1"/>
          <p:nvPr>
            <p:ph idx="2" type="body"/>
          </p:nvPr>
        </p:nvSpPr>
        <p:spPr>
          <a:xfrm>
            <a:off x="1691680" y="2859782"/>
            <a:ext cx="6336704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>
                <a:solidFill>
                  <a:schemeClr val="dk1"/>
                </a:solidFill>
              </a:rPr>
              <a:t>. </a:t>
            </a:r>
            <a:r>
              <a:rPr lang="es">
                <a:solidFill>
                  <a:schemeClr val="dk1"/>
                </a:solidFill>
              </a:rPr>
              <a:t>Para evitar un visionado incorrecto en algunos navegadores.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>
                <a:solidFill>
                  <a:schemeClr val="dk1"/>
                </a:solidFill>
              </a:rPr>
              <a:t>. </a:t>
            </a:r>
            <a:r>
              <a:rPr lang="es">
                <a:solidFill>
                  <a:schemeClr val="dk1"/>
                </a:solidFill>
              </a:rPr>
              <a:t>Para seguir las convenciones y estándares de la </a:t>
            </a:r>
            <a:r>
              <a:rPr lang="e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W3C</a:t>
            </a:r>
            <a:r>
              <a:rPr lang="es">
                <a:solidFill>
                  <a:schemeClr val="dk1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>
              <a:solidFill>
                <a:srgbClr val="617A8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idx="4294967295" type="title"/>
          </p:nvPr>
        </p:nvSpPr>
        <p:spPr>
          <a:xfrm>
            <a:off x="1979712" y="267494"/>
            <a:ext cx="4744375" cy="12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3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alatino Linotype"/>
              <a:buNone/>
            </a:pPr>
            <a:r>
              <a:rPr b="1" lang="es" sz="2500"/>
              <a:t>Tags HTML</a:t>
            </a:r>
            <a:endParaRPr b="1" sz="2500"/>
          </a:p>
          <a:p>
            <a:pPr indent="0" lvl="0" marL="0" rtl="0" algn="ctr">
              <a:lnSpc>
                <a:spcPct val="232000"/>
              </a:lnSpc>
              <a:spcBef>
                <a:spcPts val="0"/>
              </a:spcBef>
              <a:spcAft>
                <a:spcPts val="0"/>
              </a:spcAft>
              <a:buClr>
                <a:srgbClr val="197B8C"/>
              </a:buClr>
              <a:buSzPts val="2500"/>
              <a:buFont typeface="Palatino Linotype"/>
              <a:buNone/>
            </a:pPr>
            <a:r>
              <a:rPr b="1" lang="es" sz="2500">
                <a:solidFill>
                  <a:srgbClr val="197B8C"/>
                </a:solidFill>
              </a:rPr>
              <a:t>Encabezados</a:t>
            </a:r>
            <a:endParaRPr b="1" sz="2500">
              <a:solidFill>
                <a:srgbClr val="197B8C"/>
              </a:solidFill>
            </a:endParaRPr>
          </a:p>
        </p:txBody>
      </p:sp>
      <p:sp>
        <p:nvSpPr>
          <p:cNvPr id="163" name="Google Shape;163;p9"/>
          <p:cNvSpPr txBox="1"/>
          <p:nvPr>
            <p:ph idx="4294967295" type="body"/>
          </p:nvPr>
        </p:nvSpPr>
        <p:spPr>
          <a:xfrm>
            <a:off x="5580112" y="1419622"/>
            <a:ext cx="3347864" cy="1418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400">
                <a:solidFill>
                  <a:schemeClr val="dk1"/>
                </a:solidFill>
              </a:rPr>
              <a:t>Encabezado:</a:t>
            </a:r>
            <a:r>
              <a:rPr lang="es" sz="1400">
                <a:solidFill>
                  <a:schemeClr val="dk1"/>
                </a:solidFill>
              </a:rPr>
              <a:t> tag semántico que permite generar título y subtítulos. Son muy importantes para el posicionamiento en buscadores.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55576" y="1419622"/>
            <a:ext cx="4593751" cy="28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2000"/>
              <a:buFont typeface="Courier New"/>
              <a:buNone/>
            </a:pPr>
            <a:r>
              <a:rPr b="1" i="0" lang="es" sz="20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0" i="0" lang="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Título principal</a:t>
            </a:r>
            <a:r>
              <a:rPr b="1" i="0" lang="es" sz="20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br>
              <a:rPr b="0" i="0" lang="es" sz="20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s" sz="20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b="0" i="0" lang="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Subtítulo</a:t>
            </a:r>
            <a:r>
              <a:rPr b="1" i="0" lang="es" sz="20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br>
              <a:rPr b="0" i="0" lang="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s" sz="20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&lt;h3&gt;</a:t>
            </a:r>
            <a:r>
              <a:rPr b="0" i="0" lang="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Subtítulo 2</a:t>
            </a:r>
            <a:r>
              <a:rPr b="1" i="0" lang="es" sz="20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&lt;/h3&gt;</a:t>
            </a:r>
            <a:br>
              <a:rPr b="0" i="0" lang="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s" sz="20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&lt;h4&gt;</a:t>
            </a:r>
            <a:r>
              <a:rPr b="0" i="0" lang="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Subtítulo 3</a:t>
            </a:r>
            <a:r>
              <a:rPr b="1" i="0" lang="es" sz="20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&lt;/h4&gt;</a:t>
            </a:r>
            <a:br>
              <a:rPr b="0" i="0" lang="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s" sz="20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&lt;h5&gt;</a:t>
            </a:r>
            <a:r>
              <a:rPr b="0" i="0" lang="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Subtítulo 4</a:t>
            </a:r>
            <a:r>
              <a:rPr b="1" i="0" lang="es" sz="20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&lt;/h5&gt;</a:t>
            </a:r>
            <a:br>
              <a:rPr b="0" i="0" lang="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s" sz="20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&lt;h6&gt;</a:t>
            </a:r>
            <a:r>
              <a:rPr b="0" i="0" lang="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Subtítulo 5</a:t>
            </a:r>
            <a:r>
              <a:rPr b="1" i="0" lang="es" sz="2000" u="none" cap="none" strike="noStrike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&lt;/h6&gt;</a:t>
            </a:r>
            <a:endParaRPr b="0" i="0" sz="1900" u="none" cap="none" strike="noStrike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5652120" y="2886282"/>
            <a:ext cx="3275856" cy="14584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10003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C1000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ATENCIÓN</a:t>
            </a:r>
            <a:r>
              <a:rPr b="0" i="0" lang="es" sz="1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tag &lt;h1&gt;, por recomendación de la W3C, sólo debe ser utilizado una vez por documento HTML.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5794967" y="2886287"/>
            <a:ext cx="284100" cy="2616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7346044" y="2886283"/>
            <a:ext cx="284100" cy="2616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jecutivo">
  <a:themeElements>
    <a:clrScheme name="Ejecutiv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2021-07-17T16:50:55Z</dcterms:created>
  <dc:creator>usuario</dc:creator>
</cp:coreProperties>
</file>