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Palatino Linotype"/>
      <p:regular r:id="rId20"/>
      <p:bold r:id="rId21"/>
      <p:italic r:id="rId22"/>
      <p:boldItalic r:id="rId23"/>
    </p:embeddedFont>
    <p:embeddedFont>
      <p:font typeface="Varela Round"/>
      <p:regular r:id="rId24"/>
    </p:embeddedFont>
    <p:embeddedFont>
      <p:font typeface="Century Gothic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29" roundtripDataSignature="AMtx7miaNRvrdwVOhzhYUlLVBDPeBGcwl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alatinoLinotype-regular.fntdata"/><Relationship Id="rId22" Type="http://schemas.openxmlformats.org/officeDocument/2006/relationships/font" Target="fonts/PalatinoLinotype-italic.fntdata"/><Relationship Id="rId21" Type="http://schemas.openxmlformats.org/officeDocument/2006/relationships/font" Target="fonts/PalatinoLinotype-bold.fntdata"/><Relationship Id="rId24" Type="http://schemas.openxmlformats.org/officeDocument/2006/relationships/font" Target="fonts/VarelaRound-regular.fntdata"/><Relationship Id="rId23" Type="http://schemas.openxmlformats.org/officeDocument/2006/relationships/font" Target="fonts/PalatinoLinotype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CenturyGothic-bold.fntdata"/><Relationship Id="rId25" Type="http://schemas.openxmlformats.org/officeDocument/2006/relationships/font" Target="fonts/CenturyGothic-regular.fntdata"/><Relationship Id="rId28" Type="http://schemas.openxmlformats.org/officeDocument/2006/relationships/font" Target="fonts/CenturyGothic-boldItalic.fntdata"/><Relationship Id="rId27" Type="http://schemas.openxmlformats.org/officeDocument/2006/relationships/font" Target="fonts/CenturyGothic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customschemas.google.com/relationships/presentationmetadata" Target="meta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6"/>
          <p:cNvSpPr txBox="1"/>
          <p:nvPr>
            <p:ph type="ctrTitle"/>
          </p:nvPr>
        </p:nvSpPr>
        <p:spPr>
          <a:xfrm>
            <a:off x="2255425" y="1991825"/>
            <a:ext cx="46332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20833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alatino Linotype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5"/>
          <p:cNvSpPr txBox="1"/>
          <p:nvPr>
            <p:ph type="title"/>
          </p:nvPr>
        </p:nvSpPr>
        <p:spPr>
          <a:xfrm>
            <a:off x="1679576" y="171450"/>
            <a:ext cx="5711824" cy="6715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latino Linotype"/>
              <a:buNone/>
              <a:defRPr b="0" sz="2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5"/>
          <p:cNvSpPr/>
          <p:nvPr>
            <p:ph idx="2" type="pic"/>
          </p:nvPr>
        </p:nvSpPr>
        <p:spPr>
          <a:xfrm>
            <a:off x="1508126" y="857250"/>
            <a:ext cx="6054724" cy="3405783"/>
          </a:xfrm>
          <a:prstGeom prst="rect">
            <a:avLst/>
          </a:prstGeom>
          <a:noFill/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88900" rotWithShape="0" algn="ctr" dir="5400000" dist="50800">
              <a:srgbClr val="000000">
                <a:alpha val="24705"/>
              </a:srgbClr>
            </a:outerShdw>
          </a:effectLst>
        </p:spPr>
      </p:sp>
      <p:sp>
        <p:nvSpPr>
          <p:cNvPr id="75" name="Google Shape;75;p25"/>
          <p:cNvSpPr txBox="1"/>
          <p:nvPr>
            <p:ph idx="1" type="body"/>
          </p:nvPr>
        </p:nvSpPr>
        <p:spPr>
          <a:xfrm>
            <a:off x="1679576" y="4357688"/>
            <a:ext cx="5711824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None/>
              <a:defRPr sz="16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rgbClr val="7F7F7F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rgbClr val="7F7F7F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rgbClr val="7F7F7F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rgbClr val="7F7F7F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rgbClr val="7F7F7F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rgbClr val="7F7F7F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rgbClr val="7F7F7F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rgbClr val="7F7F7F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76" name="Google Shape;76;p25"/>
          <p:cNvSpPr txBox="1"/>
          <p:nvPr>
            <p:ph idx="10" type="dt"/>
          </p:nvPr>
        </p:nvSpPr>
        <p:spPr>
          <a:xfrm>
            <a:off x="6363348" y="4767263"/>
            <a:ext cx="208597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5"/>
          <p:cNvSpPr txBox="1"/>
          <p:nvPr>
            <p:ph idx="11" type="ftr"/>
          </p:nvPr>
        </p:nvSpPr>
        <p:spPr>
          <a:xfrm>
            <a:off x="659166" y="4767263"/>
            <a:ext cx="284797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5"/>
          <p:cNvSpPr txBox="1"/>
          <p:nvPr>
            <p:ph idx="12" type="sldNum"/>
          </p:nvPr>
        </p:nvSpPr>
        <p:spPr>
          <a:xfrm>
            <a:off x="8543279" y="4767263"/>
            <a:ext cx="56197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spcFirstLastPara="1" rIns="45700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6"/>
          <p:cNvSpPr txBox="1"/>
          <p:nvPr>
            <p:ph type="title"/>
          </p:nvPr>
        </p:nvSpPr>
        <p:spPr>
          <a:xfrm>
            <a:off x="457200" y="0"/>
            <a:ext cx="8229600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322222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6"/>
          <p:cNvSpPr txBox="1"/>
          <p:nvPr>
            <p:ph idx="1" type="body"/>
          </p:nvPr>
        </p:nvSpPr>
        <p:spPr>
          <a:xfrm rot="5400000">
            <a:off x="2874764" y="-1217413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o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o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o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o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26"/>
          <p:cNvSpPr txBox="1"/>
          <p:nvPr>
            <p:ph idx="10" type="dt"/>
          </p:nvPr>
        </p:nvSpPr>
        <p:spPr>
          <a:xfrm>
            <a:off x="6363348" y="4767263"/>
            <a:ext cx="208597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6"/>
          <p:cNvSpPr txBox="1"/>
          <p:nvPr>
            <p:ph idx="11" type="ftr"/>
          </p:nvPr>
        </p:nvSpPr>
        <p:spPr>
          <a:xfrm>
            <a:off x="659166" y="4767263"/>
            <a:ext cx="284797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6"/>
          <p:cNvSpPr txBox="1"/>
          <p:nvPr>
            <p:ph idx="12" type="sldNum"/>
          </p:nvPr>
        </p:nvSpPr>
        <p:spPr>
          <a:xfrm>
            <a:off x="8543279" y="4767263"/>
            <a:ext cx="56197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spcFirstLastPara="1" rIns="45700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7"/>
          <p:cNvSpPr txBox="1"/>
          <p:nvPr>
            <p:ph type="title"/>
          </p:nvPr>
        </p:nvSpPr>
        <p:spPr>
          <a:xfrm rot="5400000">
            <a:off x="5463778" y="1371601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322222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7"/>
          <p:cNvSpPr txBox="1"/>
          <p:nvPr>
            <p:ph idx="1" type="body"/>
          </p:nvPr>
        </p:nvSpPr>
        <p:spPr>
          <a:xfrm rot="5400000">
            <a:off x="1272778" y="-609599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o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o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o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o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8" name="Google Shape;88;p27"/>
          <p:cNvSpPr txBox="1"/>
          <p:nvPr>
            <p:ph idx="10" type="dt"/>
          </p:nvPr>
        </p:nvSpPr>
        <p:spPr>
          <a:xfrm>
            <a:off x="6363348" y="4767263"/>
            <a:ext cx="208597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7"/>
          <p:cNvSpPr txBox="1"/>
          <p:nvPr>
            <p:ph idx="11" type="ftr"/>
          </p:nvPr>
        </p:nvSpPr>
        <p:spPr>
          <a:xfrm>
            <a:off x="659166" y="4767263"/>
            <a:ext cx="284797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7"/>
          <p:cNvSpPr txBox="1"/>
          <p:nvPr>
            <p:ph idx="12" type="sldNum"/>
          </p:nvPr>
        </p:nvSpPr>
        <p:spPr>
          <a:xfrm>
            <a:off x="8543279" y="4767263"/>
            <a:ext cx="56197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spcFirstLastPara="1" rIns="45700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7"/>
          <p:cNvSpPr txBox="1"/>
          <p:nvPr>
            <p:ph idx="10" type="dt"/>
          </p:nvPr>
        </p:nvSpPr>
        <p:spPr>
          <a:xfrm>
            <a:off x="6363348" y="4767263"/>
            <a:ext cx="208597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7"/>
          <p:cNvSpPr txBox="1"/>
          <p:nvPr>
            <p:ph idx="11" type="ftr"/>
          </p:nvPr>
        </p:nvSpPr>
        <p:spPr>
          <a:xfrm>
            <a:off x="659166" y="4767263"/>
            <a:ext cx="284797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7"/>
          <p:cNvSpPr txBox="1"/>
          <p:nvPr>
            <p:ph idx="12" type="sldNum"/>
          </p:nvPr>
        </p:nvSpPr>
        <p:spPr>
          <a:xfrm>
            <a:off x="8543279" y="4767263"/>
            <a:ext cx="56197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spcFirstLastPara="1" rIns="45700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>
  <p:cSld name="Diapositiva de título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8"/>
          <p:cNvSpPr txBox="1"/>
          <p:nvPr>
            <p:ph type="ctrTitle"/>
          </p:nvPr>
        </p:nvSpPr>
        <p:spPr>
          <a:xfrm>
            <a:off x="685800" y="457201"/>
            <a:ext cx="77724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Font typeface="Palatino Linotype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8"/>
          <p:cNvSpPr txBox="1"/>
          <p:nvPr>
            <p:ph idx="1" type="subTitle"/>
          </p:nvPr>
        </p:nvSpPr>
        <p:spPr>
          <a:xfrm>
            <a:off x="1371600" y="3714750"/>
            <a:ext cx="64008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lvl="1" algn="ctr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8"/>
          <p:cNvSpPr txBox="1"/>
          <p:nvPr>
            <p:ph idx="10" type="dt"/>
          </p:nvPr>
        </p:nvSpPr>
        <p:spPr>
          <a:xfrm>
            <a:off x="6363348" y="4767263"/>
            <a:ext cx="208597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8"/>
          <p:cNvSpPr txBox="1"/>
          <p:nvPr>
            <p:ph idx="12" type="sldNum"/>
          </p:nvPr>
        </p:nvSpPr>
        <p:spPr>
          <a:xfrm>
            <a:off x="8543279" y="4767263"/>
            <a:ext cx="56197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spcFirstLastPara="1" rIns="45700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28" name="Google Shape;28;p18"/>
          <p:cNvSpPr txBox="1"/>
          <p:nvPr>
            <p:ph idx="11" type="ftr"/>
          </p:nvPr>
        </p:nvSpPr>
        <p:spPr>
          <a:xfrm>
            <a:off x="659166" y="4767263"/>
            <a:ext cx="284797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9"/>
          <p:cNvSpPr txBox="1"/>
          <p:nvPr>
            <p:ph type="title"/>
          </p:nvPr>
        </p:nvSpPr>
        <p:spPr>
          <a:xfrm>
            <a:off x="457200" y="0"/>
            <a:ext cx="8229600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322222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9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o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o"/>
              <a:defRPr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Char char="•"/>
              <a:defRPr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Char char="o"/>
              <a:defRPr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Char char="•"/>
              <a:defRPr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Char char="o"/>
              <a:defRPr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Char char="•"/>
              <a:defRPr/>
            </a:lvl9pPr>
          </a:lstStyle>
          <a:p/>
        </p:txBody>
      </p:sp>
      <p:sp>
        <p:nvSpPr>
          <p:cNvPr id="32" name="Google Shape;32;p19"/>
          <p:cNvSpPr txBox="1"/>
          <p:nvPr>
            <p:ph idx="10" type="dt"/>
          </p:nvPr>
        </p:nvSpPr>
        <p:spPr>
          <a:xfrm>
            <a:off x="6363348" y="4767263"/>
            <a:ext cx="208597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9"/>
          <p:cNvSpPr txBox="1"/>
          <p:nvPr>
            <p:ph idx="11" type="ftr"/>
          </p:nvPr>
        </p:nvSpPr>
        <p:spPr>
          <a:xfrm>
            <a:off x="659166" y="4767263"/>
            <a:ext cx="284797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9"/>
          <p:cNvSpPr txBox="1"/>
          <p:nvPr>
            <p:ph idx="12" type="sldNum"/>
          </p:nvPr>
        </p:nvSpPr>
        <p:spPr>
          <a:xfrm>
            <a:off x="8543279" y="4767263"/>
            <a:ext cx="56197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spcFirstLastPara="1" rIns="45700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0"/>
          <p:cNvSpPr txBox="1"/>
          <p:nvPr>
            <p:ph type="title"/>
          </p:nvPr>
        </p:nvSpPr>
        <p:spPr>
          <a:xfrm>
            <a:off x="722313" y="1028701"/>
            <a:ext cx="7772400" cy="187880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alatino Linotype"/>
              <a:buNone/>
              <a:defRPr sz="4800">
                <a:solidFill>
                  <a:schemeClr val="dk2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0"/>
          <p:cNvSpPr txBox="1"/>
          <p:nvPr>
            <p:ph idx="1" type="body"/>
          </p:nvPr>
        </p:nvSpPr>
        <p:spPr>
          <a:xfrm>
            <a:off x="722313" y="3051573"/>
            <a:ext cx="7772400" cy="8489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8" name="Google Shape;38;p20"/>
          <p:cNvSpPr txBox="1"/>
          <p:nvPr>
            <p:ph idx="10" type="dt"/>
          </p:nvPr>
        </p:nvSpPr>
        <p:spPr>
          <a:xfrm>
            <a:off x="6363348" y="4767263"/>
            <a:ext cx="208597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0"/>
          <p:cNvSpPr txBox="1"/>
          <p:nvPr>
            <p:ph idx="11" type="ftr"/>
          </p:nvPr>
        </p:nvSpPr>
        <p:spPr>
          <a:xfrm>
            <a:off x="659166" y="4767263"/>
            <a:ext cx="284797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0"/>
          <p:cNvSpPr txBox="1"/>
          <p:nvPr>
            <p:ph idx="12" type="sldNum"/>
          </p:nvPr>
        </p:nvSpPr>
        <p:spPr>
          <a:xfrm>
            <a:off x="8543279" y="4767263"/>
            <a:ext cx="56197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spcFirstLastPara="1" rIns="45700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41" name="Google Shape;41;p20"/>
          <p:cNvSpPr/>
          <p:nvPr/>
        </p:nvSpPr>
        <p:spPr>
          <a:xfrm>
            <a:off x="4495800" y="2943225"/>
            <a:ext cx="84772" cy="63579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42" name="Google Shape;42;p20"/>
          <p:cNvSpPr/>
          <p:nvPr/>
        </p:nvSpPr>
        <p:spPr>
          <a:xfrm>
            <a:off x="4695825" y="2943225"/>
            <a:ext cx="84772" cy="63579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43" name="Google Shape;43;p20"/>
          <p:cNvSpPr/>
          <p:nvPr/>
        </p:nvSpPr>
        <p:spPr>
          <a:xfrm>
            <a:off x="4296728" y="2943225"/>
            <a:ext cx="84772" cy="63579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1"/>
          <p:cNvSpPr txBox="1"/>
          <p:nvPr>
            <p:ph type="title"/>
          </p:nvPr>
        </p:nvSpPr>
        <p:spPr>
          <a:xfrm>
            <a:off x="457200" y="0"/>
            <a:ext cx="8229600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322222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1"/>
          <p:cNvSpPr txBox="1"/>
          <p:nvPr>
            <p:ph idx="1" type="body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rgbClr val="7F7F7F"/>
              </a:buClr>
              <a:buSzPts val="2400"/>
              <a:buChar char="•"/>
              <a:defRPr sz="2400"/>
            </a:lvl1pPr>
            <a:lvl2pPr indent="-330200" lvl="1" marL="91440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Char char="o"/>
              <a:defRPr sz="1600"/>
            </a:lvl2pPr>
            <a:lvl3pPr indent="-330200" lvl="2" marL="137160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Char char="•"/>
              <a:defRPr sz="16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Char char="o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Char char="•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Char char="o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Char char="o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7" name="Google Shape;47;p21"/>
          <p:cNvSpPr txBox="1"/>
          <p:nvPr>
            <p:ph idx="10" type="dt"/>
          </p:nvPr>
        </p:nvSpPr>
        <p:spPr>
          <a:xfrm>
            <a:off x="6363348" y="4767263"/>
            <a:ext cx="208597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1"/>
          <p:cNvSpPr txBox="1"/>
          <p:nvPr>
            <p:ph idx="11" type="ftr"/>
          </p:nvPr>
        </p:nvSpPr>
        <p:spPr>
          <a:xfrm>
            <a:off x="659166" y="4767263"/>
            <a:ext cx="284797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1"/>
          <p:cNvSpPr txBox="1"/>
          <p:nvPr>
            <p:ph idx="12" type="sldNum"/>
          </p:nvPr>
        </p:nvSpPr>
        <p:spPr>
          <a:xfrm>
            <a:off x="8543279" y="4767263"/>
            <a:ext cx="56197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spcFirstLastPara="1" rIns="45700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50" name="Google Shape;50;p21"/>
          <p:cNvSpPr txBox="1"/>
          <p:nvPr>
            <p:ph idx="2" type="body"/>
          </p:nvPr>
        </p:nvSpPr>
        <p:spPr>
          <a:xfrm>
            <a:off x="365760" y="1200150"/>
            <a:ext cx="4041648" cy="33947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o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o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o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o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2"/>
          <p:cNvSpPr txBox="1"/>
          <p:nvPr>
            <p:ph type="title"/>
          </p:nvPr>
        </p:nvSpPr>
        <p:spPr>
          <a:xfrm>
            <a:off x="457200" y="0"/>
            <a:ext cx="8229600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7407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Palatino Linotype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2"/>
          <p:cNvSpPr txBox="1"/>
          <p:nvPr>
            <p:ph idx="1" type="body"/>
          </p:nvPr>
        </p:nvSpPr>
        <p:spPr>
          <a:xfrm>
            <a:off x="457200" y="1200150"/>
            <a:ext cx="4040188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480"/>
              </a:spcBef>
              <a:spcAft>
                <a:spcPts val="0"/>
              </a:spcAft>
              <a:buClr>
                <a:srgbClr val="7F7F7F"/>
              </a:buClr>
              <a:buSzPts val="2400"/>
              <a:buNone/>
              <a:defRPr b="0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4" name="Google Shape;54;p22"/>
          <p:cNvSpPr txBox="1"/>
          <p:nvPr>
            <p:ph idx="2" type="body"/>
          </p:nvPr>
        </p:nvSpPr>
        <p:spPr>
          <a:xfrm>
            <a:off x="4648201" y="1200150"/>
            <a:ext cx="4041775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480"/>
              </a:spcBef>
              <a:spcAft>
                <a:spcPts val="0"/>
              </a:spcAft>
              <a:buClr>
                <a:srgbClr val="7F7F7F"/>
              </a:buClr>
              <a:buSzPts val="2400"/>
              <a:buNone/>
              <a:defRPr b="0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5" name="Google Shape;55;p22"/>
          <p:cNvSpPr txBox="1"/>
          <p:nvPr>
            <p:ph idx="10" type="dt"/>
          </p:nvPr>
        </p:nvSpPr>
        <p:spPr>
          <a:xfrm>
            <a:off x="6363348" y="4767263"/>
            <a:ext cx="208597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2"/>
          <p:cNvSpPr txBox="1"/>
          <p:nvPr>
            <p:ph idx="11" type="ftr"/>
          </p:nvPr>
        </p:nvSpPr>
        <p:spPr>
          <a:xfrm>
            <a:off x="659166" y="4767263"/>
            <a:ext cx="284797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2"/>
          <p:cNvSpPr txBox="1"/>
          <p:nvPr>
            <p:ph idx="12" type="sldNum"/>
          </p:nvPr>
        </p:nvSpPr>
        <p:spPr>
          <a:xfrm>
            <a:off x="8543279" y="4767263"/>
            <a:ext cx="56197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spcFirstLastPara="1" rIns="45700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58" name="Google Shape;58;p22"/>
          <p:cNvSpPr txBox="1"/>
          <p:nvPr>
            <p:ph idx="3" type="body"/>
          </p:nvPr>
        </p:nvSpPr>
        <p:spPr>
          <a:xfrm>
            <a:off x="457200" y="1659636"/>
            <a:ext cx="4041648" cy="29352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o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o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o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o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9" name="Google Shape;59;p22"/>
          <p:cNvSpPr txBox="1"/>
          <p:nvPr>
            <p:ph idx="4" type="body"/>
          </p:nvPr>
        </p:nvSpPr>
        <p:spPr>
          <a:xfrm>
            <a:off x="4672584" y="1659637"/>
            <a:ext cx="4041648" cy="2934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o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o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o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o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ólo el título" type="titleOnly">
  <p:cSld name="TITLE_ONL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3"/>
          <p:cNvSpPr txBox="1"/>
          <p:nvPr>
            <p:ph type="title"/>
          </p:nvPr>
        </p:nvSpPr>
        <p:spPr>
          <a:xfrm>
            <a:off x="457200" y="0"/>
            <a:ext cx="8229600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322222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23"/>
          <p:cNvSpPr txBox="1"/>
          <p:nvPr>
            <p:ph idx="10" type="dt"/>
          </p:nvPr>
        </p:nvSpPr>
        <p:spPr>
          <a:xfrm>
            <a:off x="6363348" y="4767263"/>
            <a:ext cx="208597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3"/>
          <p:cNvSpPr txBox="1"/>
          <p:nvPr>
            <p:ph idx="11" type="ftr"/>
          </p:nvPr>
        </p:nvSpPr>
        <p:spPr>
          <a:xfrm>
            <a:off x="659166" y="4767263"/>
            <a:ext cx="284797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3"/>
          <p:cNvSpPr txBox="1"/>
          <p:nvPr>
            <p:ph idx="12" type="sldNum"/>
          </p:nvPr>
        </p:nvSpPr>
        <p:spPr>
          <a:xfrm>
            <a:off x="8543279" y="4767263"/>
            <a:ext cx="56197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spcFirstLastPara="1" rIns="45700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4"/>
          <p:cNvSpPr txBox="1"/>
          <p:nvPr>
            <p:ph type="title"/>
          </p:nvPr>
        </p:nvSpPr>
        <p:spPr>
          <a:xfrm>
            <a:off x="5907088" y="200025"/>
            <a:ext cx="3008313" cy="15716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latino Linotype"/>
              <a:buNone/>
              <a:defRPr b="0" sz="2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4"/>
          <p:cNvSpPr txBox="1"/>
          <p:nvPr>
            <p:ph idx="1" type="body"/>
          </p:nvPr>
        </p:nvSpPr>
        <p:spPr>
          <a:xfrm>
            <a:off x="719138" y="204788"/>
            <a:ext cx="4995863" cy="43898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rgbClr val="7F7F7F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rgbClr val="7F7F7F"/>
              </a:buClr>
              <a:buSzPts val="2800"/>
              <a:buChar char="o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rgbClr val="7F7F7F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Char char="o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Char char="•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Char char="o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Char char="o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8" name="Google Shape;68;p24"/>
          <p:cNvSpPr txBox="1"/>
          <p:nvPr>
            <p:ph idx="2" type="body"/>
          </p:nvPr>
        </p:nvSpPr>
        <p:spPr>
          <a:xfrm>
            <a:off x="5907088" y="1828801"/>
            <a:ext cx="3008313" cy="27658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5000"/>
              </a:lnSpc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None/>
              <a:defRPr sz="16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rgbClr val="7F7F7F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rgbClr val="7F7F7F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rgbClr val="7F7F7F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rgbClr val="7F7F7F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rgbClr val="7F7F7F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rgbClr val="7F7F7F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rgbClr val="7F7F7F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rgbClr val="7F7F7F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24"/>
          <p:cNvSpPr txBox="1"/>
          <p:nvPr>
            <p:ph idx="10" type="dt"/>
          </p:nvPr>
        </p:nvSpPr>
        <p:spPr>
          <a:xfrm>
            <a:off x="6363348" y="4767263"/>
            <a:ext cx="208597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4"/>
          <p:cNvSpPr txBox="1"/>
          <p:nvPr>
            <p:ph idx="11" type="ftr"/>
          </p:nvPr>
        </p:nvSpPr>
        <p:spPr>
          <a:xfrm>
            <a:off x="659166" y="4767263"/>
            <a:ext cx="284797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4"/>
          <p:cNvSpPr txBox="1"/>
          <p:nvPr>
            <p:ph idx="12" type="sldNum"/>
          </p:nvPr>
        </p:nvSpPr>
        <p:spPr>
          <a:xfrm>
            <a:off x="8543279" y="4767263"/>
            <a:ext cx="56197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spcFirstLastPara="1" rIns="45700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1"/>
            </a:gs>
            <a:gs pos="50000">
              <a:schemeClr val="lt1"/>
            </a:gs>
            <a:gs pos="76000">
              <a:srgbClr val="F3F3F3"/>
            </a:gs>
            <a:gs pos="92000">
              <a:srgbClr val="D8D8D8"/>
            </a:gs>
            <a:gs pos="100000">
              <a:srgbClr val="D8D8D8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5"/>
          <p:cNvSpPr txBox="1"/>
          <p:nvPr>
            <p:ph type="title"/>
          </p:nvPr>
        </p:nvSpPr>
        <p:spPr>
          <a:xfrm>
            <a:off x="457200" y="0"/>
            <a:ext cx="8229600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107407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Palatino Linotype"/>
              <a:buNone/>
              <a:defRPr b="0" i="0" sz="5400" u="none" cap="none" strike="noStrike">
                <a:solidFill>
                  <a:schemeClr val="dk2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5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30200" lvl="1" marL="914400" marR="0" rtl="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Courier New"/>
              <a:buChar char="o"/>
              <a:defRPr b="0" i="0" sz="1600" u="none" cap="none" strike="noStrik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30200" lvl="2" marL="1371600" marR="0" rtl="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Courier New"/>
              <a:buChar char="o"/>
              <a:defRPr b="0" i="0" sz="1600" u="none" cap="none" strike="noStrik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Courier New"/>
              <a:buChar char="o"/>
              <a:defRPr b="0" i="0" sz="1600" u="none" cap="none" strike="noStrik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Courier New"/>
              <a:buChar char="o"/>
              <a:defRPr b="0" i="0" sz="1600" u="none" cap="none" strike="noStrik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" name="Google Shape;12;p15"/>
          <p:cNvSpPr txBox="1"/>
          <p:nvPr>
            <p:ph idx="10" type="dt"/>
          </p:nvPr>
        </p:nvSpPr>
        <p:spPr>
          <a:xfrm>
            <a:off x="6363348" y="4767263"/>
            <a:ext cx="208597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/>
        </p:txBody>
      </p:sp>
      <p:sp>
        <p:nvSpPr>
          <p:cNvPr id="13" name="Google Shape;13;p15"/>
          <p:cNvSpPr txBox="1"/>
          <p:nvPr>
            <p:ph idx="11" type="ftr"/>
          </p:nvPr>
        </p:nvSpPr>
        <p:spPr>
          <a:xfrm>
            <a:off x="659166" y="4767263"/>
            <a:ext cx="284797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/>
        </p:txBody>
      </p:sp>
      <p:sp>
        <p:nvSpPr>
          <p:cNvPr id="14" name="Google Shape;14;p15"/>
          <p:cNvSpPr txBox="1"/>
          <p:nvPr>
            <p:ph idx="12" type="sldNum"/>
          </p:nvPr>
        </p:nvSpPr>
        <p:spPr>
          <a:xfrm>
            <a:off x="8543279" y="4767263"/>
            <a:ext cx="56197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spcFirstLastPara="1" rIns="45700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5" name="Google Shape;15;p15"/>
          <p:cNvSpPr/>
          <p:nvPr/>
        </p:nvSpPr>
        <p:spPr>
          <a:xfrm>
            <a:off x="8457760" y="4874538"/>
            <a:ext cx="84772" cy="63579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16" name="Google Shape;16;p15"/>
          <p:cNvSpPr/>
          <p:nvPr/>
        </p:nvSpPr>
        <p:spPr>
          <a:xfrm>
            <a:off x="569119" y="4874538"/>
            <a:ext cx="84772" cy="63579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"/>
          <p:cNvSpPr txBox="1"/>
          <p:nvPr>
            <p:ph type="ctrTitle"/>
          </p:nvPr>
        </p:nvSpPr>
        <p:spPr>
          <a:xfrm>
            <a:off x="2255425" y="1991825"/>
            <a:ext cx="46332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20833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alatino Linotype"/>
              <a:buNone/>
            </a:pPr>
            <a:r>
              <a:rPr lang="es"/>
              <a:t>HTML</a:t>
            </a:r>
            <a:br>
              <a:rPr lang="es"/>
            </a:br>
            <a:r>
              <a:rPr lang="es"/>
              <a:t>Formularios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0"/>
          <p:cNvSpPr txBox="1"/>
          <p:nvPr/>
        </p:nvSpPr>
        <p:spPr>
          <a:xfrm>
            <a:off x="539552" y="3435846"/>
            <a:ext cx="8064896" cy="13013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800"/>
              <a:buFont typeface="Arial"/>
              <a:buNone/>
            </a:pPr>
            <a:r>
              <a:rPr b="1" lang="es" sz="1800">
                <a:solidFill>
                  <a:srgbClr val="00B0F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Radio</a:t>
            </a:r>
            <a:r>
              <a:rPr lang="es" sz="180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genera un botón de opción única</a:t>
            </a:r>
            <a:endParaRPr/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800"/>
              <a:buFont typeface="Arial"/>
              <a:buNone/>
            </a:pPr>
            <a:r>
              <a:rPr b="1" lang="es" sz="1800">
                <a:solidFill>
                  <a:srgbClr val="00B0F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Checkbox</a:t>
            </a:r>
            <a:r>
              <a:rPr lang="es" sz="180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genera una casilla de verificación permitiendo varias opciones</a:t>
            </a:r>
            <a:endParaRPr/>
          </a:p>
        </p:txBody>
      </p:sp>
      <p:sp>
        <p:nvSpPr>
          <p:cNvPr id="155" name="Google Shape;155;p10"/>
          <p:cNvSpPr txBox="1"/>
          <p:nvPr/>
        </p:nvSpPr>
        <p:spPr>
          <a:xfrm>
            <a:off x="1655676" y="255535"/>
            <a:ext cx="5832648" cy="64807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8125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Palatino Linotype"/>
              <a:buNone/>
            </a:pPr>
            <a:r>
              <a:rPr b="1" lang="es" sz="3200">
                <a:solidFill>
                  <a:schemeClr val="dk2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Opciones</a:t>
            </a:r>
            <a:endParaRPr b="1" sz="3200">
              <a:solidFill>
                <a:schemeClr val="dk2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156" name="Google Shape;156;p10"/>
          <p:cNvSpPr txBox="1"/>
          <p:nvPr/>
        </p:nvSpPr>
        <p:spPr>
          <a:xfrm>
            <a:off x="1625423" y="1156626"/>
            <a:ext cx="6363900" cy="17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ED4A00"/>
              </a:buClr>
              <a:buSzPts val="1800"/>
              <a:buFont typeface="Courier New"/>
              <a:buNone/>
            </a:pPr>
            <a:r>
              <a:rPr b="1" lang="es" sz="1800">
                <a:solidFill>
                  <a:srgbClr val="ED4A00"/>
                </a:solidFill>
                <a:latin typeface="Courier New"/>
                <a:ea typeface="Courier New"/>
                <a:cs typeface="Courier New"/>
                <a:sym typeface="Courier New"/>
              </a:rPr>
              <a:t>&lt;input</a:t>
            </a:r>
            <a:r>
              <a:rPr lang="es" sz="1800">
                <a:solidFill>
                  <a:srgbClr val="ED4A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800">
                <a:solidFill>
                  <a:srgbClr val="7AB73A"/>
                </a:solidFill>
                <a:latin typeface="Courier New"/>
                <a:ea typeface="Courier New"/>
                <a:cs typeface="Courier New"/>
                <a:sym typeface="Courier New"/>
              </a:rPr>
              <a:t>type=</a:t>
            </a:r>
            <a:r>
              <a:rPr lang="es" sz="1800">
                <a:solidFill>
                  <a:srgbClr val="2BD5F3"/>
                </a:solidFill>
                <a:latin typeface="Courier New"/>
                <a:ea typeface="Courier New"/>
                <a:cs typeface="Courier New"/>
                <a:sym typeface="Courier New"/>
              </a:rPr>
              <a:t>”radio” </a:t>
            </a:r>
            <a:r>
              <a:rPr lang="es" sz="1800">
                <a:solidFill>
                  <a:srgbClr val="7AB73A"/>
                </a:solidFill>
                <a:latin typeface="Courier New"/>
                <a:ea typeface="Courier New"/>
                <a:cs typeface="Courier New"/>
                <a:sym typeface="Courier New"/>
              </a:rPr>
              <a:t>name=</a:t>
            </a:r>
            <a:r>
              <a:rPr lang="es" sz="1800">
                <a:solidFill>
                  <a:srgbClr val="2BD5F3"/>
                </a:solidFill>
                <a:latin typeface="Courier New"/>
                <a:ea typeface="Courier New"/>
                <a:cs typeface="Courier New"/>
                <a:sym typeface="Courier New"/>
              </a:rPr>
              <a:t>”estado_civil”</a:t>
            </a:r>
            <a:r>
              <a:rPr b="1" lang="es" sz="1800">
                <a:solidFill>
                  <a:srgbClr val="ED4A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800">
              <a:solidFill>
                <a:srgbClr val="ED4A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ED4A00"/>
              </a:buClr>
              <a:buSzPts val="1800"/>
              <a:buFont typeface="Courier New"/>
              <a:buNone/>
            </a:pPr>
            <a:r>
              <a:rPr b="1" lang="es" sz="1800">
                <a:solidFill>
                  <a:srgbClr val="ED4A00"/>
                </a:solidFill>
                <a:latin typeface="Courier New"/>
                <a:ea typeface="Courier New"/>
                <a:cs typeface="Courier New"/>
                <a:sym typeface="Courier New"/>
              </a:rPr>
              <a:t>&lt;input</a:t>
            </a:r>
            <a:r>
              <a:rPr lang="es" sz="1800">
                <a:solidFill>
                  <a:srgbClr val="ED4A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800">
                <a:solidFill>
                  <a:srgbClr val="7AB73A"/>
                </a:solidFill>
                <a:latin typeface="Courier New"/>
                <a:ea typeface="Courier New"/>
                <a:cs typeface="Courier New"/>
                <a:sym typeface="Courier New"/>
              </a:rPr>
              <a:t>type=</a:t>
            </a:r>
            <a:r>
              <a:rPr lang="es" sz="1800">
                <a:solidFill>
                  <a:srgbClr val="2BD5F3"/>
                </a:solidFill>
                <a:latin typeface="Courier New"/>
                <a:ea typeface="Courier New"/>
                <a:cs typeface="Courier New"/>
                <a:sym typeface="Courier New"/>
              </a:rPr>
              <a:t>”radio” </a:t>
            </a:r>
            <a:r>
              <a:rPr lang="es" sz="1800">
                <a:solidFill>
                  <a:srgbClr val="7AB73A"/>
                </a:solidFill>
                <a:latin typeface="Courier New"/>
                <a:ea typeface="Courier New"/>
                <a:cs typeface="Courier New"/>
                <a:sym typeface="Courier New"/>
              </a:rPr>
              <a:t>name=</a:t>
            </a:r>
            <a:r>
              <a:rPr lang="es" sz="1800">
                <a:solidFill>
                  <a:srgbClr val="2BD5F3"/>
                </a:solidFill>
                <a:latin typeface="Courier New"/>
                <a:ea typeface="Courier New"/>
                <a:cs typeface="Courier New"/>
                <a:sym typeface="Courier New"/>
              </a:rPr>
              <a:t>”estado_civil”</a:t>
            </a:r>
            <a:r>
              <a:rPr b="1" lang="es" sz="1800">
                <a:solidFill>
                  <a:srgbClr val="ED4A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800">
              <a:solidFill>
                <a:srgbClr val="ED4A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rgbClr val="ED4A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ED4A00"/>
              </a:buClr>
              <a:buSzPts val="1800"/>
              <a:buFont typeface="Courier New"/>
              <a:buNone/>
            </a:pPr>
            <a:r>
              <a:rPr b="1" lang="es" sz="1800">
                <a:solidFill>
                  <a:srgbClr val="ED4A00"/>
                </a:solidFill>
                <a:latin typeface="Courier New"/>
                <a:ea typeface="Courier New"/>
                <a:cs typeface="Courier New"/>
                <a:sym typeface="Courier New"/>
              </a:rPr>
              <a:t>&lt;input</a:t>
            </a:r>
            <a:r>
              <a:rPr lang="es" sz="1800">
                <a:solidFill>
                  <a:srgbClr val="ED4A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800">
                <a:solidFill>
                  <a:srgbClr val="7AB73A"/>
                </a:solidFill>
                <a:latin typeface="Courier New"/>
                <a:ea typeface="Courier New"/>
                <a:cs typeface="Courier New"/>
                <a:sym typeface="Courier New"/>
              </a:rPr>
              <a:t>type=</a:t>
            </a:r>
            <a:r>
              <a:rPr lang="es" sz="1800">
                <a:solidFill>
                  <a:srgbClr val="2BD5F3"/>
                </a:solidFill>
                <a:latin typeface="Courier New"/>
                <a:ea typeface="Courier New"/>
                <a:cs typeface="Courier New"/>
                <a:sym typeface="Courier New"/>
              </a:rPr>
              <a:t>”checkbox” </a:t>
            </a:r>
            <a:r>
              <a:rPr lang="es" sz="1800">
                <a:solidFill>
                  <a:srgbClr val="7AB73A"/>
                </a:solidFill>
                <a:latin typeface="Courier New"/>
                <a:ea typeface="Courier New"/>
                <a:cs typeface="Courier New"/>
                <a:sym typeface="Courier New"/>
              </a:rPr>
              <a:t>name=</a:t>
            </a:r>
            <a:r>
              <a:rPr lang="es" sz="1800">
                <a:solidFill>
                  <a:srgbClr val="2BD5F3"/>
                </a:solidFill>
                <a:latin typeface="Courier New"/>
                <a:ea typeface="Courier New"/>
                <a:cs typeface="Courier New"/>
                <a:sym typeface="Courier New"/>
              </a:rPr>
              <a:t>”hobbies”</a:t>
            </a:r>
            <a:r>
              <a:rPr b="1" lang="es" sz="1800">
                <a:solidFill>
                  <a:srgbClr val="ED4A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800">
              <a:solidFill>
                <a:srgbClr val="ED4A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ED4A00"/>
              </a:buClr>
              <a:buSzPts val="1800"/>
              <a:buFont typeface="Courier New"/>
              <a:buNone/>
            </a:pPr>
            <a:r>
              <a:rPr b="1" lang="es" sz="1800">
                <a:solidFill>
                  <a:srgbClr val="ED4A00"/>
                </a:solidFill>
                <a:latin typeface="Courier New"/>
                <a:ea typeface="Courier New"/>
                <a:cs typeface="Courier New"/>
                <a:sym typeface="Courier New"/>
              </a:rPr>
              <a:t>&lt;input</a:t>
            </a:r>
            <a:r>
              <a:rPr lang="es" sz="1800">
                <a:solidFill>
                  <a:srgbClr val="ED4A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800">
                <a:solidFill>
                  <a:srgbClr val="7AB73A"/>
                </a:solidFill>
                <a:latin typeface="Courier New"/>
                <a:ea typeface="Courier New"/>
                <a:cs typeface="Courier New"/>
                <a:sym typeface="Courier New"/>
              </a:rPr>
              <a:t>type=</a:t>
            </a:r>
            <a:r>
              <a:rPr lang="es" sz="1800">
                <a:solidFill>
                  <a:srgbClr val="2BD5F3"/>
                </a:solidFill>
                <a:latin typeface="Courier New"/>
                <a:ea typeface="Courier New"/>
                <a:cs typeface="Courier New"/>
                <a:sym typeface="Courier New"/>
              </a:rPr>
              <a:t>”checkbox” </a:t>
            </a:r>
            <a:r>
              <a:rPr lang="es" sz="1800">
                <a:solidFill>
                  <a:srgbClr val="7AB73A"/>
                </a:solidFill>
                <a:latin typeface="Courier New"/>
                <a:ea typeface="Courier New"/>
                <a:cs typeface="Courier New"/>
                <a:sym typeface="Courier New"/>
              </a:rPr>
              <a:t>name=</a:t>
            </a:r>
            <a:r>
              <a:rPr lang="es" sz="1800">
                <a:solidFill>
                  <a:srgbClr val="2BD5F3"/>
                </a:solidFill>
                <a:latin typeface="Courier New"/>
                <a:ea typeface="Courier New"/>
                <a:cs typeface="Courier New"/>
                <a:sym typeface="Courier New"/>
              </a:rPr>
              <a:t>”hobbies”</a:t>
            </a:r>
            <a:r>
              <a:rPr b="1" lang="es" sz="1800">
                <a:solidFill>
                  <a:srgbClr val="ED4A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800">
              <a:solidFill>
                <a:srgbClr val="ED4A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1"/>
          <p:cNvSpPr txBox="1"/>
          <p:nvPr/>
        </p:nvSpPr>
        <p:spPr>
          <a:xfrm>
            <a:off x="539552" y="3435846"/>
            <a:ext cx="8064896" cy="13013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None/>
            </a:pPr>
            <a:r>
              <a:rPr lang="es" sz="180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Este campo sirve para escribir varias líneas de texto. Generalmente se usa para colocar la opción “tu mensaje”.</a:t>
            </a:r>
            <a:endParaRPr/>
          </a:p>
        </p:txBody>
      </p:sp>
      <p:sp>
        <p:nvSpPr>
          <p:cNvPr id="162" name="Google Shape;162;p11"/>
          <p:cNvSpPr txBox="1"/>
          <p:nvPr/>
        </p:nvSpPr>
        <p:spPr>
          <a:xfrm>
            <a:off x="1655676" y="255535"/>
            <a:ext cx="5832648" cy="64807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8125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Palatino Linotype"/>
              <a:buNone/>
            </a:pPr>
            <a:r>
              <a:rPr b="1" lang="es" sz="3200">
                <a:solidFill>
                  <a:schemeClr val="dk2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Campo multilínea</a:t>
            </a:r>
            <a:endParaRPr b="1" sz="3200">
              <a:solidFill>
                <a:schemeClr val="dk2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163" name="Google Shape;163;p11"/>
          <p:cNvSpPr txBox="1"/>
          <p:nvPr/>
        </p:nvSpPr>
        <p:spPr>
          <a:xfrm>
            <a:off x="1562425" y="1393200"/>
            <a:ext cx="6363900" cy="13945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ED4A00"/>
              </a:buClr>
              <a:buSzPts val="1800"/>
              <a:buFont typeface="Courier New"/>
              <a:buNone/>
            </a:pPr>
            <a:r>
              <a:rPr b="1" lang="es" sz="1800">
                <a:solidFill>
                  <a:srgbClr val="ED4A00"/>
                </a:solidFill>
                <a:latin typeface="Courier New"/>
                <a:ea typeface="Courier New"/>
                <a:cs typeface="Courier New"/>
                <a:sym typeface="Courier New"/>
              </a:rPr>
              <a:t>&lt;textarea</a:t>
            </a:r>
            <a:r>
              <a:rPr lang="es" sz="1800">
                <a:solidFill>
                  <a:srgbClr val="ED4A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800">
                <a:solidFill>
                  <a:srgbClr val="7AB73A"/>
                </a:solidFill>
                <a:latin typeface="Courier New"/>
                <a:ea typeface="Courier New"/>
                <a:cs typeface="Courier New"/>
                <a:sym typeface="Courier New"/>
              </a:rPr>
              <a:t>name=</a:t>
            </a:r>
            <a:r>
              <a:rPr lang="es" sz="1800">
                <a:solidFill>
                  <a:srgbClr val="2BD5F3"/>
                </a:solidFill>
                <a:latin typeface="Courier New"/>
                <a:ea typeface="Courier New"/>
                <a:cs typeface="Courier New"/>
                <a:sym typeface="Courier New"/>
              </a:rPr>
              <a:t>”mensaje”</a:t>
            </a:r>
            <a:r>
              <a:rPr b="1" lang="es" sz="1800">
                <a:solidFill>
                  <a:srgbClr val="ED4A00"/>
                </a:solidFill>
                <a:latin typeface="Courier New"/>
                <a:ea typeface="Courier New"/>
                <a:cs typeface="Courier New"/>
                <a:sym typeface="Courier New"/>
              </a:rPr>
              <a:t>&gt; &lt;/textarea&gt;</a:t>
            </a:r>
            <a:endParaRPr b="1" sz="1800">
              <a:solidFill>
                <a:srgbClr val="ED4A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2"/>
          <p:cNvSpPr txBox="1"/>
          <p:nvPr/>
        </p:nvSpPr>
        <p:spPr>
          <a:xfrm>
            <a:off x="539552" y="3651870"/>
            <a:ext cx="8064896" cy="13013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None/>
            </a:pPr>
            <a:r>
              <a:rPr lang="es" sz="180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Este campo agrupa muchas opciones en un solo control. Se llama </a:t>
            </a:r>
            <a:r>
              <a:rPr b="1" lang="es" sz="180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combobox</a:t>
            </a:r>
            <a:r>
              <a:rPr lang="es" sz="180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o </a:t>
            </a:r>
            <a:r>
              <a:rPr b="1" lang="es" sz="180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dropdawn</a:t>
            </a:r>
            <a:r>
              <a:rPr lang="es" sz="180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y es permite seleccionar un solo ítem</a:t>
            </a:r>
            <a:endParaRPr/>
          </a:p>
        </p:txBody>
      </p:sp>
      <p:sp>
        <p:nvSpPr>
          <p:cNvPr id="169" name="Google Shape;169;p12"/>
          <p:cNvSpPr txBox="1"/>
          <p:nvPr/>
        </p:nvSpPr>
        <p:spPr>
          <a:xfrm>
            <a:off x="1655676" y="255535"/>
            <a:ext cx="5832648" cy="64807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8125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Palatino Linotype"/>
              <a:buNone/>
            </a:pPr>
            <a:r>
              <a:rPr b="1" lang="es" sz="3200">
                <a:solidFill>
                  <a:schemeClr val="dk2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Campo desplegable</a:t>
            </a:r>
            <a:endParaRPr b="1" sz="3200">
              <a:solidFill>
                <a:schemeClr val="dk2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170" name="Google Shape;170;p12"/>
          <p:cNvSpPr txBox="1"/>
          <p:nvPr/>
        </p:nvSpPr>
        <p:spPr>
          <a:xfrm>
            <a:off x="1115616" y="1275606"/>
            <a:ext cx="7128792" cy="17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ED4A00"/>
              </a:buClr>
              <a:buSzPts val="1800"/>
              <a:buFont typeface="Courier New"/>
              <a:buNone/>
            </a:pPr>
            <a:r>
              <a:rPr b="1" lang="es" sz="1800">
                <a:solidFill>
                  <a:srgbClr val="ED4A00"/>
                </a:solidFill>
                <a:latin typeface="Courier New"/>
                <a:ea typeface="Courier New"/>
                <a:cs typeface="Courier New"/>
                <a:sym typeface="Courier New"/>
              </a:rPr>
              <a:t>&lt;select</a:t>
            </a:r>
            <a:r>
              <a:rPr lang="es" sz="1800">
                <a:solidFill>
                  <a:srgbClr val="ED4A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800">
                <a:solidFill>
                  <a:srgbClr val="7AB73A"/>
                </a:solidFill>
                <a:latin typeface="Courier New"/>
                <a:ea typeface="Courier New"/>
                <a:cs typeface="Courier New"/>
                <a:sym typeface="Courier New"/>
              </a:rPr>
              <a:t>name=</a:t>
            </a:r>
            <a:r>
              <a:rPr lang="es" sz="1800">
                <a:solidFill>
                  <a:srgbClr val="2BD5F3"/>
                </a:solidFill>
                <a:latin typeface="Courier New"/>
                <a:ea typeface="Courier New"/>
                <a:cs typeface="Courier New"/>
                <a:sym typeface="Courier New"/>
              </a:rPr>
              <a:t>”provincia”</a:t>
            </a:r>
            <a:r>
              <a:rPr b="1" lang="es" sz="1800">
                <a:solidFill>
                  <a:srgbClr val="ED4A00"/>
                </a:solidFill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endParaRPr b="1" sz="1800">
              <a:solidFill>
                <a:srgbClr val="ED4A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ED4A00"/>
              </a:buClr>
              <a:buSzPts val="1800"/>
              <a:buFont typeface="Courier New"/>
              <a:buNone/>
            </a:pPr>
            <a:r>
              <a:rPr b="1" lang="es" sz="1800">
                <a:solidFill>
                  <a:srgbClr val="ED4A00"/>
                </a:solidFill>
                <a:latin typeface="Courier New"/>
                <a:ea typeface="Courier New"/>
                <a:cs typeface="Courier New"/>
                <a:sym typeface="Courier New"/>
              </a:rPr>
              <a:t>	&lt;option </a:t>
            </a:r>
            <a:r>
              <a:rPr lang="es" sz="1800">
                <a:solidFill>
                  <a:srgbClr val="7AB73A"/>
                </a:solidFill>
                <a:latin typeface="Courier New"/>
                <a:ea typeface="Courier New"/>
                <a:cs typeface="Courier New"/>
                <a:sym typeface="Courier New"/>
              </a:rPr>
              <a:t>value=</a:t>
            </a:r>
            <a:r>
              <a:rPr lang="es" sz="1800">
                <a:solidFill>
                  <a:srgbClr val="2BD5F3"/>
                </a:solidFill>
                <a:latin typeface="Courier New"/>
                <a:ea typeface="Courier New"/>
                <a:cs typeface="Courier New"/>
                <a:sym typeface="Courier New"/>
              </a:rPr>
              <a:t>”BUE”</a:t>
            </a:r>
            <a:r>
              <a:rPr b="1" lang="es" sz="1800">
                <a:solidFill>
                  <a:srgbClr val="ED4A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Buenos Aires</a:t>
            </a:r>
            <a:r>
              <a:rPr b="1" lang="es" sz="1800">
                <a:solidFill>
                  <a:srgbClr val="ED4A00"/>
                </a:solidFill>
                <a:latin typeface="Courier New"/>
                <a:ea typeface="Courier New"/>
                <a:cs typeface="Courier New"/>
                <a:sym typeface="Courier New"/>
              </a:rPr>
              <a:t>&lt;/option&gt;	&lt;option </a:t>
            </a:r>
            <a:r>
              <a:rPr lang="es" sz="1800">
                <a:solidFill>
                  <a:srgbClr val="7AB73A"/>
                </a:solidFill>
                <a:latin typeface="Courier New"/>
                <a:ea typeface="Courier New"/>
                <a:cs typeface="Courier New"/>
                <a:sym typeface="Courier New"/>
              </a:rPr>
              <a:t>value=</a:t>
            </a:r>
            <a:r>
              <a:rPr lang="es" sz="1800">
                <a:solidFill>
                  <a:srgbClr val="2BD5F3"/>
                </a:solidFill>
                <a:latin typeface="Courier New"/>
                <a:ea typeface="Courier New"/>
                <a:cs typeface="Courier New"/>
                <a:sym typeface="Courier New"/>
              </a:rPr>
              <a:t>”MDZ”</a:t>
            </a:r>
            <a:r>
              <a:rPr b="1" lang="es" sz="1800">
                <a:solidFill>
                  <a:srgbClr val="ED4A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Mendoza</a:t>
            </a:r>
            <a:r>
              <a:rPr b="1" lang="es" sz="1800">
                <a:solidFill>
                  <a:srgbClr val="ED4A00"/>
                </a:solidFill>
                <a:latin typeface="Courier New"/>
                <a:ea typeface="Courier New"/>
                <a:cs typeface="Courier New"/>
                <a:sym typeface="Courier New"/>
              </a:rPr>
              <a:t>&lt;/option&gt;	&lt;option </a:t>
            </a:r>
            <a:r>
              <a:rPr lang="es" sz="1800">
                <a:solidFill>
                  <a:srgbClr val="7AB73A"/>
                </a:solidFill>
                <a:latin typeface="Courier New"/>
                <a:ea typeface="Courier New"/>
                <a:cs typeface="Courier New"/>
                <a:sym typeface="Courier New"/>
              </a:rPr>
              <a:t>value=</a:t>
            </a:r>
            <a:r>
              <a:rPr lang="es" sz="1800">
                <a:solidFill>
                  <a:srgbClr val="2BD5F3"/>
                </a:solidFill>
                <a:latin typeface="Courier New"/>
                <a:ea typeface="Courier New"/>
                <a:cs typeface="Courier New"/>
                <a:sym typeface="Courier New"/>
              </a:rPr>
              <a:t>”SSJ”</a:t>
            </a:r>
            <a:r>
              <a:rPr b="1" lang="es" sz="1800">
                <a:solidFill>
                  <a:srgbClr val="ED4A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San Juan</a:t>
            </a:r>
            <a:r>
              <a:rPr b="1" lang="es" sz="1800">
                <a:solidFill>
                  <a:srgbClr val="ED4A00"/>
                </a:solidFill>
                <a:latin typeface="Courier New"/>
                <a:ea typeface="Courier New"/>
                <a:cs typeface="Courier New"/>
                <a:sym typeface="Courier New"/>
              </a:rPr>
              <a:t>&lt;/option&gt;</a:t>
            </a:r>
            <a:endParaRPr b="1" sz="1800">
              <a:solidFill>
                <a:srgbClr val="ED4A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ED4A00"/>
              </a:buClr>
              <a:buSzPts val="1800"/>
              <a:buFont typeface="Courier New"/>
              <a:buNone/>
            </a:pPr>
            <a:r>
              <a:rPr b="1" lang="es" sz="1800">
                <a:solidFill>
                  <a:srgbClr val="ED4A00"/>
                </a:solidFill>
                <a:latin typeface="Courier New"/>
                <a:ea typeface="Courier New"/>
                <a:cs typeface="Courier New"/>
                <a:sym typeface="Courier New"/>
              </a:rPr>
              <a:t>&lt;/select&gt;</a:t>
            </a:r>
            <a:endParaRPr b="1" sz="1800">
              <a:solidFill>
                <a:srgbClr val="ED4A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3"/>
          <p:cNvSpPr txBox="1"/>
          <p:nvPr/>
        </p:nvSpPr>
        <p:spPr>
          <a:xfrm>
            <a:off x="539552" y="3651870"/>
            <a:ext cx="8064896" cy="13013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None/>
            </a:pPr>
            <a:r>
              <a:rPr lang="es" sz="180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Esta etiqueta  se utiliza para agrupar opciones relacionadas dentro de un dropdown</a:t>
            </a:r>
            <a:endParaRPr sz="1800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6" name="Google Shape;176;p13"/>
          <p:cNvSpPr txBox="1"/>
          <p:nvPr/>
        </p:nvSpPr>
        <p:spPr>
          <a:xfrm>
            <a:off x="1655676" y="255535"/>
            <a:ext cx="5832648" cy="64807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8125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Palatino Linotype"/>
              <a:buNone/>
            </a:pPr>
            <a:r>
              <a:rPr b="1" lang="es" sz="3200">
                <a:solidFill>
                  <a:schemeClr val="dk2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Campo desplegable</a:t>
            </a:r>
            <a:endParaRPr b="1" sz="3200">
              <a:solidFill>
                <a:schemeClr val="dk2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177" name="Google Shape;177;p13"/>
          <p:cNvSpPr txBox="1"/>
          <p:nvPr/>
        </p:nvSpPr>
        <p:spPr>
          <a:xfrm>
            <a:off x="755577" y="976007"/>
            <a:ext cx="7848872" cy="225867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Courier New"/>
              <a:buNone/>
            </a:pPr>
            <a:r>
              <a:rPr b="1" lang="es" sz="1800">
                <a:solidFill>
                  <a:srgbClr val="D9D9D9"/>
                </a:solidFill>
                <a:latin typeface="Courier New"/>
                <a:ea typeface="Courier New"/>
                <a:cs typeface="Courier New"/>
                <a:sym typeface="Courier New"/>
              </a:rPr>
              <a:t>&lt;select</a:t>
            </a:r>
            <a:r>
              <a:rPr lang="es" sz="1800">
                <a:solidFill>
                  <a:srgbClr val="D9D9D9"/>
                </a:solidFill>
                <a:latin typeface="Courier New"/>
                <a:ea typeface="Courier New"/>
                <a:cs typeface="Courier New"/>
                <a:sym typeface="Courier New"/>
              </a:rPr>
              <a:t> name=”provincia”</a:t>
            </a:r>
            <a:r>
              <a:rPr b="1" lang="es" sz="1800">
                <a:solidFill>
                  <a:srgbClr val="D9D9D9"/>
                </a:solidFill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endParaRPr b="1" sz="1800">
              <a:solidFill>
                <a:srgbClr val="D9D9D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ED4A00"/>
              </a:buClr>
              <a:buSzPts val="1800"/>
              <a:buFont typeface="Courier New"/>
              <a:buNone/>
            </a:pPr>
            <a:r>
              <a:rPr b="1" lang="es" sz="1800">
                <a:solidFill>
                  <a:srgbClr val="ED4A00"/>
                </a:solidFill>
                <a:latin typeface="Courier New"/>
                <a:ea typeface="Courier New"/>
                <a:cs typeface="Courier New"/>
                <a:sym typeface="Courier New"/>
              </a:rPr>
              <a:t>	&lt;optgroup </a:t>
            </a:r>
            <a:r>
              <a:rPr lang="es" sz="1800">
                <a:solidFill>
                  <a:srgbClr val="7AB73A"/>
                </a:solidFill>
                <a:latin typeface="Courier New"/>
                <a:ea typeface="Courier New"/>
                <a:cs typeface="Courier New"/>
                <a:sym typeface="Courier New"/>
              </a:rPr>
              <a:t>label=</a:t>
            </a:r>
            <a:r>
              <a:rPr lang="es" sz="1800">
                <a:solidFill>
                  <a:srgbClr val="2BD5F3"/>
                </a:solidFill>
                <a:latin typeface="Courier New"/>
                <a:ea typeface="Courier New"/>
                <a:cs typeface="Courier New"/>
                <a:sym typeface="Courier New"/>
              </a:rPr>
              <a:t>”cuyo”</a:t>
            </a:r>
            <a:r>
              <a:rPr b="1" lang="es" sz="1800">
                <a:solidFill>
                  <a:srgbClr val="ED4A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800">
              <a:solidFill>
                <a:srgbClr val="ED4A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ED4A00"/>
              </a:buClr>
              <a:buSzPts val="1800"/>
              <a:buFont typeface="Courier New"/>
              <a:buNone/>
            </a:pPr>
            <a:r>
              <a:rPr b="1" lang="es" sz="1800">
                <a:solidFill>
                  <a:srgbClr val="ED4A00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b="1" lang="es" sz="18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&lt;option </a:t>
            </a:r>
            <a:r>
              <a:rPr lang="es" sz="18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value=”SSL”</a:t>
            </a:r>
            <a:r>
              <a:rPr b="1" lang="es" sz="18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s" sz="18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San Luis</a:t>
            </a:r>
            <a:r>
              <a:rPr b="1" lang="es" sz="18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&lt;/option&gt;</a:t>
            </a:r>
            <a:endParaRPr b="1" sz="18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Courier New"/>
              <a:buNone/>
            </a:pPr>
            <a:r>
              <a:rPr b="1" lang="es" sz="18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	&lt;option </a:t>
            </a:r>
            <a:r>
              <a:rPr lang="es" sz="18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value=”SSJ”</a:t>
            </a:r>
            <a:r>
              <a:rPr b="1" lang="es" sz="18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s" sz="18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San Juan</a:t>
            </a:r>
            <a:r>
              <a:rPr b="1" lang="es" sz="18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&lt;/option&gt;</a:t>
            </a:r>
            <a:endParaRPr b="1" sz="18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8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	&lt;option </a:t>
            </a:r>
            <a:r>
              <a:rPr lang="es" sz="18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value=”MDZ”</a:t>
            </a:r>
            <a:r>
              <a:rPr b="1" lang="es" sz="18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s" sz="18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Mendoza</a:t>
            </a:r>
            <a:r>
              <a:rPr b="1" lang="es" sz="18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&lt;/option&gt;</a:t>
            </a:r>
            <a:endParaRPr b="1" sz="18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800">
                <a:solidFill>
                  <a:srgbClr val="ED4A00"/>
                </a:solidFill>
                <a:latin typeface="Courier New"/>
                <a:ea typeface="Courier New"/>
                <a:cs typeface="Courier New"/>
                <a:sym typeface="Courier New"/>
              </a:rPr>
              <a:t>	&lt;/optgroup&gt;</a:t>
            </a:r>
            <a:endParaRPr b="1" sz="1800">
              <a:solidFill>
                <a:srgbClr val="ED4A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Courier New"/>
              <a:buNone/>
            </a:pPr>
            <a:r>
              <a:rPr b="1" lang="es" sz="1800">
                <a:solidFill>
                  <a:srgbClr val="D9D9D9"/>
                </a:solidFill>
                <a:latin typeface="Courier New"/>
                <a:ea typeface="Courier New"/>
                <a:cs typeface="Courier New"/>
                <a:sym typeface="Courier New"/>
              </a:rPr>
              <a:t>&lt;/select&gt;</a:t>
            </a:r>
            <a:endParaRPr b="1" sz="1800">
              <a:solidFill>
                <a:srgbClr val="D9D9D9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4"/>
          <p:cNvSpPr txBox="1"/>
          <p:nvPr/>
        </p:nvSpPr>
        <p:spPr>
          <a:xfrm>
            <a:off x="539552" y="3651870"/>
            <a:ext cx="8064896" cy="13013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None/>
            </a:pPr>
            <a:r>
              <a:rPr lang="es" sz="180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Estos botones de acción permiten enviar, borrar campos o generar otro tipo de acción. </a:t>
            </a:r>
            <a:endParaRPr/>
          </a:p>
        </p:txBody>
      </p:sp>
      <p:sp>
        <p:nvSpPr>
          <p:cNvPr id="183" name="Google Shape;183;p14"/>
          <p:cNvSpPr txBox="1"/>
          <p:nvPr/>
        </p:nvSpPr>
        <p:spPr>
          <a:xfrm>
            <a:off x="1655676" y="255535"/>
            <a:ext cx="5832648" cy="64807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8125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Palatino Linotype"/>
              <a:buNone/>
            </a:pPr>
            <a:r>
              <a:rPr b="1" lang="es" sz="3200">
                <a:solidFill>
                  <a:schemeClr val="dk2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Botones</a:t>
            </a:r>
            <a:endParaRPr b="1" sz="3200">
              <a:solidFill>
                <a:schemeClr val="dk2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184" name="Google Shape;184;p14"/>
          <p:cNvSpPr txBox="1"/>
          <p:nvPr/>
        </p:nvSpPr>
        <p:spPr>
          <a:xfrm>
            <a:off x="1149576" y="1393200"/>
            <a:ext cx="6662784" cy="17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ED4A00"/>
              </a:buClr>
              <a:buSzPts val="1800"/>
              <a:buFont typeface="Courier New"/>
              <a:buNone/>
            </a:pPr>
            <a:r>
              <a:rPr b="1" lang="es" sz="1800">
                <a:solidFill>
                  <a:srgbClr val="ED4A00"/>
                </a:solidFill>
                <a:latin typeface="Courier New"/>
                <a:ea typeface="Courier New"/>
                <a:cs typeface="Courier New"/>
                <a:sym typeface="Courier New"/>
              </a:rPr>
              <a:t>&lt;button</a:t>
            </a:r>
            <a:r>
              <a:rPr lang="es" sz="1800">
                <a:solidFill>
                  <a:srgbClr val="ED4A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800">
                <a:solidFill>
                  <a:srgbClr val="7AB73A"/>
                </a:solidFill>
                <a:latin typeface="Courier New"/>
                <a:ea typeface="Courier New"/>
                <a:cs typeface="Courier New"/>
                <a:sym typeface="Courier New"/>
              </a:rPr>
              <a:t>type=</a:t>
            </a:r>
            <a:r>
              <a:rPr lang="es" sz="1800">
                <a:solidFill>
                  <a:srgbClr val="2BD5F3"/>
                </a:solidFill>
                <a:latin typeface="Courier New"/>
                <a:ea typeface="Courier New"/>
                <a:cs typeface="Courier New"/>
                <a:sym typeface="Courier New"/>
              </a:rPr>
              <a:t>”submit”</a:t>
            </a:r>
            <a:r>
              <a:rPr b="1" lang="es" sz="1800">
                <a:solidFill>
                  <a:srgbClr val="ED4A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Enviar</a:t>
            </a:r>
            <a:r>
              <a:rPr b="1" lang="es" sz="1800">
                <a:solidFill>
                  <a:srgbClr val="ED4A00"/>
                </a:solidFill>
                <a:latin typeface="Courier New"/>
                <a:ea typeface="Courier New"/>
                <a:cs typeface="Courier New"/>
                <a:sym typeface="Courier New"/>
              </a:rPr>
              <a:t>&lt;/button&gt;</a:t>
            </a:r>
            <a:endParaRPr b="1" sz="1800">
              <a:solidFill>
                <a:srgbClr val="ED4A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ED4A00"/>
              </a:buClr>
              <a:buSzPts val="1800"/>
              <a:buFont typeface="Courier New"/>
              <a:buNone/>
            </a:pPr>
            <a:r>
              <a:rPr b="1" lang="es" sz="1800">
                <a:solidFill>
                  <a:srgbClr val="ED4A00"/>
                </a:solidFill>
                <a:latin typeface="Courier New"/>
                <a:ea typeface="Courier New"/>
                <a:cs typeface="Courier New"/>
                <a:sym typeface="Courier New"/>
              </a:rPr>
              <a:t>&lt;button</a:t>
            </a:r>
            <a:r>
              <a:rPr lang="es" sz="1800">
                <a:solidFill>
                  <a:srgbClr val="ED4A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800">
                <a:solidFill>
                  <a:srgbClr val="7AB73A"/>
                </a:solidFill>
                <a:latin typeface="Courier New"/>
                <a:ea typeface="Courier New"/>
                <a:cs typeface="Courier New"/>
                <a:sym typeface="Courier New"/>
              </a:rPr>
              <a:t>type=</a:t>
            </a:r>
            <a:r>
              <a:rPr lang="es" sz="1800">
                <a:solidFill>
                  <a:srgbClr val="2BD5F3"/>
                </a:solidFill>
                <a:latin typeface="Courier New"/>
                <a:ea typeface="Courier New"/>
                <a:cs typeface="Courier New"/>
                <a:sym typeface="Courier New"/>
              </a:rPr>
              <a:t>”reset”</a:t>
            </a:r>
            <a:r>
              <a:rPr b="1" lang="es" sz="1800">
                <a:solidFill>
                  <a:srgbClr val="ED4A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Borrar</a:t>
            </a:r>
            <a:r>
              <a:rPr b="1" lang="es" sz="1800">
                <a:solidFill>
                  <a:srgbClr val="ED4A00"/>
                </a:solidFill>
                <a:latin typeface="Courier New"/>
                <a:ea typeface="Courier New"/>
                <a:cs typeface="Courier New"/>
                <a:sym typeface="Courier New"/>
              </a:rPr>
              <a:t>&lt;/button&gt;</a:t>
            </a:r>
            <a:endParaRPr b="1" sz="1800">
              <a:solidFill>
                <a:srgbClr val="ED4A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800">
                <a:solidFill>
                  <a:srgbClr val="ED4A00"/>
                </a:solidFill>
                <a:latin typeface="Courier New"/>
                <a:ea typeface="Courier New"/>
                <a:cs typeface="Courier New"/>
                <a:sym typeface="Courier New"/>
              </a:rPr>
              <a:t>&lt;button</a:t>
            </a:r>
            <a:r>
              <a:rPr lang="es" sz="1800">
                <a:solidFill>
                  <a:srgbClr val="ED4A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800">
                <a:solidFill>
                  <a:srgbClr val="7AB73A"/>
                </a:solidFill>
                <a:latin typeface="Courier New"/>
                <a:ea typeface="Courier New"/>
                <a:cs typeface="Courier New"/>
                <a:sym typeface="Courier New"/>
              </a:rPr>
              <a:t>type=</a:t>
            </a:r>
            <a:r>
              <a:rPr lang="es" sz="1800">
                <a:solidFill>
                  <a:srgbClr val="2BD5F3"/>
                </a:solidFill>
                <a:latin typeface="Courier New"/>
                <a:ea typeface="Courier New"/>
                <a:cs typeface="Courier New"/>
                <a:sym typeface="Courier New"/>
              </a:rPr>
              <a:t>”button”</a:t>
            </a:r>
            <a:r>
              <a:rPr b="1" lang="es" sz="1800">
                <a:solidFill>
                  <a:srgbClr val="ED4A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Otra acción</a:t>
            </a:r>
            <a:r>
              <a:rPr b="1" lang="es" sz="1800">
                <a:solidFill>
                  <a:srgbClr val="ED4A00"/>
                </a:solidFill>
                <a:latin typeface="Courier New"/>
                <a:ea typeface="Courier New"/>
                <a:cs typeface="Courier New"/>
                <a:sym typeface="Courier New"/>
              </a:rPr>
              <a:t>&lt;/button&gt;</a:t>
            </a:r>
            <a:endParaRPr b="1" sz="1800">
              <a:solidFill>
                <a:srgbClr val="ED4A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"/>
          <p:cNvSpPr txBox="1"/>
          <p:nvPr/>
        </p:nvSpPr>
        <p:spPr>
          <a:xfrm>
            <a:off x="575556" y="1347614"/>
            <a:ext cx="7992888" cy="342365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s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Un formulario es un </a:t>
            </a:r>
            <a:r>
              <a:rPr b="1" i="0" lang="es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conjunto de controles</a:t>
            </a:r>
            <a:r>
              <a:rPr b="0" i="0" lang="es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como botones, cajas de textos, casillas de verificación, botones de verificación, etc; que permiten al usuario </a:t>
            </a:r>
            <a:r>
              <a:rPr b="1" i="0" lang="es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introducir y  enviar información</a:t>
            </a:r>
            <a:r>
              <a:rPr b="0" i="0" lang="es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al servidor web para luego procesar dicha información.</a:t>
            </a:r>
            <a:endParaRPr/>
          </a:p>
          <a:p>
            <a:pPr indent="0" lvl="0" marL="0" marR="0" rtl="0" algn="just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s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su correcto funcionamiento va a necesitar complementarse con otros lenguajes. </a:t>
            </a:r>
            <a:endParaRPr b="0" i="0" sz="24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just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s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Ahora solo vamos a maquetar su estructura.</a:t>
            </a:r>
            <a:endParaRPr/>
          </a:p>
          <a:p>
            <a:pPr indent="0" lvl="0" marL="0" marR="0" rtl="0" algn="just">
              <a:spcBef>
                <a:spcPts val="6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just">
              <a:spcBef>
                <a:spcPts val="60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Arial"/>
              <a:buNone/>
            </a:pPr>
            <a:br>
              <a:rPr b="0" i="0" lang="es" sz="2400" u="none" cap="none" strike="noStrik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br>
              <a:rPr b="0" i="0" lang="es" sz="2400" u="none" cap="none" strike="noStrik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endParaRPr b="0" i="0" sz="2400" u="none" cap="none" strike="noStrike">
              <a:solidFill>
                <a:srgbClr val="617A8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1" name="Google Shape;101;p2"/>
          <p:cNvSpPr txBox="1"/>
          <p:nvPr/>
        </p:nvSpPr>
        <p:spPr>
          <a:xfrm>
            <a:off x="3093252" y="552252"/>
            <a:ext cx="2885487" cy="64807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2631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Palatino Linotype"/>
              <a:buNone/>
            </a:pPr>
            <a:r>
              <a:rPr b="1" i="0" lang="es" sz="3800" u="none" cap="none" strike="noStrike">
                <a:solidFill>
                  <a:schemeClr val="dk2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Formularios</a:t>
            </a:r>
            <a:endParaRPr b="1" i="0" sz="3800" u="none" cap="none" strike="noStrike">
              <a:solidFill>
                <a:schemeClr val="dk2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/>
          <p:cNvSpPr txBox="1"/>
          <p:nvPr/>
        </p:nvSpPr>
        <p:spPr>
          <a:xfrm>
            <a:off x="539552" y="555526"/>
            <a:ext cx="8208912" cy="75406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En resumen los formulario CAPTURAN, VALIDAN y PROCESAN datos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alatino Linotype"/>
              <a:buNone/>
            </a:pPr>
            <a:r>
              <a:t/>
            </a: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107" name="Google Shape;107;p3"/>
          <p:cNvSpPr txBox="1"/>
          <p:nvPr/>
        </p:nvSpPr>
        <p:spPr>
          <a:xfrm>
            <a:off x="570467" y="1309594"/>
            <a:ext cx="7992888" cy="322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800">
                <a:solidFill>
                  <a:srgbClr val="FF0000"/>
                </a:solidFill>
                <a:latin typeface="Varela Round"/>
                <a:ea typeface="Varela Round"/>
                <a:cs typeface="Varela Round"/>
                <a:sym typeface="Varela Round"/>
              </a:rPr>
              <a:t>HTML</a:t>
            </a:r>
            <a:r>
              <a:rPr lang="es" sz="1800">
                <a:solidFill>
                  <a:srgbClr val="37474F"/>
                </a:solidFill>
                <a:latin typeface="Varela Round"/>
                <a:ea typeface="Varela Round"/>
                <a:cs typeface="Varela Round"/>
                <a:sym typeface="Varela Round"/>
              </a:rPr>
              <a:t> va a </a:t>
            </a:r>
            <a:r>
              <a:rPr b="1" lang="es" sz="1800">
                <a:solidFill>
                  <a:srgbClr val="37474F"/>
                </a:solidFill>
                <a:latin typeface="Varela Round"/>
                <a:ea typeface="Varela Round"/>
                <a:cs typeface="Varela Round"/>
                <a:sym typeface="Varela Round"/>
              </a:rPr>
              <a:t>capturar</a:t>
            </a:r>
            <a:r>
              <a:rPr lang="es" sz="1800">
                <a:solidFill>
                  <a:srgbClr val="37474F"/>
                </a:solidFill>
                <a:latin typeface="Varela Round"/>
                <a:ea typeface="Varela Round"/>
                <a:cs typeface="Varela Round"/>
                <a:sym typeface="Varela Round"/>
              </a:rPr>
              <a:t> los datos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37474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800">
                <a:solidFill>
                  <a:srgbClr val="FF0000"/>
                </a:solidFill>
                <a:latin typeface="Varela Round"/>
                <a:ea typeface="Varela Round"/>
                <a:cs typeface="Varela Round"/>
                <a:sym typeface="Varela Round"/>
              </a:rPr>
              <a:t>JavaScript</a:t>
            </a:r>
            <a:r>
              <a:rPr lang="es" sz="1800">
                <a:solidFill>
                  <a:srgbClr val="FF0000"/>
                </a:solidFill>
                <a:latin typeface="Varela Round"/>
                <a:ea typeface="Varela Round"/>
                <a:cs typeface="Varela Round"/>
                <a:sym typeface="Varela Round"/>
              </a:rPr>
              <a:t> </a:t>
            </a:r>
            <a:r>
              <a:rPr lang="es" sz="1800">
                <a:solidFill>
                  <a:srgbClr val="37474F"/>
                </a:solidFill>
                <a:latin typeface="Varela Round"/>
                <a:ea typeface="Varela Round"/>
                <a:cs typeface="Varela Round"/>
                <a:sym typeface="Varela Round"/>
              </a:rPr>
              <a:t>va a </a:t>
            </a:r>
            <a:r>
              <a:rPr b="1" lang="es" sz="1800">
                <a:solidFill>
                  <a:srgbClr val="37474F"/>
                </a:solidFill>
                <a:latin typeface="Varela Round"/>
                <a:ea typeface="Varela Round"/>
                <a:cs typeface="Varela Round"/>
                <a:sym typeface="Varela Round"/>
              </a:rPr>
              <a:t>validar</a:t>
            </a:r>
            <a:r>
              <a:rPr lang="es" sz="1800">
                <a:solidFill>
                  <a:srgbClr val="37474F"/>
                </a:solidFill>
                <a:latin typeface="Varela Round"/>
                <a:ea typeface="Varela Round"/>
                <a:cs typeface="Varela Round"/>
                <a:sym typeface="Varela Round"/>
              </a:rPr>
              <a:t> los datos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37474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800">
                <a:solidFill>
                  <a:srgbClr val="FF0000"/>
                </a:solidFill>
                <a:latin typeface="Varela Round"/>
                <a:ea typeface="Varela Round"/>
                <a:cs typeface="Varela Round"/>
                <a:sym typeface="Varela Round"/>
              </a:rPr>
              <a:t>PHP</a:t>
            </a:r>
            <a:r>
              <a:rPr lang="es" sz="1800">
                <a:solidFill>
                  <a:srgbClr val="37474F"/>
                </a:solidFill>
                <a:latin typeface="Varela Round"/>
                <a:ea typeface="Varela Round"/>
                <a:cs typeface="Varela Round"/>
                <a:sym typeface="Varela Round"/>
              </a:rPr>
              <a:t> va a </a:t>
            </a:r>
            <a:r>
              <a:rPr b="1" lang="es" sz="1800">
                <a:solidFill>
                  <a:srgbClr val="37474F"/>
                </a:solidFill>
                <a:latin typeface="Varela Round"/>
                <a:ea typeface="Varela Round"/>
                <a:cs typeface="Varela Round"/>
                <a:sym typeface="Varela Round"/>
              </a:rPr>
              <a:t>procesar</a:t>
            </a:r>
            <a:r>
              <a:rPr lang="es" sz="1800">
                <a:solidFill>
                  <a:srgbClr val="37474F"/>
                </a:solidFill>
                <a:latin typeface="Varela Round"/>
                <a:ea typeface="Varela Round"/>
                <a:cs typeface="Varela Round"/>
                <a:sym typeface="Varela Round"/>
              </a:rPr>
              <a:t> los datos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37474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800">
                <a:solidFill>
                  <a:srgbClr val="37474F"/>
                </a:solidFill>
                <a:latin typeface="Varela Round"/>
                <a:ea typeface="Varela Round"/>
                <a:cs typeface="Varela Round"/>
                <a:sym typeface="Varela Round"/>
              </a:rPr>
              <a:t>Los 2 primeros ocurren del lado del cliente. El último lo hace del lado del servidor.  Es decir que HTML y JS van a realizar todo antes que la información llegue al servidor donde tenemos alojado nuestro sistema.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37474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alatino Linotype"/>
              <a:buNone/>
            </a:pPr>
            <a:r>
              <a:t/>
            </a:r>
            <a:endParaRPr sz="1800">
              <a:solidFill>
                <a:srgbClr val="ED4A00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"/>
          <p:cNvSpPr txBox="1"/>
          <p:nvPr/>
        </p:nvSpPr>
        <p:spPr>
          <a:xfrm>
            <a:off x="1934250" y="230750"/>
            <a:ext cx="5275500" cy="641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61111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alatino Linotype"/>
              <a:buNone/>
            </a:pPr>
            <a:r>
              <a:rPr b="1" lang="es" sz="3600">
                <a:solidFill>
                  <a:schemeClr val="dk2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RX de un Formulari</a:t>
            </a:r>
            <a:r>
              <a:rPr b="1" lang="es" sz="2500">
                <a:solidFill>
                  <a:schemeClr val="dk2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o</a:t>
            </a:r>
            <a:endParaRPr b="1" sz="2500">
              <a:solidFill>
                <a:schemeClr val="dk2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113" name="Google Shape;113;p4"/>
          <p:cNvSpPr txBox="1"/>
          <p:nvPr/>
        </p:nvSpPr>
        <p:spPr>
          <a:xfrm>
            <a:off x="1021847" y="1005774"/>
            <a:ext cx="7100306" cy="17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ED4A00"/>
              </a:buClr>
              <a:buSzPts val="2000"/>
              <a:buFont typeface="Courier New"/>
              <a:buNone/>
            </a:pPr>
            <a:r>
              <a:rPr b="1" lang="es" sz="2000">
                <a:solidFill>
                  <a:srgbClr val="ED4A00"/>
                </a:solidFill>
                <a:latin typeface="Courier New"/>
                <a:ea typeface="Courier New"/>
                <a:cs typeface="Courier New"/>
                <a:sym typeface="Courier New"/>
              </a:rPr>
              <a:t>&lt;form </a:t>
            </a:r>
            <a:r>
              <a:rPr b="1" lang="es" sz="2000">
                <a:solidFill>
                  <a:srgbClr val="7AB73A"/>
                </a:solidFill>
                <a:latin typeface="Courier New"/>
                <a:ea typeface="Courier New"/>
                <a:cs typeface="Courier New"/>
                <a:sym typeface="Courier New"/>
              </a:rPr>
              <a:t>action=</a:t>
            </a:r>
            <a:r>
              <a:rPr b="1" lang="es" sz="2000">
                <a:solidFill>
                  <a:srgbClr val="2BD5F3"/>
                </a:solidFill>
                <a:latin typeface="Courier New"/>
                <a:ea typeface="Courier New"/>
                <a:cs typeface="Courier New"/>
                <a:sym typeface="Courier New"/>
              </a:rPr>
              <a:t>”formulario.php” </a:t>
            </a:r>
            <a:r>
              <a:rPr b="1" lang="es" sz="2000">
                <a:solidFill>
                  <a:srgbClr val="7AB73A"/>
                </a:solidFill>
                <a:latin typeface="Courier New"/>
                <a:ea typeface="Courier New"/>
                <a:cs typeface="Courier New"/>
                <a:sym typeface="Courier New"/>
              </a:rPr>
              <a:t>method=</a:t>
            </a:r>
            <a:r>
              <a:rPr b="1" lang="es" sz="2000">
                <a:solidFill>
                  <a:srgbClr val="2BD5F3"/>
                </a:solidFill>
                <a:latin typeface="Courier New"/>
                <a:ea typeface="Courier New"/>
                <a:cs typeface="Courier New"/>
                <a:sym typeface="Courier New"/>
              </a:rPr>
              <a:t>”post”</a:t>
            </a:r>
            <a:r>
              <a:rPr b="1" lang="es" sz="2000">
                <a:solidFill>
                  <a:srgbClr val="ED4A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2000">
              <a:solidFill>
                <a:srgbClr val="ED4A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ED4A00"/>
              </a:buClr>
              <a:buSzPts val="2000"/>
              <a:buFont typeface="Courier New"/>
              <a:buNone/>
            </a:pPr>
            <a:r>
              <a:rPr lang="es" sz="2000">
                <a:solidFill>
                  <a:srgbClr val="ED4A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ED4A00"/>
              </a:buClr>
              <a:buSzPts val="2000"/>
              <a:buFont typeface="Courier New"/>
              <a:buNone/>
            </a:pPr>
            <a:r>
              <a:rPr b="1" lang="es" sz="2000">
                <a:solidFill>
                  <a:srgbClr val="ED4A00"/>
                </a:solidFill>
                <a:latin typeface="Courier New"/>
                <a:ea typeface="Courier New"/>
                <a:cs typeface="Courier New"/>
                <a:sym typeface="Courier New"/>
              </a:rPr>
              <a:t>&lt;/form&gt;</a:t>
            </a:r>
            <a:endParaRPr b="1" sz="2000">
              <a:solidFill>
                <a:srgbClr val="ED4A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alatino Linotype"/>
              <a:buNone/>
            </a:pPr>
            <a:r>
              <a:t/>
            </a:r>
            <a:endParaRPr b="1" sz="1800">
              <a:solidFill>
                <a:srgbClr val="ED4A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4" name="Google Shape;114;p4"/>
          <p:cNvSpPr txBox="1"/>
          <p:nvPr/>
        </p:nvSpPr>
        <p:spPr>
          <a:xfrm>
            <a:off x="988311" y="2355726"/>
            <a:ext cx="7488832" cy="24482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None/>
            </a:pPr>
            <a:r>
              <a:rPr lang="es" sz="180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Sin esta etiqueta </a:t>
            </a:r>
            <a:r>
              <a:rPr lang="es" sz="1800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&lt;form&gt; &lt;/form&gt; </a:t>
            </a:r>
            <a:r>
              <a:rPr lang="es" sz="180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nuestro formulario no funciona.</a:t>
            </a:r>
            <a:endParaRPr/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None/>
            </a:pPr>
            <a:r>
              <a:rPr b="1" lang="es" sz="180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Action</a:t>
            </a:r>
            <a:r>
              <a:rPr lang="es" sz="180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= sirve para declarar a donde vamos a enviar la información</a:t>
            </a:r>
            <a:endParaRPr/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None/>
            </a:pPr>
            <a:r>
              <a:rPr b="1" lang="es" sz="180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Method= </a:t>
            </a:r>
            <a:r>
              <a:rPr lang="es" sz="180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Sirve para declarar que verbo vamos a utilizar. Vamos a conocerlos mejor más adelante.</a:t>
            </a:r>
            <a:endParaRPr sz="1800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"/>
          <p:cNvSpPr txBox="1"/>
          <p:nvPr/>
        </p:nvSpPr>
        <p:spPr>
          <a:xfrm>
            <a:off x="1021847" y="1046348"/>
            <a:ext cx="7100306" cy="19980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2000"/>
              <a:buFont typeface="Courier New"/>
              <a:buNone/>
            </a:pPr>
            <a:r>
              <a:rPr b="1" lang="es" sz="2000">
                <a:solidFill>
                  <a:srgbClr val="A5A5A5"/>
                </a:solidFill>
                <a:latin typeface="Courier New"/>
                <a:ea typeface="Courier New"/>
                <a:cs typeface="Courier New"/>
                <a:sym typeface="Courier New"/>
              </a:rPr>
              <a:t>&lt;form action=”formulario.php” method=”post”&gt;</a:t>
            </a:r>
            <a:endParaRPr b="1" sz="2000">
              <a:solidFill>
                <a:srgbClr val="A5A5A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ED4A00"/>
              </a:buClr>
              <a:buSzPts val="2000"/>
              <a:buFont typeface="Courier New"/>
              <a:buNone/>
            </a:pPr>
            <a:r>
              <a:rPr lang="es" sz="2000">
                <a:solidFill>
                  <a:srgbClr val="ED4A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s" sz="2000">
                <a:solidFill>
                  <a:srgbClr val="ED4A00"/>
                </a:solidFill>
                <a:latin typeface="Courier New"/>
                <a:ea typeface="Courier New"/>
                <a:cs typeface="Courier New"/>
                <a:sym typeface="Courier New"/>
              </a:rPr>
              <a:t>&lt;label&gt;</a:t>
            </a:r>
            <a:r>
              <a:rPr lang="e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Nombre y apellido:</a:t>
            </a:r>
            <a:r>
              <a:rPr b="1" lang="es" sz="2000">
                <a:solidFill>
                  <a:srgbClr val="ED4A00"/>
                </a:solidFill>
                <a:latin typeface="Courier New"/>
                <a:ea typeface="Courier New"/>
                <a:cs typeface="Courier New"/>
                <a:sym typeface="Courier New"/>
              </a:rPr>
              <a:t>&lt;/label&gt;</a:t>
            </a:r>
            <a:endParaRPr sz="2000">
              <a:solidFill>
                <a:srgbClr val="ED4A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ED4A00"/>
              </a:buClr>
              <a:buSzPts val="2000"/>
              <a:buFont typeface="Courier New"/>
              <a:buNone/>
            </a:pPr>
            <a:r>
              <a:rPr lang="es" sz="2000">
                <a:solidFill>
                  <a:srgbClr val="ED4A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b="1" sz="2000">
              <a:solidFill>
                <a:srgbClr val="ED4A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2000"/>
              <a:buFont typeface="Courier New"/>
              <a:buNone/>
            </a:pPr>
            <a:r>
              <a:rPr b="1" lang="es" sz="2000">
                <a:solidFill>
                  <a:srgbClr val="A5A5A5"/>
                </a:solidFill>
                <a:latin typeface="Courier New"/>
                <a:ea typeface="Courier New"/>
                <a:cs typeface="Courier New"/>
                <a:sym typeface="Courier New"/>
              </a:rPr>
              <a:t>&lt;/form&gt;</a:t>
            </a:r>
            <a:endParaRPr b="1" sz="2000">
              <a:solidFill>
                <a:srgbClr val="A5A5A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alatino Linotype"/>
              <a:buNone/>
            </a:pPr>
            <a:r>
              <a:t/>
            </a:r>
            <a:endParaRPr b="1" sz="1800">
              <a:solidFill>
                <a:srgbClr val="ED4A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0" name="Google Shape;120;p5"/>
          <p:cNvSpPr txBox="1"/>
          <p:nvPr/>
        </p:nvSpPr>
        <p:spPr>
          <a:xfrm>
            <a:off x="988311" y="3219822"/>
            <a:ext cx="7488832" cy="149684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r>
              <a:rPr lang="es" sz="1800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&lt;label&gt; &lt;/label&gt; </a:t>
            </a:r>
            <a:r>
              <a:rPr lang="es" sz="180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 una etiqueta o tag que acompaña a un campo requerido. Es un rótulo que el navegador va a interpretar y va a orientar al usuario que dato necesitamos que complete.</a:t>
            </a:r>
            <a:endParaRPr/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1" name="Google Shape;121;p5"/>
          <p:cNvSpPr txBox="1"/>
          <p:nvPr/>
        </p:nvSpPr>
        <p:spPr>
          <a:xfrm>
            <a:off x="3093252" y="255535"/>
            <a:ext cx="2885487" cy="64807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8125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Palatino Linotype"/>
              <a:buNone/>
            </a:pPr>
            <a:r>
              <a:rPr b="1" lang="es" sz="3200">
                <a:solidFill>
                  <a:schemeClr val="dk2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Rótulos</a:t>
            </a:r>
            <a:endParaRPr b="1" sz="3200">
              <a:solidFill>
                <a:schemeClr val="dk2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6"/>
          <p:cNvSpPr txBox="1"/>
          <p:nvPr/>
        </p:nvSpPr>
        <p:spPr>
          <a:xfrm>
            <a:off x="539552" y="3252503"/>
            <a:ext cx="8064896" cy="13013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r>
              <a:rPr b="1" lang="es" sz="1800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Input</a:t>
            </a:r>
            <a:r>
              <a:rPr lang="es" sz="1800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</a:t>
            </a:r>
            <a:r>
              <a:rPr lang="es" sz="180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 una etiqueta multifunción que va a depender de su atributo</a:t>
            </a:r>
            <a:endParaRPr/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800"/>
              <a:buFont typeface="Arial"/>
              <a:buNone/>
            </a:pPr>
            <a:r>
              <a:rPr b="1" lang="es" sz="1800">
                <a:solidFill>
                  <a:srgbClr val="00B05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Type</a:t>
            </a:r>
            <a:r>
              <a:rPr lang="es" sz="180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va a permitir capturar distintos tipos de campos</a:t>
            </a:r>
            <a:endParaRPr/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800"/>
              <a:buFont typeface="Arial"/>
              <a:buNone/>
            </a:pPr>
            <a:r>
              <a:rPr b="1" lang="es" sz="1800">
                <a:solidFill>
                  <a:srgbClr val="00B05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Name </a:t>
            </a:r>
            <a:r>
              <a:rPr lang="es" sz="180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sirve para diferenciar los campos y procesar la información</a:t>
            </a:r>
            <a:endParaRPr/>
          </a:p>
        </p:txBody>
      </p:sp>
      <p:sp>
        <p:nvSpPr>
          <p:cNvPr id="127" name="Google Shape;127;p6"/>
          <p:cNvSpPr txBox="1"/>
          <p:nvPr/>
        </p:nvSpPr>
        <p:spPr>
          <a:xfrm>
            <a:off x="1655676" y="255535"/>
            <a:ext cx="5832648" cy="64807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8125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Palatino Linotype"/>
              <a:buNone/>
            </a:pPr>
            <a:r>
              <a:rPr b="1" lang="es" sz="3200">
                <a:solidFill>
                  <a:schemeClr val="dk2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INPUT -  campos de 1 línea</a:t>
            </a:r>
            <a:endParaRPr b="1" sz="3200">
              <a:solidFill>
                <a:schemeClr val="dk2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128" name="Google Shape;128;p6"/>
          <p:cNvSpPr txBox="1"/>
          <p:nvPr/>
        </p:nvSpPr>
        <p:spPr>
          <a:xfrm>
            <a:off x="1500338" y="1059582"/>
            <a:ext cx="6143324" cy="16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ED4A00"/>
              </a:buClr>
              <a:buSzPts val="1800"/>
              <a:buFont typeface="Courier New"/>
              <a:buNone/>
            </a:pPr>
            <a:r>
              <a:rPr b="1" lang="es" sz="1800">
                <a:solidFill>
                  <a:srgbClr val="ED4A00"/>
                </a:solidFill>
                <a:latin typeface="Courier New"/>
                <a:ea typeface="Courier New"/>
                <a:cs typeface="Courier New"/>
                <a:sym typeface="Courier New"/>
              </a:rPr>
              <a:t>&lt;input</a:t>
            </a:r>
            <a:r>
              <a:rPr lang="es" sz="1800">
                <a:solidFill>
                  <a:srgbClr val="ED4A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800">
                <a:solidFill>
                  <a:srgbClr val="7AB73A"/>
                </a:solidFill>
                <a:latin typeface="Courier New"/>
                <a:ea typeface="Courier New"/>
                <a:cs typeface="Courier New"/>
                <a:sym typeface="Courier New"/>
              </a:rPr>
              <a:t>type=</a:t>
            </a:r>
            <a:r>
              <a:rPr lang="es" sz="1800">
                <a:solidFill>
                  <a:srgbClr val="2BD5F3"/>
                </a:solidFill>
                <a:latin typeface="Courier New"/>
                <a:ea typeface="Courier New"/>
                <a:cs typeface="Courier New"/>
                <a:sym typeface="Courier New"/>
              </a:rPr>
              <a:t>”text” </a:t>
            </a:r>
            <a:r>
              <a:rPr lang="es" sz="1800">
                <a:solidFill>
                  <a:srgbClr val="7AB73A"/>
                </a:solidFill>
                <a:latin typeface="Courier New"/>
                <a:ea typeface="Courier New"/>
                <a:cs typeface="Courier New"/>
                <a:sym typeface="Courier New"/>
              </a:rPr>
              <a:t>name=</a:t>
            </a:r>
            <a:r>
              <a:rPr lang="es" sz="1800">
                <a:solidFill>
                  <a:srgbClr val="2BD5F3"/>
                </a:solidFill>
                <a:latin typeface="Courier New"/>
                <a:ea typeface="Courier New"/>
                <a:cs typeface="Courier New"/>
                <a:sym typeface="Courier New"/>
              </a:rPr>
              <a:t>”usuario”</a:t>
            </a:r>
            <a:r>
              <a:rPr b="1" lang="es" sz="1800">
                <a:solidFill>
                  <a:srgbClr val="ED4A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800">
              <a:solidFill>
                <a:srgbClr val="ED4A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ED4A00"/>
              </a:buClr>
              <a:buSzPts val="1800"/>
              <a:buFont typeface="Courier New"/>
              <a:buNone/>
            </a:pPr>
            <a:r>
              <a:rPr b="1" lang="es" sz="1800">
                <a:solidFill>
                  <a:srgbClr val="ED4A00"/>
                </a:solidFill>
                <a:latin typeface="Courier New"/>
                <a:ea typeface="Courier New"/>
                <a:cs typeface="Courier New"/>
                <a:sym typeface="Courier New"/>
              </a:rPr>
              <a:t>&lt;input</a:t>
            </a:r>
            <a:r>
              <a:rPr lang="es" sz="1800">
                <a:solidFill>
                  <a:srgbClr val="ED4A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800">
                <a:solidFill>
                  <a:srgbClr val="7AB73A"/>
                </a:solidFill>
                <a:latin typeface="Courier New"/>
                <a:ea typeface="Courier New"/>
                <a:cs typeface="Courier New"/>
                <a:sym typeface="Courier New"/>
              </a:rPr>
              <a:t>type=</a:t>
            </a:r>
            <a:r>
              <a:rPr lang="es" sz="1800">
                <a:solidFill>
                  <a:srgbClr val="2BD5F3"/>
                </a:solidFill>
                <a:latin typeface="Courier New"/>
                <a:ea typeface="Courier New"/>
                <a:cs typeface="Courier New"/>
                <a:sym typeface="Courier New"/>
              </a:rPr>
              <a:t>”email” </a:t>
            </a:r>
            <a:r>
              <a:rPr lang="es" sz="1800">
                <a:solidFill>
                  <a:srgbClr val="7AB73A"/>
                </a:solidFill>
                <a:latin typeface="Courier New"/>
                <a:ea typeface="Courier New"/>
                <a:cs typeface="Courier New"/>
                <a:sym typeface="Courier New"/>
              </a:rPr>
              <a:t>name=</a:t>
            </a:r>
            <a:r>
              <a:rPr lang="es" sz="1800">
                <a:solidFill>
                  <a:srgbClr val="2BD5F3"/>
                </a:solidFill>
                <a:latin typeface="Courier New"/>
                <a:ea typeface="Courier New"/>
                <a:cs typeface="Courier New"/>
                <a:sym typeface="Courier New"/>
              </a:rPr>
              <a:t>”correo”</a:t>
            </a:r>
            <a:r>
              <a:rPr b="1" lang="es" sz="1800">
                <a:solidFill>
                  <a:srgbClr val="ED4A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800">
              <a:solidFill>
                <a:srgbClr val="ED4A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ED4A00"/>
              </a:buClr>
              <a:buSzPts val="1800"/>
              <a:buFont typeface="Courier New"/>
              <a:buNone/>
            </a:pPr>
            <a:r>
              <a:rPr b="1" lang="es" sz="1800">
                <a:solidFill>
                  <a:srgbClr val="ED4A00"/>
                </a:solidFill>
                <a:latin typeface="Courier New"/>
                <a:ea typeface="Courier New"/>
                <a:cs typeface="Courier New"/>
                <a:sym typeface="Courier New"/>
              </a:rPr>
              <a:t>&lt;input</a:t>
            </a:r>
            <a:r>
              <a:rPr lang="es" sz="1800">
                <a:solidFill>
                  <a:srgbClr val="ED4A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800">
                <a:solidFill>
                  <a:srgbClr val="7AB73A"/>
                </a:solidFill>
                <a:latin typeface="Courier New"/>
                <a:ea typeface="Courier New"/>
                <a:cs typeface="Courier New"/>
                <a:sym typeface="Courier New"/>
              </a:rPr>
              <a:t>type=</a:t>
            </a:r>
            <a:r>
              <a:rPr lang="es" sz="1800">
                <a:solidFill>
                  <a:srgbClr val="2BD5F3"/>
                </a:solidFill>
                <a:latin typeface="Courier New"/>
                <a:ea typeface="Courier New"/>
                <a:cs typeface="Courier New"/>
                <a:sym typeface="Courier New"/>
              </a:rPr>
              <a:t>”tel” </a:t>
            </a:r>
            <a:r>
              <a:rPr lang="es" sz="1800">
                <a:solidFill>
                  <a:srgbClr val="7AB73A"/>
                </a:solidFill>
                <a:latin typeface="Courier New"/>
                <a:ea typeface="Courier New"/>
                <a:cs typeface="Courier New"/>
                <a:sym typeface="Courier New"/>
              </a:rPr>
              <a:t>name=</a:t>
            </a:r>
            <a:r>
              <a:rPr lang="es" sz="1800">
                <a:solidFill>
                  <a:srgbClr val="2BD5F3"/>
                </a:solidFill>
                <a:latin typeface="Courier New"/>
                <a:ea typeface="Courier New"/>
                <a:cs typeface="Courier New"/>
                <a:sym typeface="Courier New"/>
              </a:rPr>
              <a:t>”telefono”</a:t>
            </a:r>
            <a:r>
              <a:rPr b="1" lang="es" sz="1800">
                <a:solidFill>
                  <a:srgbClr val="ED4A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800">
              <a:solidFill>
                <a:srgbClr val="ED4A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ED4A00"/>
              </a:buClr>
              <a:buSzPts val="1800"/>
              <a:buFont typeface="Courier New"/>
              <a:buNone/>
            </a:pPr>
            <a:r>
              <a:rPr b="1" lang="es" sz="1800">
                <a:solidFill>
                  <a:srgbClr val="ED4A00"/>
                </a:solidFill>
                <a:latin typeface="Courier New"/>
                <a:ea typeface="Courier New"/>
                <a:cs typeface="Courier New"/>
                <a:sym typeface="Courier New"/>
              </a:rPr>
              <a:t>&lt;input</a:t>
            </a:r>
            <a:r>
              <a:rPr lang="es" sz="1800">
                <a:solidFill>
                  <a:srgbClr val="ED4A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800">
                <a:solidFill>
                  <a:srgbClr val="7AB73A"/>
                </a:solidFill>
                <a:latin typeface="Courier New"/>
                <a:ea typeface="Courier New"/>
                <a:cs typeface="Courier New"/>
                <a:sym typeface="Courier New"/>
              </a:rPr>
              <a:t>type=</a:t>
            </a:r>
            <a:r>
              <a:rPr lang="es" sz="1800">
                <a:solidFill>
                  <a:srgbClr val="2BD5F3"/>
                </a:solidFill>
                <a:latin typeface="Courier New"/>
                <a:ea typeface="Courier New"/>
                <a:cs typeface="Courier New"/>
                <a:sym typeface="Courier New"/>
              </a:rPr>
              <a:t>”number” </a:t>
            </a:r>
            <a:r>
              <a:rPr lang="es" sz="1800">
                <a:solidFill>
                  <a:srgbClr val="7AB73A"/>
                </a:solidFill>
                <a:latin typeface="Courier New"/>
                <a:ea typeface="Courier New"/>
                <a:cs typeface="Courier New"/>
                <a:sym typeface="Courier New"/>
              </a:rPr>
              <a:t>name=</a:t>
            </a:r>
            <a:r>
              <a:rPr lang="es" sz="1800">
                <a:solidFill>
                  <a:srgbClr val="2BD5F3"/>
                </a:solidFill>
                <a:latin typeface="Courier New"/>
                <a:ea typeface="Courier New"/>
                <a:cs typeface="Courier New"/>
                <a:sym typeface="Courier New"/>
              </a:rPr>
              <a:t>”cantidad”</a:t>
            </a:r>
            <a:r>
              <a:rPr b="1" lang="es" sz="1800">
                <a:solidFill>
                  <a:srgbClr val="ED4A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800">
              <a:solidFill>
                <a:srgbClr val="ED4A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alatino Linotype"/>
              <a:buNone/>
            </a:pPr>
            <a:r>
              <a:t/>
            </a:r>
            <a:endParaRPr b="1" sz="1800">
              <a:solidFill>
                <a:srgbClr val="ED4A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alatino Linotype"/>
              <a:buNone/>
            </a:pPr>
            <a:r>
              <a:t/>
            </a:r>
            <a:endParaRPr sz="1800">
              <a:solidFill>
                <a:srgbClr val="ED4A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"/>
          <p:cNvSpPr txBox="1"/>
          <p:nvPr/>
        </p:nvSpPr>
        <p:spPr>
          <a:xfrm>
            <a:off x="539552" y="3252503"/>
            <a:ext cx="8064896" cy="13013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r>
              <a:rPr b="1" lang="es" sz="1800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Input</a:t>
            </a:r>
            <a:r>
              <a:rPr lang="es" sz="1800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</a:t>
            </a:r>
            <a:r>
              <a:rPr lang="es" sz="180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 una etiqueta multifunción que va a depender de su atributo</a:t>
            </a:r>
            <a:endParaRPr/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800"/>
              <a:buFont typeface="Arial"/>
              <a:buNone/>
            </a:pPr>
            <a:r>
              <a:rPr b="1" lang="es" sz="1800">
                <a:solidFill>
                  <a:srgbClr val="00B05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Type</a:t>
            </a:r>
            <a:r>
              <a:rPr lang="es" sz="180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va a permitir capturar distintos tipos de campos</a:t>
            </a:r>
            <a:endParaRPr/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800"/>
              <a:buFont typeface="Arial"/>
              <a:buNone/>
            </a:pPr>
            <a:r>
              <a:rPr b="1" lang="es" sz="1800">
                <a:solidFill>
                  <a:srgbClr val="00B05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Name </a:t>
            </a:r>
            <a:r>
              <a:rPr lang="es" sz="180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sirve para diferenciar los campos y procesar la información</a:t>
            </a:r>
            <a:endParaRPr/>
          </a:p>
        </p:txBody>
      </p:sp>
      <p:sp>
        <p:nvSpPr>
          <p:cNvPr id="134" name="Google Shape;134;p7"/>
          <p:cNvSpPr txBox="1"/>
          <p:nvPr/>
        </p:nvSpPr>
        <p:spPr>
          <a:xfrm>
            <a:off x="1655676" y="255535"/>
            <a:ext cx="5832648" cy="64807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8125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Palatino Linotype"/>
              <a:buNone/>
            </a:pPr>
            <a:r>
              <a:rPr b="1" lang="es" sz="3200">
                <a:solidFill>
                  <a:schemeClr val="dk2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INPUT -  campos de 1 línea</a:t>
            </a:r>
            <a:endParaRPr b="1" sz="3200">
              <a:solidFill>
                <a:schemeClr val="dk2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135" name="Google Shape;135;p7"/>
          <p:cNvSpPr txBox="1"/>
          <p:nvPr/>
        </p:nvSpPr>
        <p:spPr>
          <a:xfrm>
            <a:off x="1398765" y="903607"/>
            <a:ext cx="6363900" cy="19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800">
                <a:solidFill>
                  <a:srgbClr val="ED4A00"/>
                </a:solidFill>
                <a:latin typeface="Courier New"/>
                <a:ea typeface="Courier New"/>
                <a:cs typeface="Courier New"/>
                <a:sym typeface="Courier New"/>
              </a:rPr>
              <a:t>&lt;input</a:t>
            </a:r>
            <a:r>
              <a:rPr lang="es" sz="1800">
                <a:solidFill>
                  <a:srgbClr val="ED4A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800">
                <a:solidFill>
                  <a:srgbClr val="7AB73A"/>
                </a:solidFill>
                <a:latin typeface="Courier New"/>
                <a:ea typeface="Courier New"/>
                <a:cs typeface="Courier New"/>
                <a:sym typeface="Courier New"/>
              </a:rPr>
              <a:t>type=</a:t>
            </a:r>
            <a:r>
              <a:rPr lang="es" sz="1800">
                <a:solidFill>
                  <a:srgbClr val="2BD5F3"/>
                </a:solidFill>
                <a:latin typeface="Courier New"/>
                <a:ea typeface="Courier New"/>
                <a:cs typeface="Courier New"/>
                <a:sym typeface="Courier New"/>
              </a:rPr>
              <a:t>”url” </a:t>
            </a:r>
            <a:r>
              <a:rPr lang="es" sz="1800">
                <a:solidFill>
                  <a:srgbClr val="7AB73A"/>
                </a:solidFill>
                <a:latin typeface="Courier New"/>
                <a:ea typeface="Courier New"/>
                <a:cs typeface="Courier New"/>
                <a:sym typeface="Courier New"/>
              </a:rPr>
              <a:t>name=</a:t>
            </a:r>
            <a:r>
              <a:rPr lang="es" sz="1800">
                <a:solidFill>
                  <a:srgbClr val="2BD5F3"/>
                </a:solidFill>
                <a:latin typeface="Courier New"/>
                <a:ea typeface="Courier New"/>
                <a:cs typeface="Courier New"/>
                <a:sym typeface="Courier New"/>
              </a:rPr>
              <a:t>”sitioWeb”</a:t>
            </a:r>
            <a:r>
              <a:rPr b="1" lang="es" sz="1800">
                <a:solidFill>
                  <a:srgbClr val="ED4A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800">
              <a:solidFill>
                <a:srgbClr val="ED4A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ED4A00"/>
              </a:buClr>
              <a:buSzPts val="1800"/>
              <a:buFont typeface="Courier New"/>
              <a:buNone/>
            </a:pPr>
            <a:r>
              <a:rPr b="1" lang="es" sz="1800">
                <a:solidFill>
                  <a:srgbClr val="ED4A00"/>
                </a:solidFill>
                <a:latin typeface="Courier New"/>
                <a:ea typeface="Courier New"/>
                <a:cs typeface="Courier New"/>
                <a:sym typeface="Courier New"/>
              </a:rPr>
              <a:t>&lt;input</a:t>
            </a:r>
            <a:r>
              <a:rPr lang="es" sz="1800">
                <a:solidFill>
                  <a:srgbClr val="ED4A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800">
                <a:solidFill>
                  <a:srgbClr val="7AB73A"/>
                </a:solidFill>
                <a:latin typeface="Courier New"/>
                <a:ea typeface="Courier New"/>
                <a:cs typeface="Courier New"/>
                <a:sym typeface="Courier New"/>
              </a:rPr>
              <a:t>type=</a:t>
            </a:r>
            <a:r>
              <a:rPr lang="es" sz="1800">
                <a:solidFill>
                  <a:srgbClr val="2BD5F3"/>
                </a:solidFill>
                <a:latin typeface="Courier New"/>
                <a:ea typeface="Courier New"/>
                <a:cs typeface="Courier New"/>
                <a:sym typeface="Courier New"/>
              </a:rPr>
              <a:t>”password” </a:t>
            </a:r>
            <a:r>
              <a:rPr lang="es" sz="1800">
                <a:solidFill>
                  <a:srgbClr val="7AB73A"/>
                </a:solidFill>
                <a:latin typeface="Courier New"/>
                <a:ea typeface="Courier New"/>
                <a:cs typeface="Courier New"/>
                <a:sym typeface="Courier New"/>
              </a:rPr>
              <a:t>name=</a:t>
            </a:r>
            <a:r>
              <a:rPr lang="es" sz="1800">
                <a:solidFill>
                  <a:srgbClr val="2BD5F3"/>
                </a:solidFill>
                <a:latin typeface="Courier New"/>
                <a:ea typeface="Courier New"/>
                <a:cs typeface="Courier New"/>
                <a:sym typeface="Courier New"/>
              </a:rPr>
              <a:t>”contraseña”</a:t>
            </a:r>
            <a:r>
              <a:rPr b="1" lang="es" sz="1800">
                <a:solidFill>
                  <a:srgbClr val="ED4A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800">
              <a:solidFill>
                <a:srgbClr val="ED4A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800">
                <a:solidFill>
                  <a:srgbClr val="ED4A00"/>
                </a:solidFill>
                <a:latin typeface="Courier New"/>
                <a:ea typeface="Courier New"/>
                <a:cs typeface="Courier New"/>
                <a:sym typeface="Courier New"/>
              </a:rPr>
              <a:t>&lt;input</a:t>
            </a:r>
            <a:r>
              <a:rPr lang="es" sz="1800">
                <a:solidFill>
                  <a:srgbClr val="ED4A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800">
                <a:solidFill>
                  <a:srgbClr val="7AB73A"/>
                </a:solidFill>
                <a:latin typeface="Courier New"/>
                <a:ea typeface="Courier New"/>
                <a:cs typeface="Courier New"/>
                <a:sym typeface="Courier New"/>
              </a:rPr>
              <a:t>type=</a:t>
            </a:r>
            <a:r>
              <a:rPr lang="es" sz="1800">
                <a:solidFill>
                  <a:srgbClr val="2BD5F3"/>
                </a:solidFill>
                <a:latin typeface="Courier New"/>
                <a:ea typeface="Courier New"/>
                <a:cs typeface="Courier New"/>
                <a:sym typeface="Courier New"/>
              </a:rPr>
              <a:t>”file” </a:t>
            </a:r>
            <a:r>
              <a:rPr lang="es" sz="1800">
                <a:solidFill>
                  <a:srgbClr val="7AB73A"/>
                </a:solidFill>
                <a:latin typeface="Courier New"/>
                <a:ea typeface="Courier New"/>
                <a:cs typeface="Courier New"/>
                <a:sym typeface="Courier New"/>
              </a:rPr>
              <a:t>name=</a:t>
            </a:r>
            <a:r>
              <a:rPr lang="es" sz="1800">
                <a:solidFill>
                  <a:srgbClr val="2BD5F3"/>
                </a:solidFill>
                <a:latin typeface="Courier New"/>
                <a:ea typeface="Courier New"/>
                <a:cs typeface="Courier New"/>
                <a:sym typeface="Courier New"/>
              </a:rPr>
              <a:t>”tu_foto”</a:t>
            </a:r>
            <a:r>
              <a:rPr b="1" lang="es" sz="1800">
                <a:solidFill>
                  <a:srgbClr val="ED4A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800">
              <a:solidFill>
                <a:srgbClr val="ED4A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ED4A00"/>
              </a:buClr>
              <a:buSzPts val="1800"/>
              <a:buFont typeface="Courier New"/>
              <a:buNone/>
            </a:pPr>
            <a:r>
              <a:rPr b="1" lang="es" sz="1800">
                <a:solidFill>
                  <a:srgbClr val="ED4A00"/>
                </a:solidFill>
                <a:latin typeface="Courier New"/>
                <a:ea typeface="Courier New"/>
                <a:cs typeface="Courier New"/>
                <a:sym typeface="Courier New"/>
              </a:rPr>
              <a:t>&lt;input</a:t>
            </a:r>
            <a:r>
              <a:rPr lang="es" sz="1800">
                <a:solidFill>
                  <a:srgbClr val="ED4A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800">
                <a:solidFill>
                  <a:srgbClr val="7AB73A"/>
                </a:solidFill>
                <a:latin typeface="Courier New"/>
                <a:ea typeface="Courier New"/>
                <a:cs typeface="Courier New"/>
                <a:sym typeface="Courier New"/>
              </a:rPr>
              <a:t>type=</a:t>
            </a:r>
            <a:r>
              <a:rPr lang="es" sz="1800">
                <a:solidFill>
                  <a:srgbClr val="2BD5F3"/>
                </a:solidFill>
                <a:latin typeface="Courier New"/>
                <a:ea typeface="Courier New"/>
                <a:cs typeface="Courier New"/>
                <a:sym typeface="Courier New"/>
              </a:rPr>
              <a:t>”submit” </a:t>
            </a:r>
            <a:r>
              <a:rPr lang="es" sz="1800">
                <a:solidFill>
                  <a:srgbClr val="7AB73A"/>
                </a:solidFill>
                <a:latin typeface="Courier New"/>
                <a:ea typeface="Courier New"/>
                <a:cs typeface="Courier New"/>
                <a:sym typeface="Courier New"/>
              </a:rPr>
              <a:t>value=</a:t>
            </a:r>
            <a:r>
              <a:rPr lang="es" sz="1800">
                <a:solidFill>
                  <a:srgbClr val="2BD5F3"/>
                </a:solidFill>
                <a:latin typeface="Courier New"/>
                <a:ea typeface="Courier New"/>
                <a:cs typeface="Courier New"/>
                <a:sym typeface="Courier New"/>
              </a:rPr>
              <a:t>”ENVIAR”</a:t>
            </a:r>
            <a:r>
              <a:rPr b="1" lang="es" sz="1800">
                <a:solidFill>
                  <a:srgbClr val="ED4A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800">
              <a:solidFill>
                <a:srgbClr val="ED4A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alatino Linotype"/>
              <a:buNone/>
            </a:pPr>
            <a:r>
              <a:t/>
            </a:r>
            <a:endParaRPr sz="1800">
              <a:solidFill>
                <a:srgbClr val="ED4A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8"/>
          <p:cNvSpPr txBox="1"/>
          <p:nvPr/>
        </p:nvSpPr>
        <p:spPr>
          <a:xfrm>
            <a:off x="539552" y="3252503"/>
            <a:ext cx="8064896" cy="13013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None/>
            </a:pPr>
            <a:r>
              <a:rPr lang="es" sz="180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Permite insertar un texto de ayuda para el usuario describiendo el valor esperado en ese campo.</a:t>
            </a:r>
            <a:endParaRPr/>
          </a:p>
        </p:txBody>
      </p:sp>
      <p:sp>
        <p:nvSpPr>
          <p:cNvPr id="141" name="Google Shape;141;p8"/>
          <p:cNvSpPr txBox="1"/>
          <p:nvPr/>
        </p:nvSpPr>
        <p:spPr>
          <a:xfrm>
            <a:off x="1655676" y="255535"/>
            <a:ext cx="5832648" cy="64807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8125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Palatino Linotype"/>
              <a:buNone/>
            </a:pPr>
            <a:r>
              <a:rPr b="1" lang="es" sz="3200">
                <a:solidFill>
                  <a:schemeClr val="dk2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Atributo - Placeholder</a:t>
            </a:r>
            <a:endParaRPr b="1" sz="3200">
              <a:solidFill>
                <a:schemeClr val="dk2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142" name="Google Shape;142;p8"/>
          <p:cNvSpPr txBox="1"/>
          <p:nvPr/>
        </p:nvSpPr>
        <p:spPr>
          <a:xfrm>
            <a:off x="1102500" y="1402550"/>
            <a:ext cx="6939000" cy="11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ED4A00"/>
              </a:buClr>
              <a:buSzPts val="1800"/>
              <a:buFont typeface="Courier New"/>
              <a:buNone/>
            </a:pPr>
            <a:r>
              <a:rPr b="1" lang="es" sz="1800">
                <a:solidFill>
                  <a:srgbClr val="ED4A00"/>
                </a:solidFill>
                <a:latin typeface="Courier New"/>
                <a:ea typeface="Courier New"/>
                <a:cs typeface="Courier New"/>
                <a:sym typeface="Courier New"/>
              </a:rPr>
              <a:t>&lt;input</a:t>
            </a:r>
            <a:r>
              <a:rPr lang="es" sz="1800">
                <a:solidFill>
                  <a:srgbClr val="ED4A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800">
                <a:solidFill>
                  <a:srgbClr val="7AB73A"/>
                </a:solidFill>
                <a:latin typeface="Courier New"/>
                <a:ea typeface="Courier New"/>
                <a:cs typeface="Courier New"/>
                <a:sym typeface="Courier New"/>
              </a:rPr>
              <a:t>type=</a:t>
            </a:r>
            <a:r>
              <a:rPr lang="es" sz="1800">
                <a:solidFill>
                  <a:srgbClr val="2BD5F3"/>
                </a:solidFill>
                <a:latin typeface="Courier New"/>
                <a:ea typeface="Courier New"/>
                <a:cs typeface="Courier New"/>
                <a:sym typeface="Courier New"/>
              </a:rPr>
              <a:t>”email” </a:t>
            </a:r>
            <a:r>
              <a:rPr b="1" lang="es" sz="1800">
                <a:solidFill>
                  <a:srgbClr val="7AB73A"/>
                </a:solidFill>
                <a:latin typeface="Courier New"/>
                <a:ea typeface="Courier New"/>
                <a:cs typeface="Courier New"/>
                <a:sym typeface="Courier New"/>
              </a:rPr>
              <a:t>placeholder=</a:t>
            </a:r>
            <a:r>
              <a:rPr b="1" lang="es" sz="1800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"user@email.com"</a:t>
            </a:r>
            <a:r>
              <a:rPr b="1" lang="es" sz="1800">
                <a:solidFill>
                  <a:srgbClr val="ED4A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800">
              <a:solidFill>
                <a:srgbClr val="ED4A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alatino Linotype"/>
              <a:buNone/>
            </a:pPr>
            <a:r>
              <a:t/>
            </a:r>
            <a:endParaRPr b="1" sz="1800">
              <a:solidFill>
                <a:srgbClr val="ED4A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alatino Linotype"/>
              <a:buNone/>
            </a:pPr>
            <a:r>
              <a:t/>
            </a:r>
            <a:endParaRPr b="1" sz="1800">
              <a:solidFill>
                <a:srgbClr val="ED4A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9"/>
          <p:cNvSpPr txBox="1"/>
          <p:nvPr/>
        </p:nvSpPr>
        <p:spPr>
          <a:xfrm>
            <a:off x="513408" y="2787774"/>
            <a:ext cx="8064896" cy="162350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92D050"/>
              </a:buClr>
              <a:buSzPts val="1800"/>
              <a:buFont typeface="Arial"/>
              <a:buNone/>
            </a:pPr>
            <a:r>
              <a:rPr b="1" lang="es" sz="1800">
                <a:solidFill>
                  <a:srgbClr val="92D05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Required</a:t>
            </a:r>
            <a:r>
              <a:rPr lang="es" sz="180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hace que un campo sea “requerido” u obligatorio y devuelve una alerta en caso que no haya  sido ingresado ningún dato. </a:t>
            </a:r>
            <a:endParaRPr sz="1800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None/>
            </a:pPr>
            <a:r>
              <a:rPr lang="es" sz="180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Al validar datos con JS o PHP, este atributo puede ser  opcional</a:t>
            </a:r>
            <a:endParaRPr/>
          </a:p>
        </p:txBody>
      </p:sp>
      <p:sp>
        <p:nvSpPr>
          <p:cNvPr id="148" name="Google Shape;148;p9"/>
          <p:cNvSpPr txBox="1"/>
          <p:nvPr/>
        </p:nvSpPr>
        <p:spPr>
          <a:xfrm>
            <a:off x="1655676" y="255535"/>
            <a:ext cx="5832648" cy="64807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8125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Palatino Linotype"/>
              <a:buNone/>
            </a:pPr>
            <a:r>
              <a:rPr b="1" lang="es" sz="3200">
                <a:solidFill>
                  <a:schemeClr val="dk2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Atributo - Requerido</a:t>
            </a:r>
            <a:endParaRPr b="1" sz="3200">
              <a:solidFill>
                <a:schemeClr val="dk2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149" name="Google Shape;149;p9"/>
          <p:cNvSpPr txBox="1"/>
          <p:nvPr/>
        </p:nvSpPr>
        <p:spPr>
          <a:xfrm>
            <a:off x="539552" y="1402550"/>
            <a:ext cx="8064896" cy="11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ED4A00"/>
              </a:buClr>
              <a:buSzPts val="1800"/>
              <a:buFont typeface="Courier New"/>
              <a:buNone/>
            </a:pPr>
            <a:r>
              <a:rPr b="1" lang="es" sz="1800">
                <a:solidFill>
                  <a:srgbClr val="ED4A00"/>
                </a:solidFill>
                <a:latin typeface="Courier New"/>
                <a:ea typeface="Courier New"/>
                <a:cs typeface="Courier New"/>
                <a:sym typeface="Courier New"/>
              </a:rPr>
              <a:t>&lt;input</a:t>
            </a:r>
            <a:r>
              <a:rPr lang="es" sz="1800">
                <a:solidFill>
                  <a:srgbClr val="ED4A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800">
                <a:solidFill>
                  <a:srgbClr val="A5A5A5"/>
                </a:solidFill>
                <a:latin typeface="Courier New"/>
                <a:ea typeface="Courier New"/>
                <a:cs typeface="Courier New"/>
                <a:sym typeface="Courier New"/>
              </a:rPr>
              <a:t>type=”email” </a:t>
            </a:r>
            <a:r>
              <a:rPr b="1" lang="es" sz="1800">
                <a:solidFill>
                  <a:srgbClr val="A5A5A5"/>
                </a:solidFill>
                <a:latin typeface="Courier New"/>
                <a:ea typeface="Courier New"/>
                <a:cs typeface="Courier New"/>
                <a:sym typeface="Courier New"/>
              </a:rPr>
              <a:t>placeholder=user@email.com </a:t>
            </a:r>
            <a:r>
              <a:rPr b="1" lang="es" sz="1800">
                <a:solidFill>
                  <a:srgbClr val="7AB73A"/>
                </a:solidFill>
                <a:latin typeface="Courier New"/>
                <a:ea typeface="Courier New"/>
                <a:cs typeface="Courier New"/>
                <a:sym typeface="Courier New"/>
              </a:rPr>
              <a:t>required</a:t>
            </a:r>
            <a:r>
              <a:rPr b="1" lang="es" sz="1800">
                <a:solidFill>
                  <a:srgbClr val="ED4A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800">
              <a:solidFill>
                <a:srgbClr val="ED4A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alatino Linotype"/>
              <a:buNone/>
            </a:pPr>
            <a:r>
              <a:t/>
            </a:r>
            <a:endParaRPr b="1" sz="1800">
              <a:solidFill>
                <a:srgbClr val="ED4A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alatino Linotype"/>
              <a:buNone/>
            </a:pPr>
            <a:r>
              <a:t/>
            </a:r>
            <a:endParaRPr b="1" sz="1800">
              <a:solidFill>
                <a:srgbClr val="ED4A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Ejecutivo">
  <a:themeElements>
    <a:clrScheme name="Ejecutivo">
      <a:dk1>
        <a:srgbClr val="000000"/>
      </a:dk1>
      <a:lt1>
        <a:srgbClr val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2021-07-17T16:50:55Z</dcterms:created>
  <dc:creator>usuario</dc:creator>
</cp:coreProperties>
</file>