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Palatino Linotype"/>
      <p:regular r:id="rId29"/>
      <p:bold r:id="rId30"/>
      <p:italic r:id="rId31"/>
      <p:boldItalic r:id="rId32"/>
    </p:embeddedFont>
    <p:embeddedFont>
      <p:font typeface="Varela Round"/>
      <p:regular r:id="rId33"/>
    </p:embeddedFont>
    <p:embeddedFont>
      <p:font typeface="Century Gothic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8" roundtripDataSignature="AMtx7mgQuD9+PxRgCrpXYh6/AfGPFItl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alatinoLinotyp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alatinoLinotype-italic.fntdata"/><Relationship Id="rId30" Type="http://schemas.openxmlformats.org/officeDocument/2006/relationships/font" Target="fonts/PalatinoLinotype-bold.fntdata"/><Relationship Id="rId11" Type="http://schemas.openxmlformats.org/officeDocument/2006/relationships/slide" Target="slides/slide6.xml"/><Relationship Id="rId33" Type="http://schemas.openxmlformats.org/officeDocument/2006/relationships/font" Target="fonts/VarelaRound-regular.fntdata"/><Relationship Id="rId10" Type="http://schemas.openxmlformats.org/officeDocument/2006/relationships/slide" Target="slides/slide5.xml"/><Relationship Id="rId32" Type="http://schemas.openxmlformats.org/officeDocument/2006/relationships/font" Target="fonts/PalatinoLinotype-boldItalic.fntdata"/><Relationship Id="rId13" Type="http://schemas.openxmlformats.org/officeDocument/2006/relationships/slide" Target="slides/slide8.xml"/><Relationship Id="rId35" Type="http://schemas.openxmlformats.org/officeDocument/2006/relationships/font" Target="fonts/CenturyGothic-bold.fntdata"/><Relationship Id="rId12" Type="http://schemas.openxmlformats.org/officeDocument/2006/relationships/slide" Target="slides/slide7.xml"/><Relationship Id="rId34" Type="http://schemas.openxmlformats.org/officeDocument/2006/relationships/font" Target="fonts/CenturyGothic-regular.fntdata"/><Relationship Id="rId15" Type="http://schemas.openxmlformats.org/officeDocument/2006/relationships/slide" Target="slides/slide10.xml"/><Relationship Id="rId37" Type="http://schemas.openxmlformats.org/officeDocument/2006/relationships/font" Target="fonts/CenturyGothic-boldItalic.fntdata"/><Relationship Id="rId14" Type="http://schemas.openxmlformats.org/officeDocument/2006/relationships/slide" Target="slides/slide9.xml"/><Relationship Id="rId36" Type="http://schemas.openxmlformats.org/officeDocument/2006/relationships/font" Target="fonts/CenturyGothic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alatino Linotype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1679576" y="171450"/>
            <a:ext cx="5711824" cy="671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/>
          <p:nvPr>
            <p:ph idx="2" type="pic"/>
          </p:nvPr>
        </p:nvSpPr>
        <p:spPr>
          <a:xfrm>
            <a:off x="1508126" y="857250"/>
            <a:ext cx="6054724" cy="3405783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8900" rotWithShape="0" algn="ctr" dir="5400000" dist="50800">
              <a:srgbClr val="000000">
                <a:alpha val="24705"/>
              </a:srgbClr>
            </a:outerShdw>
          </a:effectLst>
        </p:spPr>
      </p:sp>
      <p:sp>
        <p:nvSpPr>
          <p:cNvPr id="75" name="Google Shape;75;p30"/>
          <p:cNvSpPr txBox="1"/>
          <p:nvPr>
            <p:ph idx="1" type="body"/>
          </p:nvPr>
        </p:nvSpPr>
        <p:spPr>
          <a:xfrm>
            <a:off x="1679576" y="4357688"/>
            <a:ext cx="5711824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30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/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ctrTitle"/>
          </p:nvPr>
        </p:nvSpPr>
        <p:spPr>
          <a:xfrm>
            <a:off x="685800" y="457201"/>
            <a:ext cx="7772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Palatino Linotype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subTitle"/>
          </p:nvPr>
        </p:nvSpPr>
        <p:spPr>
          <a:xfrm>
            <a:off x="1371600" y="371475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3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8" name="Google Shape;28;p23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 txBox="1"/>
          <p:nvPr>
            <p:ph type="title"/>
          </p:nvPr>
        </p:nvSpPr>
        <p:spPr>
          <a:xfrm>
            <a:off x="722313" y="1028701"/>
            <a:ext cx="7772400" cy="18788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alatino Linotype"/>
              <a:buNone/>
              <a:defRPr sz="48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" type="body"/>
          </p:nvPr>
        </p:nvSpPr>
        <p:spPr>
          <a:xfrm>
            <a:off x="722313" y="3051573"/>
            <a:ext cx="7772400" cy="848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25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41" name="Google Shape;41;p25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2" name="Google Shape;42;p25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3" name="Google Shape;43;p25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50" name="Google Shape;50;p26"/>
          <p:cNvSpPr txBox="1"/>
          <p:nvPr>
            <p:ph idx="2" type="body"/>
          </p:nvPr>
        </p:nvSpPr>
        <p:spPr>
          <a:xfrm>
            <a:off x="365760" y="1200150"/>
            <a:ext cx="4041648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7"/>
          <p:cNvSpPr txBox="1"/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" type="body"/>
          </p:nvPr>
        </p:nvSpPr>
        <p:spPr>
          <a:xfrm>
            <a:off x="457200" y="1200150"/>
            <a:ext cx="40401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7"/>
          <p:cNvSpPr txBox="1"/>
          <p:nvPr>
            <p:ph idx="2" type="body"/>
          </p:nvPr>
        </p:nvSpPr>
        <p:spPr>
          <a:xfrm>
            <a:off x="4648201" y="1200150"/>
            <a:ext cx="40417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27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58" name="Google Shape;58;p27"/>
          <p:cNvSpPr txBox="1"/>
          <p:nvPr>
            <p:ph idx="3" type="body"/>
          </p:nvPr>
        </p:nvSpPr>
        <p:spPr>
          <a:xfrm>
            <a:off x="457200" y="1659636"/>
            <a:ext cx="4041648" cy="2935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4" type="body"/>
          </p:nvPr>
        </p:nvSpPr>
        <p:spPr>
          <a:xfrm>
            <a:off x="4672584" y="1659637"/>
            <a:ext cx="4041648" cy="2934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/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5907088" y="200025"/>
            <a:ext cx="3008313" cy="157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" type="body"/>
          </p:nvPr>
        </p:nvSpPr>
        <p:spPr>
          <a:xfrm>
            <a:off x="719138" y="204788"/>
            <a:ext cx="4995863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o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29"/>
          <p:cNvSpPr txBox="1"/>
          <p:nvPr>
            <p:ph idx="2" type="body"/>
          </p:nvPr>
        </p:nvSpPr>
        <p:spPr>
          <a:xfrm>
            <a:off x="5907088" y="1828801"/>
            <a:ext cx="3008313" cy="2765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3F3F3"/>
            </a:gs>
            <a:gs pos="92000">
              <a:srgbClr val="D8D8D8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5" name="Google Shape;15;p20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" name="Google Shape;16;p20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3schools.com/html/html_links.as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enguajehtml.com/html/multimedia/etiquetas-html-de-vide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oogle.com/maps/embed?pb=!1m...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alatino Linotype"/>
              <a:buNone/>
            </a:pPr>
            <a:r>
              <a:rPr lang="es-AR"/>
              <a:t>HTML</a:t>
            </a:r>
            <a:br>
              <a:rPr lang="es-AR"/>
            </a:br>
            <a:r>
              <a:rPr lang="es-AR"/>
              <a:t>CSS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/>
        </p:nvSpPr>
        <p:spPr>
          <a:xfrm>
            <a:off x="395536" y="297880"/>
            <a:ext cx="2376264" cy="20578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61111"/>
              </a:lnSpc>
              <a:spcBef>
                <a:spcPts val="0"/>
              </a:spcBef>
              <a:spcAft>
                <a:spcPts val="0"/>
              </a:spcAft>
              <a:buClr>
                <a:srgbClr val="197B8C"/>
              </a:buClr>
              <a:buSzPts val="3600"/>
              <a:buFont typeface="Palatino Linotype"/>
              <a:buNone/>
            </a:pPr>
            <a:r>
              <a:rPr b="1" lang="es-AR" sz="3600">
                <a:solidFill>
                  <a:srgbClr val="197B8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Cascading</a:t>
            </a:r>
            <a:endParaRPr b="1" sz="3600">
              <a:solidFill>
                <a:srgbClr val="197B8C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61111"/>
              </a:lnSpc>
              <a:spcBef>
                <a:spcPts val="0"/>
              </a:spcBef>
              <a:spcAft>
                <a:spcPts val="0"/>
              </a:spcAft>
              <a:buClr>
                <a:srgbClr val="197B8C"/>
              </a:buClr>
              <a:buSzPts val="3600"/>
              <a:buFont typeface="Palatino Linotype"/>
              <a:buNone/>
            </a:pPr>
            <a:r>
              <a:rPr b="1" lang="es-AR" sz="3600">
                <a:solidFill>
                  <a:srgbClr val="197B8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Style Sheets</a:t>
            </a:r>
            <a:endParaRPr b="1" sz="3600">
              <a:solidFill>
                <a:srgbClr val="197B8C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4034232" y="297880"/>
            <a:ext cx="4448400" cy="19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i="1" lang="es-AR" sz="1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Hojas de estilo en cascada.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i="1" lang="es-AR" sz="1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Compuestas de </a:t>
            </a:r>
            <a:r>
              <a:rPr i="1" lang="es-AR" sz="1800">
                <a:solidFill>
                  <a:srgbClr val="ED4A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REGLAS</a:t>
            </a:r>
            <a:r>
              <a:rPr i="1" lang="es-AR" sz="1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i="1" lang="es-AR" sz="1800">
                <a:solidFill>
                  <a:srgbClr val="ED4A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SELECTORES </a:t>
            </a:r>
            <a:r>
              <a:rPr i="1" lang="es-AR" sz="1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 </a:t>
            </a:r>
            <a:r>
              <a:rPr i="1" lang="es-AR" sz="1800">
                <a:solidFill>
                  <a:srgbClr val="ED4A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DECLARACIONES.</a:t>
            </a:r>
            <a:endParaRPr i="1" sz="1800">
              <a:solidFill>
                <a:srgbClr val="ED4A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440248" y="2637367"/>
            <a:ext cx="8020184" cy="16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Sirven para “estilizar”</a:t>
            </a: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nuestro contenido HTML. Podemos cambiar colores, fondos, tipografías, anchos, altos, etc. Así como también generar </a:t>
            </a:r>
            <a:r>
              <a:rPr b="1"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animaciones y transiciones</a:t>
            </a: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/>
        </p:nvSpPr>
        <p:spPr>
          <a:xfrm>
            <a:off x="827584" y="374017"/>
            <a:ext cx="7416824" cy="685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Tenemos 3 métodos para vincular HTML con CSS</a:t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467544" y="1923678"/>
            <a:ext cx="2016224" cy="1296144"/>
          </a:xfrm>
          <a:prstGeom prst="roundRect">
            <a:avLst>
              <a:gd fmla="val 16667" name="adj"/>
            </a:avLst>
          </a:prstGeom>
          <a:solidFill>
            <a:srgbClr val="FFF4C5"/>
          </a:solidFill>
          <a:ln>
            <a:noFill/>
          </a:ln>
          <a:effectLst>
            <a:outerShdw blurRad="152400" sx="103000" rotWithShape="0" algn="tr" dir="81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9" name="Google Shape;169;p11"/>
          <p:cNvSpPr txBox="1"/>
          <p:nvPr/>
        </p:nvSpPr>
        <p:spPr>
          <a:xfrm>
            <a:off x="757221" y="2075100"/>
            <a:ext cx="1436870" cy="9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Externo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&lt;link&gt;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6228184" y="1868881"/>
            <a:ext cx="2016224" cy="1296144"/>
          </a:xfrm>
          <a:prstGeom prst="roundRect">
            <a:avLst>
              <a:gd fmla="val 16667" name="adj"/>
            </a:avLst>
          </a:prstGeom>
          <a:solidFill>
            <a:srgbClr val="FFF4C5"/>
          </a:solidFill>
          <a:ln>
            <a:noFill/>
          </a:ln>
          <a:effectLst>
            <a:outerShdw blurRad="152400" sx="103000" rotWithShape="0" algn="tr" dir="81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2122905" y="3435846"/>
            <a:ext cx="4826181" cy="1288444"/>
          </a:xfrm>
          <a:prstGeom prst="roundRect">
            <a:avLst>
              <a:gd fmla="val 16667" name="adj"/>
            </a:avLst>
          </a:prstGeom>
          <a:solidFill>
            <a:srgbClr val="FFF4C5"/>
          </a:solidFill>
          <a:ln>
            <a:noFill/>
          </a:ln>
          <a:effectLst>
            <a:outerShdw blurRad="152400" sx="103000" rotWithShape="0" algn="tr" dir="81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6455075" y="1868881"/>
            <a:ext cx="1562442" cy="12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Interno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&lt;style&gt;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&lt;/style&gt;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2190477" y="3651870"/>
            <a:ext cx="4979604" cy="12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línea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&lt;p</a:t>
            </a:r>
            <a:r>
              <a:rPr lang="es-AR" sz="20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AR" sz="2000">
                <a:solidFill>
                  <a:srgbClr val="2BD5F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style=</a:t>
            </a:r>
            <a:r>
              <a:rPr lang="es-AR" sz="2000">
                <a:solidFill>
                  <a:srgbClr val="65BB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”propiedad: valor;”</a:t>
            </a: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&gt;...&lt;/p&gt;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/>
        </p:nvSpPr>
        <p:spPr>
          <a:xfrm>
            <a:off x="1934250" y="2307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23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alatino Linotype"/>
              <a:buNone/>
            </a:pPr>
            <a:r>
              <a:rPr b="1" lang="es-AR" sz="25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Vinculación Externa de CSS</a:t>
            </a:r>
            <a:endParaRPr b="1" sz="2500">
              <a:solidFill>
                <a:schemeClr val="dk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467544" y="986300"/>
            <a:ext cx="828092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urier New"/>
              <a:buNone/>
            </a:pPr>
            <a:r>
              <a:rPr lang="es-AR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  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urier New"/>
              <a:buNone/>
            </a:pPr>
            <a:r>
              <a:rPr lang="es-AR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&lt;link </a:t>
            </a:r>
            <a:r>
              <a:rPr lang="es-AR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href=</a:t>
            </a:r>
            <a:r>
              <a:rPr lang="es-AR" sz="2200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”css/styles.css” </a:t>
            </a:r>
            <a:r>
              <a:rPr lang="es-AR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rel=</a:t>
            </a:r>
            <a:r>
              <a:rPr lang="es-AR" sz="2200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”stylesheet”</a:t>
            </a:r>
            <a:r>
              <a:rPr lang="es-AR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2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0" name="Google Shape;180;p12"/>
          <p:cNvCxnSpPr/>
          <p:nvPr/>
        </p:nvCxnSpPr>
        <p:spPr>
          <a:xfrm>
            <a:off x="3131840" y="1998800"/>
            <a:ext cx="0" cy="987600"/>
          </a:xfrm>
          <a:prstGeom prst="straightConnector1">
            <a:avLst/>
          </a:prstGeom>
          <a:noFill/>
          <a:ln cap="flat" cmpd="sng" w="28575">
            <a:solidFill>
              <a:srgbClr val="D9A21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" name="Google Shape;181;p12"/>
          <p:cNvSpPr txBox="1"/>
          <p:nvPr/>
        </p:nvSpPr>
        <p:spPr>
          <a:xfrm>
            <a:off x="1621875" y="3039775"/>
            <a:ext cx="25605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rgbClr val="22A8BF"/>
              </a:buClr>
              <a:buSzPts val="1800"/>
              <a:buFont typeface="Arial"/>
              <a:buNone/>
            </a:pPr>
            <a:r>
              <a:rPr b="1" lang="es-AR" sz="1800">
                <a:solidFill>
                  <a:srgbClr val="22A8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Ruta o path donde se encuentra mi archivo</a:t>
            </a:r>
            <a:endParaRPr b="1" sz="1800">
              <a:solidFill>
                <a:srgbClr val="22A8B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82" name="Google Shape;182;p12"/>
          <p:cNvCxnSpPr/>
          <p:nvPr/>
        </p:nvCxnSpPr>
        <p:spPr>
          <a:xfrm>
            <a:off x="6708050" y="1998800"/>
            <a:ext cx="0" cy="987600"/>
          </a:xfrm>
          <a:prstGeom prst="straightConnector1">
            <a:avLst/>
          </a:prstGeom>
          <a:noFill/>
          <a:ln cap="flat" cmpd="sng" w="28575">
            <a:solidFill>
              <a:srgbClr val="D9A21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3" name="Google Shape;183;p12"/>
          <p:cNvSpPr txBox="1"/>
          <p:nvPr/>
        </p:nvSpPr>
        <p:spPr>
          <a:xfrm>
            <a:off x="4817600" y="3011300"/>
            <a:ext cx="37809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rgbClr val="22A8BF"/>
              </a:buClr>
              <a:buSzPts val="1800"/>
              <a:buFont typeface="Arial"/>
              <a:buNone/>
            </a:pPr>
            <a:r>
              <a:rPr b="1" lang="es-AR" sz="1800">
                <a:solidFill>
                  <a:srgbClr val="22A8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Relación entre documentos HTML y CSS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rgbClr val="22A8BF"/>
              </a:buClr>
              <a:buSzPts val="1800"/>
              <a:buFont typeface="Arial"/>
              <a:buNone/>
            </a:pPr>
            <a:r>
              <a:rPr b="1" lang="es-AR" sz="1800">
                <a:solidFill>
                  <a:srgbClr val="22A8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(siempre va igual)</a:t>
            </a:r>
            <a:endParaRPr b="1" sz="1800">
              <a:solidFill>
                <a:srgbClr val="22A8B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1030896" y="1851670"/>
            <a:ext cx="7082207" cy="19185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declaración indica "</a:t>
            </a:r>
            <a:r>
              <a:rPr b="1"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 hay que hacer</a:t>
            </a: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 y el selector indica "</a:t>
            </a:r>
            <a:r>
              <a:rPr b="1"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quién hay que hacérselo</a:t>
            </a: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latino Linotype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lo tanto, los selectores son imprescindibles para aplicar de forma correcta los estilos </a:t>
            </a:r>
            <a:r>
              <a:rPr b="1"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CSS</a:t>
            </a: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 una página. Tenemos: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3"/>
          <p:cNvSpPr txBox="1"/>
          <p:nvPr/>
        </p:nvSpPr>
        <p:spPr>
          <a:xfrm>
            <a:off x="1934250" y="3831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6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alatino Linotype"/>
              <a:buNone/>
            </a:pPr>
            <a:r>
              <a:rPr b="1" lang="es-AR" sz="36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Selectores de CSS</a:t>
            </a:r>
            <a:endParaRPr b="1" sz="3600">
              <a:solidFill>
                <a:schemeClr val="dk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/>
        </p:nvSpPr>
        <p:spPr>
          <a:xfrm>
            <a:off x="1030235" y="1347614"/>
            <a:ext cx="7082207" cy="12241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1"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Etiquetas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latino Linotype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Selectores de etiqueta que afectan a todas las etiquetas que se describen.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2554875" y="2769350"/>
            <a:ext cx="2584500" cy="1871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ED4A00"/>
              </a:buClr>
              <a:buSzPts val="2400"/>
              <a:buFont typeface="Arial"/>
              <a:buNone/>
            </a:pPr>
            <a:r>
              <a:rPr b="1" lang="es-AR" sz="2400">
                <a:solidFill>
                  <a:srgbClr val="ED4A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etiqueta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 {</a:t>
            </a:r>
            <a:br>
              <a:rPr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...</a:t>
            </a:r>
            <a:br>
              <a:rPr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/>
        </p:nvSpPr>
        <p:spPr>
          <a:xfrm>
            <a:off x="1030235" y="1347614"/>
            <a:ext cx="7082207" cy="12241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1"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latino Linotype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Selectores de clase afectan a todas las etiquetas que tengan como atributo la clase descrita.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entury Gothic"/>
              <a:buNone/>
            </a:pPr>
            <a:r>
              <a:rPr i="1" lang="es-AR" sz="2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DATO IMPORTANTE</a:t>
            </a: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las clases empiezan con .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2554875" y="2769350"/>
            <a:ext cx="2584500" cy="1871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ED4A00"/>
              </a:buClr>
              <a:buSzPts val="2400"/>
              <a:buFont typeface="Arial"/>
              <a:buNone/>
            </a:pPr>
            <a:r>
              <a:rPr b="1" lang="es-AR" sz="2400">
                <a:solidFill>
                  <a:srgbClr val="ED4A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clase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.negrita {</a:t>
            </a:r>
            <a:br>
              <a:rPr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...</a:t>
            </a:r>
            <a:br>
              <a:rPr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/>
        </p:nvSpPr>
        <p:spPr>
          <a:xfrm>
            <a:off x="1030235" y="1347614"/>
            <a:ext cx="7082207" cy="12241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1"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latino Linotype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Selectores de clase afectan a todas las etiquetas que tengan como atributo el ID descrito.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entury Gothic"/>
              <a:buNone/>
            </a:pPr>
            <a:r>
              <a:rPr i="1" lang="es-AR" sz="2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DATO IMPORTANTE: </a:t>
            </a: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 clases empiezan con #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2554875" y="2769350"/>
            <a:ext cx="2584500" cy="1871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ED4A00"/>
              </a:buClr>
              <a:buSzPts val="2400"/>
              <a:buFont typeface="Arial"/>
              <a:buNone/>
            </a:pPr>
            <a:r>
              <a:rPr b="1" lang="es-AR" sz="2400">
                <a:solidFill>
                  <a:srgbClr val="ED4A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#unico {</a:t>
            </a:r>
            <a:br>
              <a:rPr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...</a:t>
            </a:r>
            <a:br>
              <a:rPr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/>
        </p:nvSpPr>
        <p:spPr>
          <a:xfrm>
            <a:off x="1030235" y="1347614"/>
            <a:ext cx="7082207" cy="12241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1"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Combinados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latino Linotype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Selectores combinados afectan a todos los que cumplan con la condición. </a:t>
            </a:r>
            <a:endParaRPr/>
          </a:p>
        </p:txBody>
      </p:sp>
      <p:sp>
        <p:nvSpPr>
          <p:cNvPr id="213" name="Google Shape;213;p17"/>
          <p:cNvSpPr txBox="1"/>
          <p:nvPr/>
        </p:nvSpPr>
        <p:spPr>
          <a:xfrm>
            <a:off x="2554875" y="2769350"/>
            <a:ext cx="2584500" cy="1871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ED4A00"/>
              </a:buClr>
              <a:buSzPts val="2400"/>
              <a:buFont typeface="Arial"/>
              <a:buNone/>
            </a:pPr>
            <a:r>
              <a:rPr b="1" lang="es-AR" sz="2400">
                <a:solidFill>
                  <a:srgbClr val="ED4A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 combinados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h2.negrita {</a:t>
            </a:r>
            <a:br>
              <a:rPr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...</a:t>
            </a:r>
            <a:br>
              <a:rPr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/>
          <p:nvPr/>
        </p:nvSpPr>
        <p:spPr>
          <a:xfrm>
            <a:off x="1030235" y="1347614"/>
            <a:ext cx="7082207" cy="12241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1"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Descendientes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latino Linotype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Selectores descendientes son aún más específicos. Veamos el ejemplo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2554875" y="2769350"/>
            <a:ext cx="2584500" cy="1871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ED4A00"/>
              </a:buClr>
              <a:buSzPts val="2400"/>
              <a:buFont typeface="Arial"/>
              <a:buNone/>
            </a:pPr>
            <a:r>
              <a:rPr b="1" lang="es-AR" sz="2400">
                <a:solidFill>
                  <a:srgbClr val="ED4A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Descendientes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ul li,negrita {</a:t>
            </a:r>
            <a:br>
              <a:rPr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...</a:t>
            </a:r>
            <a:br>
              <a:rPr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/>
        </p:nvSpPr>
        <p:spPr>
          <a:xfrm>
            <a:off x="1043608" y="2067694"/>
            <a:ext cx="7324517" cy="146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 selectores de CSS siempre priorizan los selectores más específicos para aplicar los estilos.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539552" y="876288"/>
            <a:ext cx="7992888" cy="18394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 enlaces de internet están formados por una serie de rutas (también conocidos con el término inglés ‘path’), donde se le indica la dirección a la que tiene que ir el navegador cuando pulsamos sobre ese link.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Podemos encontrar dos tipos de rutas distintas</a:t>
            </a:r>
            <a:r>
              <a:rPr b="0" i="0" lang="es-AR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b="0" i="0" lang="es-AR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0" i="0" lang="es-AR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400" u="none" cap="none" strike="noStrike">
              <a:solidFill>
                <a:srgbClr val="617A8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39552" y="2931790"/>
            <a:ext cx="3600400" cy="19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Ruta Absoluta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2000" u="none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https://google.com</a:t>
            </a:r>
            <a:endParaRPr b="0" i="0" sz="2000" u="none" cap="none" strike="noStrik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4788024" y="2931790"/>
            <a:ext cx="4176464" cy="15841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Ruta Relativa</a:t>
            </a:r>
            <a:endParaRPr b="0" i="0" sz="16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../img/foto.jpg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br>
              <a:rPr b="0" i="0" lang="es-AR" sz="2000" u="none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s-AR" sz="2000" u="none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img/foto.jpg</a:t>
            </a:r>
            <a:endParaRPr b="0" i="0" sz="2000" u="none" cap="none" strike="noStrik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3486713" y="228216"/>
            <a:ext cx="2170574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Palatino Linotype"/>
              <a:buNone/>
            </a:pPr>
            <a:r>
              <a:rPr b="1" i="0" lang="es-AR" sz="38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Rutas</a:t>
            </a:r>
            <a:endParaRPr b="1" i="0" sz="3800" u="none" cap="none" strike="noStrike">
              <a:solidFill>
                <a:schemeClr val="dk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1934250" y="-69750"/>
            <a:ext cx="52755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7058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Palatino Linotype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Enlaces</a:t>
            </a:r>
            <a:endParaRPr b="1" i="0" sz="3400" u="none" cap="none" strike="noStrike">
              <a:solidFill>
                <a:schemeClr val="dk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539552" y="555526"/>
            <a:ext cx="8208912" cy="754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etiqueta </a:t>
            </a:r>
            <a:r>
              <a:rPr b="0" i="0" lang="es-AR" sz="1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&lt;a&gt;</a:t>
            </a:r>
            <a:r>
              <a:rPr b="0" i="0" lang="es-AR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se usa para definir un destino o un origen de un enlace.</a:t>
            </a:r>
            <a:endParaRPr b="0" i="0" sz="18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539552" y="1309594"/>
            <a:ext cx="7992888" cy="3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arela Round"/>
              <a:buNone/>
            </a:pPr>
            <a:r>
              <a:rPr b="1" i="0" lang="es-AR" sz="18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Externos</a:t>
            </a:r>
            <a:endParaRPr b="1" i="0" sz="1800" u="none" cap="none" strike="noStrike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Varela Round"/>
              <a:buNone/>
            </a:pPr>
            <a:r>
              <a:rPr b="0" i="0" lang="es-AR" sz="1800" u="none" cap="none" strike="noStrike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&lt;a </a:t>
            </a:r>
            <a:r>
              <a:rPr b="0" i="0" lang="es-AR" sz="1800" u="none" cap="none" strike="noStrike">
                <a:solidFill>
                  <a:srgbClr val="0070C0"/>
                </a:solidFill>
                <a:latin typeface="Varela Round"/>
                <a:ea typeface="Varela Round"/>
                <a:cs typeface="Varela Round"/>
                <a:sym typeface="Varela Round"/>
              </a:rPr>
              <a:t>href</a:t>
            </a:r>
            <a:r>
              <a:rPr b="0" i="0" lang="es-AR" sz="1800" u="none" cap="none" strike="noStrike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=</a:t>
            </a:r>
            <a:r>
              <a:rPr b="0" i="0" lang="es-AR" sz="1800" u="none" cap="none" strike="noStrike">
                <a:solidFill>
                  <a:srgbClr val="00B050"/>
                </a:solidFill>
                <a:latin typeface="Varela Round"/>
                <a:ea typeface="Varela Round"/>
                <a:cs typeface="Varela Round"/>
                <a:sym typeface="Varela Round"/>
              </a:rPr>
              <a:t>"http://google.com"</a:t>
            </a:r>
            <a:r>
              <a:rPr b="0" i="0" lang="es-AR" sz="1800" u="none" cap="none" strike="noStrike">
                <a:solidFill>
                  <a:srgbClr val="37474F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b="0" i="0" lang="es-AR" sz="1800" u="none" cap="none" strike="noStrike">
                <a:solidFill>
                  <a:srgbClr val="0070C0"/>
                </a:solidFill>
                <a:latin typeface="Varela Round"/>
                <a:ea typeface="Varela Round"/>
                <a:cs typeface="Varela Round"/>
                <a:sym typeface="Varela Round"/>
              </a:rPr>
              <a:t>target=</a:t>
            </a:r>
            <a:r>
              <a:rPr b="0" i="0" lang="es-AR" sz="1800" u="none" cap="none" strike="noStrike">
                <a:solidFill>
                  <a:srgbClr val="00B050"/>
                </a:solidFill>
                <a:latin typeface="Varela Round"/>
                <a:ea typeface="Varela Round"/>
                <a:cs typeface="Varela Round"/>
                <a:sym typeface="Varela Round"/>
              </a:rPr>
              <a:t>"_blank"</a:t>
            </a:r>
            <a:r>
              <a:rPr b="0" i="0" lang="es-AR" sz="1800" u="none" cap="none" strike="noStrike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&gt;</a:t>
            </a:r>
            <a:r>
              <a:rPr b="0" i="0" lang="es-AR" sz="1800" u="none" cap="none" strike="noStrike">
                <a:solidFill>
                  <a:srgbClr val="37474F"/>
                </a:solidFill>
                <a:latin typeface="Varela Round"/>
                <a:ea typeface="Varela Round"/>
                <a:cs typeface="Varela Round"/>
                <a:sym typeface="Varela Round"/>
              </a:rPr>
              <a:t>Ir a Google</a:t>
            </a:r>
            <a:r>
              <a:rPr b="0" i="0" lang="es-AR" sz="1800" u="none" cap="none" strike="noStrike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&lt;/a&gt;</a:t>
            </a:r>
            <a:endParaRPr b="0" i="0" sz="1800" u="none" cap="none" strike="noStrike">
              <a:solidFill>
                <a:srgbClr val="FF00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t/>
            </a:r>
            <a:endParaRPr b="0" i="0" sz="1800" u="none" cap="none" strike="noStrike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arela Round"/>
              <a:buNone/>
            </a:pPr>
            <a:r>
              <a:rPr b="1" i="0" lang="es-AR" sz="18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Locales</a:t>
            </a:r>
            <a:endParaRPr b="1" i="0" sz="1800" u="none" cap="none" strike="noStrike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800"/>
              <a:buFont typeface="Varela Round"/>
              <a:buNone/>
            </a:pPr>
            <a:r>
              <a:rPr b="0" i="0" lang="es-AR" sz="1800" u="none" cap="none" strike="noStrike">
                <a:solidFill>
                  <a:srgbClr val="ED4A00"/>
                </a:solidFill>
                <a:latin typeface="Varela Round"/>
                <a:ea typeface="Varela Round"/>
                <a:cs typeface="Varela Round"/>
                <a:sym typeface="Varela Round"/>
              </a:rPr>
              <a:t>&lt;a </a:t>
            </a:r>
            <a:r>
              <a:rPr b="0" i="0" lang="es-AR" sz="1800" u="none" cap="none" strike="noStrike">
                <a:solidFill>
                  <a:srgbClr val="0070C0"/>
                </a:solidFill>
                <a:latin typeface="Varela Round"/>
                <a:ea typeface="Varela Round"/>
                <a:cs typeface="Varela Round"/>
                <a:sym typeface="Varela Round"/>
              </a:rPr>
              <a:t>href</a:t>
            </a:r>
            <a:r>
              <a:rPr b="0" i="0" lang="es-AR" sz="1800" u="none" cap="none" strike="noStrike">
                <a:solidFill>
                  <a:srgbClr val="ED4A00"/>
                </a:solidFill>
                <a:latin typeface="Varela Round"/>
                <a:ea typeface="Varela Round"/>
                <a:cs typeface="Varela Round"/>
                <a:sym typeface="Varela Round"/>
              </a:rPr>
              <a:t>=</a:t>
            </a:r>
            <a:r>
              <a:rPr b="0" i="0" lang="es-AR" sz="1800" u="none" cap="none" strike="noStrike">
                <a:solidFill>
                  <a:srgbClr val="37474F"/>
                </a:solidFill>
                <a:latin typeface="Varela Round"/>
                <a:ea typeface="Varela Round"/>
                <a:cs typeface="Varela Round"/>
                <a:sym typeface="Varela Round"/>
              </a:rPr>
              <a:t>"</a:t>
            </a:r>
            <a:r>
              <a:rPr b="0" i="0" lang="es-AR" sz="1800" u="none" cap="none" strike="noStrike">
                <a:solidFill>
                  <a:srgbClr val="00B050"/>
                </a:solidFill>
                <a:latin typeface="Varela Round"/>
                <a:ea typeface="Varela Round"/>
                <a:cs typeface="Varela Round"/>
                <a:sym typeface="Varela Round"/>
              </a:rPr>
              <a:t>contacto.html</a:t>
            </a:r>
            <a:r>
              <a:rPr b="0" i="0" lang="es-AR" sz="1800" u="none" cap="none" strike="noStrike">
                <a:solidFill>
                  <a:srgbClr val="37474F"/>
                </a:solidFill>
                <a:latin typeface="Varela Round"/>
                <a:ea typeface="Varela Round"/>
                <a:cs typeface="Varela Round"/>
                <a:sym typeface="Varela Round"/>
              </a:rPr>
              <a:t>"</a:t>
            </a:r>
            <a:r>
              <a:rPr b="0" i="0" lang="es-AR" sz="1800" u="none" cap="none" strike="noStrike">
                <a:solidFill>
                  <a:srgbClr val="ED4A00"/>
                </a:solidFill>
                <a:latin typeface="Varela Round"/>
                <a:ea typeface="Varela Round"/>
                <a:cs typeface="Varela Round"/>
                <a:sym typeface="Varela Round"/>
              </a:rPr>
              <a:t>&gt;</a:t>
            </a:r>
            <a:r>
              <a:rPr b="0" i="0" lang="es-AR" sz="1800" u="none" cap="none" strike="noStrike">
                <a:solidFill>
                  <a:srgbClr val="37474F"/>
                </a:solidFill>
                <a:latin typeface="Varela Round"/>
                <a:ea typeface="Varela Round"/>
                <a:cs typeface="Varela Round"/>
                <a:sym typeface="Varela Round"/>
              </a:rPr>
              <a:t> Escribinos</a:t>
            </a:r>
            <a:r>
              <a:rPr b="0" i="0" lang="es-AR" sz="1800" u="none" cap="none" strike="noStrike">
                <a:solidFill>
                  <a:srgbClr val="ED4A00"/>
                </a:solidFill>
                <a:latin typeface="Varela Round"/>
                <a:ea typeface="Varela Round"/>
                <a:cs typeface="Varela Round"/>
                <a:sym typeface="Varela Round"/>
              </a:rPr>
              <a:t>&lt;/a&gt;</a:t>
            </a:r>
            <a:endParaRPr b="0" i="0" sz="1800" u="none" cap="none" strike="noStrike">
              <a:solidFill>
                <a:srgbClr val="ED4A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t/>
            </a:r>
            <a:endParaRPr b="0" i="0" sz="1800" u="none" cap="none" strike="noStrike">
              <a:solidFill>
                <a:srgbClr val="ED4A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AR" sz="18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Internos (anclas)</a:t>
            </a:r>
            <a:endParaRPr b="1" i="0" sz="1800" u="none" cap="none" strike="noStrike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800" u="none" cap="none" strike="noStrike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&lt;a </a:t>
            </a:r>
            <a:r>
              <a:rPr b="0" i="0" lang="es-AR" sz="1800" u="none" cap="none" strike="noStrike">
                <a:solidFill>
                  <a:srgbClr val="0070C0"/>
                </a:solidFill>
                <a:latin typeface="Varela Round"/>
                <a:ea typeface="Varela Round"/>
                <a:cs typeface="Varela Round"/>
                <a:sym typeface="Varela Round"/>
              </a:rPr>
              <a:t>href</a:t>
            </a:r>
            <a:r>
              <a:rPr b="0" i="0" lang="es-AR" sz="1800" u="none" cap="none" strike="noStrike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=</a:t>
            </a:r>
            <a:r>
              <a:rPr b="0" i="0" lang="es-AR" sz="1800" u="none" cap="none" strike="noStrike">
                <a:solidFill>
                  <a:srgbClr val="37474F"/>
                </a:solidFill>
                <a:latin typeface="Varela Round"/>
                <a:ea typeface="Varela Round"/>
                <a:cs typeface="Varela Round"/>
                <a:sym typeface="Varela Round"/>
              </a:rPr>
              <a:t>"</a:t>
            </a:r>
            <a:r>
              <a:rPr b="0" i="0" lang="es-AR" sz="1800" u="none" cap="none" strike="noStrike">
                <a:solidFill>
                  <a:srgbClr val="00B050"/>
                </a:solidFill>
                <a:latin typeface="Varela Round"/>
                <a:ea typeface="Varela Round"/>
                <a:cs typeface="Varela Round"/>
                <a:sym typeface="Varela Round"/>
              </a:rPr>
              <a:t>#servicios</a:t>
            </a:r>
            <a:r>
              <a:rPr b="0" i="0" lang="es-AR" sz="1800" u="none" cap="none" strike="noStrike">
                <a:solidFill>
                  <a:srgbClr val="37474F"/>
                </a:solidFill>
                <a:latin typeface="Varela Round"/>
                <a:ea typeface="Varela Round"/>
                <a:cs typeface="Varela Round"/>
                <a:sym typeface="Varela Round"/>
              </a:rPr>
              <a:t>"</a:t>
            </a:r>
            <a:r>
              <a:rPr b="0" i="0" lang="es-AR" sz="1800" u="none" cap="none" strike="noStrike">
                <a:solidFill>
                  <a:srgbClr val="547D28"/>
                </a:solidFill>
                <a:latin typeface="Varela Round"/>
                <a:ea typeface="Varela Round"/>
                <a:cs typeface="Varela Round"/>
                <a:sym typeface="Varela Round"/>
              </a:rPr>
              <a:t>&gt;</a:t>
            </a:r>
            <a:r>
              <a:rPr b="0" i="0" lang="es-AR" sz="1800" u="none" cap="none" strike="noStrike">
                <a:solidFill>
                  <a:srgbClr val="37474F"/>
                </a:solidFill>
                <a:latin typeface="Varela Round"/>
                <a:ea typeface="Varela Round"/>
                <a:cs typeface="Varela Round"/>
                <a:sym typeface="Varela Round"/>
              </a:rPr>
              <a:t> Nuestros Servicios </a:t>
            </a:r>
            <a:r>
              <a:rPr b="0" i="0" lang="es-AR" sz="1800" u="none" cap="none" strike="noStrike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&lt;/a&gt;</a:t>
            </a:r>
            <a:endParaRPr b="0" i="0" sz="1800" u="none" cap="none" strike="noStrike">
              <a:solidFill>
                <a:srgbClr val="FF00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474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AR" sz="18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Correo - Teléfono</a:t>
            </a:r>
            <a:endParaRPr b="1" i="0" sz="1800" u="none" cap="none" strike="noStrike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800" u="none" cap="none" strike="noStrike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&lt;a </a:t>
            </a:r>
            <a:r>
              <a:rPr b="0" i="0" lang="es-AR" sz="1800" u="none" cap="none" strike="noStrike">
                <a:solidFill>
                  <a:srgbClr val="0070C0"/>
                </a:solidFill>
                <a:latin typeface="Varela Round"/>
                <a:ea typeface="Varela Round"/>
                <a:cs typeface="Varela Round"/>
                <a:sym typeface="Varela Round"/>
              </a:rPr>
              <a:t>href</a:t>
            </a:r>
            <a:r>
              <a:rPr b="0" i="0" lang="es-AR" sz="1800" u="none" cap="none" strike="noStrike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=</a:t>
            </a:r>
            <a:r>
              <a:rPr b="0" i="0" lang="es-AR" sz="1800" u="none" cap="none" strike="noStrike">
                <a:solidFill>
                  <a:srgbClr val="37474F"/>
                </a:solidFill>
                <a:latin typeface="Varela Round"/>
                <a:ea typeface="Varela Round"/>
                <a:cs typeface="Varela Round"/>
                <a:sym typeface="Varela Round"/>
              </a:rPr>
              <a:t>"</a:t>
            </a:r>
            <a:r>
              <a:rPr b="0" i="0" lang="es-AR" sz="1800" u="none" cap="none" strike="noStrike">
                <a:solidFill>
                  <a:srgbClr val="00B050"/>
                </a:solidFill>
                <a:latin typeface="Varela Round"/>
                <a:ea typeface="Varela Round"/>
                <a:cs typeface="Varela Round"/>
                <a:sym typeface="Varela Round"/>
              </a:rPr>
              <a:t>mailto:javier@correo.com</a:t>
            </a:r>
            <a:r>
              <a:rPr b="0" i="0" lang="es-AR" sz="1800" u="none" cap="none" strike="noStrike">
                <a:solidFill>
                  <a:srgbClr val="37474F"/>
                </a:solidFill>
                <a:latin typeface="Varela Round"/>
                <a:ea typeface="Varela Round"/>
                <a:cs typeface="Varela Round"/>
                <a:sym typeface="Varela Round"/>
              </a:rPr>
              <a:t>"</a:t>
            </a:r>
            <a:r>
              <a:rPr b="0" i="0" lang="es-AR" sz="1800" u="none" cap="none" strike="noStrike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&gt; </a:t>
            </a:r>
            <a:r>
              <a:rPr b="0" i="0" lang="es-AR" sz="1800" u="none" cap="none" strike="noStrike">
                <a:solidFill>
                  <a:srgbClr val="37474F"/>
                </a:solidFill>
                <a:latin typeface="Varela Round"/>
                <a:ea typeface="Varela Round"/>
                <a:cs typeface="Varela Round"/>
                <a:sym typeface="Varela Round"/>
              </a:rPr>
              <a:t>Envianos un mail! </a:t>
            </a:r>
            <a:r>
              <a:rPr b="0" i="0" lang="es-AR" sz="1800" u="none" cap="none" strike="noStrike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&lt;/a&gt;</a:t>
            </a:r>
            <a:endParaRPr b="0" i="0" sz="1800" u="none" cap="none" strike="noStrike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474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t/>
            </a:r>
            <a:endParaRPr b="0" i="0" sz="1800" u="none" cap="none" strike="noStrike">
              <a:solidFill>
                <a:srgbClr val="ED4A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/>
        </p:nvSpPr>
        <p:spPr>
          <a:xfrm>
            <a:off x="532325" y="1779662"/>
            <a:ext cx="7992888" cy="2016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arela Round"/>
              <a:buNone/>
            </a:pPr>
            <a:r>
              <a:rPr b="1" i="0" lang="es-AR" sz="18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Whatsapp</a:t>
            </a:r>
            <a:endParaRPr b="1" i="0" sz="1800" u="none" cap="none" strike="noStrike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&lt;a </a:t>
            </a:r>
            <a:r>
              <a:rPr b="0" i="0" lang="es-AR" sz="1800" u="none" cap="none" strike="noStrike">
                <a:solidFill>
                  <a:srgbClr val="0070C0"/>
                </a:solidFill>
                <a:latin typeface="Varela Round"/>
                <a:ea typeface="Varela Round"/>
                <a:cs typeface="Varela Round"/>
                <a:sym typeface="Varela Round"/>
              </a:rPr>
              <a:t>href</a:t>
            </a:r>
            <a:r>
              <a:rPr b="0" i="0" lang="es-AR" sz="1800" u="none" cap="none" strike="noStrike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="</a:t>
            </a:r>
            <a:r>
              <a:rPr b="0" i="0" lang="es-AR" sz="18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b="0" i="0" lang="es-AR" sz="1800" u="none" cap="none" strike="noStrike">
                <a:solidFill>
                  <a:srgbClr val="00B050"/>
                </a:solidFill>
                <a:latin typeface="Varela Round"/>
                <a:ea typeface="Varela Round"/>
                <a:cs typeface="Varela Round"/>
                <a:sym typeface="Varela Round"/>
              </a:rPr>
              <a:t>https://wa.me/5492617135478?” </a:t>
            </a:r>
            <a:r>
              <a:rPr b="0" i="0" lang="es-AR" sz="1800" u="none" cap="none" strike="noStrike">
                <a:solidFill>
                  <a:srgbClr val="0070C0"/>
                </a:solidFill>
                <a:latin typeface="Varela Round"/>
                <a:ea typeface="Varela Round"/>
                <a:cs typeface="Varela Round"/>
                <a:sym typeface="Varela Round"/>
              </a:rPr>
              <a:t>target=</a:t>
            </a:r>
            <a:r>
              <a:rPr b="0" i="0" lang="es-AR" sz="18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"</a:t>
            </a:r>
            <a:r>
              <a:rPr b="0" i="0" lang="es-AR" sz="1800" u="none" cap="none" strike="noStrike">
                <a:solidFill>
                  <a:srgbClr val="00B050"/>
                </a:solidFill>
                <a:latin typeface="Varela Round"/>
                <a:ea typeface="Varela Round"/>
                <a:cs typeface="Varela Round"/>
                <a:sym typeface="Varela Round"/>
              </a:rPr>
              <a:t>_blank</a:t>
            </a:r>
            <a:r>
              <a:rPr b="0" i="0" lang="es-AR" sz="18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"</a:t>
            </a:r>
            <a:r>
              <a:rPr b="0" i="0" lang="es-AR" sz="1800" u="none" cap="none" strike="noStrike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&gt; </a:t>
            </a:r>
            <a:r>
              <a:rPr b="0" i="0" lang="es-AR" sz="18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Whatsapp </a:t>
            </a:r>
            <a:r>
              <a:rPr b="0" i="0" lang="es-AR" sz="1800" u="none" cap="none" strike="noStrike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&lt;/a&gt;</a:t>
            </a:r>
            <a:endParaRPr b="0" i="0" sz="1800" u="none" cap="none" strike="noStrike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arela Round"/>
              <a:buNone/>
            </a:pPr>
            <a:r>
              <a:rPr b="1" i="0" lang="es-AR" sz="18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Teléfono</a:t>
            </a:r>
            <a:endParaRPr b="1" i="0" sz="1800" u="none" cap="none" strike="noStrike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800"/>
              <a:buFont typeface="Varela Round"/>
              <a:buNone/>
            </a:pPr>
            <a:r>
              <a:rPr b="0" i="0" lang="es-AR" sz="1800" u="none" cap="none" strike="noStrike">
                <a:solidFill>
                  <a:srgbClr val="ED4A00"/>
                </a:solidFill>
                <a:latin typeface="Varela Round"/>
                <a:ea typeface="Varela Round"/>
                <a:cs typeface="Varela Round"/>
                <a:sym typeface="Varela Round"/>
              </a:rPr>
              <a:t>&lt;a </a:t>
            </a:r>
            <a:r>
              <a:rPr b="0" i="0" lang="es-AR" sz="1800" u="none" cap="none" strike="noStrike">
                <a:solidFill>
                  <a:srgbClr val="0070C0"/>
                </a:solidFill>
                <a:latin typeface="Varela Round"/>
                <a:ea typeface="Varela Round"/>
                <a:cs typeface="Varela Round"/>
                <a:sym typeface="Varela Round"/>
              </a:rPr>
              <a:t>href</a:t>
            </a:r>
            <a:r>
              <a:rPr b="0" i="0" lang="es-AR" sz="1800" u="none" cap="none" strike="noStrike">
                <a:solidFill>
                  <a:srgbClr val="ED4A00"/>
                </a:solidFill>
                <a:latin typeface="Varela Round"/>
                <a:ea typeface="Varela Round"/>
                <a:cs typeface="Varela Round"/>
                <a:sym typeface="Varela Round"/>
              </a:rPr>
              <a:t>=</a:t>
            </a:r>
            <a:r>
              <a:rPr b="0" i="0" lang="es-AR" sz="1800" u="none" cap="none" strike="noStrike">
                <a:solidFill>
                  <a:srgbClr val="37474F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r>
              <a:rPr b="0" i="0" lang="es-AR" sz="1800" u="none" cap="none" strike="noStrike">
                <a:solidFill>
                  <a:srgbClr val="00B050"/>
                </a:solidFill>
                <a:latin typeface="Varela Round"/>
                <a:ea typeface="Varela Round"/>
                <a:cs typeface="Varela Round"/>
                <a:sym typeface="Varela Round"/>
              </a:rPr>
              <a:t>tel:+5492617135478</a:t>
            </a:r>
            <a:r>
              <a:rPr b="0" i="0" lang="es-AR" sz="1800" u="none" cap="none" strike="noStrike">
                <a:solidFill>
                  <a:srgbClr val="37474F"/>
                </a:solidFill>
                <a:latin typeface="Varela Round"/>
                <a:ea typeface="Varela Round"/>
                <a:cs typeface="Varela Round"/>
                <a:sym typeface="Varela Round"/>
              </a:rPr>
              <a:t>"</a:t>
            </a:r>
            <a:r>
              <a:rPr b="0" i="0" lang="es-AR" sz="1800" u="none" cap="none" strike="noStrike">
                <a:solidFill>
                  <a:srgbClr val="ED4A00"/>
                </a:solidFill>
                <a:latin typeface="Varela Round"/>
                <a:ea typeface="Varela Round"/>
                <a:cs typeface="Varela Round"/>
                <a:sym typeface="Varela Round"/>
              </a:rPr>
              <a:t>&gt;</a:t>
            </a:r>
            <a:r>
              <a:rPr b="0" i="0" lang="es-AR" sz="1800" u="none" cap="none" strike="noStrike">
                <a:solidFill>
                  <a:srgbClr val="37474F"/>
                </a:solidFill>
                <a:latin typeface="Varela Round"/>
                <a:ea typeface="Varela Round"/>
                <a:cs typeface="Varela Round"/>
                <a:sym typeface="Varela Round"/>
              </a:rPr>
              <a:t> Llamanos </a:t>
            </a:r>
            <a:r>
              <a:rPr b="0" i="0" lang="es-AR" sz="1800" u="none" cap="none" strike="noStrike">
                <a:solidFill>
                  <a:srgbClr val="ED4A00"/>
                </a:solidFill>
                <a:latin typeface="Varela Round"/>
                <a:ea typeface="Varela Round"/>
                <a:cs typeface="Varela Round"/>
                <a:sym typeface="Varela Round"/>
              </a:rPr>
              <a:t>&lt;/a&gt;</a:t>
            </a:r>
            <a:endParaRPr b="0" i="0" sz="1800" u="none" cap="none" strike="noStrike">
              <a:solidFill>
                <a:srgbClr val="ED4A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t/>
            </a:r>
            <a:endParaRPr b="0" i="0" sz="1800" u="none" cap="none" strike="noStrike">
              <a:solidFill>
                <a:srgbClr val="ED4A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arela Round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Más ejemplos en </a:t>
            </a:r>
            <a:r>
              <a:rPr b="0" i="0" lang="es-AR" sz="1800" u="sng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W3SCHOOL</a:t>
            </a:r>
            <a:endParaRPr b="0" i="0" sz="1800" u="none" cap="none" strike="noStrike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/>
        </p:nvSpPr>
        <p:spPr>
          <a:xfrm>
            <a:off x="1547664" y="1707654"/>
            <a:ext cx="2023120" cy="259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None/>
            </a:pPr>
            <a:r>
              <a:rPr b="0" i="0" lang="es-AR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&lt;img </a:t>
            </a:r>
            <a:endParaRPr b="0" i="0" sz="16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spcBef>
                <a:spcPts val="160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Courier New"/>
              <a:buNone/>
            </a:pPr>
            <a:r>
              <a:rPr b="0" i="0" lang="es-AR" sz="16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src="" </a:t>
            </a:r>
            <a:endParaRPr b="0" i="0" sz="1600" u="none" cap="none" strike="noStrike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spcBef>
                <a:spcPts val="160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Courier New"/>
              <a:buNone/>
            </a:pPr>
            <a:r>
              <a:rPr b="0" i="0" lang="es-AR" sz="16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alt="" </a:t>
            </a:r>
            <a:endParaRPr b="0" i="0" sz="1600" u="none" cap="none" strike="noStrike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spcBef>
                <a:spcPts val="160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Courier New"/>
              <a:buNone/>
            </a:pPr>
            <a:r>
              <a:rPr b="0" i="0" lang="es-AR" sz="16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width="" </a:t>
            </a:r>
            <a:endParaRPr b="0" i="0" sz="1600" u="none" cap="none" strike="noStrike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spcBef>
                <a:spcPts val="160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Courier New"/>
              <a:buNone/>
            </a:pPr>
            <a:r>
              <a:rPr b="0" i="0" lang="es-AR" sz="16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height="" </a:t>
            </a:r>
            <a:endParaRPr b="0" i="0" sz="1600" u="none" cap="none" strike="noStrike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1600"/>
              </a:spcBef>
              <a:spcAft>
                <a:spcPts val="1600"/>
              </a:spcAft>
              <a:buClr>
                <a:srgbClr val="FF0000"/>
              </a:buClr>
              <a:buSzPts val="1600"/>
              <a:buFont typeface="Courier New"/>
              <a:buNone/>
            </a:pPr>
            <a:r>
              <a:rPr b="0" i="0" lang="es-AR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600" u="none" cap="none" strike="noStrike">
              <a:solidFill>
                <a:srgbClr val="FF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3165259" y="228216"/>
            <a:ext cx="2741471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Palatino Linotype"/>
              <a:buNone/>
            </a:pPr>
            <a:r>
              <a:rPr b="1" i="0" lang="es-AR" sz="38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Imágenes</a:t>
            </a:r>
            <a:endParaRPr b="1" i="0" sz="3800" u="none" cap="none" strike="noStrike">
              <a:solidFill>
                <a:schemeClr val="dk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611558" y="886609"/>
            <a:ext cx="7848871" cy="6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En el caso de las imágenes solo se invocan, es decir, solo se llaman. Veamos la estructura de la etiqueta IMG.</a:t>
            </a:r>
            <a:endParaRPr b="0" i="0" sz="2000" u="none" cap="none" strike="noStrike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4518414" y="2031690"/>
            <a:ext cx="3657794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Varela Round"/>
              <a:buNone/>
            </a:pPr>
            <a:r>
              <a:rPr b="0" i="0" lang="es-AR" sz="1600" u="none" cap="none" strike="noStrike">
                <a:solidFill>
                  <a:srgbClr val="0070C0"/>
                </a:solidFill>
                <a:latin typeface="Varela Round"/>
                <a:ea typeface="Varela Round"/>
                <a:cs typeface="Varela Round"/>
                <a:sym typeface="Varela Round"/>
              </a:rPr>
              <a:t>Ruta / Origen del archivo de imagen</a:t>
            </a:r>
            <a:endParaRPr b="0" i="0" sz="1600" u="none" cap="none" strike="noStrike">
              <a:solidFill>
                <a:srgbClr val="0070C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4518414" y="2463738"/>
            <a:ext cx="4248472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Varela Round"/>
              <a:buNone/>
            </a:pPr>
            <a:r>
              <a:rPr b="0" i="0" lang="es-AR" sz="1600" u="none" cap="none" strike="noStrike">
                <a:solidFill>
                  <a:srgbClr val="0070C0"/>
                </a:solidFill>
                <a:latin typeface="Varela Round"/>
                <a:ea typeface="Varela Round"/>
                <a:cs typeface="Varela Round"/>
                <a:sym typeface="Varela Round"/>
              </a:rPr>
              <a:t>Descripción de la imagen / Ayuda al SEO</a:t>
            </a:r>
            <a:endParaRPr b="0" i="0" sz="1600" u="none" cap="none" strike="noStrike">
              <a:solidFill>
                <a:srgbClr val="0070C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4572000" y="2980308"/>
            <a:ext cx="3657794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Varela Round"/>
              <a:buNone/>
            </a:pPr>
            <a:r>
              <a:rPr b="0" i="0" lang="es-AR" sz="1600" u="none" cap="none" strike="noStrike">
                <a:solidFill>
                  <a:srgbClr val="0070C0"/>
                </a:solidFill>
                <a:latin typeface="Varela Round"/>
                <a:ea typeface="Varela Round"/>
                <a:cs typeface="Varela Round"/>
                <a:sym typeface="Varela Round"/>
              </a:rPr>
              <a:t>Ancho de imagen (No es obligatorio)</a:t>
            </a:r>
            <a:endParaRPr b="0" i="0" sz="1600" u="none" cap="none" strike="noStrike">
              <a:solidFill>
                <a:srgbClr val="0070C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4572000" y="3383879"/>
            <a:ext cx="3657794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Varela Round"/>
              <a:buNone/>
            </a:pPr>
            <a:r>
              <a:rPr b="0" i="0" lang="es-AR" sz="1600" u="none" cap="none" strike="noStrike">
                <a:solidFill>
                  <a:srgbClr val="0070C0"/>
                </a:solidFill>
                <a:latin typeface="Varela Round"/>
                <a:ea typeface="Varela Round"/>
                <a:cs typeface="Varela Round"/>
                <a:sym typeface="Varela Round"/>
              </a:rPr>
              <a:t>Alto de imagen (No es obligatorio)</a:t>
            </a:r>
            <a:endParaRPr b="0" i="0" sz="1600" u="none" cap="none" strike="noStrike">
              <a:solidFill>
                <a:srgbClr val="0070C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127" name="Google Shape;127;p5"/>
          <p:cNvCxnSpPr/>
          <p:nvPr/>
        </p:nvCxnSpPr>
        <p:spPr>
          <a:xfrm>
            <a:off x="3165259" y="2211710"/>
            <a:ext cx="1190717" cy="0"/>
          </a:xfrm>
          <a:prstGeom prst="straightConnector1">
            <a:avLst/>
          </a:prstGeom>
          <a:noFill/>
          <a:ln cap="flat" cmpd="sng" w="9525">
            <a:solidFill>
              <a:srgbClr val="5A72B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8" name="Google Shape;128;p5"/>
          <p:cNvCxnSpPr/>
          <p:nvPr/>
        </p:nvCxnSpPr>
        <p:spPr>
          <a:xfrm>
            <a:off x="3165259" y="2643758"/>
            <a:ext cx="1190717" cy="0"/>
          </a:xfrm>
          <a:prstGeom prst="straightConnector1">
            <a:avLst/>
          </a:prstGeom>
          <a:noFill/>
          <a:ln cap="flat" cmpd="sng" w="9525">
            <a:solidFill>
              <a:srgbClr val="5A72B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9" name="Google Shape;129;p5"/>
          <p:cNvCxnSpPr/>
          <p:nvPr/>
        </p:nvCxnSpPr>
        <p:spPr>
          <a:xfrm>
            <a:off x="3165259" y="3160328"/>
            <a:ext cx="1190717" cy="0"/>
          </a:xfrm>
          <a:prstGeom prst="straightConnector1">
            <a:avLst/>
          </a:prstGeom>
          <a:noFill/>
          <a:ln cap="flat" cmpd="sng" w="9525">
            <a:solidFill>
              <a:srgbClr val="5A72B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0" name="Google Shape;130;p5"/>
          <p:cNvCxnSpPr/>
          <p:nvPr/>
        </p:nvCxnSpPr>
        <p:spPr>
          <a:xfrm>
            <a:off x="3183609" y="3563899"/>
            <a:ext cx="1190717" cy="0"/>
          </a:xfrm>
          <a:prstGeom prst="straightConnector1">
            <a:avLst/>
          </a:prstGeom>
          <a:noFill/>
          <a:ln cap="flat" cmpd="sng" w="9525">
            <a:solidFill>
              <a:srgbClr val="5A72B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1" name="Google Shape;131;p5"/>
          <p:cNvSpPr txBox="1"/>
          <p:nvPr/>
        </p:nvSpPr>
        <p:spPr>
          <a:xfrm>
            <a:off x="25644" y="4443958"/>
            <a:ext cx="9020700" cy="538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SzPts val="1700"/>
              <a:buFont typeface="Courier New"/>
              <a:buNone/>
            </a:pPr>
            <a:r>
              <a:rPr b="0" i="0" lang="es-AR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&lt;img </a:t>
            </a:r>
            <a:r>
              <a:rPr b="0" i="0" lang="es-AR" sz="17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src=</a:t>
            </a:r>
            <a:r>
              <a:rPr b="0" i="0" lang="es-AR" sz="1700" u="none" cap="none" strike="noStrike">
                <a:solidFill>
                  <a:srgbClr val="F8B91B"/>
                </a:solidFill>
                <a:latin typeface="Courier New"/>
                <a:ea typeface="Courier New"/>
                <a:cs typeface="Courier New"/>
                <a:sym typeface="Courier New"/>
              </a:rPr>
              <a:t>"img/pizza.jpg"</a:t>
            </a:r>
            <a:r>
              <a:rPr b="0" i="0" lang="es-AR" sz="1700" u="none" cap="none" strike="noStrike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AR" sz="17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alt=</a:t>
            </a:r>
            <a:r>
              <a:rPr b="0" i="0" lang="es-AR" sz="1700" u="none" cap="none" strike="noStrike">
                <a:solidFill>
                  <a:srgbClr val="F8B91B"/>
                </a:solidFill>
                <a:latin typeface="Courier New"/>
                <a:ea typeface="Courier New"/>
                <a:cs typeface="Courier New"/>
                <a:sym typeface="Courier New"/>
              </a:rPr>
              <a:t>“pizza-8-porciones"</a:t>
            </a:r>
            <a:r>
              <a:rPr b="0" i="0" lang="es-AR" sz="1700" u="none" cap="none" strike="noStrike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AR" sz="17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width=</a:t>
            </a:r>
            <a:r>
              <a:rPr b="0" i="0" lang="es-AR" sz="1700" u="none" cap="none" strike="noStrike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"360"</a:t>
            </a:r>
            <a:r>
              <a:rPr b="0" i="0" lang="es-AR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700" u="none" cap="none" strike="noStrike">
              <a:solidFill>
                <a:srgbClr val="FF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/>
        </p:nvSpPr>
        <p:spPr>
          <a:xfrm>
            <a:off x="611558" y="1923678"/>
            <a:ext cx="7632850" cy="288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&lt;video </a:t>
            </a:r>
            <a:r>
              <a:rPr b="0" i="0" lang="es-AR" sz="16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width=</a:t>
            </a:r>
            <a:r>
              <a:rPr b="0" i="0" lang="es-AR" sz="1600" u="none" cap="none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“640"</a:t>
            </a:r>
            <a:r>
              <a:rPr b="0" i="0" lang="es-AR" sz="16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height=</a:t>
            </a:r>
            <a:r>
              <a:rPr b="0" i="0" lang="es-AR" sz="1600" u="none" cap="none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“480“</a:t>
            </a:r>
            <a:r>
              <a:rPr b="0" i="0" lang="es-AR" sz="16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&gt;</a:t>
            </a:r>
            <a:endParaRPr b="0" i="0" sz="16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None/>
            </a:pPr>
            <a:r>
              <a:rPr b="0" i="0" lang="es-AR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&lt;source </a:t>
            </a:r>
            <a:r>
              <a:rPr b="0" i="0" lang="es-AR" sz="16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src=</a:t>
            </a:r>
            <a:r>
              <a:rPr b="0" i="0" lang="es-AR" sz="1600" u="none" cap="none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“video.mp4“</a:t>
            </a:r>
            <a:r>
              <a:rPr b="0" i="0" lang="es-AR" sz="16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type=</a:t>
            </a:r>
            <a:r>
              <a:rPr b="0" i="0" lang="es-AR" sz="1600" u="none" cap="none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“video/mp4”</a:t>
            </a:r>
            <a:r>
              <a:rPr b="0" i="0" lang="es-AR" sz="16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AR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b="0" i="0" lang="es-AR" sz="16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600" u="none" cap="none" strike="noStrike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&lt;source </a:t>
            </a:r>
            <a:r>
              <a:rPr b="0" i="0" lang="es-AR" sz="16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src=</a:t>
            </a:r>
            <a:r>
              <a:rPr b="0" i="0" lang="es-AR" sz="1600" u="none" cap="none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“video.webm“</a:t>
            </a:r>
            <a:r>
              <a:rPr b="0" i="0" lang="es-AR" sz="16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type=</a:t>
            </a:r>
            <a:r>
              <a:rPr b="0" i="0" lang="es-AR" sz="1600" u="none" cap="none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“video/webm”</a:t>
            </a:r>
            <a:r>
              <a:rPr b="0" i="0" lang="es-AR" sz="16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AR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600" u="none" cap="none" strike="noStrike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&lt;img </a:t>
            </a:r>
            <a:r>
              <a:rPr b="0" i="0" lang="es-AR" sz="16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src=</a:t>
            </a:r>
            <a:r>
              <a:rPr b="0" i="0" lang="es-AR" sz="1600" u="none" cap="none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“imagen.png“</a:t>
            </a:r>
            <a:r>
              <a:rPr b="0" i="0" lang="es-AR" sz="16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alt=</a:t>
            </a:r>
            <a:r>
              <a:rPr b="0" i="0" lang="es-AR" sz="1600" u="none" cap="none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“Video no soportado”</a:t>
            </a:r>
            <a:r>
              <a:rPr b="0" i="0" lang="es-AR" sz="16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AR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600" u="none" cap="none" strike="noStrike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None/>
            </a:pPr>
            <a:r>
              <a:rPr b="0" i="0" lang="es-AR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&lt;p&gt; </a:t>
            </a:r>
            <a:r>
              <a:rPr b="0" i="0" lang="es-A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 navegador no soporta contenido multimedia </a:t>
            </a:r>
            <a:r>
              <a:rPr b="0" i="0" lang="es-AR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0" i="0" sz="16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None/>
            </a:pPr>
            <a:r>
              <a:rPr b="0" i="0" lang="es-AR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&lt;/video&gt;</a:t>
            </a:r>
            <a:endParaRPr/>
          </a:p>
          <a:p>
            <a:pPr indent="0" lvl="0" marL="0" marR="0" rtl="0" algn="l">
              <a:spcBef>
                <a:spcPts val="32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s-A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Mas info: </a:t>
            </a:r>
            <a:r>
              <a:rPr b="0" i="0" lang="es-AR" sz="16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Hacé clic acá</a:t>
            </a:r>
            <a:endParaRPr b="0" i="0" sz="16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3165259" y="228216"/>
            <a:ext cx="2741471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Palatino Linotype"/>
              <a:buNone/>
            </a:pPr>
            <a:r>
              <a:rPr b="1" i="0" lang="es-AR" sz="38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Videos</a:t>
            </a:r>
            <a:endParaRPr b="1" i="0" sz="3800" u="none" cap="none" strike="noStrike">
              <a:solidFill>
                <a:schemeClr val="dk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611558" y="886609"/>
            <a:ext cx="7848871" cy="6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Si usamos la etiqueta </a:t>
            </a:r>
            <a:r>
              <a:rPr b="0" i="0" lang="es-AR" sz="2000" u="none" cap="none" strike="noStrike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&lt;video&gt; </a:t>
            </a:r>
            <a:r>
              <a:rPr b="0" i="0" lang="es-AR" sz="20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podemos incluir etiquetas </a:t>
            </a:r>
            <a:r>
              <a:rPr b="0" i="0" lang="es-AR" sz="2000" u="none" cap="none" strike="noStrike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&lt;source&gt; </a:t>
            </a:r>
            <a:r>
              <a:rPr b="0" i="0" lang="es-AR" sz="20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para formatos alternativos y proporcionar mayor compatibilidad.</a:t>
            </a:r>
            <a:endParaRPr b="0" i="0" sz="2000" u="none" cap="none" strike="noStrike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/>
        </p:nvSpPr>
        <p:spPr>
          <a:xfrm>
            <a:off x="611558" y="1923678"/>
            <a:ext cx="7632850" cy="288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000" u="none" cap="none" strike="noStrike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&lt;iframe</a:t>
            </a:r>
            <a:r>
              <a:rPr b="0" i="0" lang="es-AR" sz="20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 </a:t>
            </a:r>
            <a:r>
              <a:rPr b="0" i="0" lang="es-AR" sz="2000" u="none" cap="none" strike="noStrike">
                <a:solidFill>
                  <a:srgbClr val="00B050"/>
                </a:solidFill>
                <a:latin typeface="Varela Round"/>
                <a:ea typeface="Varela Round"/>
                <a:cs typeface="Varela Round"/>
                <a:sym typeface="Varela Round"/>
              </a:rPr>
              <a:t>src=</a:t>
            </a:r>
            <a:r>
              <a:rPr b="0" i="0" lang="es-AR" sz="2000" u="sng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https://www.google.com/maps/embed?pb=!1m.(…)..</a:t>
            </a:r>
            <a:endParaRPr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00B050"/>
                </a:solidFill>
                <a:latin typeface="Varela Round"/>
                <a:ea typeface="Varela Round"/>
                <a:cs typeface="Varela Round"/>
                <a:sym typeface="Varela Round"/>
              </a:rPr>
              <a:t>	width=</a:t>
            </a:r>
            <a:r>
              <a:rPr lang="es-AR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"600" </a:t>
            </a:r>
            <a:endParaRPr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00B050"/>
                </a:solidFill>
                <a:latin typeface="Varela Round"/>
                <a:ea typeface="Varela Round"/>
                <a:cs typeface="Varela Round"/>
                <a:sym typeface="Varela Round"/>
              </a:rPr>
              <a:t>	height=</a:t>
            </a:r>
            <a:r>
              <a:rPr lang="es-AR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"450" </a:t>
            </a:r>
            <a:endParaRPr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00B050"/>
                </a:solidFill>
                <a:latin typeface="Varela Round"/>
                <a:ea typeface="Varela Round"/>
                <a:cs typeface="Varela Round"/>
                <a:sym typeface="Varela Round"/>
              </a:rPr>
              <a:t>	style=</a:t>
            </a:r>
            <a:r>
              <a:rPr lang="es-AR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"border:0;" </a:t>
            </a:r>
            <a:endParaRPr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00B050"/>
                </a:solidFill>
                <a:latin typeface="Varela Round"/>
                <a:ea typeface="Varela Round"/>
                <a:cs typeface="Varela Round"/>
                <a:sym typeface="Varela Round"/>
              </a:rPr>
              <a:t>	allowfullscreen="" </a:t>
            </a:r>
            <a:endParaRPr sz="2000">
              <a:solidFill>
                <a:srgbClr val="00B05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00B050"/>
                </a:solidFill>
                <a:latin typeface="Varela Round"/>
                <a:ea typeface="Varela Round"/>
                <a:cs typeface="Varela Round"/>
                <a:sym typeface="Varela Round"/>
              </a:rPr>
              <a:t>	loading="</a:t>
            </a:r>
            <a:r>
              <a:rPr lang="es-AR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lazy</a:t>
            </a:r>
            <a:r>
              <a:rPr lang="es-AR" sz="200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&lt;/iframe&gt;</a:t>
            </a:r>
            <a:endParaRPr/>
          </a:p>
        </p:txBody>
      </p:sp>
      <p:sp>
        <p:nvSpPr>
          <p:cNvPr id="144" name="Google Shape;144;p7"/>
          <p:cNvSpPr txBox="1"/>
          <p:nvPr/>
        </p:nvSpPr>
        <p:spPr>
          <a:xfrm>
            <a:off x="3165259" y="228216"/>
            <a:ext cx="2741471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Palatino Linotype"/>
              <a:buNone/>
            </a:pPr>
            <a:r>
              <a:rPr b="1" lang="es-AR" sz="3800" u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Iframe</a:t>
            </a:r>
            <a:endParaRPr b="1" sz="3800" u="none">
              <a:solidFill>
                <a:schemeClr val="dk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611558" y="886609"/>
            <a:ext cx="7848871" cy="6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</a:pPr>
            <a:r>
              <a:rPr lang="es-AR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Si usamos la etiqueta </a:t>
            </a:r>
            <a:r>
              <a:rPr lang="es-AR" sz="200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&lt;iframe&gt; </a:t>
            </a:r>
            <a:r>
              <a:rPr lang="es-AR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podemos incrustar o embeber parte de otra página web en nuestra propia página. Por ejemplo google maps. </a:t>
            </a:r>
            <a:endParaRPr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/>
        </p:nvSpPr>
        <p:spPr>
          <a:xfrm>
            <a:off x="2045560" y="1417691"/>
            <a:ext cx="5052879" cy="2308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lang="es-AR" sz="54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Ahora a trabajar…</a:t>
            </a:r>
            <a:endParaRPr sz="5400">
              <a:solidFill>
                <a:schemeClr val="dk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/>
        </p:nvSpPr>
        <p:spPr>
          <a:xfrm>
            <a:off x="2045560" y="1417691"/>
            <a:ext cx="5052879" cy="2308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lang="es-AR" sz="54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Pero antes… les presento a CSS</a:t>
            </a:r>
            <a:endParaRPr sz="5400">
              <a:solidFill>
                <a:schemeClr val="dk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jecutivo">
  <a:themeElements>
    <a:clrScheme name="Ejecutivo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2021-07-17T16:50:55Z</dcterms:created>
  <dc:creator>usuario</dc:creator>
</cp:coreProperties>
</file>