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6" d="100"/>
          <a:sy n="56" d="100"/>
        </p:scale>
        <p:origin x="-169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2009556" y="1669719"/>
            <a:ext cx="5124887" cy="180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HTML</a:t>
            </a:r>
            <a:br>
              <a:rPr lang="es" dirty="0" smtClean="0"/>
            </a:br>
            <a:r>
              <a:rPr lang="es" dirty="0" smtClean="0"/>
              <a:t>Etiquetas de Bloque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2009556" y="1669719"/>
            <a:ext cx="5124887" cy="180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Ahora … a codificar</a:t>
            </a:r>
            <a:r>
              <a:rPr lang="es" dirty="0" smtClean="0"/>
              <a:t>!!!</a:t>
            </a:r>
            <a:br>
              <a:rPr lang="es" dirty="0" smtClean="0"/>
            </a:br>
            <a:r>
              <a:rPr lang="es" sz="2000" dirty="0" smtClean="0"/>
              <a:t>Pero antes otro PPT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;p27"/>
          <p:cNvSpPr txBox="1">
            <a:spLocks/>
          </p:cNvSpPr>
          <p:nvPr/>
        </p:nvSpPr>
        <p:spPr>
          <a:xfrm>
            <a:off x="395536" y="1000576"/>
            <a:ext cx="4176464" cy="2435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b="1" dirty="0" smtClean="0">
                <a:solidFill>
                  <a:srgbClr val="C10003"/>
                </a:solidFill>
              </a:rPr>
              <a:t>1. &lt;div&gt; &lt;/div&gt;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etiquetas en bloque intentan ocupar el 100% del ancho del sitio y generan un salto de línea</a:t>
            </a:r>
            <a:r>
              <a:rPr lang="es-AR" dirty="0" smtClean="0"/>
              <a:t>.</a:t>
            </a:r>
            <a:endParaRPr lang="es-AR" dirty="0">
              <a:solidFill>
                <a:srgbClr val="617A86"/>
              </a:solidFill>
            </a:endParaRPr>
          </a:p>
        </p:txBody>
      </p:sp>
      <p:sp>
        <p:nvSpPr>
          <p:cNvPr id="4" name="Google Shape;247;p27"/>
          <p:cNvSpPr txBox="1"/>
          <p:nvPr/>
        </p:nvSpPr>
        <p:spPr>
          <a:xfrm>
            <a:off x="179512" y="247156"/>
            <a:ext cx="4818325" cy="82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ts val="5800"/>
              </a:lnSpc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Etiquetas de bloque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5" name="Google Shape;249;p27"/>
          <p:cNvSpPr txBox="1"/>
          <p:nvPr/>
        </p:nvSpPr>
        <p:spPr>
          <a:xfrm>
            <a:off x="4768107" y="323476"/>
            <a:ext cx="411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Etiquetas en línea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6" name="Google Shape;250;p27"/>
          <p:cNvSpPr txBox="1">
            <a:spLocks/>
          </p:cNvSpPr>
          <p:nvPr/>
        </p:nvSpPr>
        <p:spPr>
          <a:xfrm>
            <a:off x="4582203" y="1001906"/>
            <a:ext cx="4298004" cy="365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b="1" dirty="0" smtClean="0">
                <a:solidFill>
                  <a:srgbClr val="C10003"/>
                </a:solidFill>
              </a:rPr>
              <a:t>1. &lt;</a:t>
            </a:r>
            <a:r>
              <a:rPr lang="es-AR" b="1" dirty="0" err="1" smtClean="0">
                <a:solidFill>
                  <a:srgbClr val="C10003"/>
                </a:solidFill>
              </a:rPr>
              <a:t>span</a:t>
            </a:r>
            <a:r>
              <a:rPr lang="es-AR" b="1" dirty="0" smtClean="0">
                <a:solidFill>
                  <a:srgbClr val="C10003"/>
                </a:solidFill>
              </a:rPr>
              <a:t>&gt; &lt;/</a:t>
            </a:r>
            <a:r>
              <a:rPr lang="es-AR" b="1" dirty="0" err="1" smtClean="0">
                <a:solidFill>
                  <a:srgbClr val="C10003"/>
                </a:solidFill>
              </a:rPr>
              <a:t>span</a:t>
            </a:r>
            <a:r>
              <a:rPr lang="es-AR" b="1" dirty="0" smtClean="0">
                <a:solidFill>
                  <a:srgbClr val="C10003"/>
                </a:solidFill>
              </a:rPr>
              <a:t>&gt;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etiquetas en línea no cambian la distribución del sitio y ocupan solo el ancho de su contenido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 smtClean="0"/>
              <a:t>Esta disposición puede cambiarse mediante la propiedad </a:t>
            </a:r>
            <a:r>
              <a:rPr lang="es-AR" sz="1800" b="1" dirty="0" err="1" smtClean="0"/>
              <a:t>display</a:t>
            </a:r>
            <a:r>
              <a:rPr lang="es-AR" sz="1800" b="1" dirty="0" smtClean="0"/>
              <a:t> de </a:t>
            </a:r>
            <a:r>
              <a:rPr lang="es-AR" sz="1800" b="1" dirty="0" err="1" smtClean="0"/>
              <a:t>css</a:t>
            </a:r>
            <a:endParaRPr lang="es-AR" sz="1800" b="1" dirty="0"/>
          </a:p>
        </p:txBody>
      </p:sp>
    </p:spTree>
    <p:extLst>
      <p:ext uri="{BB962C8B-B14F-4D97-AF65-F5344CB8AC3E}">
        <p14:creationId xmlns:p14="http://schemas.microsoft.com/office/powerpoint/2010/main" val="277705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28"/>
          <p:cNvSpPr txBox="1">
            <a:spLocks/>
          </p:cNvSpPr>
          <p:nvPr/>
        </p:nvSpPr>
        <p:spPr>
          <a:xfrm>
            <a:off x="899592" y="1605440"/>
            <a:ext cx="3024336" cy="3054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Font typeface="Arial" pitchFamily="34" charset="0"/>
              <a:buNone/>
            </a:pPr>
            <a:r>
              <a:rPr lang="es-AR" b="1" dirty="0" err="1" smtClean="0">
                <a:solidFill>
                  <a:srgbClr val="ED4A00"/>
                </a:solidFill>
              </a:rPr>
              <a:t>inline</a:t>
            </a:r>
            <a:endParaRPr lang="es-AR" b="1" dirty="0" smtClean="0">
              <a:solidFill>
                <a:srgbClr val="ED4A00"/>
              </a:solidFill>
            </a:endParaRPr>
          </a:p>
          <a:p>
            <a:pPr marL="0" indent="0" algn="r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 un elemento con comportamiento línea, no recibe algunas propiedades del modelo de caja.</a:t>
            </a:r>
            <a:endParaRPr lang="es-A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258;p28"/>
          <p:cNvSpPr txBox="1">
            <a:spLocks/>
          </p:cNvSpPr>
          <p:nvPr/>
        </p:nvSpPr>
        <p:spPr>
          <a:xfrm>
            <a:off x="5292080" y="1536210"/>
            <a:ext cx="3096344" cy="28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b="1" dirty="0" smtClean="0">
                <a:solidFill>
                  <a:srgbClr val="22A8BF"/>
                </a:solidFill>
              </a:rPr>
              <a:t>block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 un elemento con comportamiento de bloque, recibe “</a:t>
            </a:r>
            <a:r>
              <a:rPr lang="es-A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facilmente</a:t>
            </a:r>
            <a:r>
              <a:rPr lang="es-A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propiedades del modelo de caja.</a:t>
            </a:r>
            <a:endParaRPr lang="es-A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59;p28"/>
          <p:cNvSpPr txBox="1"/>
          <p:nvPr/>
        </p:nvSpPr>
        <p:spPr>
          <a:xfrm>
            <a:off x="2033250" y="235067"/>
            <a:ext cx="50775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Tipos de Elementos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6" name="Google Shape;256;p28"/>
          <p:cNvSpPr txBox="1">
            <a:spLocks/>
          </p:cNvSpPr>
          <p:nvPr/>
        </p:nvSpPr>
        <p:spPr>
          <a:xfrm>
            <a:off x="3109109" y="921134"/>
            <a:ext cx="2925782" cy="4295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s-AR" sz="1800" smtClean="0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display: block, inline</a:t>
            </a:r>
            <a:endParaRPr lang="es-AR" sz="1800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3760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920" y="698590"/>
            <a:ext cx="7364160" cy="3889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3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2;p30"/>
          <p:cNvSpPr txBox="1"/>
          <p:nvPr/>
        </p:nvSpPr>
        <p:spPr>
          <a:xfrm>
            <a:off x="2046561" y="218133"/>
            <a:ext cx="50775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Tipos de Elementos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4" name="Google Shape;273;p30"/>
          <p:cNvSpPr txBox="1">
            <a:spLocks/>
          </p:cNvSpPr>
          <p:nvPr/>
        </p:nvSpPr>
        <p:spPr>
          <a:xfrm>
            <a:off x="611560" y="1635646"/>
            <a:ext cx="3345621" cy="3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Font typeface="Arial" pitchFamily="34" charset="0"/>
              <a:buNone/>
            </a:pPr>
            <a:r>
              <a:rPr lang="es-AR" b="1" dirty="0" err="1">
                <a:solidFill>
                  <a:srgbClr val="FF0000"/>
                </a:solidFill>
              </a:rPr>
              <a:t>inline</a:t>
            </a:r>
            <a:r>
              <a:rPr lang="es-AR" b="1" dirty="0">
                <a:solidFill>
                  <a:srgbClr val="FF0000"/>
                </a:solidFill>
              </a:rPr>
              <a:t>-block</a:t>
            </a:r>
          </a:p>
          <a:p>
            <a:pPr marL="0" indent="0" algn="r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un elemento con comportamiento de </a:t>
            </a:r>
            <a:r>
              <a:rPr lang="es-A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semi</a:t>
            </a:r>
            <a:r>
              <a:rPr lang="es-A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-bloque, recibe “fácilmente” propiedades del modelo de caja. Comparte también propiedades de elemento de línea.</a:t>
            </a:r>
          </a:p>
        </p:txBody>
      </p:sp>
      <p:sp>
        <p:nvSpPr>
          <p:cNvPr id="5" name="Google Shape;274;p30"/>
          <p:cNvSpPr txBox="1">
            <a:spLocks/>
          </p:cNvSpPr>
          <p:nvPr/>
        </p:nvSpPr>
        <p:spPr>
          <a:xfrm>
            <a:off x="5148064" y="1620058"/>
            <a:ext cx="3024336" cy="282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es-AR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Oculta a un elemento en la visual. No lo elimina de la estructura de HTML.</a:t>
            </a:r>
            <a:br>
              <a:rPr lang="es-A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Solo efecto visual</a:t>
            </a:r>
            <a:r>
              <a:rPr lang="es-AR" sz="1500" dirty="0" smtClean="0">
                <a:solidFill>
                  <a:srgbClr val="B7B7B7"/>
                </a:solidFill>
              </a:rPr>
              <a:t>.</a:t>
            </a:r>
            <a:endParaRPr lang="es-AR" sz="150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1;p31"/>
          <p:cNvSpPr txBox="1">
            <a:spLocks/>
          </p:cNvSpPr>
          <p:nvPr/>
        </p:nvSpPr>
        <p:spPr>
          <a:xfrm>
            <a:off x="752008" y="2931790"/>
            <a:ext cx="3242936" cy="165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>
                <a:solidFill>
                  <a:srgbClr val="C10003"/>
                </a:solidFill>
              </a:rPr>
              <a:t>3</a:t>
            </a:r>
            <a:r>
              <a:rPr lang="es-AR" sz="1800" b="1" dirty="0" smtClean="0">
                <a:solidFill>
                  <a:srgbClr val="C10003"/>
                </a:solidFill>
              </a:rPr>
              <a:t>. &lt;</a:t>
            </a:r>
            <a:r>
              <a:rPr lang="es-AR" sz="1800" b="1" dirty="0" err="1" smtClean="0">
                <a:solidFill>
                  <a:srgbClr val="C10003"/>
                </a:solidFill>
              </a:rPr>
              <a:t>section</a:t>
            </a:r>
            <a:r>
              <a:rPr lang="es-AR" sz="1800" b="1" dirty="0" smtClean="0">
                <a:solidFill>
                  <a:srgbClr val="C10003"/>
                </a:solidFill>
              </a:rPr>
              <a:t>&gt; &lt;/</a:t>
            </a:r>
            <a:r>
              <a:rPr lang="es-AR" sz="1800" b="1" dirty="0" err="1" smtClean="0">
                <a:solidFill>
                  <a:srgbClr val="C10003"/>
                </a:solidFill>
              </a:rPr>
              <a:t>section</a:t>
            </a:r>
            <a:r>
              <a:rPr lang="es-AR" sz="1800" b="1" dirty="0" smtClean="0">
                <a:solidFill>
                  <a:srgbClr val="C10003"/>
                </a:solidFill>
              </a:rPr>
              <a:t>&gt;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Sección de contenido monotemático.</a:t>
            </a:r>
            <a:endParaRPr lang="es-A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Google Shape;282;p31"/>
          <p:cNvSpPr txBox="1">
            <a:spLocks/>
          </p:cNvSpPr>
          <p:nvPr/>
        </p:nvSpPr>
        <p:spPr>
          <a:xfrm>
            <a:off x="5440113" y="2891863"/>
            <a:ext cx="2736000" cy="1696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>
                <a:solidFill>
                  <a:srgbClr val="C10003"/>
                </a:solidFill>
              </a:rPr>
              <a:t>4</a:t>
            </a:r>
            <a:r>
              <a:rPr lang="es-AR" sz="1800" b="1" dirty="0" smtClean="0">
                <a:solidFill>
                  <a:srgbClr val="C10003"/>
                </a:solidFill>
              </a:rPr>
              <a:t>. &lt;</a:t>
            </a:r>
            <a:r>
              <a:rPr lang="es-AR" sz="1800" b="1" dirty="0" err="1" smtClean="0">
                <a:solidFill>
                  <a:srgbClr val="C10003"/>
                </a:solidFill>
              </a:rPr>
              <a:t>article</a:t>
            </a:r>
            <a:r>
              <a:rPr lang="es-AR" sz="1800" b="1" dirty="0" smtClean="0">
                <a:solidFill>
                  <a:srgbClr val="C10003"/>
                </a:solidFill>
              </a:rPr>
              <a:t>&gt; &lt;/</a:t>
            </a:r>
            <a:r>
              <a:rPr lang="es-AR" sz="1800" b="1" dirty="0" err="1" smtClean="0">
                <a:solidFill>
                  <a:srgbClr val="C10003"/>
                </a:solidFill>
              </a:rPr>
              <a:t>article</a:t>
            </a:r>
            <a:r>
              <a:rPr lang="es-AR" sz="1800" b="1" dirty="0" smtClean="0">
                <a:solidFill>
                  <a:srgbClr val="C10003"/>
                </a:solidFill>
              </a:rPr>
              <a:t>&gt;</a:t>
            </a:r>
            <a:r>
              <a:rPr lang="es-AR" sz="1800" b="1" dirty="0" smtClean="0">
                <a:solidFill>
                  <a:srgbClr val="ED4A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Porción de información en una sección.</a:t>
            </a:r>
            <a:endParaRPr lang="es-A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Google Shape;284;p31"/>
          <p:cNvSpPr txBox="1"/>
          <p:nvPr/>
        </p:nvSpPr>
        <p:spPr>
          <a:xfrm>
            <a:off x="2033250" y="195486"/>
            <a:ext cx="5077500" cy="67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Secciones semánticas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6" name="Google Shape;295;p32"/>
          <p:cNvSpPr txBox="1">
            <a:spLocks/>
          </p:cNvSpPr>
          <p:nvPr/>
        </p:nvSpPr>
        <p:spPr>
          <a:xfrm>
            <a:off x="752008" y="1059581"/>
            <a:ext cx="3242936" cy="1040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pt-BR" sz="1800" b="1" dirty="0" smtClean="0">
                <a:solidFill>
                  <a:srgbClr val="C10003"/>
                </a:solidFill>
              </a:rPr>
              <a:t>1. &lt;header&gt; &lt;/header&gt;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Cabecera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contenido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 documento.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Google Shape;296;p32"/>
          <p:cNvSpPr txBox="1">
            <a:spLocks/>
          </p:cNvSpPr>
          <p:nvPr/>
        </p:nvSpPr>
        <p:spPr>
          <a:xfrm>
            <a:off x="5282988" y="1059579"/>
            <a:ext cx="3005849" cy="1152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pt-BR" sz="1800" b="1" dirty="0" smtClean="0">
                <a:solidFill>
                  <a:srgbClr val="C10003"/>
                </a:solidFill>
              </a:rPr>
              <a:t>2. &lt;</a:t>
            </a:r>
            <a:r>
              <a:rPr lang="pt-BR" sz="1800" b="1" dirty="0" err="1" smtClean="0">
                <a:solidFill>
                  <a:srgbClr val="C10003"/>
                </a:solidFill>
              </a:rPr>
              <a:t>nav</a:t>
            </a:r>
            <a:r>
              <a:rPr lang="pt-BR" sz="1800" b="1" dirty="0" smtClean="0">
                <a:solidFill>
                  <a:srgbClr val="C10003"/>
                </a:solidFill>
              </a:rPr>
              <a:t>&gt; &lt;/</a:t>
            </a:r>
            <a:r>
              <a:rPr lang="pt-BR" sz="1800" b="1" dirty="0" err="1" smtClean="0">
                <a:solidFill>
                  <a:srgbClr val="C10003"/>
                </a:solidFill>
              </a:rPr>
              <a:t>nav</a:t>
            </a:r>
            <a:r>
              <a:rPr lang="pt-BR" sz="1800" b="1" dirty="0" smtClean="0">
                <a:solidFill>
                  <a:srgbClr val="C10003"/>
                </a:solidFill>
              </a:rPr>
              <a:t>&gt;</a:t>
            </a:r>
            <a:r>
              <a:rPr lang="pt-BR" sz="1800" b="1" dirty="0" smtClean="0">
                <a:solidFill>
                  <a:srgbClr val="ED4A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Sección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dedicada al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menú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1;p31"/>
          <p:cNvSpPr txBox="1">
            <a:spLocks/>
          </p:cNvSpPr>
          <p:nvPr/>
        </p:nvSpPr>
        <p:spPr>
          <a:xfrm>
            <a:off x="899592" y="870284"/>
            <a:ext cx="3242936" cy="165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 smtClean="0">
                <a:solidFill>
                  <a:srgbClr val="C10003"/>
                </a:solidFill>
              </a:rPr>
              <a:t>5. &lt;</a:t>
            </a:r>
            <a:r>
              <a:rPr lang="es-AR" sz="1800" b="1" dirty="0" err="1" smtClean="0">
                <a:solidFill>
                  <a:srgbClr val="C10003"/>
                </a:solidFill>
              </a:rPr>
              <a:t>aside</a:t>
            </a:r>
            <a:r>
              <a:rPr lang="es-AR" sz="1800" b="1" dirty="0" smtClean="0">
                <a:solidFill>
                  <a:srgbClr val="C10003"/>
                </a:solidFill>
              </a:rPr>
              <a:t>&gt; &lt;/</a:t>
            </a:r>
            <a:r>
              <a:rPr lang="es-AR" sz="1800" b="1" dirty="0" err="1" smtClean="0">
                <a:solidFill>
                  <a:srgbClr val="C10003"/>
                </a:solidFill>
              </a:rPr>
              <a:t>aside</a:t>
            </a:r>
            <a:r>
              <a:rPr lang="es-AR" sz="1800" b="1" dirty="0" smtClean="0">
                <a:solidFill>
                  <a:srgbClr val="C10003"/>
                </a:solidFill>
              </a:rPr>
              <a:t>&gt;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Sección de contenido secundario de la página. Puede incluir </a:t>
            </a:r>
            <a:r>
              <a:rPr lang="es-AR" sz="1800" b="1" dirty="0" err="1" smtClean="0">
                <a:solidFill>
                  <a:srgbClr val="FF0000"/>
                </a:solidFill>
              </a:rPr>
              <a:t>article</a:t>
            </a: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s-AR" sz="1800" b="1" dirty="0" err="1" smtClean="0">
                <a:solidFill>
                  <a:srgbClr val="FF0000"/>
                </a:solidFill>
              </a:rPr>
              <a:t>section</a:t>
            </a:r>
            <a:endParaRPr lang="es-AR" sz="1800" b="1" dirty="0">
              <a:solidFill>
                <a:srgbClr val="FF0000"/>
              </a:solidFill>
            </a:endParaRPr>
          </a:p>
        </p:txBody>
      </p:sp>
      <p:sp>
        <p:nvSpPr>
          <p:cNvPr id="4" name="Google Shape;282;p31"/>
          <p:cNvSpPr txBox="1">
            <a:spLocks/>
          </p:cNvSpPr>
          <p:nvPr/>
        </p:nvSpPr>
        <p:spPr>
          <a:xfrm>
            <a:off x="3204000" y="3577322"/>
            <a:ext cx="2736000" cy="1093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 smtClean="0">
                <a:solidFill>
                  <a:srgbClr val="C10003"/>
                </a:solidFill>
              </a:rPr>
              <a:t>1. &lt;div&gt; &lt;/div&gt;</a:t>
            </a:r>
            <a:r>
              <a:rPr lang="es-AR" sz="1800" b="1" dirty="0" smtClean="0">
                <a:solidFill>
                  <a:srgbClr val="ED4A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División de contenido.</a:t>
            </a:r>
            <a:endParaRPr lang="es-A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Google Shape;284;p31"/>
          <p:cNvSpPr txBox="1"/>
          <p:nvPr/>
        </p:nvSpPr>
        <p:spPr>
          <a:xfrm>
            <a:off x="2033250" y="195486"/>
            <a:ext cx="5077500" cy="67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Secciones semánticas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96;p32"/>
          <p:cNvSpPr txBox="1">
            <a:spLocks/>
          </p:cNvSpPr>
          <p:nvPr/>
        </p:nvSpPr>
        <p:spPr>
          <a:xfrm>
            <a:off x="5004048" y="913863"/>
            <a:ext cx="3005849" cy="1152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pt-BR" sz="1800" b="1" dirty="0">
                <a:solidFill>
                  <a:srgbClr val="C10003"/>
                </a:solidFill>
              </a:rPr>
              <a:t>6</a:t>
            </a:r>
            <a:r>
              <a:rPr lang="pt-BR" sz="1800" b="1" dirty="0" smtClean="0">
                <a:solidFill>
                  <a:srgbClr val="C10003"/>
                </a:solidFill>
              </a:rPr>
              <a:t>. &lt;</a:t>
            </a:r>
            <a:r>
              <a:rPr lang="pt-BR" sz="1800" b="1" dirty="0" err="1" smtClean="0">
                <a:solidFill>
                  <a:srgbClr val="C10003"/>
                </a:solidFill>
              </a:rPr>
              <a:t>footer</a:t>
            </a:r>
            <a:r>
              <a:rPr lang="pt-BR" sz="1800" b="1" dirty="0" smtClean="0">
                <a:solidFill>
                  <a:srgbClr val="C10003"/>
                </a:solidFill>
              </a:rPr>
              <a:t>&gt; &lt;/</a:t>
            </a:r>
            <a:r>
              <a:rPr lang="pt-BR" sz="1800" b="1" dirty="0" err="1" smtClean="0">
                <a:solidFill>
                  <a:srgbClr val="C10003"/>
                </a:solidFill>
              </a:rPr>
              <a:t>footer</a:t>
            </a:r>
            <a:r>
              <a:rPr lang="pt-BR" sz="1800" b="1" dirty="0" smtClean="0">
                <a:solidFill>
                  <a:srgbClr val="C10003"/>
                </a:solidFill>
              </a:rPr>
              <a:t>&gt;</a:t>
            </a:r>
            <a:r>
              <a:rPr lang="pt-BR" sz="1800" b="1" dirty="0" smtClean="0">
                <a:solidFill>
                  <a:srgbClr val="ED4A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Pié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contenido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 de documento.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Google Shape;284;p31"/>
          <p:cNvSpPr txBox="1"/>
          <p:nvPr/>
        </p:nvSpPr>
        <p:spPr>
          <a:xfrm>
            <a:off x="2033250" y="2891863"/>
            <a:ext cx="5077500" cy="67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Secciones </a:t>
            </a:r>
            <a:r>
              <a:rPr lang="es" sz="3200" b="1" dirty="0" smtClean="0">
                <a:solidFill>
                  <a:srgbClr val="197B8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NO semánticas</a:t>
            </a:r>
            <a:endParaRPr sz="3200" b="1" dirty="0">
              <a:solidFill>
                <a:srgbClr val="197B8C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82453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JAVI\NEWTON\Programacion\PPTS NEWTO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3" y="345273"/>
            <a:ext cx="685641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0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JAVI\NEWTON\Programacion\PPTS NEWTON\html5-blog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8048"/>
            <a:ext cx="4719940" cy="49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3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j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j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278</Words>
  <Application>Microsoft Office PowerPoint</Application>
  <PresentationFormat>Presentación en pantalla (16:9)</PresentationFormat>
  <Paragraphs>38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Ejecutivo</vt:lpstr>
      <vt:lpstr>HTML Etiquetas de Bloque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Ahora … a codificar!!! Pero antes otro 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Javier Pineda</cp:lastModifiedBy>
  <cp:revision>34</cp:revision>
  <dcterms:created xsi:type="dcterms:W3CDTF">2021-07-17T16:50:55Z</dcterms:created>
  <dcterms:modified xsi:type="dcterms:W3CDTF">2022-06-07T14:33:12Z</dcterms:modified>
</cp:coreProperties>
</file>