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7/27/2022</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7967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7/27/2022</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7318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7/27/2022</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097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7/27/2022</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823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7/27/2022</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9729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7/27/2022</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33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7/27/2022</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8767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7/27/2022</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9453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7/27/2022</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5849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7/27/2022</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4979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7/27/2022</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4330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7/27/2022</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84062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A5ED585-FEBB-4DAD-84C0-97BEE6C36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8933" y="4841194"/>
            <a:ext cx="1737401" cy="959536"/>
          </a:xfrm>
          <a:custGeom>
            <a:avLst/>
            <a:gdLst/>
            <a:ahLst/>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EF6AC352-A720-4DB3-87CA-A33B0607C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7D70B4E-60F0-4587-9D0A-C9E66E53A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1" descr="Topview of mint green workspace with laptop, coffee, notebook, pen, glasses, and mouse">
            <a:extLst>
              <a:ext uri="{FF2B5EF4-FFF2-40B4-BE49-F238E27FC236}">
                <a16:creationId xmlns:a16="http://schemas.microsoft.com/office/drawing/2014/main" id="{340619DE-D528-33BE-3B71-B8A2A65DEA4C}"/>
              </a:ext>
            </a:extLst>
          </p:cNvPr>
          <p:cNvPicPr>
            <a:picLocks noChangeAspect="1"/>
          </p:cNvPicPr>
          <p:nvPr/>
        </p:nvPicPr>
        <p:blipFill rotWithShape="1">
          <a:blip r:embed="rId2"/>
          <a:srcRect r="-2" b="13137"/>
          <a:stretch/>
        </p:blipFill>
        <p:spPr>
          <a:xfrm>
            <a:off x="-2" y="-2"/>
            <a:ext cx="11828189" cy="6858000"/>
          </a:xfrm>
          <a:custGeom>
            <a:avLst/>
            <a:gdLst/>
            <a:ahLst/>
            <a:cxnLst/>
            <a:rect l="l" t="t" r="r" b="b"/>
            <a:pathLst>
              <a:path w="11828209" h="6851225">
                <a:moveTo>
                  <a:pt x="1484882" y="0"/>
                </a:moveTo>
                <a:lnTo>
                  <a:pt x="8520272" y="0"/>
                </a:lnTo>
                <a:lnTo>
                  <a:pt x="8541915" y="12445"/>
                </a:lnTo>
                <a:cubicBezTo>
                  <a:pt x="10512125" y="1209574"/>
                  <a:pt x="11828209" y="3376047"/>
                  <a:pt x="11828209" y="5849907"/>
                </a:cubicBezTo>
                <a:cubicBezTo>
                  <a:pt x="11828209" y="6085513"/>
                  <a:pt x="11816272" y="6318331"/>
                  <a:pt x="11792969" y="6547788"/>
                </a:cubicBezTo>
                <a:lnTo>
                  <a:pt x="11754411" y="6851225"/>
                </a:lnTo>
                <a:lnTo>
                  <a:pt x="0" y="6851225"/>
                </a:lnTo>
                <a:lnTo>
                  <a:pt x="0" y="1208190"/>
                </a:lnTo>
                <a:lnTo>
                  <a:pt x="176127" y="1023457"/>
                </a:lnTo>
                <a:cubicBezTo>
                  <a:pt x="562126" y="637458"/>
                  <a:pt x="994141" y="297476"/>
                  <a:pt x="1463239" y="12445"/>
                </a:cubicBezTo>
                <a:close/>
              </a:path>
            </a:pathLst>
          </a:custGeom>
        </p:spPr>
      </p:pic>
      <p:sp>
        <p:nvSpPr>
          <p:cNvPr id="13" name="Freeform: Shape 12">
            <a:extLst>
              <a:ext uri="{FF2B5EF4-FFF2-40B4-BE49-F238E27FC236}">
                <a16:creationId xmlns:a16="http://schemas.microsoft.com/office/drawing/2014/main" id="{7F149F64-F5A8-406B-96EB-0B8A677B4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76322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1A9EE7A9-906A-4407-BE4D-A564B220B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C95A901C-DA76-433C-1C8B-DC0EA8C26788}"/>
              </a:ext>
            </a:extLst>
          </p:cNvPr>
          <p:cNvSpPr/>
          <p:nvPr/>
        </p:nvSpPr>
        <p:spPr>
          <a:xfrm>
            <a:off x="4812574" y="1205210"/>
            <a:ext cx="6688049"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Hypothetical testing </a:t>
            </a:r>
          </a:p>
          <a:p>
            <a:pPr algn="ctr"/>
            <a:r>
              <a:rPr lang="en-US" sz="5400" b="0" cap="none" spc="0" dirty="0">
                <a:ln w="0"/>
                <a:solidFill>
                  <a:schemeClr val="tx1"/>
                </a:solidFill>
                <a:effectLst>
                  <a:outerShdw blurRad="38100" dist="19050" dir="2700000" algn="tl" rotWithShape="0">
                    <a:schemeClr val="dk1">
                      <a:alpha val="40000"/>
                    </a:schemeClr>
                  </a:outerShdw>
                </a:effectLst>
              </a:rPr>
              <a:t>using Python</a:t>
            </a:r>
          </a:p>
        </p:txBody>
      </p:sp>
      <p:sp>
        <p:nvSpPr>
          <p:cNvPr id="6" name="Rectangle 5">
            <a:extLst>
              <a:ext uri="{FF2B5EF4-FFF2-40B4-BE49-F238E27FC236}">
                <a16:creationId xmlns:a16="http://schemas.microsoft.com/office/drawing/2014/main" id="{44986E32-389F-9D54-6814-EE6815B3827B}"/>
              </a:ext>
            </a:extLst>
          </p:cNvPr>
          <p:cNvSpPr/>
          <p:nvPr/>
        </p:nvSpPr>
        <p:spPr>
          <a:xfrm>
            <a:off x="8601967" y="5320962"/>
            <a:ext cx="3027175" cy="1200329"/>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Submitted by:</a:t>
            </a:r>
          </a:p>
          <a:p>
            <a:pPr algn="ctr"/>
            <a:r>
              <a:rPr lang="en-US" dirty="0">
                <a:ln w="0"/>
                <a:effectLst>
                  <a:outerShdw blurRad="38100" dist="19050" dir="2700000" algn="tl" rotWithShape="0">
                    <a:schemeClr val="dk1">
                      <a:alpha val="40000"/>
                    </a:schemeClr>
                  </a:outerShdw>
                </a:effectLst>
              </a:rPr>
              <a:t>Manminder Kaur(0783604)</a:t>
            </a:r>
          </a:p>
          <a:p>
            <a:pPr algn="ctr"/>
            <a:r>
              <a:rPr lang="en-US" b="0" cap="none" spc="0" dirty="0">
                <a:ln w="0"/>
                <a:solidFill>
                  <a:schemeClr val="tx1"/>
                </a:solidFill>
                <a:effectLst>
                  <a:outerShdw blurRad="38100" dist="19050" dir="2700000" algn="tl" rotWithShape="0">
                    <a:schemeClr val="dk1">
                      <a:alpha val="40000"/>
                    </a:schemeClr>
                  </a:outerShdw>
                </a:effectLst>
              </a:rPr>
              <a:t>Submitted to:</a:t>
            </a:r>
          </a:p>
          <a:p>
            <a:pPr algn="ctr"/>
            <a:r>
              <a:rPr lang="en-US" dirty="0">
                <a:ln w="0"/>
                <a:effectLst>
                  <a:outerShdw blurRad="38100" dist="19050" dir="2700000" algn="tl" rotWithShape="0">
                    <a:schemeClr val="dk1">
                      <a:alpha val="40000"/>
                    </a:schemeClr>
                  </a:outerShdw>
                </a:effectLst>
              </a:rPr>
              <a:t>Ms. Savita Seharawat</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677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Freeform: Shape 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Arc 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30" name="Rectangle 10">
            <a:extLst>
              <a:ext uri="{FF2B5EF4-FFF2-40B4-BE49-F238E27FC236}">
                <a16:creationId xmlns:a16="http://schemas.microsoft.com/office/drawing/2014/main" id="{D1A671DE-D529-4A2A-A35D-E97400239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95D36E37-10DF-C826-92DB-25E06EBD73B4}"/>
              </a:ext>
            </a:extLst>
          </p:cNvPr>
          <p:cNvSpPr/>
          <p:nvPr/>
        </p:nvSpPr>
        <p:spPr>
          <a:xfrm>
            <a:off x="6525021" y="2169444"/>
            <a:ext cx="4947745" cy="2828462"/>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6600" b="1" kern="1200"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ea typeface="+mj-ea"/>
                <a:cs typeface="+mj-cs"/>
              </a:rPr>
              <a:t>Let’s try these testing </a:t>
            </a:r>
          </a:p>
          <a:p>
            <a:pPr>
              <a:lnSpc>
                <a:spcPct val="90000"/>
              </a:lnSpc>
              <a:spcBef>
                <a:spcPct val="0"/>
              </a:spcBef>
              <a:spcAft>
                <a:spcPts val="600"/>
              </a:spcAft>
            </a:pPr>
            <a:r>
              <a:rPr lang="en-US" sz="6600" b="1" kern="1200"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ea typeface="+mj-ea"/>
                <a:cs typeface="+mj-cs"/>
              </a:rPr>
              <a:t>on the Iris dataset</a:t>
            </a:r>
          </a:p>
        </p:txBody>
      </p:sp>
      <p:sp>
        <p:nvSpPr>
          <p:cNvPr id="31" name="Freeform: Shape 12">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2599"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2" name="Straight Connector 14">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63649" y="127376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3" name="Block Arc 16">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631431" y="1382395"/>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Freeform: Shape 18">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31329"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Oval 20">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20126" y="2345836"/>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Freeform: Shape 22">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Freeform: Shape 24">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03228"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Arc 26">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27948" flipH="1">
            <a:off x="2309492"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2340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Graphical user interface, text, application, email, Teams&#10;&#10;Description automatically generated">
            <a:extLst>
              <a:ext uri="{FF2B5EF4-FFF2-40B4-BE49-F238E27FC236}">
                <a16:creationId xmlns:a16="http://schemas.microsoft.com/office/drawing/2014/main" id="{BC62C5D2-799E-C079-C212-B2C1ED9886A4}"/>
              </a:ext>
            </a:extLst>
          </p:cNvPr>
          <p:cNvPicPr>
            <a:picLocks noChangeAspect="1"/>
          </p:cNvPicPr>
          <p:nvPr/>
        </p:nvPicPr>
        <p:blipFill rotWithShape="1">
          <a:blip r:embed="rId2">
            <a:extLst>
              <a:ext uri="{28A0092B-C50C-407E-A947-70E740481C1C}">
                <a14:useLocalDpi xmlns:a14="http://schemas.microsoft.com/office/drawing/2010/main" val="0"/>
              </a:ext>
            </a:extLst>
          </a:blip>
          <a:srcRect r="42495"/>
          <a:stretch/>
        </p:blipFill>
        <p:spPr>
          <a:xfrm>
            <a:off x="261682" y="233061"/>
            <a:ext cx="11668636" cy="6391879"/>
          </a:xfrm>
          <a:custGeom>
            <a:avLst/>
            <a:gdLst/>
            <a:ahLst/>
            <a:cxnLst/>
            <a:rect l="l" t="t" r="r" b="b"/>
            <a:pathLst>
              <a:path w="11668636" h="6391879">
                <a:moveTo>
                  <a:pt x="82200" y="0"/>
                </a:moveTo>
                <a:lnTo>
                  <a:pt x="11586436" y="0"/>
                </a:lnTo>
                <a:cubicBezTo>
                  <a:pt x="11631834" y="0"/>
                  <a:pt x="11668636" y="36802"/>
                  <a:pt x="11668636" y="82200"/>
                </a:cubicBezTo>
                <a:lnTo>
                  <a:pt x="11668636" y="6309679"/>
                </a:lnTo>
                <a:cubicBezTo>
                  <a:pt x="11668636" y="6355077"/>
                  <a:pt x="11631834" y="6391879"/>
                  <a:pt x="11586436" y="6391879"/>
                </a:cubicBezTo>
                <a:lnTo>
                  <a:pt x="82200" y="6391879"/>
                </a:lnTo>
                <a:cubicBezTo>
                  <a:pt x="36802" y="6391879"/>
                  <a:pt x="0" y="6355077"/>
                  <a:pt x="0" y="6309679"/>
                </a:cubicBezTo>
                <a:lnTo>
                  <a:pt x="0" y="82200"/>
                </a:lnTo>
                <a:cubicBezTo>
                  <a:pt x="0" y="36802"/>
                  <a:pt x="36802" y="0"/>
                  <a:pt x="82200" y="0"/>
                </a:cubicBezTo>
                <a:close/>
              </a:path>
            </a:pathLst>
          </a:custGeom>
        </p:spPr>
      </p:pic>
      <p:sp>
        <p:nvSpPr>
          <p:cNvPr id="10" name="Arc 9">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8958979" y="368138"/>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69" y="5694291"/>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2583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A2776E-EFCF-7B44-C325-6068DF2CDC93}"/>
              </a:ext>
            </a:extLst>
          </p:cNvPr>
          <p:cNvSpPr/>
          <p:nvPr/>
        </p:nvSpPr>
        <p:spPr>
          <a:xfrm>
            <a:off x="2928786" y="2386310"/>
            <a:ext cx="6334427" cy="1569660"/>
          </a:xfrm>
          <a:prstGeom prst="rect">
            <a:avLst/>
          </a:prstGeom>
          <a:noFill/>
        </p:spPr>
        <p:txBody>
          <a:bodyPr wrap="none" lIns="91440" tIns="45720" rIns="91440" bIns="45720">
            <a:spAutoFit/>
          </a:bodyPr>
          <a:lstStyle/>
          <a:p>
            <a:pPr algn="ctr"/>
            <a:r>
              <a:rPr lang="en-US"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313659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80">
                                          <p:stCondLst>
                                            <p:cond delay="0"/>
                                          </p:stCondLst>
                                        </p:cTn>
                                        <p:tgtEl>
                                          <p:spTgt spid="2">
                                            <p:txEl>
                                              <p:pRg st="0" end="0"/>
                                            </p:txEl>
                                          </p:spTgt>
                                        </p:tgtEl>
                                      </p:cBhvr>
                                    </p:animEffect>
                                    <p:anim calcmode="lin" valueType="num">
                                      <p:cBhvr>
                                        <p:cTn id="8"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0" end="0"/>
                                            </p:txEl>
                                          </p:spTgt>
                                        </p:tgtEl>
                                      </p:cBhvr>
                                      <p:to x="100000" y="60000"/>
                                    </p:animScale>
                                    <p:animScale>
                                      <p:cBhvr>
                                        <p:cTn id="14" dur="166" decel="50000">
                                          <p:stCondLst>
                                            <p:cond delay="676"/>
                                          </p:stCondLst>
                                        </p:cTn>
                                        <p:tgtEl>
                                          <p:spTgt spid="2">
                                            <p:txEl>
                                              <p:pRg st="0" end="0"/>
                                            </p:txEl>
                                          </p:spTgt>
                                        </p:tgtEl>
                                      </p:cBhvr>
                                      <p:to x="100000" y="100000"/>
                                    </p:animScale>
                                    <p:animScale>
                                      <p:cBhvr>
                                        <p:cTn id="15" dur="26">
                                          <p:stCondLst>
                                            <p:cond delay="1312"/>
                                          </p:stCondLst>
                                        </p:cTn>
                                        <p:tgtEl>
                                          <p:spTgt spid="2">
                                            <p:txEl>
                                              <p:pRg st="0" end="0"/>
                                            </p:txEl>
                                          </p:spTgt>
                                        </p:tgtEl>
                                      </p:cBhvr>
                                      <p:to x="100000" y="80000"/>
                                    </p:animScale>
                                    <p:animScale>
                                      <p:cBhvr>
                                        <p:cTn id="16" dur="166" decel="50000">
                                          <p:stCondLst>
                                            <p:cond delay="1338"/>
                                          </p:stCondLst>
                                        </p:cTn>
                                        <p:tgtEl>
                                          <p:spTgt spid="2">
                                            <p:txEl>
                                              <p:pRg st="0" end="0"/>
                                            </p:txEl>
                                          </p:spTgt>
                                        </p:tgtEl>
                                      </p:cBhvr>
                                      <p:to x="100000" y="100000"/>
                                    </p:animScale>
                                    <p:animScale>
                                      <p:cBhvr>
                                        <p:cTn id="17" dur="26">
                                          <p:stCondLst>
                                            <p:cond delay="1642"/>
                                          </p:stCondLst>
                                        </p:cTn>
                                        <p:tgtEl>
                                          <p:spTgt spid="2">
                                            <p:txEl>
                                              <p:pRg st="0" end="0"/>
                                            </p:txEl>
                                          </p:spTgt>
                                        </p:tgtEl>
                                      </p:cBhvr>
                                      <p:to x="100000" y="90000"/>
                                    </p:animScale>
                                    <p:animScale>
                                      <p:cBhvr>
                                        <p:cTn id="18" dur="166" decel="50000">
                                          <p:stCondLst>
                                            <p:cond delay="1668"/>
                                          </p:stCondLst>
                                        </p:cTn>
                                        <p:tgtEl>
                                          <p:spTgt spid="2">
                                            <p:txEl>
                                              <p:pRg st="0" end="0"/>
                                            </p:txEl>
                                          </p:spTgt>
                                        </p:tgtEl>
                                      </p:cBhvr>
                                      <p:to x="100000" y="100000"/>
                                    </p:animScale>
                                    <p:animScale>
                                      <p:cBhvr>
                                        <p:cTn id="19" dur="26">
                                          <p:stCondLst>
                                            <p:cond delay="1808"/>
                                          </p:stCondLst>
                                        </p:cTn>
                                        <p:tgtEl>
                                          <p:spTgt spid="2">
                                            <p:txEl>
                                              <p:pRg st="0" end="0"/>
                                            </p:txEl>
                                          </p:spTgt>
                                        </p:tgtEl>
                                      </p:cBhvr>
                                      <p:to x="100000" y="95000"/>
                                    </p:animScale>
                                    <p:animScale>
                                      <p:cBhvr>
                                        <p:cTn id="20" dur="166" decel="50000">
                                          <p:stCondLst>
                                            <p:cond delay="1834"/>
                                          </p:stCondLst>
                                        </p:cTn>
                                        <p:tgtEl>
                                          <p:spTgt spid="2">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Freeform: Shape 1043">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6" name="Freeform: Shape 1045">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048" name="Rectangle 104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0" name="Arc 104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C97C6944-7229-0DC5-2837-6FB398A37D30}"/>
              </a:ext>
            </a:extLst>
          </p:cNvPr>
          <p:cNvSpPr/>
          <p:nvPr/>
        </p:nvSpPr>
        <p:spPr>
          <a:xfrm>
            <a:off x="5894962" y="479493"/>
            <a:ext cx="5458838"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kern="1200" cap="none" spc="0">
                <a:ln w="0"/>
                <a:solidFill>
                  <a:schemeClr val="tx1"/>
                </a:solidFill>
                <a:effectLst>
                  <a:outerShdw blurRad="38100" dist="19050" dir="2700000" algn="tl" rotWithShape="0">
                    <a:schemeClr val="dk1">
                      <a:alpha val="40000"/>
                    </a:schemeClr>
                  </a:outerShdw>
                </a:effectLst>
                <a:latin typeface="+mj-lt"/>
                <a:ea typeface="+mj-ea"/>
                <a:cs typeface="+mj-cs"/>
              </a:rPr>
              <a:t>Hypothetical Testing</a:t>
            </a:r>
          </a:p>
        </p:txBody>
      </p:sp>
      <p:sp>
        <p:nvSpPr>
          <p:cNvPr id="1052" name="Freeform: Shape 105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1900639F-5C38-A163-06CE-9186598D92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102"/>
          <a:stretch/>
        </p:blipFill>
        <p:spPr bwMode="auto">
          <a:xfrm>
            <a:off x="613815" y="357670"/>
            <a:ext cx="4538803" cy="610377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1F31B42-B318-7909-C031-B826985935A0}"/>
              </a:ext>
            </a:extLst>
          </p:cNvPr>
          <p:cNvSpPr txBox="1"/>
          <p:nvPr/>
        </p:nvSpPr>
        <p:spPr>
          <a:xfrm>
            <a:off x="5894962" y="1984443"/>
            <a:ext cx="5458838" cy="41925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a:t>A formal statistical test called a hypothesis test is used to confirm or reject a statistical hypothesis using experimental data.</a:t>
            </a:r>
          </a:p>
          <a:p>
            <a:pPr indent="-228600">
              <a:lnSpc>
                <a:spcPct val="90000"/>
              </a:lnSpc>
              <a:spcAft>
                <a:spcPts val="600"/>
              </a:spcAft>
              <a:buFont typeface="Arial" panose="020B0604020202020204" pitchFamily="34" charset="0"/>
              <a:buChar char="•"/>
            </a:pPr>
            <a:endParaRPr lang="en-US" sz="2400"/>
          </a:p>
          <a:p>
            <a:pPr indent="-228600">
              <a:lnSpc>
                <a:spcPct val="90000"/>
              </a:lnSpc>
              <a:spcAft>
                <a:spcPts val="600"/>
              </a:spcAft>
              <a:buFont typeface="Arial" panose="020B0604020202020204" pitchFamily="34" charset="0"/>
              <a:buChar char="•"/>
            </a:pPr>
            <a:r>
              <a:rPr lang="en-US" sz="2400"/>
              <a:t>For example: boys are taller than girls</a:t>
            </a:r>
          </a:p>
        </p:txBody>
      </p:sp>
    </p:spTree>
    <p:extLst>
      <p:ext uri="{BB962C8B-B14F-4D97-AF65-F5344CB8AC3E}">
        <p14:creationId xmlns:p14="http://schemas.microsoft.com/office/powerpoint/2010/main" val="3211148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09A475-CD9A-079B-E2F1-93F5F555A59E}"/>
              </a:ext>
            </a:extLst>
          </p:cNvPr>
          <p:cNvSpPr txBox="1"/>
          <p:nvPr/>
        </p:nvSpPr>
        <p:spPr>
          <a:xfrm>
            <a:off x="1343025" y="800516"/>
            <a:ext cx="9886950" cy="4893647"/>
          </a:xfrm>
          <a:prstGeom prst="rect">
            <a:avLst/>
          </a:prstGeom>
          <a:noFill/>
        </p:spPr>
        <p:txBody>
          <a:bodyPr wrap="square">
            <a:spAutoFit/>
          </a:bodyPr>
          <a:lstStyle/>
          <a:p>
            <a:r>
              <a:rPr lang="en-CA" sz="2400" dirty="0">
                <a:latin typeface="Times New Roman" panose="02020603050405020304" pitchFamily="18" charset="0"/>
                <a:cs typeface="Times New Roman" panose="02020603050405020304" pitchFamily="18" charset="0"/>
              </a:rPr>
              <a:t>Normalization is the basis of a hypothesis.</a:t>
            </a:r>
          </a:p>
          <a:p>
            <a:endParaRPr lang="en-CA"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Null hypothesis(</a:t>
            </a:r>
            <a:r>
              <a:rPr lang="en-CA" sz="2400" dirty="0">
                <a:effectLst/>
                <a:latin typeface="Times New Roman" panose="02020603050405020304" pitchFamily="18" charset="0"/>
                <a:cs typeface="Times New Roman" panose="02020603050405020304" pitchFamily="18" charset="0"/>
              </a:rPr>
              <a:t>H₀)</a:t>
            </a:r>
            <a:r>
              <a:rPr lang="en-US" sz="2400" dirty="0">
                <a:latin typeface="Times New Roman" panose="02020603050405020304" pitchFamily="18" charset="0"/>
                <a:cs typeface="Times New Roman" panose="02020603050405020304" pitchFamily="18" charset="0"/>
              </a:rPr>
              <a:t> and alternative hypothesis(</a:t>
            </a:r>
            <a:r>
              <a:rPr lang="en-CA" sz="2400" dirty="0">
                <a:effectLst/>
                <a:latin typeface="Times New Roman" panose="02020603050405020304" pitchFamily="18" charset="0"/>
                <a:cs typeface="Times New Roman" panose="02020603050405020304" pitchFamily="18" charset="0"/>
              </a:rPr>
              <a:t>Hₐ)</a:t>
            </a:r>
            <a:r>
              <a:rPr lang="en-US" sz="2400" dirty="0">
                <a:latin typeface="Times New Roman" panose="02020603050405020304" pitchFamily="18" charset="0"/>
                <a:cs typeface="Times New Roman" panose="02020603050405020304" pitchFamily="18" charset="0"/>
              </a:rPr>
              <a:t> are the two different methods of hypothesis testing.</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basis for a null hypothesis is an incidence (also referred to as the ground truth).</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alternative hypothesis is a presumption that contradicts the primary hypothesis.</a:t>
            </a:r>
          </a:p>
          <a:p>
            <a:endParaRPr lang="en-US"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In previous example:</a:t>
            </a:r>
          </a:p>
          <a:p>
            <a:r>
              <a:rPr lang="en-CA" sz="2400" dirty="0">
                <a:latin typeface="Times New Roman" panose="02020603050405020304" pitchFamily="18" charset="0"/>
                <a:cs typeface="Times New Roman" panose="02020603050405020304" pitchFamily="18" charset="0"/>
              </a:rPr>
              <a:t>Boys are taller than girls are assumed to be null hypothesis, </a:t>
            </a:r>
            <a:r>
              <a:rPr lang="en-CA" sz="2400" dirty="0">
                <a:effectLst/>
                <a:latin typeface="Times New Roman" panose="02020603050405020304" pitchFamily="18" charset="0"/>
                <a:cs typeface="Times New Roman" panose="02020603050405020304" pitchFamily="18" charset="0"/>
              </a:rPr>
              <a:t>H₀</a:t>
            </a:r>
            <a:r>
              <a:rPr lang="en-CA" sz="2400" dirty="0">
                <a:latin typeface="Times New Roman" panose="02020603050405020304" pitchFamily="18" charset="0"/>
                <a:cs typeface="Times New Roman" panose="02020603050405020304" pitchFamily="18" charset="0"/>
              </a:rPr>
              <a:t>.</a:t>
            </a:r>
          </a:p>
          <a:p>
            <a:r>
              <a:rPr lang="en-CA" sz="2400" dirty="0">
                <a:latin typeface="Times New Roman" panose="02020603050405020304" pitchFamily="18" charset="0"/>
                <a:cs typeface="Times New Roman" panose="02020603050405020304" pitchFamily="18" charset="0"/>
              </a:rPr>
              <a:t>Boys are not taller than girls will be alternative hypothesis, </a:t>
            </a:r>
            <a:r>
              <a:rPr lang="en-CA" sz="2400" dirty="0">
                <a:effectLst/>
                <a:latin typeface="Times New Roman" panose="02020603050405020304" pitchFamily="18" charset="0"/>
                <a:cs typeface="Times New Roman" panose="02020603050405020304" pitchFamily="18" charset="0"/>
              </a:rPr>
              <a:t>Hₐ</a:t>
            </a:r>
            <a:r>
              <a:rPr lang="en-CA"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251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00C787-6DA4-B8D4-C720-36EA15466EEC}"/>
              </a:ext>
            </a:extLst>
          </p:cNvPr>
          <p:cNvSpPr txBox="1"/>
          <p:nvPr/>
        </p:nvSpPr>
        <p:spPr>
          <a:xfrm>
            <a:off x="1104898" y="824210"/>
            <a:ext cx="9791701" cy="4893647"/>
          </a:xfrm>
          <a:prstGeom prst="rect">
            <a:avLst/>
          </a:prstGeom>
          <a:noFill/>
        </p:spPr>
        <p:txBody>
          <a:bodyPr wrap="square">
            <a:spAutoFit/>
          </a:bodyPr>
          <a:lstStyle/>
          <a:p>
            <a:pPr algn="l"/>
            <a:r>
              <a:rPr lang="en-US" sz="2400" b="0" i="0" dirty="0">
                <a:effectLst/>
                <a:latin typeface="Times New Roman" panose="02020603050405020304" pitchFamily="18" charset="0"/>
                <a:cs typeface="Times New Roman" panose="02020603050405020304" pitchFamily="18" charset="0"/>
              </a:rPr>
              <a:t>After considering null hypothesis and alternative hypothesis, there are two possible outcomes: -</a:t>
            </a:r>
          </a:p>
          <a:p>
            <a:pPr algn="l"/>
            <a:endParaRPr lang="en-US" sz="2400" b="0" i="0" dirty="0">
              <a:effectLst/>
              <a:latin typeface="Times New Roman" panose="02020603050405020304" pitchFamily="18" charset="0"/>
              <a:cs typeface="Times New Roman" panose="02020603050405020304" pitchFamily="18" charset="0"/>
            </a:endParaRPr>
          </a:p>
          <a:p>
            <a:pPr algn="l"/>
            <a:endParaRPr lang="en-US" sz="2400" dirty="0">
              <a:latin typeface="Times New Roman" panose="02020603050405020304" pitchFamily="18" charset="0"/>
              <a:cs typeface="Times New Roman" panose="02020603050405020304" pitchFamily="18" charset="0"/>
            </a:endParaRPr>
          </a:p>
          <a:p>
            <a:pPr algn="l"/>
            <a:endParaRPr lang="en-US" sz="24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The ground truth (H0) is true, so H0 is accepted.</a:t>
            </a:r>
          </a:p>
          <a:p>
            <a:pPr algn="l">
              <a:buFont typeface="+mj-lt"/>
              <a:buAutoNum type="arabicPeriod"/>
            </a:pPr>
            <a:r>
              <a:rPr lang="en-US" sz="2400" b="0" i="0" dirty="0">
                <a:effectLst/>
                <a:latin typeface="Times New Roman" panose="02020603050405020304" pitchFamily="18" charset="0"/>
                <a:cs typeface="Times New Roman" panose="02020603050405020304" pitchFamily="18" charset="0"/>
              </a:rPr>
              <a:t>The ground truth (H0) is not true, so H0 is rejected and H1 is accepted.</a:t>
            </a:r>
          </a:p>
          <a:p>
            <a:pPr algn="l">
              <a:buFont typeface="+mj-lt"/>
              <a:buAutoNum type="arabicPeriod"/>
            </a:pPr>
            <a:endParaRPr lang="en-US" sz="2400" dirty="0">
              <a:latin typeface="Times New Roman" panose="02020603050405020304" pitchFamily="18" charset="0"/>
              <a:cs typeface="Times New Roman" panose="02020603050405020304" pitchFamily="18" charset="0"/>
            </a:endParaRPr>
          </a:p>
          <a:p>
            <a:pPr algn="l">
              <a:buFont typeface="+mj-lt"/>
              <a:buAutoNum type="arabicPeriod"/>
            </a:pPr>
            <a:endParaRPr lang="en-US" sz="2400" b="0" i="0" dirty="0">
              <a:effectLst/>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The rejection or accepting the null hypothesis is dependent based on p-value. </a:t>
            </a:r>
            <a:r>
              <a:rPr lang="en-US" sz="2400" b="0" i="1" dirty="0">
                <a:effectLst/>
                <a:latin typeface="Times New Roman" panose="02020603050405020304" pitchFamily="18" charset="0"/>
                <a:cs typeface="Times New Roman" panose="02020603050405020304" pitchFamily="18" charset="0"/>
              </a:rPr>
              <a:t>P</a:t>
            </a:r>
            <a:r>
              <a:rPr lang="en-US" sz="2400" b="0" i="0" dirty="0">
                <a:effectLst/>
                <a:latin typeface="Times New Roman" panose="02020603050405020304" pitchFamily="18" charset="0"/>
                <a:cs typeface="Times New Roman" panose="02020603050405020304" pitchFamily="18" charset="0"/>
              </a:rPr>
              <a:t>-values are used in hypothetical testing to help decide whether to reject the null hypothesis. The smaller the </a:t>
            </a:r>
            <a:r>
              <a:rPr lang="en-US" sz="2400" b="0" i="1" dirty="0">
                <a:effectLst/>
                <a:latin typeface="Times New Roman" panose="02020603050405020304" pitchFamily="18" charset="0"/>
                <a:cs typeface="Times New Roman" panose="02020603050405020304" pitchFamily="18" charset="0"/>
              </a:rPr>
              <a:t>p</a:t>
            </a:r>
            <a:r>
              <a:rPr lang="en-US" sz="2400" b="0" i="0" dirty="0">
                <a:effectLst/>
                <a:latin typeface="Times New Roman" panose="02020603050405020304" pitchFamily="18" charset="0"/>
                <a:cs typeface="Times New Roman" panose="02020603050405020304" pitchFamily="18" charset="0"/>
              </a:rPr>
              <a:t>-value, the more likely you are to reject the null hypothesis.</a:t>
            </a:r>
          </a:p>
        </p:txBody>
      </p:sp>
    </p:spTree>
    <p:extLst>
      <p:ext uri="{BB962C8B-B14F-4D97-AF65-F5344CB8AC3E}">
        <p14:creationId xmlns:p14="http://schemas.microsoft.com/office/powerpoint/2010/main" val="1747192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FB5935-AEDD-9B86-5D81-B90217C1E0F9}"/>
              </a:ext>
            </a:extLst>
          </p:cNvPr>
          <p:cNvSpPr/>
          <p:nvPr/>
        </p:nvSpPr>
        <p:spPr>
          <a:xfrm>
            <a:off x="71823" y="319385"/>
            <a:ext cx="1212017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Different types of Hypothetical testing</a:t>
            </a:r>
          </a:p>
        </p:txBody>
      </p:sp>
      <p:sp>
        <p:nvSpPr>
          <p:cNvPr id="5" name="Rectangle 4">
            <a:extLst>
              <a:ext uri="{FF2B5EF4-FFF2-40B4-BE49-F238E27FC236}">
                <a16:creationId xmlns:a16="http://schemas.microsoft.com/office/drawing/2014/main" id="{1A4E22EE-8C72-D17A-D74C-5AF7A207C855}"/>
              </a:ext>
            </a:extLst>
          </p:cNvPr>
          <p:cNvSpPr/>
          <p:nvPr/>
        </p:nvSpPr>
        <p:spPr>
          <a:xfrm>
            <a:off x="2714626" y="1972567"/>
            <a:ext cx="200760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T-test</a:t>
            </a:r>
          </a:p>
        </p:txBody>
      </p:sp>
      <p:sp>
        <p:nvSpPr>
          <p:cNvPr id="6" name="Rectangle 5">
            <a:extLst>
              <a:ext uri="{FF2B5EF4-FFF2-40B4-BE49-F238E27FC236}">
                <a16:creationId xmlns:a16="http://schemas.microsoft.com/office/drawing/2014/main" id="{611B9A16-00B9-224E-727C-56E755F1CDFC}"/>
              </a:ext>
            </a:extLst>
          </p:cNvPr>
          <p:cNvSpPr/>
          <p:nvPr/>
        </p:nvSpPr>
        <p:spPr>
          <a:xfrm>
            <a:off x="7541195" y="2967335"/>
            <a:ext cx="2081660"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Z-test</a:t>
            </a:r>
          </a:p>
        </p:txBody>
      </p:sp>
      <p:sp>
        <p:nvSpPr>
          <p:cNvPr id="7" name="Rectangle 6">
            <a:extLst>
              <a:ext uri="{FF2B5EF4-FFF2-40B4-BE49-F238E27FC236}">
                <a16:creationId xmlns:a16="http://schemas.microsoft.com/office/drawing/2014/main" id="{EE1FABC6-50D8-C52C-20DA-082304D97A39}"/>
              </a:ext>
            </a:extLst>
          </p:cNvPr>
          <p:cNvSpPr/>
          <p:nvPr/>
        </p:nvSpPr>
        <p:spPr>
          <a:xfrm>
            <a:off x="618507" y="4458891"/>
            <a:ext cx="4192238"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ANOVA test</a:t>
            </a:r>
          </a:p>
        </p:txBody>
      </p:sp>
      <p:sp>
        <p:nvSpPr>
          <p:cNvPr id="8" name="Rectangle 7">
            <a:extLst>
              <a:ext uri="{FF2B5EF4-FFF2-40B4-BE49-F238E27FC236}">
                <a16:creationId xmlns:a16="http://schemas.microsoft.com/office/drawing/2014/main" id="{C6D4377C-4BC9-0D6E-EE30-DA4E8BDB5A27}"/>
              </a:ext>
            </a:extLst>
          </p:cNvPr>
          <p:cNvSpPr/>
          <p:nvPr/>
        </p:nvSpPr>
        <p:spPr>
          <a:xfrm>
            <a:off x="6350986" y="5472410"/>
            <a:ext cx="5302927"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Chi-Square test</a:t>
            </a:r>
          </a:p>
        </p:txBody>
      </p:sp>
      <p:sp>
        <p:nvSpPr>
          <p:cNvPr id="9" name="TextBox 8">
            <a:extLst>
              <a:ext uri="{FF2B5EF4-FFF2-40B4-BE49-F238E27FC236}">
                <a16:creationId xmlns:a16="http://schemas.microsoft.com/office/drawing/2014/main" id="{81FA1878-7D6E-406A-D6FD-91A26860DF94}"/>
              </a:ext>
            </a:extLst>
          </p:cNvPr>
          <p:cNvSpPr txBox="1"/>
          <p:nvPr/>
        </p:nvSpPr>
        <p:spPr>
          <a:xfrm>
            <a:off x="200025" y="6531233"/>
            <a:ext cx="11791950" cy="369332"/>
          </a:xfrm>
          <a:prstGeom prst="rect">
            <a:avLst/>
          </a:prstGeom>
          <a:noFill/>
        </p:spPr>
        <p:txBody>
          <a:bodyPr wrap="square" rtlCol="0">
            <a:spAutoFit/>
          </a:bodyPr>
          <a:lstStyle/>
          <a:p>
            <a:r>
              <a:rPr lang="en-CA" dirty="0"/>
              <a:t>Here, we’ll discuss t-test and z-test</a:t>
            </a:r>
          </a:p>
        </p:txBody>
      </p:sp>
    </p:spTree>
    <p:extLst>
      <p:ext uri="{BB962C8B-B14F-4D97-AF65-F5344CB8AC3E}">
        <p14:creationId xmlns:p14="http://schemas.microsoft.com/office/powerpoint/2010/main" val="197084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2000"/>
                            </p:stCondLst>
                            <p:childTnLst>
                              <p:par>
                                <p:cTn id="20" presetID="2" presetClass="entr" presetSubtype="4"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4BF084-BCB0-F754-44EA-2414AD212DFA}"/>
              </a:ext>
            </a:extLst>
          </p:cNvPr>
          <p:cNvSpPr/>
          <p:nvPr/>
        </p:nvSpPr>
        <p:spPr>
          <a:xfrm>
            <a:off x="4736419" y="195560"/>
            <a:ext cx="188096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T-test</a:t>
            </a:r>
          </a:p>
        </p:txBody>
      </p:sp>
      <p:sp>
        <p:nvSpPr>
          <p:cNvPr id="5" name="TextBox 4">
            <a:extLst>
              <a:ext uri="{FF2B5EF4-FFF2-40B4-BE49-F238E27FC236}">
                <a16:creationId xmlns:a16="http://schemas.microsoft.com/office/drawing/2014/main" id="{38C0832D-3A3E-F468-A0CF-CD925BB74871}"/>
              </a:ext>
            </a:extLst>
          </p:cNvPr>
          <p:cNvSpPr txBox="1"/>
          <p:nvPr/>
        </p:nvSpPr>
        <p:spPr>
          <a:xfrm>
            <a:off x="2114550" y="1714500"/>
            <a:ext cx="8553450" cy="3970318"/>
          </a:xfrm>
          <a:prstGeom prst="rect">
            <a:avLst/>
          </a:prstGeom>
          <a:noFill/>
        </p:spPr>
        <p:txBody>
          <a:bodyPr wrap="square">
            <a:spAutoFit/>
          </a:bodyPr>
          <a:lstStyle/>
          <a:p>
            <a:r>
              <a:rPr lang="en-CA" sz="2800" dirty="0">
                <a:latin typeface="Times New Roman" panose="02020603050405020304" pitchFamily="18" charset="0"/>
                <a:cs typeface="Times New Roman" panose="02020603050405020304" pitchFamily="18" charset="0"/>
              </a:rPr>
              <a:t>T-test is used to determine whether the distribution of the data is according to normal distribution and calculating the similarity of the mean between one single set or two or more than two but for the population &lt; 30. Thus, t-test have three different types: -</a:t>
            </a:r>
          </a:p>
          <a:p>
            <a:endParaRPr lang="en-CA"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2800" dirty="0">
                <a:latin typeface="Times New Roman" panose="02020603050405020304" pitchFamily="18" charset="0"/>
                <a:cs typeface="Times New Roman" panose="02020603050405020304" pitchFamily="18" charset="0"/>
              </a:rPr>
              <a:t>One-Sample t-test</a:t>
            </a:r>
          </a:p>
          <a:p>
            <a:pPr marL="285750" indent="-285750">
              <a:buFont typeface="Arial" panose="020B0604020202020204" pitchFamily="34" charset="0"/>
              <a:buChar char="•"/>
            </a:pPr>
            <a:r>
              <a:rPr lang="en-CA" sz="2800" dirty="0">
                <a:latin typeface="Times New Roman" panose="02020603050405020304" pitchFamily="18" charset="0"/>
                <a:cs typeface="Times New Roman" panose="02020603050405020304" pitchFamily="18" charset="0"/>
              </a:rPr>
              <a:t>Two-Sample t-test</a:t>
            </a:r>
          </a:p>
          <a:p>
            <a:pPr marL="285750" indent="-285750">
              <a:buFont typeface="Arial" panose="020B0604020202020204" pitchFamily="34" charset="0"/>
              <a:buChar char="•"/>
            </a:pPr>
            <a:r>
              <a:rPr lang="en-CA" sz="2800" dirty="0">
                <a:latin typeface="Times New Roman" panose="02020603050405020304" pitchFamily="18" charset="0"/>
                <a:cs typeface="Times New Roman" panose="02020603050405020304" pitchFamily="18" charset="0"/>
              </a:rPr>
              <a:t>Paired samples t-test</a:t>
            </a:r>
          </a:p>
        </p:txBody>
      </p:sp>
    </p:spTree>
    <p:extLst>
      <p:ext uri="{BB962C8B-B14F-4D97-AF65-F5344CB8AC3E}">
        <p14:creationId xmlns:p14="http://schemas.microsoft.com/office/powerpoint/2010/main" val="3137736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Graphical user interface, text, application, email&#10;&#10;Description automatically generated">
            <a:extLst>
              <a:ext uri="{FF2B5EF4-FFF2-40B4-BE49-F238E27FC236}">
                <a16:creationId xmlns:a16="http://schemas.microsoft.com/office/drawing/2014/main" id="{16AA5B9C-5264-C760-1D63-1947E9E93B37}"/>
              </a:ext>
            </a:extLst>
          </p:cNvPr>
          <p:cNvPicPr>
            <a:picLocks noChangeAspect="1"/>
          </p:cNvPicPr>
          <p:nvPr/>
        </p:nvPicPr>
        <p:blipFill rotWithShape="1">
          <a:blip r:embed="rId2">
            <a:extLst>
              <a:ext uri="{28A0092B-C50C-407E-A947-70E740481C1C}">
                <a14:useLocalDpi xmlns:a14="http://schemas.microsoft.com/office/drawing/2010/main" val="0"/>
              </a:ext>
            </a:extLst>
          </a:blip>
          <a:srcRect r="1" b="1744"/>
          <a:stretch/>
        </p:blipFill>
        <p:spPr>
          <a:xfrm>
            <a:off x="261682" y="233061"/>
            <a:ext cx="11668636" cy="6391879"/>
          </a:xfrm>
          <a:custGeom>
            <a:avLst/>
            <a:gdLst/>
            <a:ahLst/>
            <a:cxnLst/>
            <a:rect l="l" t="t" r="r" b="b"/>
            <a:pathLst>
              <a:path w="11668636" h="6391879">
                <a:moveTo>
                  <a:pt x="82200" y="0"/>
                </a:moveTo>
                <a:lnTo>
                  <a:pt x="11586436" y="0"/>
                </a:lnTo>
                <a:cubicBezTo>
                  <a:pt x="11631834" y="0"/>
                  <a:pt x="11668636" y="36802"/>
                  <a:pt x="11668636" y="82200"/>
                </a:cubicBezTo>
                <a:lnTo>
                  <a:pt x="11668636" y="6309679"/>
                </a:lnTo>
                <a:cubicBezTo>
                  <a:pt x="11668636" y="6355077"/>
                  <a:pt x="11631834" y="6391879"/>
                  <a:pt x="11586436" y="6391879"/>
                </a:cubicBezTo>
                <a:lnTo>
                  <a:pt x="82200" y="6391879"/>
                </a:lnTo>
                <a:cubicBezTo>
                  <a:pt x="36802" y="6391879"/>
                  <a:pt x="0" y="6355077"/>
                  <a:pt x="0" y="6309679"/>
                </a:cubicBezTo>
                <a:lnTo>
                  <a:pt x="0" y="82200"/>
                </a:lnTo>
                <a:cubicBezTo>
                  <a:pt x="0" y="36802"/>
                  <a:pt x="36802" y="0"/>
                  <a:pt x="82200" y="0"/>
                </a:cubicBezTo>
                <a:close/>
              </a:path>
            </a:pathLst>
          </a:custGeom>
        </p:spPr>
      </p:pic>
      <p:sp>
        <p:nvSpPr>
          <p:cNvPr id="10" name="Arc 9">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8958979" y="368138"/>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69" y="5694291"/>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0210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B1285B-090F-C4F2-3293-90820DEBD000}"/>
              </a:ext>
            </a:extLst>
          </p:cNvPr>
          <p:cNvSpPr/>
          <p:nvPr/>
        </p:nvSpPr>
        <p:spPr>
          <a:xfrm>
            <a:off x="4812273" y="233660"/>
            <a:ext cx="191975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Z-test</a:t>
            </a:r>
          </a:p>
        </p:txBody>
      </p:sp>
      <p:sp>
        <p:nvSpPr>
          <p:cNvPr id="4" name="TextBox 3">
            <a:extLst>
              <a:ext uri="{FF2B5EF4-FFF2-40B4-BE49-F238E27FC236}">
                <a16:creationId xmlns:a16="http://schemas.microsoft.com/office/drawing/2014/main" id="{04E4A4EC-1E5A-77B5-3D2A-D7B0F901CFDF}"/>
              </a:ext>
            </a:extLst>
          </p:cNvPr>
          <p:cNvSpPr txBox="1"/>
          <p:nvPr/>
        </p:nvSpPr>
        <p:spPr>
          <a:xfrm>
            <a:off x="1943100" y="1659285"/>
            <a:ext cx="8705850" cy="3539430"/>
          </a:xfrm>
          <a:prstGeom prst="rect">
            <a:avLst/>
          </a:prstGeom>
          <a:noFill/>
        </p:spPr>
        <p:txBody>
          <a:bodyPr wrap="square">
            <a:spAutoFit/>
          </a:bodyPr>
          <a:lstStyle/>
          <a:p>
            <a:r>
              <a:rPr lang="en-CA" sz="2800" dirty="0">
                <a:latin typeface="Times New Roman" panose="02020603050405020304" pitchFamily="18" charset="0"/>
                <a:cs typeface="Times New Roman" panose="02020603050405020304" pitchFamily="18" charset="0"/>
              </a:rPr>
              <a:t>Z-test is used to determine whether the distribution of the data is according to normal distribution and calculating the similarity of the mean between one single set or two or more than two but for the population &gt;= 30. Thus, z-test have two different types: -</a:t>
            </a:r>
          </a:p>
          <a:p>
            <a:endParaRPr lang="en-CA"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2800" dirty="0">
                <a:latin typeface="Times New Roman" panose="02020603050405020304" pitchFamily="18" charset="0"/>
                <a:cs typeface="Times New Roman" panose="02020603050405020304" pitchFamily="18" charset="0"/>
              </a:rPr>
              <a:t>One-Sample z-test</a:t>
            </a:r>
          </a:p>
          <a:p>
            <a:pPr marL="285750" indent="-285750">
              <a:buFont typeface="Arial" panose="020B0604020202020204" pitchFamily="34" charset="0"/>
              <a:buChar char="•"/>
            </a:pPr>
            <a:r>
              <a:rPr lang="en-CA" sz="2800" dirty="0">
                <a:latin typeface="Times New Roman" panose="02020603050405020304" pitchFamily="18" charset="0"/>
                <a:cs typeface="Times New Roman" panose="02020603050405020304" pitchFamily="18" charset="0"/>
              </a:rPr>
              <a:t>Two-Sample z-test</a:t>
            </a:r>
          </a:p>
        </p:txBody>
      </p:sp>
    </p:spTree>
    <p:extLst>
      <p:ext uri="{BB962C8B-B14F-4D97-AF65-F5344CB8AC3E}">
        <p14:creationId xmlns:p14="http://schemas.microsoft.com/office/powerpoint/2010/main" val="1258401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Text&#10;&#10;Description automatically generated with medium confidence">
            <a:extLst>
              <a:ext uri="{FF2B5EF4-FFF2-40B4-BE49-F238E27FC236}">
                <a16:creationId xmlns:a16="http://schemas.microsoft.com/office/drawing/2014/main" id="{B6321136-6B2D-CBA9-B08A-B6B50DCFE924}"/>
              </a:ext>
            </a:extLst>
          </p:cNvPr>
          <p:cNvPicPr>
            <a:picLocks noChangeAspect="1"/>
          </p:cNvPicPr>
          <p:nvPr/>
        </p:nvPicPr>
        <p:blipFill rotWithShape="1">
          <a:blip r:embed="rId2">
            <a:extLst>
              <a:ext uri="{28A0092B-C50C-407E-A947-70E740481C1C}">
                <a14:useLocalDpi xmlns:a14="http://schemas.microsoft.com/office/drawing/2010/main" val="0"/>
              </a:ext>
            </a:extLst>
          </a:blip>
          <a:srcRect r="31085" b="-1"/>
          <a:stretch/>
        </p:blipFill>
        <p:spPr>
          <a:xfrm>
            <a:off x="261682" y="233061"/>
            <a:ext cx="11668636" cy="6391879"/>
          </a:xfrm>
          <a:custGeom>
            <a:avLst/>
            <a:gdLst/>
            <a:ahLst/>
            <a:cxnLst/>
            <a:rect l="l" t="t" r="r" b="b"/>
            <a:pathLst>
              <a:path w="11668636" h="6391879">
                <a:moveTo>
                  <a:pt x="82200" y="0"/>
                </a:moveTo>
                <a:lnTo>
                  <a:pt x="11586436" y="0"/>
                </a:lnTo>
                <a:cubicBezTo>
                  <a:pt x="11631834" y="0"/>
                  <a:pt x="11668636" y="36802"/>
                  <a:pt x="11668636" y="82200"/>
                </a:cubicBezTo>
                <a:lnTo>
                  <a:pt x="11668636" y="6309679"/>
                </a:lnTo>
                <a:cubicBezTo>
                  <a:pt x="11668636" y="6355077"/>
                  <a:pt x="11631834" y="6391879"/>
                  <a:pt x="11586436" y="6391879"/>
                </a:cubicBezTo>
                <a:lnTo>
                  <a:pt x="82200" y="6391879"/>
                </a:lnTo>
                <a:cubicBezTo>
                  <a:pt x="36802" y="6391879"/>
                  <a:pt x="0" y="6355077"/>
                  <a:pt x="0" y="6309679"/>
                </a:cubicBezTo>
                <a:lnTo>
                  <a:pt x="0" y="82200"/>
                </a:lnTo>
                <a:cubicBezTo>
                  <a:pt x="0" y="36802"/>
                  <a:pt x="36802" y="0"/>
                  <a:pt x="82200" y="0"/>
                </a:cubicBezTo>
                <a:close/>
              </a:path>
            </a:pathLst>
          </a:custGeom>
        </p:spPr>
      </p:pic>
      <p:sp>
        <p:nvSpPr>
          <p:cNvPr id="10" name="Arc 9">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8958979" y="368138"/>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69" y="5694291"/>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929074"/>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279</TotalTime>
  <Words>373</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Calibri</vt:lpstr>
      <vt:lpstr>Times New Roman</vt:lpstr>
      <vt:lpstr>Tw Cen MT</vt:lpstr>
      <vt:lpstr>ShapesVTI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Manminder Kaur</dc:creator>
  <cp:lastModifiedBy>Manminder Kaur</cp:lastModifiedBy>
  <cp:revision>4</cp:revision>
  <dcterms:created xsi:type="dcterms:W3CDTF">2022-07-23T18:44:13Z</dcterms:created>
  <dcterms:modified xsi:type="dcterms:W3CDTF">2022-07-27T22:34:16Z</dcterms:modified>
</cp:coreProperties>
</file>