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01E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96" y="-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06637-96B0-41C1-B245-409976E81BE3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D788-896E-4CE9-BF75-66611F70205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DA76-E271-44C0-927F-C103EB82CE5C}" type="datetime1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3CFD-6558-4924-A17F-B98288A122B3}" type="datetime1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477E-DFBF-4D4F-8EB4-1061DD3F2F34}" type="datetime1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CCA-BC13-4C51-85F3-CB3AC1FF583F}" type="datetime1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9813-F23E-4A6B-86C0-E08B2B04D0C8}" type="datetime1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731-4BDD-4D5B-B186-7C10A48C251A}" type="datetime1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38B9-49D2-4EC3-83B3-409AC8B4A900}" type="datetime1">
              <a:rPr lang="fr-FR" smtClean="0"/>
              <a:t>09/02/2022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233F-4668-4751-9A5A-E1666619060A}" type="datetime1">
              <a:rPr lang="fr-FR" smtClean="0"/>
              <a:t>09/02/2022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07F5-A005-4876-BB3D-1834A94CC77E}" type="datetime1">
              <a:rPr lang="fr-FR" smtClean="0"/>
              <a:t>09/02/2022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2A0C-550D-4ABB-A644-177CCA2A8976}" type="datetime1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0921-B0F9-46FF-BB56-E1B7AF5CFAC9}" type="datetime1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EDCCF-024D-4C45-B17E-A84194A61197}" type="datetime1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0B2-3AF7-4EA7-81AB-850BF5C0622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520502" y="987574"/>
            <a:ext cx="8132440" cy="2186708"/>
          </a:xfrm>
        </p:spPr>
        <p:txBody>
          <a:bodyPr>
            <a:noAutofit/>
          </a:bodyPr>
          <a:lstStyle/>
          <a:p>
            <a:r>
              <a:rPr lang="fr-FR" sz="3200" b="1" dirty="0" smtClean="0"/>
              <a:t>SOUTENANCE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Projet </a:t>
            </a:r>
            <a:r>
              <a:rPr lang="fr-FR" sz="2800" dirty="0" smtClean="0"/>
              <a:t>7 </a:t>
            </a:r>
            <a:r>
              <a:rPr lang="fr-FR" sz="2800" dirty="0" smtClean="0"/>
              <a:t>: </a:t>
            </a:r>
            <a:r>
              <a:rPr lang="fr-FR" sz="2800" dirty="0" smtClean="0"/>
              <a:t>Implémentez un modèle de </a:t>
            </a:r>
            <a:r>
              <a:rPr lang="fr-FR" sz="2800" dirty="0" err="1" smtClean="0"/>
              <a:t>scoring</a:t>
            </a:r>
            <a:r>
              <a:rPr lang="fr-FR" sz="3200" b="1" dirty="0" smtClean="0"/>
              <a:t/>
            </a:r>
            <a:br>
              <a:rPr lang="fr-FR" sz="3200" b="1" dirty="0" smtClean="0"/>
            </a:br>
            <a:endParaRPr lang="fr-FR" sz="3200" dirty="0"/>
          </a:p>
        </p:txBody>
      </p:sp>
      <p:pic>
        <p:nvPicPr>
          <p:cNvPr id="5" name="Picture 4" descr="E:\Mes Docs\Sciences\Cours\Openclassrooms DS-ML\img_strategie_apprentiss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0102" y="2859782"/>
            <a:ext cx="2742377" cy="2167783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2771800" y="3403476"/>
            <a:ext cx="3528392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Flora </a:t>
            </a:r>
            <a:r>
              <a:rPr kumimoji="0" lang="fr-FR" sz="33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Bajolet</a:t>
            </a:r>
            <a:endParaRPr kumimoji="0" lang="fr-FR" sz="33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600" i="1" dirty="0" smtClean="0"/>
              <a:t>Mentor : Gaëtan </a:t>
            </a:r>
            <a:r>
              <a:rPr lang="fr-FR" sz="2600" i="1" dirty="0" err="1" smtClean="0"/>
              <a:t>Golliot</a:t>
            </a:r>
            <a:endParaRPr kumimoji="0" lang="fr-FR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Mes Docs\Sciences\Cours\Openclassrooms DS-ML\logo_OC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2101528" cy="326675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7884368" y="1166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/02/2022</a:t>
            </a:r>
            <a:endParaRPr lang="fr-FR" sz="12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10</a:t>
            </a:fld>
            <a:endParaRPr lang="fr-FR"/>
          </a:p>
        </p:txBody>
      </p:sp>
      <p:sp>
        <p:nvSpPr>
          <p:cNvPr id="36" name="Google Shape;577;p37"/>
          <p:cNvSpPr/>
          <p:nvPr/>
        </p:nvSpPr>
        <p:spPr>
          <a:xfrm>
            <a:off x="683568" y="3414360"/>
            <a:ext cx="295232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engineering + agrégation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3" name="Google Shape;577;p37"/>
          <p:cNvSpPr/>
          <p:nvPr/>
        </p:nvSpPr>
        <p:spPr>
          <a:xfrm>
            <a:off x="683568" y="3918416"/>
            <a:ext cx="51125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11560" y="388938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NaN</a:t>
            </a:r>
            <a:r>
              <a:rPr lang="fr-FR" sz="1600" dirty="0" smtClean="0">
                <a:solidFill>
                  <a:schemeClr val="bg1"/>
                </a:solidFill>
              </a:rPr>
              <a:t> : suppression des variables et lignes trop peu remplies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Google Shape;577;p37"/>
          <p:cNvSpPr/>
          <p:nvPr/>
        </p:nvSpPr>
        <p:spPr>
          <a:xfrm>
            <a:off x="683568" y="4400986"/>
            <a:ext cx="35283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611560" y="437195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Suppression des variables trop corrélées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83568" y="4731990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Coefficient de corrélation de Spearman &gt;= 0,6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11</a:t>
            </a:fld>
            <a:endParaRPr lang="fr-FR"/>
          </a:p>
        </p:txBody>
      </p:sp>
      <p:sp>
        <p:nvSpPr>
          <p:cNvPr id="36" name="Google Shape;577;p37"/>
          <p:cNvSpPr/>
          <p:nvPr/>
        </p:nvSpPr>
        <p:spPr>
          <a:xfrm>
            <a:off x="683568" y="3414360"/>
            <a:ext cx="295232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engineering + agrégation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3" name="Google Shape;577;p37"/>
          <p:cNvSpPr/>
          <p:nvPr/>
        </p:nvSpPr>
        <p:spPr>
          <a:xfrm>
            <a:off x="683568" y="3918416"/>
            <a:ext cx="51125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11560" y="388938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NaN</a:t>
            </a:r>
            <a:r>
              <a:rPr lang="fr-FR" sz="1600" dirty="0" smtClean="0">
                <a:solidFill>
                  <a:schemeClr val="bg1"/>
                </a:solidFill>
              </a:rPr>
              <a:t> : suppression des variables et lignes trop peu remplies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Google Shape;577;p37"/>
          <p:cNvSpPr/>
          <p:nvPr/>
        </p:nvSpPr>
        <p:spPr>
          <a:xfrm>
            <a:off x="683568" y="4400986"/>
            <a:ext cx="35283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611560" y="437195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Suppression des variables trop corrélées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6084168" y="1131590"/>
            <a:ext cx="2520280" cy="18002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300192" y="1419622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 fichier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80 725 lignes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129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ID client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11560" y="141962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One Hot Encoder (variables catégorielles restantes)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Standard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Scaler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(variables numériques)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SMOTE :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oversampling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pour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ré-équilibrer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le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Train/test split (80/20)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12</a:t>
            </a:fld>
            <a:endParaRPr lang="fr-FR"/>
          </a:p>
        </p:txBody>
      </p:sp>
      <p:pic>
        <p:nvPicPr>
          <p:cNvPr id="7170" name="Picture 2" descr="E:\Mes Docs\Sciences\Cours\OpenclassroomsDS-ML\OCR7_scoring\img\oversampl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987574"/>
            <a:ext cx="3964286" cy="2345865"/>
          </a:xfrm>
          <a:prstGeom prst="rect">
            <a:avLst/>
          </a:prstGeom>
          <a:noFill/>
        </p:spPr>
      </p:pic>
      <p:grpSp>
        <p:nvGrpSpPr>
          <p:cNvPr id="51" name="Groupe 50"/>
          <p:cNvGrpSpPr/>
          <p:nvPr/>
        </p:nvGrpSpPr>
        <p:grpSpPr>
          <a:xfrm>
            <a:off x="611560" y="2427734"/>
            <a:ext cx="4032448" cy="720080"/>
            <a:chOff x="611560" y="2427734"/>
            <a:chExt cx="4032448" cy="720080"/>
          </a:xfrm>
        </p:grpSpPr>
        <p:sp>
          <p:nvSpPr>
            <p:cNvPr id="47" name="Rectangle à coins arrondis 46"/>
            <p:cNvSpPr/>
            <p:nvPr/>
          </p:nvSpPr>
          <p:spPr>
            <a:xfrm>
              <a:off x="611560" y="2427734"/>
              <a:ext cx="4032448" cy="72008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915816" y="264375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229 variables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55576" y="2499742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Train : 119412 lignes</a:t>
              </a:r>
            </a:p>
            <a:p>
              <a:pPr>
                <a:buFont typeface="Arial" pitchFamily="34" charset="0"/>
                <a:buChar char="•"/>
              </a:pPr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: 16145 lignes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11560" y="1779662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Modèles linéaires (régression logistique,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SVC…)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Modèles ensemblistes (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forest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lightGBM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Metric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évaluée = ROC AUC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13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8194" name="Picture 2" descr="E:\Mes Docs\Sciences\Cours\OpenclassroomsDS-ML\OCR7_scoring\img\raw_mode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3226" y="1059582"/>
            <a:ext cx="389417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0" name="Picture 4" descr="E:\Mes Docs\Sciences\Cours\OpenclassroomsDS-ML\OCR7_scoring\img\best_model_lr_c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35176"/>
            <a:ext cx="2308324" cy="2308324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3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11560" y="221171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Cross-validation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14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218" name="Picture 2" descr="E:\Mes Docs\Sciences\Cours\OpenclassroomsDS-ML\OCR7_scoring\img\best_lr_txt.png"/>
          <p:cNvPicPr>
            <a:picLocks noChangeAspect="1" noChangeArrowheads="1"/>
          </p:cNvPicPr>
          <p:nvPr/>
        </p:nvPicPr>
        <p:blipFill>
          <a:blip r:embed="rId4" cstate="print"/>
          <a:srcRect t="16241"/>
          <a:stretch>
            <a:fillRect/>
          </a:stretch>
        </p:blipFill>
        <p:spPr bwMode="auto">
          <a:xfrm>
            <a:off x="5508104" y="0"/>
            <a:ext cx="2304256" cy="742717"/>
          </a:xfrm>
          <a:prstGeom prst="rect">
            <a:avLst/>
          </a:prstGeom>
          <a:noFill/>
        </p:spPr>
      </p:pic>
      <p:pic>
        <p:nvPicPr>
          <p:cNvPr id="9219" name="Picture 3" descr="E:\Mes Docs\Sciences\Cours\OpenclassroomsDS-ML\OCR7_scoring\img\best_lr_repor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7621" y="699542"/>
            <a:ext cx="5209624" cy="4443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39552" y="2715766"/>
            <a:ext cx="38884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Prendre en compte les spécificité de la problématique métier dans l’évaluation et le choix du meilleur modèle.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Calcul des gains et pertes attendus pour chaque cas de la matrice de confusion.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15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5" name="Google Shape;577;p37"/>
          <p:cNvSpPr/>
          <p:nvPr/>
        </p:nvSpPr>
        <p:spPr>
          <a:xfrm>
            <a:off x="611560" y="2262232"/>
            <a:ext cx="201622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9552" y="22117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Fonction coût métier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confusion_cos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15566"/>
            <a:ext cx="3786312" cy="1442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39552" y="2715766"/>
            <a:ext cx="38884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Prendre en compte les spécificité de la problématique métier dans l’évaluation et le choix du meilleur modèle.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Calcul des gains et pertes attendus pour chaque cas de la matrice de confusion.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Utilisation des données des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du taux d’intérêts moyen aux USA.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16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5" name="Google Shape;577;p37"/>
          <p:cNvSpPr/>
          <p:nvPr/>
        </p:nvSpPr>
        <p:spPr>
          <a:xfrm>
            <a:off x="611560" y="2262232"/>
            <a:ext cx="201622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9552" y="22117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Fonction coût métier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267" name="Picture 3" descr="confusion_costs_coef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87574"/>
            <a:ext cx="3746426" cy="1656184"/>
          </a:xfrm>
          <a:prstGeom prst="rect">
            <a:avLst/>
          </a:prstGeom>
          <a:noFill/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3075806"/>
            <a:ext cx="4185668" cy="187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17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5" name="Google Shape;577;p37"/>
          <p:cNvSpPr/>
          <p:nvPr/>
        </p:nvSpPr>
        <p:spPr>
          <a:xfrm>
            <a:off x="611560" y="2262232"/>
            <a:ext cx="201622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9552" y="22117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Fonction coût métier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" name="Google Shape;577;p37"/>
          <p:cNvSpPr/>
          <p:nvPr/>
        </p:nvSpPr>
        <p:spPr>
          <a:xfrm>
            <a:off x="611560" y="2694279"/>
            <a:ext cx="33123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39552" y="264375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Nouveau </a:t>
            </a:r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30723" name="Picture 3" descr="E:\Mes Docs\Sciences\Cours\OpenclassroomsDS-ML\OCR7_scoring\img\best_lr_reports_cost_fun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627534"/>
            <a:ext cx="4872542" cy="4176464"/>
          </a:xfrm>
          <a:prstGeom prst="rect">
            <a:avLst/>
          </a:prstGeom>
          <a:noFill/>
        </p:spPr>
      </p:pic>
      <p:pic>
        <p:nvPicPr>
          <p:cNvPr id="30724" name="Picture 4" descr="E:\Mes Docs\Sciences\Cours\OpenclassroomsDS-ML\OCR7_scoring\img\best_lr_txt_cost_func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1" y="0"/>
            <a:ext cx="2232249" cy="709987"/>
          </a:xfrm>
          <a:prstGeom prst="rect">
            <a:avLst/>
          </a:prstGeom>
          <a:noFill/>
        </p:spPr>
      </p:pic>
      <p:sp>
        <p:nvSpPr>
          <p:cNvPr id="31" name="ZoneTexte 30"/>
          <p:cNvSpPr txBox="1"/>
          <p:nvPr/>
        </p:nvSpPr>
        <p:spPr>
          <a:xfrm>
            <a:off x="611560" y="307580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Actualisation du paramètre C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18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5" name="Google Shape;577;p37"/>
          <p:cNvSpPr/>
          <p:nvPr/>
        </p:nvSpPr>
        <p:spPr>
          <a:xfrm>
            <a:off x="611560" y="2262232"/>
            <a:ext cx="201622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9552" y="22117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Fonction coût métier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" name="Google Shape;577;p37"/>
          <p:cNvSpPr/>
          <p:nvPr/>
        </p:nvSpPr>
        <p:spPr>
          <a:xfrm>
            <a:off x="611560" y="2694279"/>
            <a:ext cx="33123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39552" y="264375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Nouveau </a:t>
            </a:r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9" name="Google Shape;577;p37"/>
          <p:cNvSpPr/>
          <p:nvPr/>
        </p:nvSpPr>
        <p:spPr>
          <a:xfrm>
            <a:off x="611560" y="3126327"/>
            <a:ext cx="187220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39552" y="307580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importance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11560" y="3507854"/>
            <a:ext cx="36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Globale : coefficients de la régression logistique</a:t>
            </a:r>
          </a:p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Type d’organisation dans laquelle travaille le client</a:t>
            </a:r>
          </a:p>
          <a:p>
            <a:pPr>
              <a:buFontTx/>
              <a:buChar char="-"/>
            </a:pP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Sources externes</a:t>
            </a: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Catégorie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socio-professionnelle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Montant du crédit, annuité, taux de remboursement</a:t>
            </a: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Niveau d’éducation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746" name="Picture 2" descr="E:\Mes Docs\Sciences\Cours\OpenclassroomsDS-ML\OCR7_scoring\img\global_featu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915566"/>
            <a:ext cx="4747865" cy="4066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MODÉLISATION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Preprocessing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19</a:t>
            </a:fld>
            <a:endParaRPr lang="fr-FR"/>
          </a:p>
        </p:txBody>
      </p:sp>
      <p:sp>
        <p:nvSpPr>
          <p:cNvPr id="21" name="Google Shape;577;p37"/>
          <p:cNvSpPr/>
          <p:nvPr/>
        </p:nvSpPr>
        <p:spPr>
          <a:xfrm>
            <a:off x="611560" y="1398136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3" name="Google Shape;577;p37"/>
          <p:cNvSpPr/>
          <p:nvPr/>
        </p:nvSpPr>
        <p:spPr>
          <a:xfrm>
            <a:off x="611560" y="1830184"/>
            <a:ext cx="259228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9552" y="177966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5" name="Google Shape;577;p37"/>
          <p:cNvSpPr/>
          <p:nvPr/>
        </p:nvSpPr>
        <p:spPr>
          <a:xfrm>
            <a:off x="611560" y="2262232"/>
            <a:ext cx="201622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9552" y="22117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Fonction coût métier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" name="Google Shape;577;p37"/>
          <p:cNvSpPr/>
          <p:nvPr/>
        </p:nvSpPr>
        <p:spPr>
          <a:xfrm>
            <a:off x="611560" y="2694279"/>
            <a:ext cx="33123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39552" y="264375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Nouveau </a:t>
            </a:r>
            <a:r>
              <a:rPr lang="fr-FR" sz="1600" dirty="0" err="1" smtClean="0">
                <a:solidFill>
                  <a:schemeClr val="bg1"/>
                </a:solidFill>
              </a:rPr>
              <a:t>tuning</a:t>
            </a:r>
            <a:r>
              <a:rPr lang="fr-FR" sz="1600" dirty="0" smtClean="0">
                <a:solidFill>
                  <a:schemeClr val="bg1"/>
                </a:solidFill>
              </a:rPr>
              <a:t> des </a:t>
            </a:r>
            <a:r>
              <a:rPr lang="fr-FR" sz="1600" dirty="0" err="1" smtClean="0">
                <a:solidFill>
                  <a:schemeClr val="bg1"/>
                </a:solidFill>
              </a:rPr>
              <a:t>hyperparamètres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9" name="Google Shape;577;p37"/>
          <p:cNvSpPr/>
          <p:nvPr/>
        </p:nvSpPr>
        <p:spPr>
          <a:xfrm>
            <a:off x="611560" y="3126327"/>
            <a:ext cx="187220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39552" y="307580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importance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11560" y="3507854"/>
            <a:ext cx="33843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Local : SHAP values, ici :</a:t>
            </a:r>
          </a:p>
          <a:p>
            <a:pPr>
              <a:buFontTx/>
              <a:buChar char="-"/>
            </a:pP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Sources externes</a:t>
            </a: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Montant du crédit</a:t>
            </a: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Niveau d’éducation</a:t>
            </a:r>
          </a:p>
          <a:p>
            <a:pPr>
              <a:buFontTx/>
              <a:buChar char="-"/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d’organisation dans laquelle travaille le client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770" name="Picture 2" descr="E:\Mes Docs\Sciences\Cours\OpenclassroomsDS-ML\OCR7_scoring\img\local_featu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9373" y="843558"/>
            <a:ext cx="5007375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PROBLÉMATIQUE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7575"/>
            <a:ext cx="4762872" cy="2232248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Société financière de prêts bancaire</a:t>
            </a:r>
          </a:p>
          <a:p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Algorithme calculant la probabilité qu’un client rembourse son crédit ou fasse défaut </a:t>
            </a: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classification binaire supervisée</a:t>
            </a:r>
            <a:endParaRPr lang="fr-F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Impératif de transparence vis-à-vis des décisions d’octroi de crédit (</a:t>
            </a:r>
            <a:r>
              <a:rPr lang="fr-F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explainabilité</a:t>
            </a: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 interactif + API déployé sur le </a:t>
            </a:r>
            <a:r>
              <a:rPr lang="fr-F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 méthodologique.</a:t>
            </a:r>
          </a:p>
          <a:p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435846"/>
            <a:ext cx="3384376" cy="1437637"/>
          </a:xfrm>
          <a:prstGeom prst="rect">
            <a:avLst/>
          </a:prstGeom>
          <a:noFill/>
        </p:spPr>
      </p:pic>
      <p:grpSp>
        <p:nvGrpSpPr>
          <p:cNvPr id="22" name="Google Shape;450;p28"/>
          <p:cNvGrpSpPr/>
          <p:nvPr/>
        </p:nvGrpSpPr>
        <p:grpSpPr>
          <a:xfrm>
            <a:off x="4211960" y="123478"/>
            <a:ext cx="491668" cy="515508"/>
            <a:chOff x="5961125" y="1623900"/>
            <a:chExt cx="427450" cy="448175"/>
          </a:xfrm>
        </p:grpSpPr>
        <p:sp>
          <p:nvSpPr>
            <p:cNvPr id="23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2</a:t>
            </a:fld>
            <a:endParaRPr lang="fr-FR"/>
          </a:p>
        </p:txBody>
      </p:sp>
      <p:grpSp>
        <p:nvGrpSpPr>
          <p:cNvPr id="31" name="Google Shape;1566;p47"/>
          <p:cNvGrpSpPr/>
          <p:nvPr/>
        </p:nvGrpSpPr>
        <p:grpSpPr>
          <a:xfrm>
            <a:off x="4499992" y="3363838"/>
            <a:ext cx="1080120" cy="1585603"/>
            <a:chOff x="655600" y="3183978"/>
            <a:chExt cx="490627" cy="720234"/>
          </a:xfrm>
        </p:grpSpPr>
        <p:sp>
          <p:nvSpPr>
            <p:cNvPr id="32" name="Google Shape;1567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568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569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570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571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5967722" y="987574"/>
            <a:ext cx="2739810" cy="3714054"/>
            <a:chOff x="5967722" y="987574"/>
            <a:chExt cx="2739810" cy="3714054"/>
          </a:xfrm>
        </p:grpSpPr>
        <p:sp>
          <p:nvSpPr>
            <p:cNvPr id="38" name="Google Shape;1745;p47"/>
            <p:cNvSpPr/>
            <p:nvPr/>
          </p:nvSpPr>
          <p:spPr>
            <a:xfrm>
              <a:off x="6156176" y="987574"/>
              <a:ext cx="2515914" cy="688330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746;p47"/>
            <p:cNvSpPr/>
            <p:nvPr/>
          </p:nvSpPr>
          <p:spPr>
            <a:xfrm>
              <a:off x="6156176" y="1323044"/>
              <a:ext cx="297759" cy="35285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Espace réservé du contenu 2"/>
            <p:cNvSpPr txBox="1">
              <a:spLocks/>
            </p:cNvSpPr>
            <p:nvPr/>
          </p:nvSpPr>
          <p:spPr>
            <a:xfrm>
              <a:off x="6369632" y="1044789"/>
              <a:ext cx="2111071" cy="5830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Nettoyage/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Analyse exploratoire</a:t>
              </a:r>
            </a:p>
          </p:txBody>
        </p:sp>
        <p:sp>
          <p:nvSpPr>
            <p:cNvPr id="42" name="Google Shape;1748;p47"/>
            <p:cNvSpPr/>
            <p:nvPr/>
          </p:nvSpPr>
          <p:spPr>
            <a:xfrm flipH="1">
              <a:off x="5967722" y="1745018"/>
              <a:ext cx="2515914" cy="688330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749;p47"/>
            <p:cNvSpPr/>
            <p:nvPr/>
          </p:nvSpPr>
          <p:spPr>
            <a:xfrm flipH="1">
              <a:off x="8185877" y="2080488"/>
              <a:ext cx="297759" cy="35285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Espace réservé du contenu 2"/>
            <p:cNvSpPr txBox="1">
              <a:spLocks/>
            </p:cNvSpPr>
            <p:nvPr/>
          </p:nvSpPr>
          <p:spPr>
            <a:xfrm>
              <a:off x="6245586" y="1808560"/>
              <a:ext cx="1990570" cy="6166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Modélisation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FR" sz="1600" dirty="0" smtClean="0">
                  <a:solidFill>
                    <a:schemeClr val="bg1"/>
                  </a:solidFill>
                </a:rPr>
                <a:t>(machine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learning</a:t>
              </a:r>
              <a:r>
                <a:rPr lang="fr-FR" sz="1600" dirty="0" smtClean="0">
                  <a:solidFill>
                    <a:schemeClr val="bg1"/>
                  </a:solidFill>
                </a:rPr>
                <a:t>)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Google Shape;1751;p47"/>
            <p:cNvSpPr/>
            <p:nvPr/>
          </p:nvSpPr>
          <p:spPr>
            <a:xfrm>
              <a:off x="6156176" y="2502462"/>
              <a:ext cx="2515914" cy="688330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752;p47"/>
            <p:cNvSpPr/>
            <p:nvPr/>
          </p:nvSpPr>
          <p:spPr>
            <a:xfrm>
              <a:off x="6156176" y="2837932"/>
              <a:ext cx="297759" cy="35285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Espace réservé du contenu 2"/>
            <p:cNvSpPr txBox="1">
              <a:spLocks/>
            </p:cNvSpPr>
            <p:nvPr/>
          </p:nvSpPr>
          <p:spPr>
            <a:xfrm>
              <a:off x="6461782" y="2551066"/>
              <a:ext cx="1933862" cy="597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Evaluation,</a:t>
              </a:r>
              <a:r>
                <a:rPr kumimoji="0" lang="fr-FR" sz="1600" b="0" i="0" u="none" strike="noStrike" kern="120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choix du meilleur modèle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Google Shape;1745;p47"/>
            <p:cNvSpPr/>
            <p:nvPr/>
          </p:nvSpPr>
          <p:spPr>
            <a:xfrm flipH="1">
              <a:off x="6003164" y="3255854"/>
              <a:ext cx="2515914" cy="688330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746;p47"/>
            <p:cNvSpPr/>
            <p:nvPr/>
          </p:nvSpPr>
          <p:spPr>
            <a:xfrm flipH="1">
              <a:off x="8221319" y="3591324"/>
              <a:ext cx="297759" cy="35285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Espace réservé du contenu 2"/>
            <p:cNvSpPr txBox="1">
              <a:spLocks/>
            </p:cNvSpPr>
            <p:nvPr/>
          </p:nvSpPr>
          <p:spPr>
            <a:xfrm>
              <a:off x="6327103" y="3341422"/>
              <a:ext cx="1933862" cy="597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Réalisation du </a:t>
              </a:r>
              <a:r>
                <a:rPr kumimoji="0" lang="fr-FR" sz="16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dashboard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Google Shape;1748;p47"/>
            <p:cNvSpPr/>
            <p:nvPr/>
          </p:nvSpPr>
          <p:spPr>
            <a:xfrm>
              <a:off x="6191618" y="4013298"/>
              <a:ext cx="2515914" cy="688330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749;p47"/>
            <p:cNvSpPr/>
            <p:nvPr/>
          </p:nvSpPr>
          <p:spPr>
            <a:xfrm>
              <a:off x="6191618" y="4348768"/>
              <a:ext cx="297759" cy="35285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Espace réservé du contenu 2"/>
            <p:cNvSpPr txBox="1">
              <a:spLocks/>
            </p:cNvSpPr>
            <p:nvPr/>
          </p:nvSpPr>
          <p:spPr>
            <a:xfrm>
              <a:off x="6444208" y="4083918"/>
              <a:ext cx="1979790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Déploiement en local puis sur le </a:t>
              </a:r>
              <a:r>
                <a:rPr kumimoji="0" lang="fr-FR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cloud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DASHBOARD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Fichiers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20</a:t>
            </a:fld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39552" y="1347615"/>
            <a:ext cx="237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dashboard.py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dashboard_functions.py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mlflow_api.py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pkl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mlflow_model_pyfunc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launch.sh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requierements.txt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setup.sh</a:t>
            </a:r>
          </a:p>
          <a:p>
            <a:pPr>
              <a:buFont typeface="Arial" pitchFamily="34" charset="0"/>
              <a:buChar char="•"/>
            </a:pP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DASHBOARD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77;p37"/>
          <p:cNvSpPr/>
          <p:nvPr/>
        </p:nvSpPr>
        <p:spPr>
          <a:xfrm>
            <a:off x="611560" y="987574"/>
            <a:ext cx="1728192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39552" y="9370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Fichiers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21</a:t>
            </a:fld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39552" y="1347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Modélisation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39552" y="1347615"/>
            <a:ext cx="237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dashboard.py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dashboard_functions.py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mlflow_api.py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pkl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mlflow_model_pyfunc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launch.sh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requierements.txt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setup.sh</a:t>
            </a:r>
          </a:p>
          <a:p>
            <a:pPr>
              <a:buFont typeface="Arial" pitchFamily="34" charset="0"/>
              <a:buChar char="•"/>
            </a:pP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Google Shape;577;p37"/>
          <p:cNvSpPr/>
          <p:nvPr/>
        </p:nvSpPr>
        <p:spPr>
          <a:xfrm>
            <a:off x="2915816" y="966088"/>
            <a:ext cx="4176464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915816" y="91556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Dashboard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131840" y="1491630"/>
            <a:ext cx="1728192" cy="504056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275856" y="149163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Chargement fichier Excel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148064" y="149163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Exploration base de données clients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5004048" y="1491630"/>
            <a:ext cx="1872208" cy="504056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3131840" y="2139702"/>
            <a:ext cx="1728192" cy="504056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347864" y="213970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Agrégation +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preprocessing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004048" y="2139702"/>
            <a:ext cx="1728192" cy="504056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220072" y="221171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Preprocessing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092280" y="2139702"/>
            <a:ext cx="1728192" cy="504056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164288" y="221171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Affichage données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>
            <a:off x="3923928" y="1995686"/>
            <a:ext cx="0" cy="144016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868144" y="1995686"/>
            <a:ext cx="0" cy="144016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732240" y="2427734"/>
            <a:ext cx="360040" cy="0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3995936" y="2643758"/>
            <a:ext cx="0" cy="216024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3995936" y="2859782"/>
            <a:ext cx="4032448" cy="0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8028384" y="2643758"/>
            <a:ext cx="0" cy="216024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e 65"/>
          <p:cNvGrpSpPr/>
          <p:nvPr/>
        </p:nvGrpSpPr>
        <p:grpSpPr>
          <a:xfrm>
            <a:off x="3995936" y="3075806"/>
            <a:ext cx="2088232" cy="504056"/>
            <a:chOff x="3347864" y="3003798"/>
            <a:chExt cx="2088232" cy="504056"/>
          </a:xfrm>
        </p:grpSpPr>
        <p:sp>
          <p:nvSpPr>
            <p:cNvPr id="64" name="Rectangle à coins arrondis 63"/>
            <p:cNvSpPr/>
            <p:nvPr/>
          </p:nvSpPr>
          <p:spPr>
            <a:xfrm>
              <a:off x="3347864" y="3003798"/>
              <a:ext cx="1872208" cy="504056"/>
            </a:xfrm>
            <a:prstGeom prst="round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419872" y="3075806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Demande prédiction</a:t>
              </a:r>
              <a:endPara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7" name="Connecteur droit 66"/>
          <p:cNvCxnSpPr/>
          <p:nvPr/>
        </p:nvCxnSpPr>
        <p:spPr>
          <a:xfrm>
            <a:off x="4139952" y="2643758"/>
            <a:ext cx="792088" cy="43204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30" idx="2"/>
            <a:endCxn id="64" idx="0"/>
          </p:cNvCxnSpPr>
          <p:nvPr/>
        </p:nvCxnSpPr>
        <p:spPr>
          <a:xfrm flipH="1">
            <a:off x="4932040" y="2643758"/>
            <a:ext cx="936104" cy="43204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e 76"/>
          <p:cNvGrpSpPr/>
          <p:nvPr/>
        </p:nvGrpSpPr>
        <p:grpSpPr>
          <a:xfrm>
            <a:off x="6804248" y="3056642"/>
            <a:ext cx="1800200" cy="595228"/>
            <a:chOff x="3347864" y="3003798"/>
            <a:chExt cx="1512168" cy="595228"/>
          </a:xfrm>
        </p:grpSpPr>
        <p:sp>
          <p:nvSpPr>
            <p:cNvPr id="78" name="Rectangle à coins arrondis 77"/>
            <p:cNvSpPr/>
            <p:nvPr/>
          </p:nvSpPr>
          <p:spPr>
            <a:xfrm>
              <a:off x="3347864" y="3003798"/>
              <a:ext cx="1512168" cy="504056"/>
            </a:xfrm>
            <a:prstGeom prst="round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3419872" y="307580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Interrogation API</a:t>
              </a:r>
              <a:endPara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0" name="Connecteur droit 79"/>
          <p:cNvCxnSpPr>
            <a:stCxn id="78" idx="1"/>
          </p:cNvCxnSpPr>
          <p:nvPr/>
        </p:nvCxnSpPr>
        <p:spPr>
          <a:xfrm flipH="1" flipV="1">
            <a:off x="5868144" y="3291830"/>
            <a:ext cx="936104" cy="1684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/>
          <p:cNvGrpSpPr/>
          <p:nvPr/>
        </p:nvGrpSpPr>
        <p:grpSpPr>
          <a:xfrm>
            <a:off x="3995936" y="3939902"/>
            <a:ext cx="2088232" cy="504056"/>
            <a:chOff x="3347864" y="3003798"/>
            <a:chExt cx="2088232" cy="504056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3347864" y="3003798"/>
              <a:ext cx="1872208" cy="504056"/>
            </a:xfrm>
            <a:prstGeom prst="round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3419872" y="3075806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Affichage résultat</a:t>
              </a:r>
              <a:endPara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1" name="Connecteur droit 90"/>
          <p:cNvCxnSpPr/>
          <p:nvPr/>
        </p:nvCxnSpPr>
        <p:spPr>
          <a:xfrm>
            <a:off x="7668344" y="3579862"/>
            <a:ext cx="0" cy="57606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5868144" y="4155926"/>
            <a:ext cx="1800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:\Mes Docs\Sciences\Cours\OpenclassroomsDS-ML\OCR7_scoring\img\datase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843558"/>
            <a:ext cx="6270784" cy="4025702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611560" y="98757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E:\Mes Docs\Sciences\Cours\OpenclassroomsDS-ML\OCR7_scoring\img\targets_cou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915566"/>
            <a:ext cx="2808312" cy="2389794"/>
          </a:xfrm>
          <a:prstGeom prst="rect">
            <a:avLst/>
          </a:prstGeom>
          <a:noFill/>
        </p:spPr>
      </p:pic>
      <p:sp>
        <p:nvSpPr>
          <p:cNvPr id="34" name="ZoneTexte 33"/>
          <p:cNvSpPr txBox="1"/>
          <p:nvPr/>
        </p:nvSpPr>
        <p:spPr>
          <a:xfrm>
            <a:off x="611560" y="987574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</p:txBody>
      </p:sp>
      <p:sp>
        <p:nvSpPr>
          <p:cNvPr id="41" name="Espace réservé du numéro de diapositive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E:\Mes Docs\Sciences\Cours\OpenclassroomsDS-ML\OCR7_scoring\img\contract_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877406"/>
            <a:ext cx="3862235" cy="2046783"/>
          </a:xfrm>
          <a:prstGeom prst="rect">
            <a:avLst/>
          </a:prstGeom>
          <a:noFill/>
        </p:spPr>
      </p:pic>
      <p:pic>
        <p:nvPicPr>
          <p:cNvPr id="4099" name="Picture 3" descr="E:\Mes Docs\Sciences\Cours\OpenclassroomsDS-ML\OCR7_scoring\img\count_childr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003798"/>
            <a:ext cx="3814147" cy="2033551"/>
          </a:xfrm>
          <a:prstGeom prst="rect">
            <a:avLst/>
          </a:prstGeom>
          <a:noFill/>
        </p:spPr>
      </p:pic>
      <p:sp>
        <p:nvSpPr>
          <p:cNvPr id="36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Mes Docs\Sciences\Cours\OpenclassroomsDS-ML\OCR7_scoring\img\distrib_numeric_v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987574"/>
            <a:ext cx="4044821" cy="3672408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3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Espace réservé du numéro de diapositiv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7</a:t>
            </a:fld>
            <a:endParaRPr lang="fr-FR"/>
          </a:p>
        </p:txBody>
      </p:sp>
      <p:sp>
        <p:nvSpPr>
          <p:cNvPr id="36" name="Google Shape;577;p37"/>
          <p:cNvSpPr/>
          <p:nvPr/>
        </p:nvSpPr>
        <p:spPr>
          <a:xfrm>
            <a:off x="683568" y="3414360"/>
            <a:ext cx="295232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engineering + agrégation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83568" y="379588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Numériques :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min, max,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var…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Catégorielles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ordinales</a:t>
            </a:r>
          </a:p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	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    score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5004048" y="2787774"/>
            <a:ext cx="3935850" cy="2160239"/>
            <a:chOff x="4999752" y="843559"/>
            <a:chExt cx="3935850" cy="2160239"/>
          </a:xfrm>
        </p:grpSpPr>
        <p:pic>
          <p:nvPicPr>
            <p:cNvPr id="6146" name="Picture 2" descr="E:\Mes Docs\Sciences\Cours\OpenclassroomsDS-ML\OCR7_scoring\img\bureau_credit_statu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99752" y="843559"/>
              <a:ext cx="3935850" cy="2160239"/>
            </a:xfrm>
            <a:prstGeom prst="rect">
              <a:avLst/>
            </a:prstGeom>
            <a:noFill/>
          </p:spPr>
        </p:pic>
        <p:sp>
          <p:nvSpPr>
            <p:cNvPr id="43" name="ZoneTexte 42"/>
            <p:cNvSpPr txBox="1"/>
            <p:nvPr/>
          </p:nvSpPr>
          <p:spPr>
            <a:xfrm>
              <a:off x="7596336" y="113159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7164288" y="16356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8388424" y="16356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028384" y="191438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8</a:t>
            </a:fld>
            <a:endParaRPr lang="fr-FR"/>
          </a:p>
        </p:txBody>
      </p:sp>
      <p:sp>
        <p:nvSpPr>
          <p:cNvPr id="36" name="Google Shape;577;p37"/>
          <p:cNvSpPr/>
          <p:nvPr/>
        </p:nvSpPr>
        <p:spPr>
          <a:xfrm>
            <a:off x="683568" y="3414360"/>
            <a:ext cx="295232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engineering + agrégation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83568" y="3795886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Numériques :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min, max,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var…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Catégorielles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ordinales</a:t>
            </a:r>
          </a:p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	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    score</a:t>
            </a:r>
          </a:p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	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     catégorielles pour ‘application’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 descr="E:\Mes Docs\Sciences\Cours\OpenclassroomsDS-ML\OCR7_scoring\img\prev_credit_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4344" y="987574"/>
            <a:ext cx="4310836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3538736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Calibri" pitchFamily="34" charset="0"/>
              </a:rPr>
              <a:t>JEU DE DONNÉES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E:\Mes Docs\Sciences\Cours\OpenclassroomsDS-ML\OCR7_scoring\img\home_credit_logo.png"/>
          <p:cNvPicPr>
            <a:picLocks noChangeAspect="1" noChangeArrowheads="1"/>
          </p:cNvPicPr>
          <p:nvPr/>
        </p:nvPicPr>
        <p:blipFill>
          <a:blip r:embed="rId2" cstate="print"/>
          <a:srcRect l="19606" r="50986" b="50000"/>
          <a:stretch>
            <a:fillRect/>
          </a:stretch>
        </p:blipFill>
        <p:spPr bwMode="auto">
          <a:xfrm>
            <a:off x="-3278" y="339502"/>
            <a:ext cx="398814" cy="2880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99542"/>
            <a:ext cx="179512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9512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801" y="699542"/>
            <a:ext cx="45719" cy="44439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801" y="0"/>
            <a:ext cx="45719" cy="2674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9036496" y="0"/>
            <a:ext cx="0" cy="5143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0"/>
            <a:ext cx="0" cy="2674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3528" y="699542"/>
            <a:ext cx="0" cy="44439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94;p12"/>
          <p:cNvGrpSpPr/>
          <p:nvPr/>
        </p:nvGrpSpPr>
        <p:grpSpPr>
          <a:xfrm>
            <a:off x="4262959" y="195486"/>
            <a:ext cx="309041" cy="403123"/>
            <a:chOff x="590250" y="244200"/>
            <a:chExt cx="407975" cy="532175"/>
          </a:xfrm>
        </p:grpSpPr>
        <p:sp>
          <p:nvSpPr>
            <p:cNvPr id="19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11560" y="98757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fichiers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+ 300 000 clients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de doublons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déséquilibré</a:t>
            </a:r>
          </a:p>
          <a:p>
            <a:pPr>
              <a:buFont typeface="Arial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206 variables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Google Shape;577;p37"/>
          <p:cNvSpPr/>
          <p:nvPr/>
        </p:nvSpPr>
        <p:spPr>
          <a:xfrm>
            <a:off x="683568" y="2499742"/>
            <a:ext cx="4320480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11560" y="244922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Recherche de variables catégorielles à fort impact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Google Shape;577;p37"/>
          <p:cNvSpPr/>
          <p:nvPr/>
        </p:nvSpPr>
        <p:spPr>
          <a:xfrm>
            <a:off x="683568" y="2982312"/>
            <a:ext cx="3384376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1560" y="29317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Distribution des variables numériques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0B2-3AF7-4EA7-81AB-850BF5C06221}" type="slidenum">
              <a:rPr lang="fr-FR" smtClean="0"/>
              <a:t>9</a:t>
            </a:fld>
            <a:endParaRPr lang="fr-FR"/>
          </a:p>
        </p:txBody>
      </p:sp>
      <p:sp>
        <p:nvSpPr>
          <p:cNvPr id="36" name="Google Shape;577;p37"/>
          <p:cNvSpPr/>
          <p:nvPr/>
        </p:nvSpPr>
        <p:spPr>
          <a:xfrm>
            <a:off x="683568" y="3414360"/>
            <a:ext cx="295232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11560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Feature</a:t>
            </a:r>
            <a:r>
              <a:rPr lang="fr-FR" sz="1600" dirty="0" smtClean="0">
                <a:solidFill>
                  <a:schemeClr val="bg1"/>
                </a:solidFill>
              </a:rPr>
              <a:t> engineering + agrégation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3" name="Google Shape;577;p37"/>
          <p:cNvSpPr/>
          <p:nvPr/>
        </p:nvSpPr>
        <p:spPr>
          <a:xfrm>
            <a:off x="683568" y="3918416"/>
            <a:ext cx="5112568" cy="288032"/>
          </a:xfrm>
          <a:prstGeom prst="homePlate">
            <a:avLst>
              <a:gd name="adj" fmla="val 3203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11560" y="388938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NaN</a:t>
            </a:r>
            <a:r>
              <a:rPr lang="fr-FR" sz="1600" dirty="0" smtClean="0">
                <a:solidFill>
                  <a:schemeClr val="bg1"/>
                </a:solidFill>
              </a:rPr>
              <a:t> : suppression des variables et lignes trop peu remplies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83568" y="4299942"/>
            <a:ext cx="5976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conservées &gt; 80% de remplissage, sauf EXT_SOURCE_3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NaN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dans OCCUPATION_TYPE remplacé par ‘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Unknown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Lignes avec Nan supprimées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866</Words>
  <Application>Microsoft Office PowerPoint</Application>
  <PresentationFormat>Affichage à l'écran (16:9)</PresentationFormat>
  <Paragraphs>231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SOUTENANCE  Projet 7 : Implémentez un modèle de scoring </vt:lpstr>
      <vt:lpstr>PROBLÉMATIQUE</vt:lpstr>
      <vt:lpstr>JEU DE DONNÉES</vt:lpstr>
      <vt:lpstr>JEU DE DONNÉES</vt:lpstr>
      <vt:lpstr>JEU DE DONNÉES</vt:lpstr>
      <vt:lpstr>JEU DE DONNÉES</vt:lpstr>
      <vt:lpstr>JEU DE DONNÉES</vt:lpstr>
      <vt:lpstr>JEU DE DONNÉES</vt:lpstr>
      <vt:lpstr>JEU DE DONNÉES</vt:lpstr>
      <vt:lpstr>JEU DE DONNÉES</vt:lpstr>
      <vt:lpstr>JEU DE DONNÉES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DASHBOARD</vt:lpstr>
      <vt:lpstr>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 Projet 7 : Implémentez un modèle de scoring </dc:title>
  <dc:creator>Utilisateur Windows</dc:creator>
  <cp:lastModifiedBy>Utilisateur Windows</cp:lastModifiedBy>
  <cp:revision>37</cp:revision>
  <dcterms:created xsi:type="dcterms:W3CDTF">2022-02-09T10:39:33Z</dcterms:created>
  <dcterms:modified xsi:type="dcterms:W3CDTF">2022-02-09T12:56:08Z</dcterms:modified>
</cp:coreProperties>
</file>