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Bebas Neue"/>
      <p:regular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Inter-bold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-italic.fntdata"/><Relationship Id="rId10" Type="http://schemas.openxmlformats.org/officeDocument/2006/relationships/slide" Target="slides/slide5.xml"/><Relationship Id="rId32" Type="http://schemas.openxmlformats.org/officeDocument/2006/relationships/font" Target="fonts/PTSans-bold.fntdata"/><Relationship Id="rId13" Type="http://schemas.openxmlformats.org/officeDocument/2006/relationships/slide" Target="slides/slide8.xml"/><Relationship Id="rId35" Type="http://schemas.openxmlformats.org/officeDocument/2006/relationships/font" Target="fonts/DM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DMSans-italic.fntdata"/><Relationship Id="rId14" Type="http://schemas.openxmlformats.org/officeDocument/2006/relationships/slide" Target="slides/slide9.xml"/><Relationship Id="rId36" Type="http://schemas.openxmlformats.org/officeDocument/2006/relationships/font" Target="fonts/DM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623fe9e64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623fe9e64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6243f6c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6243f6c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6243f6c0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6243f6c0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6243f6c0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6243f6c0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6243f6c0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6243f6c0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62378ed98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62378ed98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62378ed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62378ed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623fe9e64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623fe9e64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23fe9e64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23fe9e64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6239a83b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6239a83b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6239a83b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6239a83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23fe9e64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23fe9e64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623fe9e64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623fe9e64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AEE2F4">
            <a:alpha val="3082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1"/>
          <p:cNvSpPr txBox="1"/>
          <p:nvPr>
            <p:ph hasCustomPrompt="1" type="title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4"/>
          <p:cNvSpPr txBox="1"/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19"/>
          <p:cNvSpPr txBox="1"/>
          <p:nvPr>
            <p:ph idx="2" type="subTitle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19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4" type="subTitle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4" type="subTitle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5" type="subTitle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6" type="subTitle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subTitle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3" type="subTitle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4" type="subTitle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5" type="subTitle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6" type="subTitle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2" type="subTitle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3" type="subTitle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4"/>
          <p:cNvSpPr txBox="1"/>
          <p:nvPr>
            <p:ph idx="4" type="subTitle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5" type="subTitle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6" type="subTitle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7" type="subTitle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8" type="subTitle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2" type="subTitle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3" type="subTitle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4" type="subTitle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5" type="subTitle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6" type="subTitle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7" type="subTitle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8" type="subTitle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9" type="subTitle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3" type="subTitle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5"/>
          <p:cNvSpPr txBox="1"/>
          <p:nvPr>
            <p:ph idx="14" type="subTitle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15" type="subTitle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hasCustomPrompt="1" idx="2" type="title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/>
          <p:nvPr>
            <p:ph idx="3" type="subTitle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hasCustomPrompt="1" idx="4" type="title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/>
          <p:nvPr>
            <p:ph idx="5" type="subTitle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8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8" name="Google Shape;98;p9"/>
          <p:cNvSpPr/>
          <p:nvPr>
            <p:ph idx="2" type="pic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82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0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0" name="Google Shape;530;p30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30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39" name="Google Shape;539;p30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8" name="Google Shape;718;p30"/>
          <p:cNvSpPr txBox="1"/>
          <p:nvPr/>
        </p:nvSpPr>
        <p:spPr>
          <a:xfrm>
            <a:off x="3823975" y="1213000"/>
            <a:ext cx="46788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Presentación Final</a:t>
            </a:r>
            <a:r>
              <a:rPr b="1" lang="en" sz="36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36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2D Strip Packing Problem</a:t>
            </a:r>
            <a:endParaRPr i="1" sz="3600">
              <a:solidFill>
                <a:srgbClr val="11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30"/>
          <p:cNvSpPr txBox="1"/>
          <p:nvPr/>
        </p:nvSpPr>
        <p:spPr>
          <a:xfrm>
            <a:off x="3823975" y="3524550"/>
            <a:ext cx="453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2E54"/>
                </a:solidFill>
                <a:latin typeface="Inter"/>
                <a:ea typeface="Inter"/>
                <a:cs typeface="Inter"/>
                <a:sym typeface="Inter"/>
              </a:rPr>
              <a:t>27 </a:t>
            </a:r>
            <a:r>
              <a:rPr lang="en" sz="1500">
                <a:solidFill>
                  <a:srgbClr val="112E54"/>
                </a:solidFill>
                <a:latin typeface="Inter"/>
                <a:ea typeface="Inter"/>
                <a:cs typeface="Inter"/>
                <a:sym typeface="Inter"/>
              </a:rPr>
              <a:t>de noviembre de 2023</a:t>
            </a:r>
            <a:endParaRPr sz="1500">
              <a:solidFill>
                <a:srgbClr val="112E5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2E54"/>
                </a:solidFill>
                <a:latin typeface="Inter"/>
                <a:ea typeface="Inter"/>
                <a:cs typeface="Inter"/>
                <a:sym typeface="Inter"/>
              </a:rPr>
              <a:t>Florencia Ramírez Sancristoful</a:t>
            </a:r>
            <a:endParaRPr sz="1500">
              <a:solidFill>
                <a:srgbClr val="112E5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Instancias Conocidas</a:t>
            </a:r>
            <a:endParaRPr/>
          </a:p>
        </p:txBody>
      </p:sp>
      <p:pic>
        <p:nvPicPr>
          <p:cNvPr id="954" name="Google Shape;954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88" y="1278875"/>
            <a:ext cx="7581424" cy="3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0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Instancias de Prueba</a:t>
            </a:r>
            <a:endParaRPr/>
          </a:p>
        </p:txBody>
      </p:sp>
      <p:pic>
        <p:nvPicPr>
          <p:cNvPr id="960" name="Google Shape;960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0" y="1389888"/>
            <a:ext cx="4032504" cy="335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4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6" y="1389888"/>
            <a:ext cx="4032504" cy="335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Instancias de Prueba</a:t>
            </a:r>
            <a:endParaRPr/>
          </a:p>
        </p:txBody>
      </p:sp>
      <p:pic>
        <p:nvPicPr>
          <p:cNvPr id="967" name="Google Shape;967;p4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8" y="1391300"/>
            <a:ext cx="4032504" cy="335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4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17" y="1391300"/>
            <a:ext cx="4032504" cy="335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2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Instancias de Prueba</a:t>
            </a:r>
            <a:endParaRPr/>
          </a:p>
        </p:txBody>
      </p:sp>
      <p:pic>
        <p:nvPicPr>
          <p:cNvPr id="974" name="Google Shape;974;p4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09" y="1252475"/>
            <a:ext cx="7394789" cy="35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3"/>
          <p:cNvSpPr txBox="1"/>
          <p:nvPr>
            <p:ph type="title"/>
          </p:nvPr>
        </p:nvSpPr>
        <p:spPr>
          <a:xfrm>
            <a:off x="1141975" y="1825650"/>
            <a:ext cx="48078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Conclusiones</a:t>
            </a:r>
            <a:endParaRPr sz="4900"/>
          </a:p>
        </p:txBody>
      </p:sp>
      <p:grpSp>
        <p:nvGrpSpPr>
          <p:cNvPr id="980" name="Google Shape;980;p43"/>
          <p:cNvGrpSpPr/>
          <p:nvPr/>
        </p:nvGrpSpPr>
        <p:grpSpPr>
          <a:xfrm flipH="1">
            <a:off x="6049825" y="1629047"/>
            <a:ext cx="2222728" cy="2764328"/>
            <a:chOff x="1311900" y="2073147"/>
            <a:chExt cx="2222728" cy="2764328"/>
          </a:xfrm>
        </p:grpSpPr>
        <p:sp>
          <p:nvSpPr>
            <p:cNvPr id="981" name="Google Shape;981;p43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43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983" name="Google Shape;983;p43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rect b="b" l="l" r="r" t="t"/>
                <a:pathLst>
                  <a:path extrusionOk="0" h="2970" w="2075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rect b="b" l="l" r="r" t="t"/>
                <a:pathLst>
                  <a:path extrusionOk="0" h="3101" w="2159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rect b="b" l="l" r="r" t="t"/>
                <a:pathLst>
                  <a:path extrusionOk="0" h="2248" w="2053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rect b="b" l="l" r="r" t="t"/>
                <a:pathLst>
                  <a:path extrusionOk="0" h="2248" w="2049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rect b="b" l="l" r="r" t="t"/>
                <a:pathLst>
                  <a:path extrusionOk="0" h="7024" w="8181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rect b="b" l="l" r="r" t="t"/>
                <a:pathLst>
                  <a:path extrusionOk="0" h="7118" w="8296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rect b="b" l="l" r="r" t="t"/>
                <a:pathLst>
                  <a:path extrusionOk="0" h="5390" w="5327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rect b="b" l="l" r="r" t="t"/>
                <a:pathLst>
                  <a:path extrusionOk="0" h="5479" w="5436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rect b="b" l="l" r="r" t="t"/>
                <a:pathLst>
                  <a:path extrusionOk="0" h="786" w="462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rect b="b" l="l" r="r" t="t"/>
                <a:pathLst>
                  <a:path extrusionOk="0" h="786" w="483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rect b="b" l="l" r="r" t="t"/>
                <a:pathLst>
                  <a:path extrusionOk="0" h="514" w="131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rect b="b" l="l" r="r" t="t"/>
                <a:pathLst>
                  <a:path extrusionOk="0" h="10171" w="849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rect b="b" l="l" r="r" t="t"/>
                <a:pathLst>
                  <a:path extrusionOk="0" h="10276" w="8621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rect b="b" l="l" r="r" t="t"/>
                <a:pathLst>
                  <a:path extrusionOk="0" h="10161" w="4473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rect b="b" l="l" r="r" t="t"/>
                <a:pathLst>
                  <a:path extrusionOk="0" h="10276" w="4693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rect b="b" l="l" r="r" t="t"/>
                <a:pathLst>
                  <a:path extrusionOk="0" h="3887" w="2138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rect b="b" l="l" r="r" t="t"/>
                <a:pathLst>
                  <a:path extrusionOk="0" h="3971" w="2247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rect b="b" l="l" r="r" t="t"/>
                <a:pathLst>
                  <a:path extrusionOk="0" h="2881" w="1311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rect b="b" l="l" r="r" t="t"/>
                <a:pathLst>
                  <a:path extrusionOk="0" h="2991" w="1421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rect b="b" l="l" r="r" t="t"/>
                <a:pathLst>
                  <a:path extrusionOk="0" h="2489" w="1133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rect b="b" l="l" r="r" t="t"/>
                <a:pathLst>
                  <a:path extrusionOk="0" h="2619" w="1248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rect b="b" l="l" r="r" t="t"/>
                <a:pathLst>
                  <a:path extrusionOk="0" h="2399" w="85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rect b="b" l="l" r="r" t="t"/>
                <a:pathLst>
                  <a:path extrusionOk="0" h="2530" w="944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rect b="b" l="l" r="r" t="t"/>
                <a:pathLst>
                  <a:path extrusionOk="0" h="1944" w="4583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rect b="b" l="l" r="r" t="t"/>
                <a:pathLst>
                  <a:path extrusionOk="0" h="2075" w="4714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rect b="b" l="l" r="r" t="t"/>
                <a:pathLst>
                  <a:path extrusionOk="0" h="3515" w="3494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rect b="b" l="l" r="r" t="t"/>
                <a:pathLst>
                  <a:path extrusionOk="0" h="3599" w="3619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rect b="b" l="l" r="r" t="t"/>
                <a:pathLst>
                  <a:path extrusionOk="0" h="1399" w="140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rect b="b" l="l" r="r" t="t"/>
                <a:pathLst>
                  <a:path extrusionOk="0" h="1483" w="1483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rect b="b" l="l" r="r" t="t"/>
                <a:pathLst>
                  <a:path extrusionOk="0" h="3019" w="3604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rect b="b" l="l" r="r" t="t"/>
                <a:pathLst>
                  <a:path extrusionOk="0" h="3163" w="3688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rect b="b" l="l" r="r" t="t"/>
                <a:pathLst>
                  <a:path extrusionOk="0" h="2950" w="264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rect b="b" l="l" r="r" t="t"/>
                <a:pathLst>
                  <a:path extrusionOk="0" h="677" w="745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rect b="b" l="l" r="r" t="t"/>
                <a:pathLst>
                  <a:path extrusionOk="0" h="787" w="87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rect b="b" l="l" r="r" t="t"/>
                <a:pathLst>
                  <a:path extrusionOk="0" h="2181" w="1834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rect b="b" l="l" r="r" t="t"/>
                <a:pathLst>
                  <a:path extrusionOk="0" h="2278" w="1876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rect b="b" l="l" r="r" t="t"/>
                <a:pathLst>
                  <a:path extrusionOk="0" h="3864" w="2337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rect b="b" l="l" r="r" t="t"/>
                <a:pathLst>
                  <a:path extrusionOk="0" h="3960" w="2446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rect b="b" l="l" r="r" t="t"/>
                <a:pathLst>
                  <a:path extrusionOk="0" h="1441" w="1462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rect b="b" l="l" r="r" t="t"/>
                <a:pathLst>
                  <a:path extrusionOk="0" h="1572" w="1551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rect b="b" l="l" r="r" t="t"/>
                <a:pathLst>
                  <a:path extrusionOk="0" h="808" w="985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rect b="b" l="l" r="r" t="t"/>
                <a:pathLst>
                  <a:path extrusionOk="0" h="939" w="1069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rect b="b" l="l" r="r" t="t"/>
                <a:pathLst>
                  <a:path extrusionOk="0" h="1417" w="1661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rect b="b" l="l" r="r" t="t"/>
                <a:pathLst>
                  <a:path extrusionOk="0" h="1543" w="1792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3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rect b="b" l="l" r="r" t="t"/>
                <a:pathLst>
                  <a:path extrusionOk="0" h="3798" w="661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3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rect b="b" l="l" r="r" t="t"/>
                <a:pathLst>
                  <a:path extrusionOk="0" h="3971" w="6767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rect b="b" l="l" r="r" t="t"/>
                <a:pathLst>
                  <a:path extrusionOk="0" h="3164" w="6327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rect b="b" l="l" r="r" t="t"/>
                <a:pathLst>
                  <a:path extrusionOk="0" h="3321" w="6484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3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rect b="b" l="l" r="r" t="t"/>
                <a:pathLst>
                  <a:path extrusionOk="0" h="1353" w="959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3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rect b="b" l="l" r="r" t="t"/>
                <a:pathLst>
                  <a:path extrusionOk="0" h="1510" w="109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3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rect b="b" l="l" r="r" t="t"/>
                <a:pathLst>
                  <a:path extrusionOk="0" h="1153" w="1331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3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rect b="b" l="l" r="r" t="t"/>
                <a:pathLst>
                  <a:path extrusionOk="0" h="1331" w="1441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3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rect b="b" l="l" r="r" t="t"/>
                <a:pathLst>
                  <a:path extrusionOk="0" h="373" w="414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3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rect b="b" l="l" r="r" t="t"/>
                <a:pathLst>
                  <a:path extrusionOk="0" h="546" w="524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rect b="b" l="l" r="r" t="t"/>
                <a:pathLst>
                  <a:path extrusionOk="0" h="2489" w="1373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3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rect b="b" l="l" r="r" t="t"/>
                <a:pathLst>
                  <a:path extrusionOk="0" h="2586" w="1399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3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3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rect b="b" l="l" r="r" t="t"/>
                <a:pathLst>
                  <a:path extrusionOk="0" h="2929" w="2572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3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rect b="b" l="l" r="r" t="t"/>
                <a:pathLst>
                  <a:path extrusionOk="0" h="8422" w="8532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3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rect b="b" l="l" r="r" t="t"/>
                <a:pathLst>
                  <a:path extrusionOk="0" h="8553" w="8663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3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rect b="b" l="l" r="r" t="t"/>
                <a:pathLst>
                  <a:path extrusionOk="0" h="2357" w="2557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3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rect b="b" l="l" r="r" t="t"/>
                <a:pathLst>
                  <a:path extrusionOk="0" h="2488" w="2683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rect b="b" l="l" r="r" t="t"/>
                <a:pathLst>
                  <a:path extrusionOk="0" h="284" w="174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rect b="b" l="l" r="r" t="t"/>
                <a:pathLst>
                  <a:path extrusionOk="0" h="373" w="31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/>
        </p:nvSpPr>
        <p:spPr>
          <a:xfrm>
            <a:off x="720000" y="74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Representaciones</a:t>
            </a:r>
            <a:endParaRPr b="1" sz="3000">
              <a:solidFill>
                <a:srgbClr val="11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31"/>
          <p:cNvSpPr txBox="1"/>
          <p:nvPr>
            <p:ph idx="4294967295" type="subTitle"/>
          </p:nvPr>
        </p:nvSpPr>
        <p:spPr>
          <a:xfrm>
            <a:off x="971977" y="38933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Representado con un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"/>
              <a:t>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26" name="Google Shape;726;p31"/>
          <p:cNvSpPr txBox="1"/>
          <p:nvPr>
            <p:ph idx="4294967295" type="subTitle"/>
          </p:nvPr>
        </p:nvSpPr>
        <p:spPr>
          <a:xfrm>
            <a:off x="971977" y="23496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Representado con un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/>
              <a:t>.</a:t>
            </a:r>
            <a:endParaRPr/>
          </a:p>
        </p:txBody>
      </p:sp>
      <p:sp>
        <p:nvSpPr>
          <p:cNvPr id="727" name="Google Shape;727;p31"/>
          <p:cNvSpPr txBox="1"/>
          <p:nvPr>
            <p:ph idx="4294967295" type="subTitle"/>
          </p:nvPr>
        </p:nvSpPr>
        <p:spPr>
          <a:xfrm>
            <a:off x="4185925" y="23496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Representado con un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/>
              <a:t>.</a:t>
            </a:r>
            <a:endParaRPr/>
          </a:p>
        </p:txBody>
      </p:sp>
      <p:sp>
        <p:nvSpPr>
          <p:cNvPr id="728" name="Google Shape;728;p31"/>
          <p:cNvSpPr txBox="1"/>
          <p:nvPr>
            <p:ph idx="4294967295" type="subTitle"/>
          </p:nvPr>
        </p:nvSpPr>
        <p:spPr>
          <a:xfrm>
            <a:off x="4185925" y="38933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Representado con una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clase</a:t>
            </a:r>
            <a:r>
              <a:rPr lang="en"/>
              <a:t>.</a:t>
            </a:r>
            <a:endParaRPr/>
          </a:p>
        </p:txBody>
      </p:sp>
      <p:sp>
        <p:nvSpPr>
          <p:cNvPr id="729" name="Google Shape;729;p31"/>
          <p:cNvSpPr txBox="1"/>
          <p:nvPr>
            <p:ph idx="4294967295" type="title"/>
          </p:nvPr>
        </p:nvSpPr>
        <p:spPr>
          <a:xfrm>
            <a:off x="971975" y="1505675"/>
            <a:ext cx="954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0" name="Google Shape;730;p31"/>
          <p:cNvSpPr txBox="1"/>
          <p:nvPr>
            <p:ph idx="4294967295" type="title"/>
          </p:nvPr>
        </p:nvSpPr>
        <p:spPr>
          <a:xfrm>
            <a:off x="4185925" y="1505675"/>
            <a:ext cx="954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1" name="Google Shape;731;p31"/>
          <p:cNvSpPr txBox="1"/>
          <p:nvPr>
            <p:ph idx="4294967295" type="title"/>
          </p:nvPr>
        </p:nvSpPr>
        <p:spPr>
          <a:xfrm>
            <a:off x="4185925" y="3049524"/>
            <a:ext cx="954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2" name="Google Shape;732;p31"/>
          <p:cNvSpPr txBox="1"/>
          <p:nvPr>
            <p:ph idx="4294967295" type="title"/>
          </p:nvPr>
        </p:nvSpPr>
        <p:spPr>
          <a:xfrm>
            <a:off x="971975" y="3049524"/>
            <a:ext cx="954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3" name="Google Shape;733;p31"/>
          <p:cNvSpPr txBox="1"/>
          <p:nvPr>
            <p:ph idx="4294967295" type="subTitle"/>
          </p:nvPr>
        </p:nvSpPr>
        <p:spPr>
          <a:xfrm>
            <a:off x="971975" y="1976375"/>
            <a:ext cx="3144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Rectángulos</a:t>
            </a:r>
            <a:endParaRPr b="1"/>
          </a:p>
        </p:txBody>
      </p:sp>
      <p:sp>
        <p:nvSpPr>
          <p:cNvPr id="734" name="Google Shape;734;p31"/>
          <p:cNvSpPr txBox="1"/>
          <p:nvPr>
            <p:ph idx="4294967295" type="subTitle"/>
          </p:nvPr>
        </p:nvSpPr>
        <p:spPr>
          <a:xfrm>
            <a:off x="4185926" y="1976375"/>
            <a:ext cx="3144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Posiciones</a:t>
            </a:r>
            <a:endParaRPr b="1"/>
          </a:p>
        </p:txBody>
      </p:sp>
      <p:sp>
        <p:nvSpPr>
          <p:cNvPr id="735" name="Google Shape;735;p31"/>
          <p:cNvSpPr txBox="1"/>
          <p:nvPr>
            <p:ph idx="4294967295" type="subTitle"/>
          </p:nvPr>
        </p:nvSpPr>
        <p:spPr>
          <a:xfrm>
            <a:off x="971975" y="3520000"/>
            <a:ext cx="3144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Orden</a:t>
            </a:r>
            <a:endParaRPr b="1"/>
          </a:p>
        </p:txBody>
      </p:sp>
      <p:sp>
        <p:nvSpPr>
          <p:cNvPr id="736" name="Google Shape;736;p31"/>
          <p:cNvSpPr txBox="1"/>
          <p:nvPr>
            <p:ph idx="4294967295" type="subTitle"/>
          </p:nvPr>
        </p:nvSpPr>
        <p:spPr>
          <a:xfrm>
            <a:off x="4185926" y="3520000"/>
            <a:ext cx="3144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Región</a:t>
            </a:r>
            <a:endParaRPr b="1"/>
          </a:p>
        </p:txBody>
      </p:sp>
      <p:grpSp>
        <p:nvGrpSpPr>
          <p:cNvPr id="737" name="Google Shape;737;p31"/>
          <p:cNvGrpSpPr/>
          <p:nvPr/>
        </p:nvGrpSpPr>
        <p:grpSpPr>
          <a:xfrm>
            <a:off x="6934916" y="1693693"/>
            <a:ext cx="1573069" cy="3029964"/>
            <a:chOff x="3118047" y="2132239"/>
            <a:chExt cx="1453853" cy="2800336"/>
          </a:xfrm>
        </p:grpSpPr>
        <p:sp>
          <p:nvSpPr>
            <p:cNvPr id="738" name="Google Shape;738;p31"/>
            <p:cNvSpPr/>
            <p:nvPr/>
          </p:nvSpPr>
          <p:spPr>
            <a:xfrm>
              <a:off x="3234200" y="4440875"/>
              <a:ext cx="1337700" cy="491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31"/>
            <p:cNvGrpSpPr/>
            <p:nvPr/>
          </p:nvGrpSpPr>
          <p:grpSpPr>
            <a:xfrm flipH="1">
              <a:off x="3118047" y="2132239"/>
              <a:ext cx="1261938" cy="2704551"/>
              <a:chOff x="487650" y="835701"/>
              <a:chExt cx="1906250" cy="4085425"/>
            </a:xfrm>
          </p:grpSpPr>
          <p:sp>
            <p:nvSpPr>
              <p:cNvPr id="740" name="Google Shape;740;p31"/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rect b="b" l="l" r="r" t="t"/>
                <a:pathLst>
                  <a:path extrusionOk="0" h="3720" w="2965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rect b="b" l="l" r="r" t="t"/>
                <a:pathLst>
                  <a:path extrusionOk="0" h="3853" w="2949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rect b="b" l="l" r="r" t="t"/>
                <a:pathLst>
                  <a:path extrusionOk="0" h="4390" w="6835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rect b="b" l="l" r="r" t="t"/>
                <a:pathLst>
                  <a:path extrusionOk="0" h="4516" w="6479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rect b="b" l="l" r="r" t="t"/>
                <a:pathLst>
                  <a:path extrusionOk="0" h="2783" w="2709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rect b="b" l="l" r="r" t="t"/>
                <a:pathLst>
                  <a:path extrusionOk="0" h="2903" w="2772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rect b="b" l="l" r="r" t="t"/>
                <a:pathLst>
                  <a:path extrusionOk="0" h="821" w="1834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rect b="b" l="l" r="r" t="t"/>
                <a:pathLst>
                  <a:path extrusionOk="0" h="938" w="1897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rect b="b" l="l" r="r" t="t"/>
                <a:pathLst>
                  <a:path extrusionOk="0" h="914" w="1834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rect b="b" l="l" r="r" t="t"/>
                <a:pathLst>
                  <a:path extrusionOk="0" h="1007" w="1614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rect b="b" l="l" r="r" t="t"/>
                <a:pathLst>
                  <a:path extrusionOk="0" h="884" w="183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rect b="b" l="l" r="r" t="t"/>
                <a:pathLst>
                  <a:path extrusionOk="0" h="1002" w="1572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rect b="b" l="l" r="r" t="t"/>
                <a:pathLst>
                  <a:path extrusionOk="0" h="681" w="1593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rect b="b" l="l" r="r" t="t"/>
                <a:pathLst>
                  <a:path extrusionOk="0" h="807" w="1593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rect b="b" l="l" r="r" t="t"/>
                <a:pathLst>
                  <a:path extrusionOk="0" h="426" w="876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rect b="b" l="l" r="r" t="t"/>
                <a:pathLst>
                  <a:path extrusionOk="0" h="2477" w="3819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rect b="b" l="l" r="r" t="t"/>
                <a:pathLst>
                  <a:path extrusionOk="0" h="2597" w="3866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rect b="b" l="l" r="r" t="t"/>
                <a:pathLst>
                  <a:path extrusionOk="0" h="2513" w="3844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rect b="b" l="l" r="r" t="t"/>
                <a:pathLst>
                  <a:path extrusionOk="0" h="2620" w="3777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rect b="b" l="l" r="r" t="t"/>
                <a:pathLst>
                  <a:path extrusionOk="0" h="9762" w="2729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rect b="b" l="l" r="r" t="t"/>
                <a:pathLst>
                  <a:path extrusionOk="0" h="9906" w="275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rect b="b" l="l" r="r" t="t"/>
                <a:pathLst>
                  <a:path extrusionOk="0" h="8118" w="457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rect b="b" l="l" r="r" t="t"/>
                <a:pathLst>
                  <a:path extrusionOk="0" h="8270" w="572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rect b="b" l="l" r="r" t="t"/>
                <a:pathLst>
                  <a:path extrusionOk="0" h="11139" w="539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rect b="b" l="l" r="r" t="t"/>
                <a:pathLst>
                  <a:path extrusionOk="0" h="11266" w="5521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rect b="b" l="l" r="r" t="t"/>
                <a:pathLst>
                  <a:path extrusionOk="0" h="10432" w="1399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rect b="b" l="l" r="r" t="t"/>
                <a:pathLst>
                  <a:path extrusionOk="0" h="10558" w="1504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rect b="b" l="l" r="r" t="t"/>
                <a:pathLst>
                  <a:path extrusionOk="0" h="9425" w="2881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rect b="b" l="l" r="r" t="t"/>
                <a:pathLst>
                  <a:path extrusionOk="0" h="9558" w="2991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rect b="b" l="l" r="r" t="t"/>
                <a:pathLst>
                  <a:path extrusionOk="0" h="8861" w="1352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rect b="b" l="l" r="r" t="t"/>
                <a:pathLst>
                  <a:path extrusionOk="0" h="9035" w="1551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rect b="b" l="l" r="r" t="t"/>
                <a:pathLst>
                  <a:path extrusionOk="0" h="8830" w="1724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rect b="b" l="l" r="r" t="t"/>
                <a:pathLst>
                  <a:path extrusionOk="0" h="9045" w="1792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rect b="b" l="l" r="r" t="t"/>
                <a:pathLst>
                  <a:path extrusionOk="0" h="9990" w="4625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rect b="b" l="l" r="r" t="t"/>
                <a:pathLst>
                  <a:path extrusionOk="0" h="10115" w="4756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rect b="b" l="l" r="r" t="t"/>
                <a:pathLst>
                  <a:path extrusionOk="0" h="4824" w="1834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rect b="b" l="l" r="r" t="t"/>
                <a:pathLst>
                  <a:path extrusionOk="0" h="4887" w="1965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rect b="b" l="l" r="r" t="t"/>
                <a:pathLst>
                  <a:path extrusionOk="0" h="1964" w="1876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rect b="b" l="l" r="r" t="t"/>
                <a:pathLst>
                  <a:path extrusionOk="0" h="2095" w="1986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rect b="b" l="l" r="r" t="t"/>
                <a:pathLst>
                  <a:path extrusionOk="0" h="5077" w="3604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rect b="b" l="l" r="r" t="t"/>
                <a:pathLst>
                  <a:path extrusionOk="0" h="5144" w="3714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rect b="b" l="l" r="r" t="t"/>
                <a:pathLst>
                  <a:path extrusionOk="0" h="1146" w="1986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rect b="b" l="l" r="r" t="t"/>
                <a:pathLst>
                  <a:path extrusionOk="0" h="1226" w="2096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rect b="b" l="l" r="r" t="t"/>
                <a:pathLst>
                  <a:path extrusionOk="0" h="635" w="546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rect b="b" l="l" r="r" t="t"/>
                <a:pathLst>
                  <a:path extrusionOk="0" h="834" w="719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rect b="b" l="l" r="r" t="t"/>
                <a:pathLst>
                  <a:path extrusionOk="0" h="2185" w="207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rect b="b" l="l" r="r" t="t"/>
                <a:pathLst>
                  <a:path extrusionOk="0" h="2310" w="2206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rect b="b" l="l" r="r" t="t"/>
                <a:pathLst>
                  <a:path extrusionOk="0" h="5296" w="5023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rect b="b" l="l" r="r" t="t"/>
                <a:pathLst>
                  <a:path extrusionOk="0" h="5411" w="5039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rect b="b" l="l" r="r" t="t"/>
                <a:pathLst>
                  <a:path extrusionOk="0" h="6662" w="618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rect b="b" l="l" r="r" t="t"/>
                <a:pathLst>
                  <a:path extrusionOk="0" h="6795" w="6002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rect b="b" l="l" r="r" t="t"/>
                <a:pathLst>
                  <a:path extrusionOk="0" h="466" w="91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947185" y="1190862"/>
                <a:ext cx="143508" cy="84366"/>
              </a:xfrm>
              <a:custGeom>
                <a:rect b="b" l="l" r="r" t="t"/>
                <a:pathLst>
                  <a:path extrusionOk="0" h="592" w="1007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rect b="b" l="l" r="r" t="t"/>
                <a:pathLst>
                  <a:path extrusionOk="0" h="428" w="697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1202923" y="1209109"/>
                <a:ext cx="112155" cy="76528"/>
              </a:xfrm>
              <a:custGeom>
                <a:rect b="b" l="l" r="r" t="t"/>
                <a:pathLst>
                  <a:path extrusionOk="0" h="537" w="787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rect b="b" l="l" r="r" t="t"/>
                <a:pathLst>
                  <a:path extrusionOk="0" h="455" w="394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rect b="b" l="l" r="r" t="t"/>
                <a:pathLst>
                  <a:path extrusionOk="0" h="127" w="284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rect b="b" l="l" r="r" t="t"/>
                <a:pathLst>
                  <a:path extrusionOk="0" h="4518" w="694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rect b="b" l="l" r="r" t="t"/>
                <a:pathLst>
                  <a:path extrusionOk="0" h="4653" w="705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rect b="b" l="l" r="r" t="t"/>
                <a:pathLst>
                  <a:path extrusionOk="0" h="3720" w="2819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rect b="b" l="l" r="r" t="t"/>
                <a:pathLst>
                  <a:path extrusionOk="0" h="3832" w="2923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rect b="b" l="l" r="r" t="t"/>
                <a:pathLst>
                  <a:path extrusionOk="0" h="1179" w="1614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rect b="b" l="l" r="r" t="t"/>
                <a:pathLst>
                  <a:path extrusionOk="0" h="1352" w="1551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rect b="b" l="l" r="r" t="t"/>
                <a:pathLst>
                  <a:path extrusionOk="0" h="1442" w="1813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rect b="b" l="l" r="r" t="t"/>
                <a:pathLst>
                  <a:path extrusionOk="0" h="1530" w="1593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rect b="b" l="l" r="r" t="t"/>
                <a:pathLst>
                  <a:path extrusionOk="0" h="1592" w="1876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rect b="b" l="l" r="r" t="t"/>
                <a:pathLst>
                  <a:path extrusionOk="0" h="1622" w="1682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rect b="b" l="l" r="r" t="t"/>
                <a:pathLst>
                  <a:path extrusionOk="0" h="1674" w="1991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rect b="b" l="l" r="r" t="t"/>
                <a:pathLst>
                  <a:path extrusionOk="0" h="1703" w="2138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rect b="b" l="l" r="r" t="t"/>
                <a:pathLst>
                  <a:path extrusionOk="0" h="2757" w="3164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rect b="b" l="l" r="r" t="t"/>
                <a:pathLst>
                  <a:path extrusionOk="0" h="2855" w="3143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rect b="b" l="l" r="r" t="t"/>
                <a:pathLst>
                  <a:path extrusionOk="0" h="504" w="284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rect b="b" l="l" r="r" t="t"/>
                <a:pathLst>
                  <a:path extrusionOk="0" h="504" w="242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rect b="b" l="l" r="r" t="t"/>
                <a:pathLst>
                  <a:path extrusionOk="0" h="712" w="483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rect b="b" l="l" r="r" t="t"/>
                <a:pathLst>
                  <a:path extrusionOk="0" h="875" w="1332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rect b="b" l="l" r="r" t="t"/>
                <a:pathLst>
                  <a:path extrusionOk="0" h="988" w="140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rect b="b" l="l" r="r" t="t"/>
                <a:pathLst>
                  <a:path extrusionOk="0" h="234" w="1091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rect b="b" l="l" r="r" t="t"/>
                <a:pathLst>
                  <a:path extrusionOk="0" h="325" w="1221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rect b="b" l="l" r="r" t="t"/>
                <a:pathLst>
                  <a:path extrusionOk="0" h="483" w="1028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rect b="b" l="l" r="r" t="t"/>
                <a:pathLst>
                  <a:path extrusionOk="0" h="614" w="1159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"/>
          <p:cNvSpPr txBox="1"/>
          <p:nvPr/>
        </p:nvSpPr>
        <p:spPr>
          <a:xfrm>
            <a:off x="720000" y="74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Representaciones</a:t>
            </a:r>
            <a:endParaRPr b="1" sz="3000">
              <a:solidFill>
                <a:srgbClr val="11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5" name="Google Shape;8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4" y="3133344"/>
            <a:ext cx="3566159" cy="14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584" y="1545336"/>
            <a:ext cx="2670050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900" y="1478275"/>
            <a:ext cx="4642101" cy="32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 txBox="1"/>
          <p:nvPr/>
        </p:nvSpPr>
        <p:spPr>
          <a:xfrm>
            <a:off x="720000" y="74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Solución inicial</a:t>
            </a:r>
            <a:endParaRPr b="1" sz="3000">
              <a:solidFill>
                <a:srgbClr val="11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50" y="979775"/>
            <a:ext cx="7524700" cy="41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375" y="1114475"/>
            <a:ext cx="4010844" cy="3516173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4"/>
          <p:cNvSpPr txBox="1"/>
          <p:nvPr>
            <p:ph type="title"/>
          </p:nvPr>
        </p:nvSpPr>
        <p:spPr>
          <a:xfrm>
            <a:off x="933925" y="1812117"/>
            <a:ext cx="43329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Movimiento</a:t>
            </a:r>
            <a:endParaRPr/>
          </a:p>
        </p:txBody>
      </p:sp>
      <p:sp>
        <p:nvSpPr>
          <p:cNvPr id="840" name="Google Shape;840;p34"/>
          <p:cNvSpPr txBox="1"/>
          <p:nvPr>
            <p:ph idx="4294967295" type="subTitle"/>
          </p:nvPr>
        </p:nvSpPr>
        <p:spPr>
          <a:xfrm>
            <a:off x="933925" y="2464975"/>
            <a:ext cx="38715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Cambiar la posición de un rectángulo.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/>
              <a:t>En el peor caso, la cantidad de comparaciones depende de la </a:t>
            </a:r>
            <a:r>
              <a:rPr b="1" lang="en"/>
              <a:t>función de evaluación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5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Alguna Mejora</a:t>
            </a:r>
            <a:endParaRPr/>
          </a:p>
        </p:txBody>
      </p:sp>
      <p:sp>
        <p:nvSpPr>
          <p:cNvPr id="846" name="Google Shape;846;p35"/>
          <p:cNvSpPr txBox="1"/>
          <p:nvPr/>
        </p:nvSpPr>
        <p:spPr>
          <a:xfrm flipH="1">
            <a:off x="35527" y="2351953"/>
            <a:ext cx="230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Vacíos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35"/>
          <p:cNvSpPr txBox="1"/>
          <p:nvPr/>
        </p:nvSpPr>
        <p:spPr>
          <a:xfrm flipH="1">
            <a:off x="342438" y="1910550"/>
            <a:ext cx="1686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Obtener las posiciones disponibles.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8" name="Google Shape;848;p35"/>
          <p:cNvSpPr txBox="1"/>
          <p:nvPr/>
        </p:nvSpPr>
        <p:spPr>
          <a:xfrm flipH="1">
            <a:off x="1332224" y="3587340"/>
            <a:ext cx="230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Rectángulo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35"/>
          <p:cNvSpPr txBox="1"/>
          <p:nvPr/>
        </p:nvSpPr>
        <p:spPr>
          <a:xfrm flipH="1">
            <a:off x="1277087" y="3939750"/>
            <a:ext cx="2407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Seleccionar un rectángulo para reposicionar.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0" name="Google Shape;850;p35"/>
          <p:cNvSpPr txBox="1"/>
          <p:nvPr/>
        </p:nvSpPr>
        <p:spPr>
          <a:xfrm flipH="1">
            <a:off x="2708183" y="2337540"/>
            <a:ext cx="230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Cambio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 flipH="1">
            <a:off x="2707724" y="1834725"/>
            <a:ext cx="2300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Posicionar el rectángulo en una posición disponible.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2" name="Google Shape;852;p35"/>
          <p:cNvSpPr txBox="1"/>
          <p:nvPr/>
        </p:nvSpPr>
        <p:spPr>
          <a:xfrm flipH="1">
            <a:off x="4079760" y="3558640"/>
            <a:ext cx="230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Revisión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35"/>
          <p:cNvSpPr txBox="1"/>
          <p:nvPr/>
        </p:nvSpPr>
        <p:spPr>
          <a:xfrm flipH="1">
            <a:off x="4079762" y="3863540"/>
            <a:ext cx="2300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Revisar si no se solapa y se obtiene una mejor función de evaluación.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1038588" y="3050375"/>
            <a:ext cx="294000" cy="29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5"/>
          <p:cNvSpPr/>
          <p:nvPr/>
        </p:nvSpPr>
        <p:spPr>
          <a:xfrm>
            <a:off x="2338750" y="3050375"/>
            <a:ext cx="294000" cy="294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3710775" y="3050363"/>
            <a:ext cx="294000" cy="294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5"/>
          <p:cNvSpPr/>
          <p:nvPr/>
        </p:nvSpPr>
        <p:spPr>
          <a:xfrm>
            <a:off x="5082800" y="3050363"/>
            <a:ext cx="294000" cy="29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35"/>
          <p:cNvCxnSpPr>
            <a:stCxn id="854" idx="6"/>
            <a:endCxn id="855" idx="2"/>
          </p:cNvCxnSpPr>
          <p:nvPr/>
        </p:nvCxnSpPr>
        <p:spPr>
          <a:xfrm>
            <a:off x="1332588" y="3197375"/>
            <a:ext cx="10062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5"/>
          <p:cNvCxnSpPr>
            <a:stCxn id="855" idx="6"/>
            <a:endCxn id="856" idx="2"/>
          </p:cNvCxnSpPr>
          <p:nvPr/>
        </p:nvCxnSpPr>
        <p:spPr>
          <a:xfrm>
            <a:off x="2632750" y="3197375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5"/>
          <p:cNvCxnSpPr>
            <a:stCxn id="856" idx="6"/>
            <a:endCxn id="857" idx="2"/>
          </p:cNvCxnSpPr>
          <p:nvPr/>
        </p:nvCxnSpPr>
        <p:spPr>
          <a:xfrm>
            <a:off x="4004775" y="3197363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5"/>
          <p:cNvCxnSpPr>
            <a:stCxn id="854" idx="0"/>
            <a:endCxn id="846" idx="2"/>
          </p:cNvCxnSpPr>
          <p:nvPr/>
        </p:nvCxnSpPr>
        <p:spPr>
          <a:xfrm rot="10800000">
            <a:off x="1185588" y="2813075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5"/>
          <p:cNvCxnSpPr>
            <a:stCxn id="855" idx="4"/>
            <a:endCxn id="848" idx="0"/>
          </p:cNvCxnSpPr>
          <p:nvPr/>
        </p:nvCxnSpPr>
        <p:spPr>
          <a:xfrm flipH="1">
            <a:off x="2482150" y="3344375"/>
            <a:ext cx="3600" cy="24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5"/>
          <p:cNvCxnSpPr>
            <a:stCxn id="856" idx="0"/>
            <a:endCxn id="850" idx="2"/>
          </p:cNvCxnSpPr>
          <p:nvPr/>
        </p:nvCxnSpPr>
        <p:spPr>
          <a:xfrm flipH="1" rot="10800000">
            <a:off x="3857775" y="2798663"/>
            <a:ext cx="600" cy="25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5"/>
          <p:cNvCxnSpPr>
            <a:stCxn id="857" idx="4"/>
            <a:endCxn id="852" idx="0"/>
          </p:cNvCxnSpPr>
          <p:nvPr/>
        </p:nvCxnSpPr>
        <p:spPr>
          <a:xfrm>
            <a:off x="5229800" y="3344363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35"/>
          <p:cNvSpPr/>
          <p:nvPr/>
        </p:nvSpPr>
        <p:spPr>
          <a:xfrm>
            <a:off x="6467838" y="3050375"/>
            <a:ext cx="294000" cy="294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6" name="Google Shape;866;p35"/>
          <p:cNvCxnSpPr>
            <a:stCxn id="857" idx="6"/>
            <a:endCxn id="865" idx="2"/>
          </p:cNvCxnSpPr>
          <p:nvPr/>
        </p:nvCxnSpPr>
        <p:spPr>
          <a:xfrm>
            <a:off x="5376800" y="3197363"/>
            <a:ext cx="1091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35"/>
          <p:cNvSpPr txBox="1"/>
          <p:nvPr/>
        </p:nvSpPr>
        <p:spPr>
          <a:xfrm flipH="1">
            <a:off x="5464783" y="2345053"/>
            <a:ext cx="230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Repetición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 flipH="1">
            <a:off x="5464788" y="1531025"/>
            <a:ext cx="23001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se mejora y no se solapa, volver al paso 2, sino, volver al paso 3.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69" name="Google Shape;869;p35"/>
          <p:cNvCxnSpPr>
            <a:stCxn id="865" idx="0"/>
            <a:endCxn id="865" idx="0"/>
          </p:cNvCxnSpPr>
          <p:nvPr/>
        </p:nvCxnSpPr>
        <p:spPr>
          <a:xfrm>
            <a:off x="6614838" y="30503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35"/>
          <p:cNvCxnSpPr>
            <a:stCxn id="865" idx="0"/>
            <a:endCxn id="867" idx="2"/>
          </p:cNvCxnSpPr>
          <p:nvPr/>
        </p:nvCxnSpPr>
        <p:spPr>
          <a:xfrm rot="10800000">
            <a:off x="6614838" y="28061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35"/>
          <p:cNvSpPr/>
          <p:nvPr/>
        </p:nvSpPr>
        <p:spPr>
          <a:xfrm>
            <a:off x="7826863" y="3050375"/>
            <a:ext cx="294000" cy="29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2" name="Google Shape;872;p35"/>
          <p:cNvCxnSpPr>
            <a:stCxn id="865" idx="6"/>
            <a:endCxn id="871" idx="2"/>
          </p:cNvCxnSpPr>
          <p:nvPr/>
        </p:nvCxnSpPr>
        <p:spPr>
          <a:xfrm>
            <a:off x="6761838" y="3197375"/>
            <a:ext cx="1065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35"/>
          <p:cNvSpPr txBox="1"/>
          <p:nvPr/>
        </p:nvSpPr>
        <p:spPr>
          <a:xfrm flipH="1">
            <a:off x="6839262" y="3558650"/>
            <a:ext cx="2269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Término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 flipH="1">
            <a:off x="7130713" y="3863550"/>
            <a:ext cx="1686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Cuando revisó todos o no se pudo mejorar, termina.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75" name="Google Shape;875;p35"/>
          <p:cNvCxnSpPr>
            <a:stCxn id="871" idx="4"/>
            <a:endCxn id="873" idx="0"/>
          </p:cNvCxnSpPr>
          <p:nvPr/>
        </p:nvCxnSpPr>
        <p:spPr>
          <a:xfrm>
            <a:off x="7973863" y="3344375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35"/>
          <p:cNvSpPr txBox="1"/>
          <p:nvPr/>
        </p:nvSpPr>
        <p:spPr>
          <a:xfrm>
            <a:off x="1023000" y="3030575"/>
            <a:ext cx="331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2320000" y="3030575"/>
            <a:ext cx="331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3691600" y="3030575"/>
            <a:ext cx="331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5061600" y="3030575"/>
            <a:ext cx="331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0" name="Google Shape;880;p35"/>
          <p:cNvSpPr txBox="1"/>
          <p:nvPr/>
        </p:nvSpPr>
        <p:spPr>
          <a:xfrm>
            <a:off x="6467900" y="3034025"/>
            <a:ext cx="279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1" name="Google Shape;881;p35"/>
          <p:cNvSpPr txBox="1"/>
          <p:nvPr/>
        </p:nvSpPr>
        <p:spPr>
          <a:xfrm>
            <a:off x="7821700" y="3034025"/>
            <a:ext cx="279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36"/>
          <p:cNvPicPr preferRelativeResize="0"/>
          <p:nvPr/>
        </p:nvPicPr>
        <p:blipFill rotWithShape="1">
          <a:blip r:embed="rId3">
            <a:alphaModFix/>
          </a:blip>
          <a:srcRect b="10039" l="0" r="0" t="0"/>
          <a:stretch/>
        </p:blipFill>
        <p:spPr>
          <a:xfrm>
            <a:off x="559900" y="928350"/>
            <a:ext cx="3955176" cy="35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36"/>
          <p:cNvSpPr txBox="1"/>
          <p:nvPr/>
        </p:nvSpPr>
        <p:spPr>
          <a:xfrm>
            <a:off x="720000" y="74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E54"/>
                </a:solidFill>
                <a:latin typeface="Montserrat"/>
                <a:ea typeface="Montserrat"/>
                <a:cs typeface="Montserrat"/>
                <a:sym typeface="Montserrat"/>
              </a:rPr>
              <a:t>Hill Climbing Alguna Mejora</a:t>
            </a:r>
            <a:endParaRPr b="1" sz="3000">
              <a:solidFill>
                <a:srgbClr val="11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8" name="Google Shape;8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175" y="1182425"/>
            <a:ext cx="4650875" cy="377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7"/>
          <p:cNvSpPr/>
          <p:nvPr/>
        </p:nvSpPr>
        <p:spPr>
          <a:xfrm>
            <a:off x="6089309" y="1812588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2437891" y="1812588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Experimentos</a:t>
            </a:r>
            <a:endParaRPr/>
          </a:p>
        </p:txBody>
      </p:sp>
      <p:sp>
        <p:nvSpPr>
          <p:cNvPr id="896" name="Google Shape;896;p37"/>
          <p:cNvSpPr txBox="1"/>
          <p:nvPr>
            <p:ph idx="1" type="subTitle"/>
          </p:nvPr>
        </p:nvSpPr>
        <p:spPr>
          <a:xfrm>
            <a:off x="4940150" y="2942825"/>
            <a:ext cx="2915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los casos de prueba entregados, comparando mejoras aplicando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HC-FI</a:t>
            </a:r>
            <a:r>
              <a:rPr lang="en"/>
              <a:t>.</a:t>
            </a:r>
            <a:endParaRPr/>
          </a:p>
        </p:txBody>
      </p:sp>
      <p:sp>
        <p:nvSpPr>
          <p:cNvPr id="897" name="Google Shape;897;p37"/>
          <p:cNvSpPr txBox="1"/>
          <p:nvPr>
            <p:ph idx="2" type="subTitle"/>
          </p:nvPr>
        </p:nvSpPr>
        <p:spPr>
          <a:xfrm>
            <a:off x="1376337" y="2942825"/>
            <a:ext cx="27399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los casos de prueba </a:t>
            </a:r>
            <a:r>
              <a:rPr b="1" i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BENG</a:t>
            </a:r>
            <a:r>
              <a:rPr lang="en"/>
              <a:t>, con tiempos de ejecución conocidos.</a:t>
            </a:r>
            <a:endParaRPr/>
          </a:p>
        </p:txBody>
      </p:sp>
      <p:sp>
        <p:nvSpPr>
          <p:cNvPr id="898" name="Google Shape;898;p37"/>
          <p:cNvSpPr txBox="1"/>
          <p:nvPr>
            <p:ph idx="3" type="subTitle"/>
          </p:nvPr>
        </p:nvSpPr>
        <p:spPr>
          <a:xfrm>
            <a:off x="4852549" y="2605425"/>
            <a:ext cx="30903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Instancias de Prueba</a:t>
            </a:r>
            <a:endParaRPr/>
          </a:p>
        </p:txBody>
      </p:sp>
      <p:sp>
        <p:nvSpPr>
          <p:cNvPr id="899" name="Google Shape;899;p37"/>
          <p:cNvSpPr txBox="1"/>
          <p:nvPr>
            <p:ph idx="4" type="subTitle"/>
          </p:nvPr>
        </p:nvSpPr>
        <p:spPr>
          <a:xfrm>
            <a:off x="1201138" y="2605425"/>
            <a:ext cx="30903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Instancias Conocidas</a:t>
            </a:r>
            <a:endParaRPr/>
          </a:p>
        </p:txBody>
      </p:sp>
      <p:grpSp>
        <p:nvGrpSpPr>
          <p:cNvPr id="900" name="Google Shape;900;p37"/>
          <p:cNvGrpSpPr/>
          <p:nvPr/>
        </p:nvGrpSpPr>
        <p:grpSpPr>
          <a:xfrm>
            <a:off x="6207808" y="1975455"/>
            <a:ext cx="379802" cy="291070"/>
            <a:chOff x="2365483" y="2837605"/>
            <a:chExt cx="379802" cy="291070"/>
          </a:xfrm>
        </p:grpSpPr>
        <p:sp>
          <p:nvSpPr>
            <p:cNvPr id="901" name="Google Shape;901;p37"/>
            <p:cNvSpPr/>
            <p:nvPr/>
          </p:nvSpPr>
          <p:spPr>
            <a:xfrm>
              <a:off x="2371191" y="3071870"/>
              <a:ext cx="368834" cy="51077"/>
            </a:xfrm>
            <a:custGeom>
              <a:rect b="b" l="l" r="r" t="t"/>
              <a:pathLst>
                <a:path extrusionOk="0" h="2622" w="18934">
                  <a:moveTo>
                    <a:pt x="471" y="0"/>
                  </a:moveTo>
                  <a:cubicBezTo>
                    <a:pt x="224" y="0"/>
                    <a:pt x="1" y="224"/>
                    <a:pt x="1" y="494"/>
                  </a:cubicBezTo>
                  <a:cubicBezTo>
                    <a:pt x="1" y="1670"/>
                    <a:pt x="959" y="2622"/>
                    <a:pt x="2135" y="2622"/>
                  </a:cubicBezTo>
                  <a:lnTo>
                    <a:pt x="16782" y="2622"/>
                  </a:lnTo>
                  <a:cubicBezTo>
                    <a:pt x="17981" y="2622"/>
                    <a:pt x="18933" y="1670"/>
                    <a:pt x="18933" y="494"/>
                  </a:cubicBezTo>
                  <a:cubicBezTo>
                    <a:pt x="18933" y="224"/>
                    <a:pt x="18716" y="0"/>
                    <a:pt x="18446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680355" y="3071870"/>
              <a:ext cx="59667" cy="51077"/>
            </a:xfrm>
            <a:custGeom>
              <a:rect b="b" l="l" r="r" t="t"/>
              <a:pathLst>
                <a:path extrusionOk="0" h="2622" w="3063">
                  <a:moveTo>
                    <a:pt x="1669" y="0"/>
                  </a:moveTo>
                  <a:cubicBezTo>
                    <a:pt x="1940" y="0"/>
                    <a:pt x="2157" y="224"/>
                    <a:pt x="2157" y="494"/>
                  </a:cubicBezTo>
                  <a:cubicBezTo>
                    <a:pt x="2157" y="1082"/>
                    <a:pt x="1910" y="1617"/>
                    <a:pt x="1522" y="1987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11" y="2622"/>
                  </a:lnTo>
                  <a:cubicBezTo>
                    <a:pt x="1499" y="2622"/>
                    <a:pt x="2034" y="2375"/>
                    <a:pt x="2428" y="1987"/>
                  </a:cubicBezTo>
                  <a:cubicBezTo>
                    <a:pt x="2821" y="1617"/>
                    <a:pt x="3062" y="1082"/>
                    <a:pt x="3062" y="494"/>
                  </a:cubicBezTo>
                  <a:cubicBezTo>
                    <a:pt x="3062" y="224"/>
                    <a:pt x="2845" y="0"/>
                    <a:pt x="25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392268" y="2843333"/>
              <a:ext cx="326348" cy="228559"/>
            </a:xfrm>
            <a:custGeom>
              <a:rect b="b" l="l" r="r" t="t"/>
              <a:pathLst>
                <a:path extrusionOk="0" h="11733" w="16753">
                  <a:moveTo>
                    <a:pt x="859" y="0"/>
                  </a:moveTo>
                  <a:cubicBezTo>
                    <a:pt x="388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88" y="11732"/>
                    <a:pt x="859" y="11732"/>
                  </a:cubicBezTo>
                  <a:lnTo>
                    <a:pt x="15894" y="11732"/>
                  </a:lnTo>
                  <a:cubicBezTo>
                    <a:pt x="16382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82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87095" y="2843333"/>
              <a:ext cx="31519" cy="228559"/>
            </a:xfrm>
            <a:custGeom>
              <a:rect b="b" l="l" r="r" t="t"/>
              <a:pathLst>
                <a:path extrusionOk="0" h="11733" w="1618">
                  <a:moveTo>
                    <a:pt x="1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1" y="11732"/>
                  </a:cubicBezTo>
                  <a:lnTo>
                    <a:pt x="759" y="11732"/>
                  </a:lnTo>
                  <a:cubicBezTo>
                    <a:pt x="1247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47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416092" y="2863358"/>
              <a:ext cx="278583" cy="188488"/>
            </a:xfrm>
            <a:custGeom>
              <a:rect b="b" l="l" r="r" t="t"/>
              <a:pathLst>
                <a:path extrusionOk="0" h="967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673713" y="2863358"/>
              <a:ext cx="20960" cy="188488"/>
            </a:xfrm>
            <a:custGeom>
              <a:rect b="b" l="l" r="r" t="t"/>
              <a:pathLst>
                <a:path extrusionOk="0" h="967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71" y="9676"/>
                    <a:pt x="0" y="9676"/>
                  </a:cubicBezTo>
                  <a:lnTo>
                    <a:pt x="758" y="9676"/>
                  </a:lnTo>
                  <a:cubicBezTo>
                    <a:pt x="929" y="9676"/>
                    <a:pt x="1076" y="9529"/>
                    <a:pt x="1076" y="9358"/>
                  </a:cubicBez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416092" y="2863358"/>
              <a:ext cx="278583" cy="42973"/>
            </a:xfrm>
            <a:custGeom>
              <a:rect b="b" l="l" r="r" t="t"/>
              <a:pathLst>
                <a:path extrusionOk="0" h="2206" w="14301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673713" y="2863358"/>
              <a:ext cx="20960" cy="42973"/>
            </a:xfrm>
            <a:custGeom>
              <a:rect b="b" l="l" r="r" t="t"/>
              <a:pathLst>
                <a:path extrusionOk="0" h="2206" w="1076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076" y="2205"/>
                  </a:ln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521536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47" y="1129"/>
                    <a:pt x="565" y="1129"/>
                  </a:cubicBezTo>
                  <a:lnTo>
                    <a:pt x="2939" y="1129"/>
                  </a:lnTo>
                  <a:cubicBezTo>
                    <a:pt x="3233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87193" y="2889130"/>
              <a:ext cx="136496" cy="136964"/>
            </a:xfrm>
            <a:custGeom>
              <a:rect b="b" l="l" r="r" t="t"/>
              <a:pathLst>
                <a:path extrusionOk="0" h="7031" w="7007">
                  <a:moveTo>
                    <a:pt x="3503" y="0"/>
                  </a:moveTo>
                  <a:cubicBezTo>
                    <a:pt x="1570" y="0"/>
                    <a:pt x="0" y="1570"/>
                    <a:pt x="0" y="3527"/>
                  </a:cubicBezTo>
                  <a:cubicBezTo>
                    <a:pt x="0" y="5467"/>
                    <a:pt x="1570" y="7030"/>
                    <a:pt x="3503" y="7030"/>
                  </a:cubicBezTo>
                  <a:cubicBezTo>
                    <a:pt x="5437" y="7030"/>
                    <a:pt x="7007" y="5467"/>
                    <a:pt x="7007" y="3527"/>
                  </a:cubicBezTo>
                  <a:cubicBezTo>
                    <a:pt x="7007" y="2598"/>
                    <a:pt x="6636" y="1693"/>
                    <a:pt x="5978" y="1029"/>
                  </a:cubicBezTo>
                  <a:cubicBezTo>
                    <a:pt x="5337" y="371"/>
                    <a:pt x="4432" y="0"/>
                    <a:pt x="350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365483" y="2837605"/>
              <a:ext cx="379802" cy="291070"/>
            </a:xfrm>
            <a:custGeom>
              <a:rect b="b" l="l" r="r" t="t"/>
              <a:pathLst>
                <a:path extrusionOk="0" h="14942" w="19497">
                  <a:moveTo>
                    <a:pt x="11221" y="12320"/>
                  </a:moveTo>
                  <a:lnTo>
                    <a:pt x="11221" y="12591"/>
                  </a:lnTo>
                  <a:cubicBezTo>
                    <a:pt x="11221" y="12738"/>
                    <a:pt x="11097" y="12885"/>
                    <a:pt x="10950" y="12885"/>
                  </a:cubicBezTo>
                  <a:lnTo>
                    <a:pt x="8576" y="12885"/>
                  </a:lnTo>
                  <a:cubicBezTo>
                    <a:pt x="8429" y="12885"/>
                    <a:pt x="8282" y="12738"/>
                    <a:pt x="8282" y="12591"/>
                  </a:cubicBezTo>
                  <a:lnTo>
                    <a:pt x="8282" y="12320"/>
                  </a:lnTo>
                  <a:close/>
                  <a:moveTo>
                    <a:pt x="2234" y="0"/>
                  </a:moveTo>
                  <a:cubicBezTo>
                    <a:pt x="1616" y="0"/>
                    <a:pt x="1105" y="518"/>
                    <a:pt x="1105" y="1152"/>
                  </a:cubicBezTo>
                  <a:lnTo>
                    <a:pt x="1105" y="11168"/>
                  </a:lnTo>
                  <a:cubicBezTo>
                    <a:pt x="1105" y="11392"/>
                    <a:pt x="1152" y="11586"/>
                    <a:pt x="1252" y="11732"/>
                  </a:cubicBezTo>
                  <a:lnTo>
                    <a:pt x="764" y="11732"/>
                  </a:lnTo>
                  <a:cubicBezTo>
                    <a:pt x="347" y="11732"/>
                    <a:pt x="0" y="12079"/>
                    <a:pt x="0" y="12520"/>
                  </a:cubicBezTo>
                  <a:cubicBezTo>
                    <a:pt x="0" y="13843"/>
                    <a:pt x="1105" y="14942"/>
                    <a:pt x="2428" y="14942"/>
                  </a:cubicBezTo>
                  <a:lnTo>
                    <a:pt x="3674" y="14942"/>
                  </a:lnTo>
                  <a:cubicBezTo>
                    <a:pt x="3821" y="14942"/>
                    <a:pt x="3968" y="14795"/>
                    <a:pt x="3968" y="14648"/>
                  </a:cubicBezTo>
                  <a:cubicBezTo>
                    <a:pt x="3968" y="14501"/>
                    <a:pt x="3821" y="14354"/>
                    <a:pt x="3674" y="14354"/>
                  </a:cubicBezTo>
                  <a:lnTo>
                    <a:pt x="2428" y="14354"/>
                  </a:lnTo>
                  <a:cubicBezTo>
                    <a:pt x="1399" y="14354"/>
                    <a:pt x="588" y="13519"/>
                    <a:pt x="588" y="12520"/>
                  </a:cubicBezTo>
                  <a:cubicBezTo>
                    <a:pt x="588" y="12397"/>
                    <a:pt x="664" y="12320"/>
                    <a:pt x="764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111" y="13449"/>
                    <a:pt x="8576" y="13449"/>
                  </a:cubicBezTo>
                  <a:lnTo>
                    <a:pt x="10950" y="13449"/>
                  </a:lnTo>
                  <a:cubicBezTo>
                    <a:pt x="11415" y="13449"/>
                    <a:pt x="11785" y="13055"/>
                    <a:pt x="11785" y="12591"/>
                  </a:cubicBezTo>
                  <a:lnTo>
                    <a:pt x="11785" y="12320"/>
                  </a:lnTo>
                  <a:lnTo>
                    <a:pt x="18739" y="12320"/>
                  </a:lnTo>
                  <a:cubicBezTo>
                    <a:pt x="18838" y="12320"/>
                    <a:pt x="18932" y="12397"/>
                    <a:pt x="18932" y="12520"/>
                  </a:cubicBezTo>
                  <a:cubicBezTo>
                    <a:pt x="18932" y="13519"/>
                    <a:pt x="18104" y="14354"/>
                    <a:pt x="17075" y="14354"/>
                  </a:cubicBezTo>
                  <a:lnTo>
                    <a:pt x="4996" y="14354"/>
                  </a:lnTo>
                  <a:cubicBezTo>
                    <a:pt x="4826" y="14354"/>
                    <a:pt x="4702" y="14501"/>
                    <a:pt x="4702" y="14648"/>
                  </a:cubicBezTo>
                  <a:cubicBezTo>
                    <a:pt x="4702" y="14795"/>
                    <a:pt x="4826" y="14942"/>
                    <a:pt x="4996" y="14942"/>
                  </a:cubicBezTo>
                  <a:lnTo>
                    <a:pt x="17075" y="14942"/>
                  </a:lnTo>
                  <a:cubicBezTo>
                    <a:pt x="18421" y="14942"/>
                    <a:pt x="19497" y="13843"/>
                    <a:pt x="19497" y="12520"/>
                  </a:cubicBezTo>
                  <a:cubicBezTo>
                    <a:pt x="19497" y="12079"/>
                    <a:pt x="19156" y="11732"/>
                    <a:pt x="18739" y="11732"/>
                  </a:cubicBezTo>
                  <a:lnTo>
                    <a:pt x="18274" y="11732"/>
                  </a:lnTo>
                  <a:cubicBezTo>
                    <a:pt x="18368" y="11586"/>
                    <a:pt x="18421" y="11392"/>
                    <a:pt x="18421" y="11168"/>
                  </a:cubicBezTo>
                  <a:lnTo>
                    <a:pt x="18421" y="1152"/>
                  </a:lnTo>
                  <a:cubicBezTo>
                    <a:pt x="18421" y="518"/>
                    <a:pt x="17904" y="0"/>
                    <a:pt x="17269" y="0"/>
                  </a:cubicBezTo>
                  <a:lnTo>
                    <a:pt x="14601" y="0"/>
                  </a:lnTo>
                  <a:cubicBezTo>
                    <a:pt x="14430" y="0"/>
                    <a:pt x="14307" y="124"/>
                    <a:pt x="14307" y="294"/>
                  </a:cubicBezTo>
                  <a:cubicBezTo>
                    <a:pt x="14307" y="441"/>
                    <a:pt x="14430" y="588"/>
                    <a:pt x="14601" y="588"/>
                  </a:cubicBezTo>
                  <a:lnTo>
                    <a:pt x="17269" y="588"/>
                  </a:lnTo>
                  <a:cubicBezTo>
                    <a:pt x="17586" y="588"/>
                    <a:pt x="17833" y="835"/>
                    <a:pt x="17833" y="1152"/>
                  </a:cubicBezTo>
                  <a:lnTo>
                    <a:pt x="17833" y="11168"/>
                  </a:lnTo>
                  <a:cubicBezTo>
                    <a:pt x="17833" y="11491"/>
                    <a:pt x="17586" y="11732"/>
                    <a:pt x="17269" y="11732"/>
                  </a:cubicBezTo>
                  <a:lnTo>
                    <a:pt x="2234" y="11732"/>
                  </a:lnTo>
                  <a:cubicBezTo>
                    <a:pt x="1910" y="11732"/>
                    <a:pt x="1669" y="11491"/>
                    <a:pt x="1669" y="11168"/>
                  </a:cubicBezTo>
                  <a:lnTo>
                    <a:pt x="1669" y="1152"/>
                  </a:lnTo>
                  <a:cubicBezTo>
                    <a:pt x="1669" y="835"/>
                    <a:pt x="1910" y="588"/>
                    <a:pt x="2234" y="588"/>
                  </a:cubicBezTo>
                  <a:lnTo>
                    <a:pt x="13255" y="588"/>
                  </a:lnTo>
                  <a:cubicBezTo>
                    <a:pt x="13425" y="588"/>
                    <a:pt x="13548" y="441"/>
                    <a:pt x="13548" y="294"/>
                  </a:cubicBezTo>
                  <a:cubicBezTo>
                    <a:pt x="13548" y="124"/>
                    <a:pt x="13425" y="0"/>
                    <a:pt x="13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4231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0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1"/>
                    <a:pt x="123" y="565"/>
                    <a:pt x="270" y="565"/>
                  </a:cubicBezTo>
                  <a:cubicBezTo>
                    <a:pt x="441" y="565"/>
                    <a:pt x="564" y="441"/>
                    <a:pt x="564" y="271"/>
                  </a:cubicBez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464285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486278" y="2879623"/>
              <a:ext cx="10889" cy="11006"/>
            </a:xfrm>
            <a:custGeom>
              <a:rect b="b" l="l" r="r" t="t"/>
              <a:pathLst>
                <a:path extrusionOk="0" h="565" w="559">
                  <a:moveTo>
                    <a:pt x="294" y="1"/>
                  </a:moveTo>
                  <a:cubicBezTo>
                    <a:pt x="118" y="1"/>
                    <a:pt x="0" y="124"/>
                    <a:pt x="0" y="271"/>
                  </a:cubicBezTo>
                  <a:cubicBezTo>
                    <a:pt x="0" y="441"/>
                    <a:pt x="118" y="565"/>
                    <a:pt x="294" y="565"/>
                  </a:cubicBezTo>
                  <a:cubicBezTo>
                    <a:pt x="441" y="565"/>
                    <a:pt x="559" y="441"/>
                    <a:pt x="559" y="271"/>
                  </a:cubicBezTo>
                  <a:cubicBezTo>
                    <a:pt x="559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410813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54" y="559"/>
                  </a:moveTo>
                  <a:cubicBezTo>
                    <a:pt x="14278" y="559"/>
                    <a:pt x="14278" y="588"/>
                    <a:pt x="14278" y="588"/>
                  </a:cubicBezTo>
                  <a:lnTo>
                    <a:pt x="14278" y="2175"/>
                  </a:lnTo>
                  <a:lnTo>
                    <a:pt x="9846" y="2175"/>
                  </a:lnTo>
                  <a:cubicBezTo>
                    <a:pt x="9188" y="1640"/>
                    <a:pt x="8353" y="1323"/>
                    <a:pt x="7424" y="1323"/>
                  </a:cubicBezTo>
                  <a:cubicBezTo>
                    <a:pt x="6519" y="1323"/>
                    <a:pt x="5661" y="1640"/>
                    <a:pt x="5020" y="2175"/>
                  </a:cubicBezTo>
                  <a:lnTo>
                    <a:pt x="565" y="2175"/>
                  </a:lnTo>
                  <a:lnTo>
                    <a:pt x="565" y="588"/>
                  </a:lnTo>
                  <a:lnTo>
                    <a:pt x="588" y="559"/>
                  </a:lnTo>
                  <a:close/>
                  <a:moveTo>
                    <a:pt x="7424" y="1881"/>
                  </a:moveTo>
                  <a:cubicBezTo>
                    <a:pt x="9211" y="1881"/>
                    <a:pt x="10657" y="3327"/>
                    <a:pt x="10657" y="5114"/>
                  </a:cubicBezTo>
                  <a:cubicBezTo>
                    <a:pt x="10657" y="6877"/>
                    <a:pt x="9211" y="8323"/>
                    <a:pt x="7424" y="8323"/>
                  </a:cubicBezTo>
                  <a:cubicBezTo>
                    <a:pt x="5661" y="8323"/>
                    <a:pt x="4215" y="6877"/>
                    <a:pt x="4215" y="5114"/>
                  </a:cubicBezTo>
                  <a:cubicBezTo>
                    <a:pt x="4215" y="3327"/>
                    <a:pt x="5661" y="1881"/>
                    <a:pt x="7424" y="1881"/>
                  </a:cubicBezTo>
                  <a:close/>
                  <a:moveTo>
                    <a:pt x="14278" y="2763"/>
                  </a:moveTo>
                  <a:lnTo>
                    <a:pt x="14278" y="9622"/>
                  </a:lnTo>
                  <a:cubicBezTo>
                    <a:pt x="14278" y="9622"/>
                    <a:pt x="14278" y="9646"/>
                    <a:pt x="14254" y="9646"/>
                  </a:cubicBezTo>
                  <a:lnTo>
                    <a:pt x="588" y="9646"/>
                  </a:lnTo>
                  <a:lnTo>
                    <a:pt x="565" y="9622"/>
                  </a:lnTo>
                  <a:lnTo>
                    <a:pt x="565" y="2763"/>
                  </a:lnTo>
                  <a:lnTo>
                    <a:pt x="4462" y="2763"/>
                  </a:lnTo>
                  <a:cubicBezTo>
                    <a:pt x="3945" y="3404"/>
                    <a:pt x="3627" y="4209"/>
                    <a:pt x="3627" y="5114"/>
                  </a:cubicBezTo>
                  <a:cubicBezTo>
                    <a:pt x="3627" y="7201"/>
                    <a:pt x="5344" y="8888"/>
                    <a:pt x="7424" y="8888"/>
                  </a:cubicBezTo>
                  <a:cubicBezTo>
                    <a:pt x="9529" y="8888"/>
                    <a:pt x="11221" y="7201"/>
                    <a:pt x="11221" y="5114"/>
                  </a:cubicBezTo>
                  <a:cubicBezTo>
                    <a:pt x="11221" y="4209"/>
                    <a:pt x="10928" y="3404"/>
                    <a:pt x="10410" y="2763"/>
                  </a:cubicBezTo>
                  <a:close/>
                  <a:moveTo>
                    <a:pt x="588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588" y="10210"/>
                  </a:cubicBezTo>
                  <a:lnTo>
                    <a:pt x="14254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5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520056" y="2911103"/>
              <a:ext cx="90699" cy="63466"/>
            </a:xfrm>
            <a:custGeom>
              <a:rect b="b" l="l" r="r" t="t"/>
              <a:pathLst>
                <a:path extrusionOk="0" h="3258" w="4656">
                  <a:moveTo>
                    <a:pt x="1763" y="1"/>
                  </a:moveTo>
                  <a:cubicBezTo>
                    <a:pt x="1152" y="1"/>
                    <a:pt x="564" y="248"/>
                    <a:pt x="124" y="665"/>
                  </a:cubicBezTo>
                  <a:cubicBezTo>
                    <a:pt x="29" y="783"/>
                    <a:pt x="0" y="959"/>
                    <a:pt x="124" y="1077"/>
                  </a:cubicBezTo>
                  <a:cubicBezTo>
                    <a:pt x="173" y="1138"/>
                    <a:pt x="247" y="1169"/>
                    <a:pt x="320" y="1169"/>
                  </a:cubicBezTo>
                  <a:cubicBezTo>
                    <a:pt x="394" y="1169"/>
                    <a:pt x="467" y="1138"/>
                    <a:pt x="517" y="1077"/>
                  </a:cubicBezTo>
                  <a:cubicBezTo>
                    <a:pt x="858" y="759"/>
                    <a:pt x="1299" y="589"/>
                    <a:pt x="1763" y="589"/>
                  </a:cubicBezTo>
                  <a:cubicBezTo>
                    <a:pt x="2675" y="589"/>
                    <a:pt x="3409" y="1276"/>
                    <a:pt x="3503" y="2158"/>
                  </a:cubicBezTo>
                  <a:lnTo>
                    <a:pt x="3409" y="2035"/>
                  </a:lnTo>
                  <a:cubicBezTo>
                    <a:pt x="3351" y="1963"/>
                    <a:pt x="3270" y="1925"/>
                    <a:pt x="3188" y="1925"/>
                  </a:cubicBezTo>
                  <a:cubicBezTo>
                    <a:pt x="3128" y="1925"/>
                    <a:pt x="3067" y="1945"/>
                    <a:pt x="3015" y="1988"/>
                  </a:cubicBezTo>
                  <a:cubicBezTo>
                    <a:pt x="2892" y="2082"/>
                    <a:pt x="2868" y="2252"/>
                    <a:pt x="2968" y="2376"/>
                  </a:cubicBezTo>
                  <a:lnTo>
                    <a:pt x="3527" y="3134"/>
                  </a:lnTo>
                  <a:cubicBezTo>
                    <a:pt x="3580" y="3210"/>
                    <a:pt x="3674" y="3257"/>
                    <a:pt x="3750" y="3257"/>
                  </a:cubicBezTo>
                  <a:cubicBezTo>
                    <a:pt x="3850" y="3257"/>
                    <a:pt x="3921" y="3210"/>
                    <a:pt x="3997" y="3134"/>
                  </a:cubicBezTo>
                  <a:lnTo>
                    <a:pt x="4555" y="2376"/>
                  </a:lnTo>
                  <a:cubicBezTo>
                    <a:pt x="4655" y="2252"/>
                    <a:pt x="4632" y="2082"/>
                    <a:pt x="4508" y="1988"/>
                  </a:cubicBezTo>
                  <a:cubicBezTo>
                    <a:pt x="4456" y="1945"/>
                    <a:pt x="4392" y="1925"/>
                    <a:pt x="4329" y="1925"/>
                  </a:cubicBezTo>
                  <a:cubicBezTo>
                    <a:pt x="4242" y="1925"/>
                    <a:pt x="4159" y="1963"/>
                    <a:pt x="4115" y="2035"/>
                  </a:cubicBezTo>
                  <a:lnTo>
                    <a:pt x="4068" y="2082"/>
                  </a:lnTo>
                  <a:cubicBezTo>
                    <a:pt x="3944" y="906"/>
                    <a:pt x="2939" y="1"/>
                    <a:pt x="17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500011" y="2940654"/>
              <a:ext cx="90699" cy="63563"/>
            </a:xfrm>
            <a:custGeom>
              <a:rect b="b" l="l" r="r" t="t"/>
              <a:pathLst>
                <a:path extrusionOk="0" h="3263" w="4656">
                  <a:moveTo>
                    <a:pt x="912" y="0"/>
                  </a:moveTo>
                  <a:cubicBezTo>
                    <a:pt x="835" y="0"/>
                    <a:pt x="735" y="53"/>
                    <a:pt x="688" y="124"/>
                  </a:cubicBezTo>
                  <a:lnTo>
                    <a:pt x="100" y="882"/>
                  </a:lnTo>
                  <a:cubicBezTo>
                    <a:pt x="0" y="1005"/>
                    <a:pt x="30" y="1176"/>
                    <a:pt x="177" y="1276"/>
                  </a:cubicBezTo>
                  <a:cubicBezTo>
                    <a:pt x="224" y="1323"/>
                    <a:pt x="271" y="1352"/>
                    <a:pt x="347" y="1352"/>
                  </a:cubicBezTo>
                  <a:cubicBezTo>
                    <a:pt x="418" y="1352"/>
                    <a:pt x="518" y="1299"/>
                    <a:pt x="565" y="1229"/>
                  </a:cubicBezTo>
                  <a:lnTo>
                    <a:pt x="588" y="1176"/>
                  </a:lnTo>
                  <a:cubicBezTo>
                    <a:pt x="735" y="2352"/>
                    <a:pt x="1717" y="3263"/>
                    <a:pt x="2916" y="3263"/>
                  </a:cubicBezTo>
                  <a:cubicBezTo>
                    <a:pt x="3527" y="3263"/>
                    <a:pt x="4091" y="3016"/>
                    <a:pt x="4532" y="2598"/>
                  </a:cubicBezTo>
                  <a:cubicBezTo>
                    <a:pt x="4656" y="2475"/>
                    <a:pt x="4656" y="2304"/>
                    <a:pt x="4556" y="2181"/>
                  </a:cubicBezTo>
                  <a:cubicBezTo>
                    <a:pt x="4497" y="2119"/>
                    <a:pt x="4424" y="2088"/>
                    <a:pt x="4350" y="2088"/>
                  </a:cubicBezTo>
                  <a:cubicBezTo>
                    <a:pt x="4277" y="2088"/>
                    <a:pt x="4203" y="2119"/>
                    <a:pt x="4144" y="2181"/>
                  </a:cubicBezTo>
                  <a:cubicBezTo>
                    <a:pt x="3821" y="2498"/>
                    <a:pt x="3380" y="2675"/>
                    <a:pt x="2916" y="2675"/>
                  </a:cubicBezTo>
                  <a:cubicBezTo>
                    <a:pt x="2011" y="2675"/>
                    <a:pt x="1252" y="1987"/>
                    <a:pt x="1153" y="1105"/>
                  </a:cubicBezTo>
                  <a:lnTo>
                    <a:pt x="1153" y="1105"/>
                  </a:lnTo>
                  <a:lnTo>
                    <a:pt x="1252" y="1229"/>
                  </a:lnTo>
                  <a:cubicBezTo>
                    <a:pt x="1310" y="1300"/>
                    <a:pt x="1399" y="1338"/>
                    <a:pt x="1488" y="1338"/>
                  </a:cubicBezTo>
                  <a:cubicBezTo>
                    <a:pt x="1553" y="1338"/>
                    <a:pt x="1618" y="1318"/>
                    <a:pt x="1670" y="1276"/>
                  </a:cubicBezTo>
                  <a:cubicBezTo>
                    <a:pt x="1793" y="1176"/>
                    <a:pt x="1817" y="1005"/>
                    <a:pt x="1717" y="882"/>
                  </a:cubicBezTo>
                  <a:lnTo>
                    <a:pt x="1129" y="124"/>
                  </a:lnTo>
                  <a:cubicBezTo>
                    <a:pt x="1082" y="53"/>
                    <a:pt x="1006" y="0"/>
                    <a:pt x="9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7"/>
          <p:cNvGrpSpPr/>
          <p:nvPr/>
        </p:nvGrpSpPr>
        <p:grpSpPr>
          <a:xfrm>
            <a:off x="2556380" y="1957826"/>
            <a:ext cx="379821" cy="326329"/>
            <a:chOff x="1789660" y="2819976"/>
            <a:chExt cx="379821" cy="326329"/>
          </a:xfrm>
        </p:grpSpPr>
        <p:sp>
          <p:nvSpPr>
            <p:cNvPr id="919" name="Google Shape;919;p37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37"/>
          <p:cNvSpPr txBox="1"/>
          <p:nvPr/>
        </p:nvSpPr>
        <p:spPr>
          <a:xfrm>
            <a:off x="332700" y="4542425"/>
            <a:ext cx="8478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112E54"/>
                </a:solidFill>
                <a:latin typeface="Inter"/>
                <a:ea typeface="Inter"/>
                <a:cs typeface="Inter"/>
                <a:sym typeface="Inter"/>
              </a:rPr>
              <a:t>Martello, S., Monaci, M., &amp; Vigo, D. (2003). An exact approach to the strip-packing problem. INFORMS journal on Computing, 15(3), 310-319.</a:t>
            </a:r>
            <a:endParaRPr i="1" sz="900">
              <a:solidFill>
                <a:srgbClr val="112E5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8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Instancias Conocidas</a:t>
            </a:r>
            <a:endParaRPr/>
          </a:p>
        </p:txBody>
      </p:sp>
      <p:pic>
        <p:nvPicPr>
          <p:cNvPr id="948" name="Google Shape;948;p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38" y="1322525"/>
            <a:ext cx="7858935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