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5" r:id="rId9"/>
    <p:sldId id="267" r:id="rId10"/>
  </p:sldIdLst>
  <p:sldSz cx="9144000" cy="5143500" type="screen16x9"/>
  <p:notesSz cx="6858000" cy="9144000"/>
  <p:embeddedFontLst>
    <p:embeddedFont>
      <p:font typeface="Amatic SC" pitchFamily="2" charset="-79"/>
      <p:regular r:id="rId12"/>
      <p:bold r:id="rId13"/>
    </p:embeddedFont>
    <p:embeddedFont>
      <p:font typeface="Source Code Pro" panose="020B0509030403020204" pitchFamily="49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a Tang" initials="FT" lastIdx="3" clrIdx="0">
    <p:extLst>
      <p:ext uri="{19B8F6BF-5375-455C-9EA6-DF929625EA0E}">
        <p15:presenceInfo xmlns:p15="http://schemas.microsoft.com/office/powerpoint/2012/main" userId="S::tianyt4@uw.edu::43fe4431-e763-482f-8a16-513b526317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55591"/>
  </p:normalViewPr>
  <p:slideViewPr>
    <p:cSldViewPr snapToGrid="0">
      <p:cViewPr varScale="1">
        <p:scale>
          <a:sx n="76" d="100"/>
          <a:sy n="76" d="100"/>
        </p:scale>
        <p:origin x="24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0T20:31:54.395" idx="1">
    <p:pos x="10" y="10"/>
    <p:text>Hello everyone! My name is Flora, and this is Owen. Our project is about ...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0T20:47:58.100" idx="2">
    <p:pos x="10" y="10"/>
    <p:text>Our first question is: ...
--------------------------
As you can see here in the graph,
control types ranking from highest median earnings to lowest is:
private nonprofit, public, and private for-profit.
Also, during years, median earnings of private nonprofit and public are relatively constant, while median earnings of private for-profit was decreasing.
So our suggestion here is to choose private nonprofit and public instead of private for-profit.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0T21:03:07.834" idx="3">
    <p:pos x="10" y="10"/>
    <p:text>Our last question is: ... Here the "score percentage" refers to the result of actual credit divided by full credit.
------------------------------ The graph shows that, median earnings decrease a bit from 0 to about point 3 score percentage, but from point 3 to 1, there is a strong positive relation between scores and earnings. The conclusion is that, generally students should choose colleges with high score percentages, unless they are considering colleges at the lower end.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0T21:03:07.834" idx="3">
    <p:pos x="10" y="10"/>
    <p:text>Our last question is: ... Here the "score percentage" refers to the result of actual credit divided by full credit.
------------------------------ The graph shows that, median earnings decrease a bit from 0 to about point 3 score percentage, but from point 3 to 1, there is a strong positive relation between scores and earnings. The conclusion is that, generally students should choose colleges with high score percentages, unless they are considering colleges at the lower end.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0T20:31:54.395" idx="1">
    <p:pos x="10" y="10"/>
    <p:text>Hello everyone! My name is Flora, and this is Owen. Our project is about ...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Hello everyone! My name is Flora, and this is Owen.(</a:t>
            </a:r>
            <a:r>
              <a:rPr lang="zh-CN" altLang="en" dirty="0"/>
              <a:t>指</a:t>
            </a:r>
            <a:r>
              <a:rPr lang="en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project is about the correlations between student earnings and college features in US.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b3c14723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b3c14723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Nowadays, </a:t>
            </a:r>
            <a:r>
              <a:rPr lang="en" altLang="zh-CN" dirty="0"/>
              <a:t>the median earnings of former students is considered as an important indicator of college competency.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" dirty="0"/>
              <a:t>So our goal here, is to </a:t>
            </a:r>
            <a:r>
              <a:rPr lang="en" altLang="zh-CN" dirty="0">
                <a:highlight>
                  <a:schemeClr val="dk1"/>
                </a:highlight>
              </a:rPr>
              <a:t>help prospective students choose colleges</a:t>
            </a:r>
            <a:r>
              <a:rPr lang="en" altLang="zh-CN" dirty="0"/>
              <a:t> based on features related to student earnings.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Notice that, in our project, "former students" refers to those who are </a:t>
            </a:r>
            <a:r>
              <a:rPr lang="en" altLang="zh-CN" i="0" dirty="0"/>
              <a:t>working and not enrolled 10 years after entry.</a:t>
            </a:r>
            <a:endParaRPr i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b3c14723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b3c14723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" dirty="0"/>
              <a:t>Our first question is: w</a:t>
            </a:r>
            <a:r>
              <a:rPr lang="en" altLang="zh-CN" dirty="0"/>
              <a:t>hat are the </a:t>
            </a:r>
            <a:r>
              <a:rPr lang="en" altLang="zh-CN" dirty="0">
                <a:highlight>
                  <a:schemeClr val="dk1"/>
                </a:highlight>
              </a:rPr>
              <a:t>yearly changes</a:t>
            </a:r>
            <a:r>
              <a:rPr lang="en" altLang="zh-CN" dirty="0"/>
              <a:t> of </a:t>
            </a:r>
            <a:r>
              <a:rPr lang="en" altLang="zh-CN" dirty="0">
                <a:highlight>
                  <a:schemeClr val="dk1"/>
                </a:highlight>
              </a:rPr>
              <a:t>median earnings of former students</a:t>
            </a:r>
            <a:r>
              <a:rPr lang="en" altLang="zh-CN" dirty="0"/>
              <a:t> based on different </a:t>
            </a:r>
            <a:r>
              <a:rPr lang="en" altLang="zh-CN" dirty="0">
                <a:highlight>
                  <a:schemeClr val="dk1"/>
                </a:highlight>
              </a:rPr>
              <a:t>college control types</a:t>
            </a:r>
            <a:r>
              <a:rPr lang="en" altLang="zh-CN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dirty="0"/>
              <a:t>As you can see here in the graph, control types ranking from highest median earnings to lowest is:(</a:t>
            </a:r>
            <a:r>
              <a:rPr lang="zh-CN" altLang="en" dirty="0"/>
              <a:t>指</a:t>
            </a:r>
            <a:r>
              <a:rPr lang="en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private nonprofit, public, and private for profit.</a:t>
            </a:r>
            <a:endParaRPr lang="en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dirty="0"/>
              <a:t>Also, during years, median earnings of private nonprofit and public are relatively constant, while median earnings of private for-profit was decreasing. (</a:t>
            </a:r>
            <a:r>
              <a:rPr lang="zh-CN" altLang="en" dirty="0"/>
              <a:t>指</a:t>
            </a:r>
            <a:r>
              <a:rPr lang="en" altLang="zh-CN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dirty="0"/>
              <a:t>So our suggestion here, is to choose private nonprofit and public instead of private for-profit.</a:t>
            </a:r>
          </a:p>
        </p:txBody>
      </p:sp>
    </p:spTree>
    <p:extLst>
      <p:ext uri="{BB962C8B-B14F-4D97-AF65-F5344CB8AC3E}">
        <p14:creationId xmlns:p14="http://schemas.microsoft.com/office/powerpoint/2010/main" val="3681048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b3c14723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b3c14723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" dirty="0"/>
              <a:t>Our second question is</a:t>
            </a:r>
            <a:r>
              <a:rPr lang="en-US" dirty="0"/>
              <a:t>: w</a:t>
            </a:r>
            <a:r>
              <a:rPr lang="en" altLang="zh-CN" dirty="0"/>
              <a:t>hat are the </a:t>
            </a:r>
            <a:r>
              <a:rPr lang="en" altLang="zh-CN" dirty="0">
                <a:highlight>
                  <a:schemeClr val="dk1"/>
                </a:highlight>
              </a:rPr>
              <a:t>median earnings of former college students</a:t>
            </a:r>
            <a:r>
              <a:rPr lang="en" altLang="zh-CN" dirty="0"/>
              <a:t> in different </a:t>
            </a:r>
            <a:r>
              <a:rPr lang="en" altLang="zh-CN" dirty="0">
                <a:highlight>
                  <a:schemeClr val="dk1"/>
                </a:highlight>
              </a:rPr>
              <a:t>states</a:t>
            </a:r>
            <a:r>
              <a:rPr lang="en" altLang="zh-CN" dirty="0"/>
              <a:t>?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FontTx/>
              <a:buNone/>
            </a:pPr>
            <a:r>
              <a:rPr kumimoji="1" lang="en" altLang="zh-CN" dirty="0"/>
              <a:t>According to the graph, the states with highest median earnings are</a:t>
            </a:r>
            <a:r>
              <a:rPr kumimoji="1" lang="en-US" altLang="zh-CN" dirty="0"/>
              <a:t>:</a:t>
            </a:r>
          </a:p>
          <a:p>
            <a:pPr marL="158750" indent="0">
              <a:buFontTx/>
              <a:buNone/>
            </a:pPr>
            <a:r>
              <a:rPr kumimoji="1" lang="en" altLang="zh-CN" dirty="0"/>
              <a:t>District of Columbia, Massachusetts, New York, Connecticut, and Maryland</a:t>
            </a:r>
            <a:r>
              <a:rPr kumimoji="1" lang="en-US" altLang="zh-CN" dirty="0"/>
              <a:t>. They are all here.(</a:t>
            </a:r>
            <a:r>
              <a:rPr kumimoji="1" lang="zh-CN" altLang="en-US" dirty="0"/>
              <a:t>圈</a:t>
            </a:r>
            <a:r>
              <a:rPr kumimoji="1" lang="en-US" altLang="zh-CN" dirty="0"/>
              <a:t>)</a:t>
            </a:r>
            <a:endParaRPr kumimoji="1" lang="en" altLang="zh-CN" dirty="0"/>
          </a:p>
          <a:p>
            <a:pPr marL="158750" indent="0">
              <a:buFontTx/>
              <a:buNone/>
            </a:pPr>
            <a:endParaRPr kumimoji="1" lang="en" altLang="zh-CN" dirty="0"/>
          </a:p>
          <a:p>
            <a:pPr marL="158750" indent="0">
              <a:buFontTx/>
              <a:buNone/>
            </a:pPr>
            <a:r>
              <a:rPr kumimoji="1" lang="en" altLang="zh-CN" dirty="0"/>
              <a:t>District of Columbia is an outlier, so we excluded it from the legend and labelled it </a:t>
            </a:r>
            <a:r>
              <a:rPr kumimoji="1" lang="en-US" altLang="zh-CN" dirty="0"/>
              <a:t>on the graph.</a:t>
            </a:r>
            <a:endParaRPr kumimoji="1" lang="en" altLang="zh-CN" dirty="0"/>
          </a:p>
          <a:p>
            <a:pPr marL="158750" indent="0">
              <a:buFontTx/>
              <a:buNone/>
            </a:pPr>
            <a:endParaRPr kumimoji="1" lang="en" altLang="zh-CN" dirty="0"/>
          </a:p>
          <a:p>
            <a:pPr marL="158750" indent="0">
              <a:buFontTx/>
              <a:buNone/>
            </a:pPr>
            <a:r>
              <a:rPr kumimoji="1" lang="en" altLang="zh-CN" dirty="0"/>
              <a:t>This graph enables students to choose colleges based on states that correspond to their desired future earnings.</a:t>
            </a:r>
          </a:p>
        </p:txBody>
      </p:sp>
    </p:spTree>
    <p:extLst>
      <p:ext uri="{BB962C8B-B14F-4D97-AF65-F5344CB8AC3E}">
        <p14:creationId xmlns:p14="http://schemas.microsoft.com/office/powerpoint/2010/main" val="230983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b3c14723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b3c14723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" dirty="0"/>
              <a:t>Our last question is: w</a:t>
            </a:r>
            <a:r>
              <a:rPr lang="en" altLang="zh-CN" dirty="0"/>
              <a:t>hat is the relationship between </a:t>
            </a:r>
            <a:r>
              <a:rPr lang="en" altLang="zh-CN" dirty="0">
                <a:highlight>
                  <a:schemeClr val="dk1"/>
                </a:highlight>
              </a:rPr>
              <a:t>colleges’ median SAT and ACT score percentages</a:t>
            </a:r>
            <a:r>
              <a:rPr lang="en" altLang="zh-CN" dirty="0"/>
              <a:t> and </a:t>
            </a:r>
            <a:r>
              <a:rPr lang="en" altLang="zh-CN" dirty="0">
                <a:highlight>
                  <a:schemeClr val="dk1"/>
                </a:highlight>
              </a:rPr>
              <a:t>median earnings of former students</a:t>
            </a:r>
            <a:r>
              <a:rPr lang="en" altLang="zh-CN" dirty="0"/>
              <a:t>?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the "score percentage" refers to the result of actual credit divided by full credit.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b3c14723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b3c14723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conclusion based on the graph is that, generally students should choose colleges with high score percentages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指</a:t>
            </a:r>
            <a:r>
              <a:rPr lang="en-US" altLang="zh-CN"/>
              <a:t>)</a:t>
            </a:r>
            <a:r>
              <a:rPr lang="en"/>
              <a:t>, </a:t>
            </a:r>
            <a:r>
              <a:rPr lang="en" dirty="0"/>
              <a:t>unless they are considering those at the lower end.(</a:t>
            </a:r>
            <a:r>
              <a:rPr lang="zh-CN" altLang="en" dirty="0"/>
              <a:t>指</a:t>
            </a:r>
            <a:r>
              <a:rPr lang="e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5694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dirty="0"/>
              <a:t>And that’s all. Thanks.</a:t>
            </a:r>
          </a:p>
        </p:txBody>
      </p:sp>
    </p:spTree>
    <p:extLst>
      <p:ext uri="{BB962C8B-B14F-4D97-AF65-F5344CB8AC3E}">
        <p14:creationId xmlns:p14="http://schemas.microsoft.com/office/powerpoint/2010/main" val="39145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000000"/>
                </a:solidFill>
              </a:rPr>
              <a:t>Correlations Between</a:t>
            </a:r>
            <a:endParaRPr sz="48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000000"/>
                </a:solidFill>
                <a:highlight>
                  <a:schemeClr val="dk1"/>
                </a:highlight>
              </a:rPr>
              <a:t>Student Earnings &amp; College Features</a:t>
            </a:r>
            <a:endParaRPr sz="4800" dirty="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000000"/>
                </a:solidFill>
              </a:rPr>
              <a:t>in US</a:t>
            </a:r>
            <a:endParaRPr sz="4800" dirty="0">
              <a:solidFill>
                <a:srgbClr val="000000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Flora Tang &amp; Owen Wang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Background: the median earnings of former students* is considered as an important indicator of college competency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Goal: </a:t>
            </a:r>
            <a:r>
              <a:rPr lang="en" dirty="0">
                <a:highlight>
                  <a:schemeClr val="dk1"/>
                </a:highlight>
              </a:rPr>
              <a:t>help prospective students choose colleges</a:t>
            </a:r>
            <a:r>
              <a:rPr lang="en" dirty="0"/>
              <a:t> based on features related to student earnings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 dirty="0"/>
              <a:t>* working and not enrolled 10 years after entry</a:t>
            </a:r>
            <a:endParaRPr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What are the </a:t>
            </a:r>
            <a:r>
              <a:rPr lang="en" dirty="0">
                <a:highlight>
                  <a:schemeClr val="dk1"/>
                </a:highlight>
              </a:rPr>
              <a:t>yearly changes</a:t>
            </a:r>
            <a:r>
              <a:rPr lang="en" dirty="0"/>
              <a:t> of </a:t>
            </a:r>
            <a:r>
              <a:rPr lang="en" dirty="0">
                <a:highlight>
                  <a:schemeClr val="dk1"/>
                </a:highlight>
              </a:rPr>
              <a:t>median earnings of former students</a:t>
            </a:r>
            <a:r>
              <a:rPr lang="en" dirty="0"/>
              <a:t> based on different </a:t>
            </a:r>
            <a:r>
              <a:rPr lang="en" dirty="0">
                <a:highlight>
                  <a:schemeClr val="dk1"/>
                </a:highlight>
              </a:rPr>
              <a:t>college control types</a:t>
            </a:r>
            <a:r>
              <a:rPr lang="en" dirty="0"/>
              <a:t>*?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 dirty="0"/>
              <a:t>* public, private nonprofit, private for-profit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CA1D6-6A7A-4246-9582-4F528606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79FD42-FF57-5D4B-A635-376292813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Google Shape;70;p15">
            <a:extLst>
              <a:ext uri="{FF2B5EF4-FFF2-40B4-BE49-F238E27FC236}">
                <a16:creationId xmlns:a16="http://schemas.microsoft.com/office/drawing/2014/main" id="{D51195EC-021D-E64A-95F0-62205393EE2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095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What are the </a:t>
            </a:r>
            <a:r>
              <a:rPr lang="en" dirty="0">
                <a:highlight>
                  <a:schemeClr val="dk1"/>
                </a:highlight>
              </a:rPr>
              <a:t>median earnings of former college students</a:t>
            </a:r>
            <a:r>
              <a:rPr lang="en" dirty="0"/>
              <a:t> in different </a:t>
            </a:r>
            <a:r>
              <a:rPr lang="en" dirty="0">
                <a:highlight>
                  <a:schemeClr val="dk1"/>
                </a:highlight>
              </a:rPr>
              <a:t>states</a:t>
            </a:r>
            <a:r>
              <a:rPr lang="en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7C261-7E76-C542-B71D-B2DA1CE9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C0481-E4AB-4745-ABD6-B3450195E3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Google Shape;77;p16">
            <a:extLst>
              <a:ext uri="{FF2B5EF4-FFF2-40B4-BE49-F238E27FC236}">
                <a16:creationId xmlns:a16="http://schemas.microsoft.com/office/drawing/2014/main" id="{B3B184C8-57EF-E74A-B08D-501320C0D52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967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What is the relationship between </a:t>
            </a:r>
            <a:r>
              <a:rPr lang="en" dirty="0">
                <a:highlight>
                  <a:schemeClr val="dk1"/>
                </a:highlight>
              </a:rPr>
              <a:t>colleges’ median SAT and ACT score percentages</a:t>
            </a:r>
            <a:r>
              <a:rPr lang="en" dirty="0"/>
              <a:t>* and </a:t>
            </a:r>
            <a:r>
              <a:rPr lang="en" dirty="0">
                <a:highlight>
                  <a:schemeClr val="dk1"/>
                </a:highlight>
              </a:rPr>
              <a:t>median earnings of former students</a:t>
            </a:r>
            <a:r>
              <a:rPr lang="en" dirty="0"/>
              <a:t>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 dirty="0"/>
              <a:t>* actual credit / full credit</a:t>
            </a:r>
            <a:endParaRPr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E7E39C4-E07C-2A44-8836-1F0CF5CA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77560E-D47A-DA4B-8D01-1A4D0CABC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Google Shape;84;p17">
            <a:extLst>
              <a:ext uri="{FF2B5EF4-FFF2-40B4-BE49-F238E27FC236}">
                <a16:creationId xmlns:a16="http://schemas.microsoft.com/office/drawing/2014/main" id="{66A992F8-0B13-4B4A-99C6-CFD24F207FC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4478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00"/>
                </a:solidFill>
              </a:rPr>
              <a:t>Thank You!</a:t>
            </a:r>
            <a:endParaRPr sz="4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430070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499</Words>
  <Application>Microsoft Macintosh PowerPoint</Application>
  <PresentationFormat>全屏显示(16:9)</PresentationFormat>
  <Paragraphs>50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Source Code Pro</vt:lpstr>
      <vt:lpstr>Arial</vt:lpstr>
      <vt:lpstr>Amatic SC</vt:lpstr>
      <vt:lpstr>Beach Day</vt:lpstr>
      <vt:lpstr>Correlations Between Student Earnings &amp; College Features in US</vt:lpstr>
      <vt:lpstr>Motivation</vt:lpstr>
      <vt:lpstr>Question 1</vt:lpstr>
      <vt:lpstr>PowerPoint 演示文稿</vt:lpstr>
      <vt:lpstr>Question 2</vt:lpstr>
      <vt:lpstr>PowerPoint 演示文稿</vt:lpstr>
      <vt:lpstr>Question 3</vt:lpstr>
      <vt:lpstr>PowerPoint 演示文稿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Correlations Between Student Earnings &amp; College Features in US</dc:title>
  <cp:lastModifiedBy>Flora Tang</cp:lastModifiedBy>
  <cp:revision>19</cp:revision>
  <dcterms:modified xsi:type="dcterms:W3CDTF">2019-06-11T19:51:47Z</dcterms:modified>
</cp:coreProperties>
</file>