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83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4" r:id="rId29"/>
    <p:sldId id="287" r:id="rId30"/>
    <p:sldId id="288" r:id="rId31"/>
    <p:sldId id="289" r:id="rId32"/>
    <p:sldId id="290" r:id="rId33"/>
    <p:sldId id="291" r:id="rId34"/>
    <p:sldId id="271" r:id="rId35"/>
    <p:sldId id="285" r:id="rId36"/>
    <p:sldId id="286" r:id="rId3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8365C2-911F-49FA-ABAA-4D2D5879C7BE}" type="datetimeFigureOut">
              <a:rPr lang="zh-CN" altLang="en-US" smtClean="0"/>
              <a:t>2018/4/30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A8C9F2-AFCF-4751-B8B0-2F9F9E8D64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9379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http://gitbook.liuhui998.com/1_2.html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8C9F2-AFCF-4751-B8B0-2F9F9E8D641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4646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DAD47-FFDC-4CAA-9A56-D80D7DA92D03}" type="datetimeFigureOut">
              <a:rPr lang="zh-CN" altLang="en-US" smtClean="0"/>
              <a:t>2018/4/30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B4ABB-58A2-4395-AE86-596F6EB94F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0377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DAD47-FFDC-4CAA-9A56-D80D7DA92D03}" type="datetimeFigureOut">
              <a:rPr lang="zh-CN" altLang="en-US" smtClean="0"/>
              <a:t>2018/4/30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B4ABB-58A2-4395-AE86-596F6EB94F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750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DAD47-FFDC-4CAA-9A56-D80D7DA92D03}" type="datetimeFigureOut">
              <a:rPr lang="zh-CN" altLang="en-US" smtClean="0"/>
              <a:t>2018/4/30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B4ABB-58A2-4395-AE86-596F6EB94F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109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DAD47-FFDC-4CAA-9A56-D80D7DA92D03}" type="datetimeFigureOut">
              <a:rPr lang="zh-CN" altLang="en-US" smtClean="0"/>
              <a:t>2018/4/30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B4ABB-58A2-4395-AE86-596F6EB94F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2349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DAD47-FFDC-4CAA-9A56-D80D7DA92D03}" type="datetimeFigureOut">
              <a:rPr lang="zh-CN" altLang="en-US" smtClean="0"/>
              <a:t>2018/4/30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B4ABB-58A2-4395-AE86-596F6EB94F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798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DAD47-FFDC-4CAA-9A56-D80D7DA92D03}" type="datetimeFigureOut">
              <a:rPr lang="zh-CN" altLang="en-US" smtClean="0"/>
              <a:t>2018/4/30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B4ABB-58A2-4395-AE86-596F6EB94F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3460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DAD47-FFDC-4CAA-9A56-D80D7DA92D03}" type="datetimeFigureOut">
              <a:rPr lang="zh-CN" altLang="en-US" smtClean="0"/>
              <a:t>2018/4/30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B4ABB-58A2-4395-AE86-596F6EB94F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768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DAD47-FFDC-4CAA-9A56-D80D7DA92D03}" type="datetimeFigureOut">
              <a:rPr lang="zh-CN" altLang="en-US" smtClean="0"/>
              <a:t>2018/4/30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B4ABB-58A2-4395-AE86-596F6EB94F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995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DAD47-FFDC-4CAA-9A56-D80D7DA92D03}" type="datetimeFigureOut">
              <a:rPr lang="zh-CN" altLang="en-US" smtClean="0"/>
              <a:t>2018/4/30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B4ABB-58A2-4395-AE86-596F6EB94F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4078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DAD47-FFDC-4CAA-9A56-D80D7DA92D03}" type="datetimeFigureOut">
              <a:rPr lang="zh-CN" altLang="en-US" smtClean="0"/>
              <a:t>2018/4/30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B4ABB-58A2-4395-AE86-596F6EB94F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8064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DAD47-FFDC-4CAA-9A56-D80D7DA92D03}" type="datetimeFigureOut">
              <a:rPr lang="zh-CN" altLang="en-US" smtClean="0"/>
              <a:t>2018/4/30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B4ABB-58A2-4395-AE86-596F6EB94F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488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DAD47-FFDC-4CAA-9A56-D80D7DA92D03}" type="datetimeFigureOut">
              <a:rPr lang="zh-CN" altLang="en-US" smtClean="0"/>
              <a:t>2018/4/30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5B4ABB-58A2-4395-AE86-596F6EB94F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3680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www.kernel.org/pub/software/scm/git/docs/git-cat-fil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u013444177/article/details/20051273" TargetMode="External"/><Relationship Id="rId2" Type="http://schemas.openxmlformats.org/officeDocument/2006/relationships/hyperlink" Target="https://blog.csdn.net/qq_34842671/article/details/70916587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7843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Tag</a:t>
            </a:r>
            <a:r>
              <a:rPr lang="zh-CN" altLang="en-US" dirty="0" smtClean="0"/>
              <a:t>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40089"/>
          </a:xfrm>
        </p:spPr>
        <p:txBody>
          <a:bodyPr/>
          <a:lstStyle/>
          <a:p>
            <a:r>
              <a:rPr lang="zh-CN" altLang="en-US" dirty="0"/>
              <a:t>一个标签对象包括一个对象名</a:t>
            </a:r>
            <a:r>
              <a:rPr lang="en-US" altLang="zh-CN" dirty="0"/>
              <a:t>(</a:t>
            </a:r>
            <a:r>
              <a:rPr lang="zh-CN" altLang="en-US" dirty="0"/>
              <a:t>译者注</a:t>
            </a:r>
            <a:r>
              <a:rPr lang="en-US" altLang="zh-CN" dirty="0"/>
              <a:t>:</a:t>
            </a:r>
            <a:r>
              <a:rPr lang="zh-CN" altLang="en-US" dirty="0"/>
              <a:t>就是</a:t>
            </a:r>
            <a:r>
              <a:rPr lang="en-US" altLang="zh-CN" dirty="0"/>
              <a:t>SHA1</a:t>
            </a:r>
            <a:r>
              <a:rPr lang="zh-CN" altLang="en-US" dirty="0"/>
              <a:t>签名</a:t>
            </a:r>
            <a:r>
              <a:rPr lang="en-US" altLang="zh-CN" dirty="0"/>
              <a:t>), 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对象</a:t>
            </a:r>
            <a:r>
              <a:rPr lang="zh-CN" altLang="en-US" dirty="0"/>
              <a:t>类型</a:t>
            </a:r>
            <a:r>
              <a:rPr lang="en-US" altLang="zh-CN" dirty="0"/>
              <a:t>, </a:t>
            </a:r>
            <a:r>
              <a:rPr lang="zh-CN" altLang="en-US" dirty="0"/>
              <a:t>标签名</a:t>
            </a:r>
            <a:r>
              <a:rPr lang="en-US" altLang="zh-CN" dirty="0"/>
              <a:t>, </a:t>
            </a:r>
            <a:r>
              <a:rPr lang="zh-CN" altLang="en-US" dirty="0"/>
              <a:t>标签创建人的名字</a:t>
            </a:r>
            <a:r>
              <a:rPr lang="en-US" altLang="zh-CN" dirty="0"/>
              <a:t>("tagger"), </a:t>
            </a:r>
            <a:r>
              <a:rPr lang="zh-CN" altLang="en-US" dirty="0"/>
              <a:t>还有一条可能包含有签名</a:t>
            </a:r>
            <a:r>
              <a:rPr lang="en-US" altLang="zh-CN" dirty="0"/>
              <a:t>(signature)</a:t>
            </a:r>
            <a:r>
              <a:rPr lang="zh-CN" altLang="en-US" dirty="0"/>
              <a:t>的消息</a:t>
            </a:r>
            <a:r>
              <a:rPr lang="en-US" altLang="zh-CN" dirty="0"/>
              <a:t>. </a:t>
            </a:r>
            <a:r>
              <a:rPr lang="zh-CN" altLang="en-US" dirty="0"/>
              <a:t>你可以用 </a:t>
            </a:r>
            <a:r>
              <a:rPr lang="en-US" altLang="zh-CN" u="sng" dirty="0" err="1">
                <a:hlinkClick r:id="rId2"/>
              </a:rPr>
              <a:t>git</a:t>
            </a:r>
            <a:r>
              <a:rPr lang="en-US" altLang="zh-CN" u="sng" dirty="0">
                <a:hlinkClick r:id="rId2"/>
              </a:rPr>
              <a:t> cat-file</a:t>
            </a:r>
            <a:r>
              <a:rPr lang="zh-CN" altLang="en-US" dirty="0"/>
              <a:t> 命令来查看这些信息</a:t>
            </a:r>
            <a:r>
              <a:rPr lang="en-US" altLang="zh-CN" dirty="0"/>
              <a:t>:</a:t>
            </a:r>
            <a:endParaRPr lang="zh-CN" altLang="en-US" dirty="0"/>
          </a:p>
        </p:txBody>
      </p:sp>
      <p:pic>
        <p:nvPicPr>
          <p:cNvPr id="6146" name="Picture 2" descr="http://gitbook.liuhui998.com/assets/images/figure/object-ta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7950" y="27780"/>
            <a:ext cx="1924050" cy="2000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400651"/>
            <a:ext cx="10515600" cy="3457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330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目录 与 工作目录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‘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目录</a:t>
            </a:r>
            <a:r>
              <a:rPr lang="en-US" altLang="zh-CN" dirty="0" smtClean="0"/>
              <a:t>’</a:t>
            </a:r>
            <a:r>
              <a:rPr lang="zh-CN" altLang="en-US" dirty="0" smtClean="0"/>
              <a:t>是为项目存储所有历史和元信息的目录，包括所有的对象</a:t>
            </a:r>
            <a:r>
              <a:rPr lang="en-US" altLang="zh-CN" dirty="0" smtClean="0"/>
              <a:t>(commits, trees, </a:t>
            </a:r>
            <a:r>
              <a:rPr lang="en-US" altLang="zh-CN" dirty="0" err="1" smtClean="0"/>
              <a:t>blogbs</a:t>
            </a:r>
            <a:r>
              <a:rPr lang="en-US" altLang="zh-CN" dirty="0" smtClean="0"/>
              <a:t>, tags),</a:t>
            </a:r>
            <a:r>
              <a:rPr lang="zh-CN" altLang="en-US" dirty="0" smtClean="0"/>
              <a:t>这些对象指向不同的分支</a:t>
            </a:r>
            <a:endParaRPr lang="en-US" altLang="zh-CN" dirty="0" smtClean="0"/>
          </a:p>
          <a:p>
            <a:r>
              <a:rPr lang="zh-CN" altLang="en-US" dirty="0" smtClean="0"/>
              <a:t>每个项目只能有个一个</a:t>
            </a:r>
            <a:r>
              <a:rPr lang="en-US" altLang="zh-CN" dirty="0" smtClean="0"/>
              <a:t>’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目录</a:t>
            </a:r>
            <a:r>
              <a:rPr lang="en-US" altLang="zh-CN" dirty="0" smtClean="0"/>
              <a:t>’</a:t>
            </a:r>
            <a:r>
              <a:rPr lang="zh-CN" altLang="en-US" dirty="0" smtClean="0"/>
              <a:t>，不像</a:t>
            </a:r>
            <a:r>
              <a:rPr lang="en-US" altLang="zh-CN" dirty="0" smtClean="0"/>
              <a:t>SVN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CVS</a:t>
            </a:r>
            <a:r>
              <a:rPr lang="zh-CN" altLang="en-US" dirty="0" smtClean="0"/>
              <a:t>每一个目录都有；</a:t>
            </a:r>
            <a:endParaRPr lang="en-US" altLang="zh-CN" dirty="0" smtClean="0"/>
          </a:p>
          <a:p>
            <a:r>
              <a:rPr lang="zh-CN" altLang="en-US" dirty="0" smtClean="0"/>
              <a:t>工作目录</a:t>
            </a:r>
            <a:endParaRPr lang="en-US" altLang="zh-CN" dirty="0" smtClean="0"/>
          </a:p>
          <a:p>
            <a:r>
              <a:rPr lang="zh-CN" altLang="en-US" dirty="0" smtClean="0"/>
              <a:t>临时保存</a:t>
            </a:r>
            <a:r>
              <a:rPr lang="zh-CN" altLang="en-US" dirty="0"/>
              <a:t>签</a:t>
            </a:r>
            <a:r>
              <a:rPr lang="zh-CN" altLang="en-US" dirty="0" smtClean="0"/>
              <a:t>出</a:t>
            </a:r>
            <a:r>
              <a:rPr lang="en-US" altLang="zh-CN" dirty="0" smtClean="0"/>
              <a:t>(checkout)</a:t>
            </a:r>
            <a:r>
              <a:rPr lang="zh-CN" altLang="en-US" dirty="0" smtClean="0"/>
              <a:t>文件的地方，编辑工作目录文件直到下次提交位置，当你在项目的不同分支切换时，工作目录里文件经常会被替换和删除。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7719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目录 和 工作目录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287139" y="1009245"/>
            <a:ext cx="3267269" cy="1828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 err="1" smtClean="0"/>
              <a:t>Git</a:t>
            </a:r>
            <a:r>
              <a:rPr lang="zh-CN" altLang="en-US" sz="6000" dirty="0" smtClean="0"/>
              <a:t>目录</a:t>
            </a:r>
            <a:endParaRPr lang="zh-CN" altLang="en-US" sz="6000" dirty="0"/>
          </a:p>
        </p:txBody>
      </p:sp>
      <p:sp>
        <p:nvSpPr>
          <p:cNvPr id="5" name="矩形 4"/>
          <p:cNvSpPr/>
          <p:nvPr/>
        </p:nvSpPr>
        <p:spPr>
          <a:xfrm>
            <a:off x="8287139" y="3265714"/>
            <a:ext cx="3267269" cy="1828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0" dirty="0" smtClean="0"/>
              <a:t>工作目录</a:t>
            </a:r>
            <a:endParaRPr lang="zh-CN" altLang="en-US" sz="6000" dirty="0"/>
          </a:p>
        </p:txBody>
      </p:sp>
      <p:sp>
        <p:nvSpPr>
          <p:cNvPr id="6" name="矩形 5"/>
          <p:cNvSpPr/>
          <p:nvPr/>
        </p:nvSpPr>
        <p:spPr>
          <a:xfrm>
            <a:off x="167951" y="2351314"/>
            <a:ext cx="3267269" cy="1828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0" dirty="0" smtClean="0"/>
              <a:t>项目仓库</a:t>
            </a:r>
            <a:endParaRPr lang="zh-CN" altLang="en-US" sz="6000" dirty="0"/>
          </a:p>
        </p:txBody>
      </p:sp>
      <p:sp>
        <p:nvSpPr>
          <p:cNvPr id="7" name="矩形 6"/>
          <p:cNvSpPr/>
          <p:nvPr/>
        </p:nvSpPr>
        <p:spPr>
          <a:xfrm>
            <a:off x="5019869" y="3615628"/>
            <a:ext cx="2075283" cy="147888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err="1" smtClean="0"/>
              <a:t>Git</a:t>
            </a:r>
            <a:r>
              <a:rPr lang="zh-CN" altLang="en-US" sz="2800" dirty="0"/>
              <a:t>索引</a:t>
            </a:r>
          </a:p>
        </p:txBody>
      </p:sp>
      <p:cxnSp>
        <p:nvCxnSpPr>
          <p:cNvPr id="9" name="直接连接符 8"/>
          <p:cNvCxnSpPr>
            <a:stCxn id="7" idx="3"/>
          </p:cNvCxnSpPr>
          <p:nvPr/>
        </p:nvCxnSpPr>
        <p:spPr>
          <a:xfrm>
            <a:off x="7095152" y="4355071"/>
            <a:ext cx="11919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6" idx="3"/>
            <a:endCxn id="7" idx="1"/>
          </p:cNvCxnSpPr>
          <p:nvPr/>
        </p:nvCxnSpPr>
        <p:spPr>
          <a:xfrm>
            <a:off x="3435220" y="3265714"/>
            <a:ext cx="1584649" cy="10893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7077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索引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Git</a:t>
            </a:r>
            <a:r>
              <a:rPr lang="zh-CN" altLang="en-US" dirty="0"/>
              <a:t>索引是一个在你的工作目录和项目仓库间的暂存区</a:t>
            </a:r>
            <a:r>
              <a:rPr lang="en-US" altLang="zh-CN" dirty="0"/>
              <a:t>(staging area). </a:t>
            </a:r>
            <a:r>
              <a:rPr lang="zh-CN" altLang="en-US" dirty="0"/>
              <a:t>有了它</a:t>
            </a:r>
            <a:r>
              <a:rPr lang="en-US" altLang="zh-CN" dirty="0"/>
              <a:t>, </a:t>
            </a:r>
            <a:r>
              <a:rPr lang="zh-CN" altLang="en-US" dirty="0"/>
              <a:t>你可以把许多内容的修改一起提交</a:t>
            </a:r>
            <a:r>
              <a:rPr lang="en-US" altLang="zh-CN" dirty="0"/>
              <a:t>(commit). </a:t>
            </a:r>
            <a:r>
              <a:rPr lang="zh-CN" altLang="en-US" dirty="0"/>
              <a:t>如果你创建了一个提交</a:t>
            </a:r>
            <a:r>
              <a:rPr lang="en-US" altLang="zh-CN" dirty="0"/>
              <a:t>(commit), </a:t>
            </a:r>
            <a:r>
              <a:rPr lang="zh-CN" altLang="en-US" dirty="0"/>
              <a:t>那么提交的是当前索引</a:t>
            </a:r>
            <a:r>
              <a:rPr lang="en-US" altLang="zh-CN" dirty="0"/>
              <a:t>(index)</a:t>
            </a:r>
            <a:r>
              <a:rPr lang="zh-CN" altLang="en-US" dirty="0"/>
              <a:t>里的内容</a:t>
            </a:r>
            <a:r>
              <a:rPr lang="en-US" altLang="zh-CN" dirty="0"/>
              <a:t>, </a:t>
            </a:r>
            <a:r>
              <a:rPr lang="zh-CN" altLang="en-US" dirty="0"/>
              <a:t>而不是工作目录中的内容</a:t>
            </a:r>
            <a:r>
              <a:rPr lang="en-US" altLang="zh-CN" dirty="0"/>
              <a:t>.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405" y="3396973"/>
            <a:ext cx="4685958" cy="3299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4333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索引查看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212" y="1690688"/>
            <a:ext cx="9005559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80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命令流程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429208" y="1690688"/>
            <a:ext cx="1548882" cy="66062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初始化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2387082" y="1690688"/>
            <a:ext cx="1548882" cy="66062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从远端仓库</a:t>
            </a:r>
            <a:r>
              <a:rPr lang="en-US" altLang="zh-CN" dirty="0" smtClean="0"/>
              <a:t>checkout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4344956" y="1690688"/>
            <a:ext cx="1548882" cy="66062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本地添加一个文件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4344956" y="2514892"/>
            <a:ext cx="1548882" cy="66062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本地修改一个文件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6302830" y="1690688"/>
            <a:ext cx="1548882" cy="66062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提交到远端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8260704" y="1690688"/>
            <a:ext cx="1548882" cy="66062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解决冲突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10218578" y="1690688"/>
            <a:ext cx="1548882" cy="66062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回到某个版本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429208" y="4213063"/>
            <a:ext cx="1548882" cy="66062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提交项目到远端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42865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操作流程</a:t>
            </a:r>
            <a:endParaRPr lang="zh-CN" altLang="en-US" dirty="0"/>
          </a:p>
        </p:txBody>
      </p:sp>
      <p:pic>
        <p:nvPicPr>
          <p:cNvPr id="9218" name="Picture 2" descr="271314500648180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29431"/>
            <a:ext cx="10515600" cy="2647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十字星 3"/>
          <p:cNvSpPr/>
          <p:nvPr/>
        </p:nvSpPr>
        <p:spPr>
          <a:xfrm>
            <a:off x="8203474" y="1793964"/>
            <a:ext cx="539931" cy="444138"/>
          </a:xfrm>
          <a:prstGeom prst="star4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38200" y="4180114"/>
            <a:ext cx="10515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合并</a:t>
            </a:r>
            <a:r>
              <a:rPr lang="zh-CN" altLang="en-US" dirty="0"/>
              <a:t>（</a:t>
            </a:r>
            <a:r>
              <a:rPr lang="en-US" altLang="zh-CN" dirty="0" err="1"/>
              <a:t>Git</a:t>
            </a:r>
            <a:r>
              <a:rPr lang="en-US" altLang="zh-CN" dirty="0"/>
              <a:t> merge</a:t>
            </a:r>
            <a:r>
              <a:rPr lang="zh-CN" altLang="en-US" dirty="0"/>
              <a:t>）</a:t>
            </a:r>
          </a:p>
          <a:p>
            <a:r>
              <a:rPr lang="zh-CN" altLang="en-US" dirty="0"/>
              <a:t>请注意啦，不管你本地有没有代码，</a:t>
            </a:r>
            <a:r>
              <a:rPr lang="en-US" altLang="zh-CN" dirty="0"/>
              <a:t>fetch</a:t>
            </a:r>
            <a:r>
              <a:rPr lang="zh-CN" altLang="en-US" dirty="0"/>
              <a:t>之后呢，是都要</a:t>
            </a:r>
            <a:r>
              <a:rPr lang="en-US" altLang="zh-CN" dirty="0"/>
              <a:t>merge</a:t>
            </a:r>
            <a:r>
              <a:rPr lang="zh-CN" altLang="en-US" dirty="0"/>
              <a:t>的，也就是说，</a:t>
            </a:r>
            <a:r>
              <a:rPr lang="en-US" altLang="zh-CN" dirty="0"/>
              <a:t>fetch</a:t>
            </a:r>
            <a:r>
              <a:rPr lang="zh-CN" altLang="en-US" dirty="0"/>
              <a:t>下来后，大大的代码还在一个小黑屋里，我们需要把它装到自己兜里。</a:t>
            </a:r>
          </a:p>
          <a:p>
            <a:r>
              <a:rPr lang="zh-CN" altLang="en-US" dirty="0"/>
              <a:t>选择合并 </a:t>
            </a:r>
            <a:r>
              <a:rPr lang="en-US" altLang="zh-CN" dirty="0"/>
              <a:t>- </a:t>
            </a:r>
            <a:r>
              <a:rPr lang="zh-CN" altLang="en-US" dirty="0"/>
              <a:t>本地合并，然后选择本地的分支（如果你没有创建分支，则只有</a:t>
            </a:r>
            <a:r>
              <a:rPr lang="en-US" altLang="zh-CN" dirty="0"/>
              <a:t>1</a:t>
            </a:r>
            <a:r>
              <a:rPr lang="zh-CN" altLang="en-US" dirty="0"/>
              <a:t>个主支</a:t>
            </a:r>
            <a:r>
              <a:rPr lang="en-US" altLang="zh-CN" dirty="0"/>
              <a:t>master</a:t>
            </a:r>
            <a:r>
              <a:rPr lang="zh-CN" altLang="en-US" dirty="0"/>
              <a:t>）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39543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初始化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D</a:t>
            </a:r>
            <a:r>
              <a:rPr lang="zh-CN" altLang="en-US" dirty="0" smtClean="0"/>
              <a:t>盘建立了</a:t>
            </a:r>
            <a:r>
              <a:rPr lang="en-US" altLang="zh-CN" dirty="0" err="1" smtClean="0"/>
              <a:t>GitSpace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88571" y="2360024"/>
            <a:ext cx="7611291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d:\GitSpace&gt;git </a:t>
            </a:r>
            <a:r>
              <a:rPr lang="en-US" altLang="zh-CN" dirty="0" err="1" smtClean="0">
                <a:solidFill>
                  <a:schemeClr val="bg1"/>
                </a:solidFill>
              </a:rPr>
              <a:t>init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Initialized empty </a:t>
            </a:r>
            <a:r>
              <a:rPr lang="en-US" altLang="zh-CN" dirty="0" err="1" smtClean="0">
                <a:solidFill>
                  <a:schemeClr val="bg1"/>
                </a:solidFill>
              </a:rPr>
              <a:t>Git</a:t>
            </a:r>
            <a:r>
              <a:rPr lang="en-US" altLang="zh-CN" dirty="0" smtClean="0">
                <a:solidFill>
                  <a:schemeClr val="bg1"/>
                </a:solidFill>
              </a:rPr>
              <a:t> repository in d:/GitSpace/.git/</a:t>
            </a: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d:\GitSpace&gt;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571" y="3768658"/>
            <a:ext cx="4057143" cy="2200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5714" y="3768658"/>
            <a:ext cx="2019048" cy="2409524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016709" y="4099512"/>
            <a:ext cx="51752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d:\GitSpace&gt;git 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 user.name "</a:t>
            </a:r>
            <a:r>
              <a:rPr lang="en-US" altLang="zh-CN" dirty="0" err="1" smtClean="0"/>
              <a:t>floraman</a:t>
            </a:r>
            <a:r>
              <a:rPr lang="en-US" altLang="zh-CN" dirty="0" smtClean="0"/>
              <a:t>"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d:\GitSpace&gt;git 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user.email</a:t>
            </a:r>
            <a:r>
              <a:rPr lang="en-US" altLang="zh-CN" dirty="0" smtClean="0"/>
              <a:t> "cjhk007@163.com"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d:\GitSpace&gt;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05178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初始化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62446" y="1619795"/>
            <a:ext cx="7611291" cy="147732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d:\GitSpace&gt;git </a:t>
            </a:r>
            <a:r>
              <a:rPr lang="en-US" altLang="zh-CN" dirty="0" err="1" smtClean="0">
                <a:solidFill>
                  <a:schemeClr val="bg1"/>
                </a:solidFill>
              </a:rPr>
              <a:t>config</a:t>
            </a:r>
            <a:r>
              <a:rPr lang="en-US" altLang="zh-CN" dirty="0" smtClean="0">
                <a:solidFill>
                  <a:schemeClr val="bg1"/>
                </a:solidFill>
              </a:rPr>
              <a:t> user.name "</a:t>
            </a:r>
            <a:r>
              <a:rPr lang="en-US" altLang="zh-CN" dirty="0" err="1" smtClean="0">
                <a:solidFill>
                  <a:schemeClr val="bg1"/>
                </a:solidFill>
              </a:rPr>
              <a:t>floraman</a:t>
            </a:r>
            <a:r>
              <a:rPr lang="en-US" altLang="zh-CN" dirty="0" smtClean="0">
                <a:solidFill>
                  <a:schemeClr val="bg1"/>
                </a:solidFill>
              </a:rPr>
              <a:t>"</a:t>
            </a: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d:\GitSpace&gt;git </a:t>
            </a:r>
            <a:r>
              <a:rPr lang="en-US" altLang="zh-CN" dirty="0" err="1" smtClean="0">
                <a:solidFill>
                  <a:schemeClr val="bg1"/>
                </a:solidFill>
              </a:rPr>
              <a:t>config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en-US" altLang="zh-CN" dirty="0" err="1" smtClean="0">
                <a:solidFill>
                  <a:schemeClr val="bg1"/>
                </a:solidFill>
              </a:rPr>
              <a:t>user.email</a:t>
            </a:r>
            <a:r>
              <a:rPr lang="en-US" altLang="zh-CN" dirty="0" smtClean="0">
                <a:solidFill>
                  <a:schemeClr val="bg1"/>
                </a:solidFill>
              </a:rPr>
              <a:t> "cjhk007@163.com"</a:t>
            </a: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d:\GitSpace&gt;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5289" y="1619795"/>
            <a:ext cx="4390476" cy="48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9004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获得一个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仓库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05255"/>
          </a:xfrm>
        </p:spPr>
        <p:txBody>
          <a:bodyPr/>
          <a:lstStyle/>
          <a:p>
            <a:r>
              <a:rPr lang="zh-CN" altLang="en-US" dirty="0" smtClean="0"/>
              <a:t>两种方法</a:t>
            </a:r>
            <a:endParaRPr lang="en-US" altLang="zh-CN" dirty="0" smtClean="0"/>
          </a:p>
          <a:p>
            <a:pPr lvl="1"/>
            <a:r>
              <a:rPr lang="zh-CN" altLang="en-US" dirty="0"/>
              <a:t>一种是从已有的</a:t>
            </a:r>
            <a:r>
              <a:rPr lang="en-US" altLang="zh-CN" dirty="0" err="1"/>
              <a:t>Git</a:t>
            </a:r>
            <a:r>
              <a:rPr lang="zh-CN" altLang="en-US" dirty="0"/>
              <a:t>仓库中　</a:t>
            </a:r>
            <a:r>
              <a:rPr lang="en-US" altLang="zh-CN" i="1" dirty="0"/>
              <a:t>clone</a:t>
            </a:r>
            <a:r>
              <a:rPr lang="zh-CN" altLang="en-US" dirty="0"/>
              <a:t> </a:t>
            </a:r>
            <a:r>
              <a:rPr lang="en-US" altLang="zh-CN" dirty="0"/>
              <a:t>(</a:t>
            </a:r>
            <a:r>
              <a:rPr lang="zh-CN" altLang="en-US" dirty="0"/>
              <a:t>克隆，复制</a:t>
            </a:r>
            <a:r>
              <a:rPr lang="en-US" altLang="zh-CN" dirty="0"/>
              <a:t>)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另一</a:t>
            </a:r>
            <a:r>
              <a:rPr lang="zh-CN" altLang="en-US" dirty="0"/>
              <a:t>种是新建一个仓库，把未进行版本控制的文件进行</a:t>
            </a:r>
            <a:r>
              <a:rPr lang="zh-CN" altLang="en-US" dirty="0" smtClean="0"/>
              <a:t>版本控制；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975359" y="3831773"/>
            <a:ext cx="10378441" cy="286232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d:\GitSpace&gt;git clone </a:t>
            </a:r>
            <a:r>
              <a:rPr lang="en-US" altLang="zh-CN" dirty="0" err="1" smtClean="0">
                <a:solidFill>
                  <a:schemeClr val="bg1"/>
                </a:solidFill>
              </a:rPr>
              <a:t>git@github.com:guoxuan</a:t>
            </a:r>
            <a:r>
              <a:rPr lang="en-US" altLang="zh-CN" dirty="0" smtClean="0">
                <a:solidFill>
                  <a:schemeClr val="bg1"/>
                </a:solidFill>
              </a:rPr>
              <a:t>/</a:t>
            </a:r>
            <a:r>
              <a:rPr lang="en-US" altLang="zh-CN" dirty="0" err="1" smtClean="0">
                <a:solidFill>
                  <a:schemeClr val="bg1"/>
                </a:solidFill>
              </a:rPr>
              <a:t>smartlpg.git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Cloning into '</a:t>
            </a:r>
            <a:r>
              <a:rPr lang="en-US" altLang="zh-CN" dirty="0" err="1" smtClean="0">
                <a:solidFill>
                  <a:schemeClr val="bg1"/>
                </a:solidFill>
              </a:rPr>
              <a:t>smartlpg</a:t>
            </a:r>
            <a:r>
              <a:rPr lang="en-US" altLang="zh-CN" dirty="0" smtClean="0">
                <a:solidFill>
                  <a:schemeClr val="bg1"/>
                </a:solidFill>
              </a:rPr>
              <a:t>'...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Warning: Permanently added the RSA host key for IP address '52.74.223.119' to the list of known hosts.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Permission denied (</a:t>
            </a:r>
            <a:r>
              <a:rPr lang="en-US" altLang="zh-CN" dirty="0" err="1" smtClean="0">
                <a:solidFill>
                  <a:schemeClr val="bg1"/>
                </a:solidFill>
              </a:rPr>
              <a:t>publickey</a:t>
            </a:r>
            <a:r>
              <a:rPr lang="en-US" altLang="zh-CN" dirty="0" smtClean="0">
                <a:solidFill>
                  <a:schemeClr val="bg1"/>
                </a:solidFill>
              </a:rPr>
              <a:t>).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fatal: Could not read from remote repository.</a:t>
            </a: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Please make sure you have the correct access rights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and the repository exists.</a:t>
            </a: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d:\GitSpace&gt;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975359" y="3226527"/>
            <a:ext cx="1776550" cy="418011"/>
          </a:xfrm>
          <a:prstGeom prst="wedgeRoundRectCallout">
            <a:avLst>
              <a:gd name="adj1" fmla="val -19362"/>
              <a:gd name="adj2" fmla="val 91667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远程获取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6650" y="292292"/>
            <a:ext cx="3342857" cy="15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641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对象模型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50067"/>
            <a:ext cx="10515600" cy="4869089"/>
          </a:xfrm>
        </p:spPr>
        <p:txBody>
          <a:bodyPr/>
          <a:lstStyle/>
          <a:p>
            <a:r>
              <a:rPr lang="en-US" altLang="zh-CN" b="1" dirty="0" smtClean="0"/>
              <a:t>SHA</a:t>
            </a:r>
          </a:p>
          <a:p>
            <a:r>
              <a:rPr lang="zh-CN" altLang="en-US" dirty="0"/>
              <a:t>所</a:t>
            </a:r>
            <a:r>
              <a:rPr lang="zh-CN" altLang="en-US" dirty="0" smtClean="0"/>
              <a:t>用用来表示项目历史信息的文件，通常用一个</a:t>
            </a:r>
            <a:r>
              <a:rPr lang="en-US" altLang="zh-CN" dirty="0" smtClean="0"/>
              <a:t>40</a:t>
            </a:r>
            <a:r>
              <a:rPr lang="zh-CN" altLang="en-US" dirty="0" smtClean="0"/>
              <a:t>个字符</a:t>
            </a:r>
            <a:r>
              <a:rPr lang="en-US" altLang="zh-CN" dirty="0" smtClean="0"/>
              <a:t>(40-digit)</a:t>
            </a:r>
            <a:r>
              <a:rPr lang="zh-CN" altLang="en-US" dirty="0" smtClean="0"/>
              <a:t>的对象名来索引，对象名例如：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6ff87c4664981e4397625791c8ea3bbb5f2279a3</a:t>
            </a:r>
          </a:p>
          <a:p>
            <a:r>
              <a:rPr lang="zh-CN" altLang="en-US" b="1" dirty="0" smtClean="0"/>
              <a:t>对象</a:t>
            </a:r>
            <a:endParaRPr lang="en-US" altLang="zh-CN" b="1" dirty="0" smtClean="0"/>
          </a:p>
          <a:p>
            <a:pPr lvl="1"/>
            <a:r>
              <a:rPr lang="zh-CN" altLang="en-US" dirty="0"/>
              <a:t>每一</a:t>
            </a:r>
            <a:r>
              <a:rPr lang="zh-CN" altLang="en-US" dirty="0" smtClean="0"/>
              <a:t>个对象</a:t>
            </a:r>
            <a:r>
              <a:rPr lang="en-US" altLang="zh-CN" dirty="0" smtClean="0"/>
              <a:t>(object)</a:t>
            </a:r>
            <a:r>
              <a:rPr lang="zh-CN" altLang="en-US" dirty="0" smtClean="0"/>
              <a:t>分三部分内容：类型</a:t>
            </a:r>
            <a:r>
              <a:rPr lang="en-US" altLang="zh-CN" dirty="0" smtClean="0"/>
              <a:t>,</a:t>
            </a:r>
            <a:r>
              <a:rPr lang="zh-CN" altLang="en-US" dirty="0" smtClean="0"/>
              <a:t>大小和内容。有四种对象</a:t>
            </a:r>
            <a:r>
              <a:rPr lang="en-US" altLang="zh-CN" dirty="0" smtClean="0"/>
              <a:t>”</a:t>
            </a:r>
            <a:r>
              <a:rPr lang="en-US" altLang="zh-CN" dirty="0" err="1" smtClean="0"/>
              <a:t>blob”,”tree”,”commit</a:t>
            </a:r>
            <a:r>
              <a:rPr lang="en-US" altLang="zh-CN" dirty="0" smtClean="0"/>
              <a:t>”</a:t>
            </a:r>
            <a:r>
              <a:rPr lang="zh-CN" altLang="en-US" dirty="0" smtClean="0"/>
              <a:t>与</a:t>
            </a:r>
            <a:r>
              <a:rPr lang="en-US" altLang="zh-CN" dirty="0" smtClean="0"/>
              <a:t>”tag”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“blob”</a:t>
            </a:r>
            <a:r>
              <a:rPr lang="zh-CN" altLang="en-US" dirty="0" smtClean="0"/>
              <a:t>用来存储文件数据，通常是一个文件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smtClean="0"/>
              <a:t>“tree”</a:t>
            </a:r>
            <a:r>
              <a:rPr lang="zh-CN" altLang="en-US" dirty="0" smtClean="0"/>
              <a:t>有点像一个目录，它管理一些</a:t>
            </a:r>
            <a:r>
              <a:rPr lang="en-US" altLang="zh-CN" dirty="0" smtClean="0"/>
              <a:t>”tree”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”blob”(</a:t>
            </a:r>
            <a:r>
              <a:rPr lang="zh-CN" altLang="en-US" dirty="0" smtClean="0"/>
              <a:t>就像文件和子目录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一个</a:t>
            </a:r>
            <a:r>
              <a:rPr lang="en-US" altLang="zh-CN" dirty="0" smtClean="0"/>
              <a:t>“commit”</a:t>
            </a:r>
            <a:r>
              <a:rPr lang="zh-CN" altLang="en-US" dirty="0" smtClean="0"/>
              <a:t>只指向一个</a:t>
            </a:r>
            <a:r>
              <a:rPr lang="en-US" altLang="zh-CN" dirty="0" smtClean="0"/>
              <a:t>”tree”,</a:t>
            </a:r>
            <a:r>
              <a:rPr lang="zh-CN" altLang="en-US" dirty="0" smtClean="0"/>
              <a:t>它用来标记项目某一个特定时间点的状态，包括一些关于时间点的元数据，如时间戳</a:t>
            </a:r>
            <a:r>
              <a:rPr lang="en-US" altLang="zh-CN" dirty="0" smtClean="0"/>
              <a:t>,</a:t>
            </a:r>
            <a:r>
              <a:rPr lang="zh-CN" altLang="en-US" dirty="0" smtClean="0"/>
              <a:t>最近一次提交的作者、指向上次提交</a:t>
            </a:r>
            <a:r>
              <a:rPr lang="en-US" altLang="zh-CN" dirty="0" smtClean="0"/>
              <a:t>(commit)d</a:t>
            </a:r>
            <a:r>
              <a:rPr lang="zh-CN" altLang="en-US" dirty="0" smtClean="0"/>
              <a:t>的方法。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50305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获取一个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仓库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UI</a:t>
            </a:r>
            <a:r>
              <a:rPr lang="zh-CN" altLang="en-US" dirty="0" smtClean="0"/>
              <a:t>和</a:t>
            </a:r>
            <a:r>
              <a:rPr lang="en-US" altLang="zh-CN" dirty="0" smtClean="0"/>
              <a:t>GIT BASH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102" y="2463186"/>
            <a:ext cx="3142857" cy="252380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4305" y="2553675"/>
            <a:ext cx="7104762" cy="28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8467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获取一个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仓库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150" y="1358462"/>
            <a:ext cx="10476190" cy="53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896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1931" y="199662"/>
            <a:ext cx="5477767" cy="343237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269" y="199662"/>
            <a:ext cx="4666667" cy="374285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710" y="4247072"/>
            <a:ext cx="7219048" cy="23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563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050" y="369332"/>
            <a:ext cx="6156321" cy="412999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98050" y="0"/>
            <a:ext cx="4345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克隆下来了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050" y="4499326"/>
            <a:ext cx="7714286" cy="232380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724503" y="369332"/>
            <a:ext cx="3431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添加一下</a:t>
            </a:r>
            <a:r>
              <a:rPr lang="en-US" altLang="zh-CN" dirty="0" smtClean="0"/>
              <a:t>remote</a:t>
            </a:r>
            <a:r>
              <a:rPr lang="zh-CN" altLang="en-US" dirty="0" smtClean="0"/>
              <a:t>，</a:t>
            </a:r>
            <a:r>
              <a:rPr lang="zh-CN" altLang="en-US" dirty="0"/>
              <a:t>这</a:t>
            </a:r>
            <a:r>
              <a:rPr lang="zh-CN" altLang="en-US" dirty="0" smtClean="0"/>
              <a:t>是为了提交项目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4503" y="1015663"/>
            <a:ext cx="3652202" cy="272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769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09601" y="740230"/>
            <a:ext cx="7611291" cy="147732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D:\gitspace&gt;git status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On branch master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nothing to commit, working directory clean</a:t>
            </a: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D:\gitspace&gt;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609601" y="117567"/>
            <a:ext cx="2063930" cy="418011"/>
          </a:xfrm>
          <a:prstGeom prst="wedgeRoundRectCallout">
            <a:avLst>
              <a:gd name="adj1" fmla="val -19362"/>
              <a:gd name="adj2" fmla="val 91667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再用命令试一试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90849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Gui</a:t>
            </a:r>
            <a:r>
              <a:rPr lang="en-US" altLang="zh-CN" dirty="0" smtClean="0"/>
              <a:t> Diff</a:t>
            </a:r>
            <a:r>
              <a:rPr lang="zh-CN" altLang="en-US" dirty="0" smtClean="0"/>
              <a:t>乱码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233" y="1440448"/>
            <a:ext cx="8081555" cy="522312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294811" y="4902926"/>
            <a:ext cx="6296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https://blog.csdn.net/u013444177/article/details/20051273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12446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68" y="0"/>
            <a:ext cx="5084700" cy="3936274"/>
          </a:xfrm>
          <a:prstGeom prst="rect">
            <a:avLst/>
          </a:prstGeom>
        </p:spPr>
      </p:pic>
      <p:pic>
        <p:nvPicPr>
          <p:cNvPr id="8194" name="Picture 2" descr="https://img-blog.csdn.net/20131203102449562?watermark/2/text/aHR0cDovL2Jsb2cuY3Nkbi5uZXQvaDNjNGxlbm92bw==/font/5a6L5L2T/fontsize/400/fill/I0JBQkFCMA==/dissolve/70/gravity/Cen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9312" y="135891"/>
            <a:ext cx="4997541" cy="3664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258" y="3256137"/>
            <a:ext cx="5138054" cy="360186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5293" y="4087537"/>
            <a:ext cx="4009524" cy="14000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721531" y="5974080"/>
            <a:ext cx="929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It works</a:t>
            </a:r>
            <a:endParaRPr lang="zh-CN" altLang="en-US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7822474" y="5461425"/>
            <a:ext cx="4282440" cy="697321"/>
          </a:xfrm>
        </p:spPr>
        <p:txBody>
          <a:bodyPr/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Gui</a:t>
            </a:r>
            <a:r>
              <a:rPr lang="en-US" altLang="zh-CN" dirty="0" smtClean="0"/>
              <a:t> Diff</a:t>
            </a:r>
            <a:r>
              <a:rPr lang="zh-CN" altLang="en-US" dirty="0" smtClean="0"/>
              <a:t>乱码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49342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代码乱码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8" y="1499052"/>
            <a:ext cx="8604069" cy="438015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14398" y="5974080"/>
            <a:ext cx="5756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右键，</a:t>
            </a:r>
            <a:r>
              <a:rPr lang="en-US" altLang="zh-CN" dirty="0" smtClean="0"/>
              <a:t>Encoding </a:t>
            </a:r>
            <a:r>
              <a:rPr lang="en-US" altLang="zh-CN" dirty="0" smtClean="0">
                <a:sym typeface="Wingdings" panose="05000000000000000000" pitchFamily="2" charset="2"/>
              </a:rPr>
              <a:t>UTF-8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8093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修改，</a:t>
            </a:r>
            <a:r>
              <a:rPr lang="en-US" altLang="zh-CN" dirty="0" err="1" smtClean="0"/>
              <a:t>Gui</a:t>
            </a:r>
            <a:r>
              <a:rPr lang="zh-CN" altLang="en-US" dirty="0" smtClean="0"/>
              <a:t>和命令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83779"/>
            <a:ext cx="7280971" cy="490846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969623" y="2838996"/>
            <a:ext cx="9103239" cy="313932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D:\gitspace&gt;git status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On branch master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Changes not staged for commit: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  (use "</a:t>
            </a:r>
            <a:r>
              <a:rPr lang="en-US" altLang="zh-CN" dirty="0" err="1" smtClean="0">
                <a:solidFill>
                  <a:schemeClr val="bg1"/>
                </a:solidFill>
              </a:rPr>
              <a:t>git</a:t>
            </a:r>
            <a:r>
              <a:rPr lang="en-US" altLang="zh-CN" dirty="0" smtClean="0">
                <a:solidFill>
                  <a:schemeClr val="bg1"/>
                </a:solidFill>
              </a:rPr>
              <a:t> add &lt;file&gt;..." to update what will be committed)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  (use "</a:t>
            </a:r>
            <a:r>
              <a:rPr lang="en-US" altLang="zh-CN" dirty="0" err="1" smtClean="0">
                <a:solidFill>
                  <a:schemeClr val="bg1"/>
                </a:solidFill>
              </a:rPr>
              <a:t>git</a:t>
            </a:r>
            <a:r>
              <a:rPr lang="en-US" altLang="zh-CN" dirty="0" smtClean="0">
                <a:solidFill>
                  <a:schemeClr val="bg1"/>
                </a:solidFill>
              </a:rPr>
              <a:t> checkout -- &lt;file&gt;..." to discard changes in working directory)</a:t>
            </a: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        modified:   README.md</a:t>
            </a: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no changes added to commit (use "</a:t>
            </a:r>
            <a:r>
              <a:rPr lang="en-US" altLang="zh-CN" dirty="0" err="1" smtClean="0">
                <a:solidFill>
                  <a:schemeClr val="bg1"/>
                </a:solidFill>
              </a:rPr>
              <a:t>git</a:t>
            </a:r>
            <a:r>
              <a:rPr lang="en-US" altLang="zh-CN" dirty="0" smtClean="0">
                <a:solidFill>
                  <a:schemeClr val="bg1"/>
                </a:solidFill>
              </a:rPr>
              <a:t> add" and/or "</a:t>
            </a:r>
            <a:r>
              <a:rPr lang="en-US" altLang="zh-CN" dirty="0" err="1" smtClean="0">
                <a:solidFill>
                  <a:schemeClr val="bg1"/>
                </a:solidFill>
              </a:rPr>
              <a:t>git</a:t>
            </a:r>
            <a:r>
              <a:rPr lang="en-US" altLang="zh-CN" dirty="0" smtClean="0">
                <a:solidFill>
                  <a:schemeClr val="bg1"/>
                </a:solidFill>
              </a:rPr>
              <a:t> commit -a")</a:t>
            </a: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D:\gitspace&gt;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646126" y="879566"/>
            <a:ext cx="3707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Modified,not</a:t>
            </a:r>
            <a:r>
              <a:rPr lang="en-US" altLang="zh-CN" dirty="0" smtClean="0"/>
              <a:t> staged</a:t>
            </a:r>
          </a:p>
        </p:txBody>
      </p:sp>
    </p:spTree>
    <p:extLst>
      <p:ext uri="{BB962C8B-B14F-4D97-AF65-F5344CB8AC3E}">
        <p14:creationId xmlns:p14="http://schemas.microsoft.com/office/powerpoint/2010/main" val="31791850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42" y="0"/>
            <a:ext cx="5887715" cy="68580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496595" y="261257"/>
            <a:ext cx="51380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点击 “</a:t>
            </a:r>
            <a:r>
              <a:rPr lang="en-US" altLang="zh-CN" dirty="0" smtClean="0"/>
              <a:t>stage Changed</a:t>
            </a:r>
            <a:r>
              <a:rPr lang="zh-CN" altLang="en-US" dirty="0" smtClean="0"/>
              <a:t>”</a:t>
            </a:r>
            <a:r>
              <a:rPr lang="zh-CN" altLang="en-US" dirty="0"/>
              <a:t>将未缓存的改动加入缓存，再点击</a:t>
            </a:r>
            <a:r>
              <a:rPr lang="en-US" altLang="zh-CN" dirty="0" smtClean="0"/>
              <a:t>Commit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此时，再</a:t>
            </a:r>
            <a:r>
              <a:rPr lang="zh-CN" altLang="en-US" dirty="0"/>
              <a:t>执行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state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6595" y="1262743"/>
            <a:ext cx="5510143" cy="2630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937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与</a:t>
            </a:r>
            <a:r>
              <a:rPr lang="en-US" altLang="zh-CN" dirty="0" smtClean="0"/>
              <a:t>SVN</a:t>
            </a:r>
            <a:r>
              <a:rPr lang="zh-CN" altLang="en-US" dirty="0" smtClean="0"/>
              <a:t>的区别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Subversion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CVS</a:t>
            </a:r>
            <a:r>
              <a:rPr lang="zh-CN" altLang="en-US" dirty="0" smtClean="0"/>
              <a:t>等都是使用“增量文件系统”</a:t>
            </a:r>
            <a:r>
              <a:rPr lang="en-US" altLang="zh-CN" dirty="0" smtClean="0"/>
              <a:t>(Delta Storage systems),</a:t>
            </a:r>
            <a:r>
              <a:rPr lang="zh-CN" altLang="en-US" dirty="0" smtClean="0"/>
              <a:t>他们存储每次提交</a:t>
            </a:r>
            <a:r>
              <a:rPr lang="en-US" altLang="zh-CN" dirty="0" smtClean="0"/>
              <a:t>(commit)</a:t>
            </a:r>
            <a:r>
              <a:rPr lang="zh-CN" altLang="en-US" dirty="0" smtClean="0"/>
              <a:t>之间的差异，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正好与之相反，他会把每次提交的文件全部的内容</a:t>
            </a:r>
            <a:r>
              <a:rPr lang="en-US" altLang="zh-CN" dirty="0" smtClean="0"/>
              <a:t>(snapshot)</a:t>
            </a:r>
            <a:r>
              <a:rPr lang="zh-CN" altLang="en-US" dirty="0" smtClean="0"/>
              <a:t>都会记录下来。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563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866004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496595" y="261257"/>
            <a:ext cx="5138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Create commit e7a094fd:Create a brief introduce for </a:t>
            </a:r>
            <a:r>
              <a:rPr lang="en-US" altLang="zh-CN" dirty="0" err="1" smtClean="0"/>
              <a:t>smartlpg</a:t>
            </a:r>
            <a:endParaRPr lang="en-US" altLang="zh-CN" dirty="0" smtClean="0"/>
          </a:p>
        </p:txBody>
      </p:sp>
      <p:sp>
        <p:nvSpPr>
          <p:cNvPr id="7" name="文本框 6"/>
          <p:cNvSpPr txBox="1"/>
          <p:nvPr/>
        </p:nvSpPr>
        <p:spPr>
          <a:xfrm>
            <a:off x="6496595" y="1515297"/>
            <a:ext cx="5390605" cy="147732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D:\gitspace&gt;git status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On branch master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nothing to commit, working directory clean</a:t>
            </a: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D:\gitspace&gt;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6496595" y="907588"/>
            <a:ext cx="2063930" cy="418011"/>
          </a:xfrm>
          <a:prstGeom prst="wedgeRoundRectCallout">
            <a:avLst>
              <a:gd name="adj1" fmla="val -19362"/>
              <a:gd name="adj2" fmla="val 91667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再用命令试一试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-52255" y="3143794"/>
            <a:ext cx="1750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这里也没有了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41245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426" y="147117"/>
            <a:ext cx="5152381" cy="475238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1673" y="273945"/>
            <a:ext cx="5780952" cy="270476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1673" y="3048376"/>
            <a:ext cx="5780952" cy="27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9054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39633" y="0"/>
            <a:ext cx="11495316" cy="10618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D:\gitspace&gt;git 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 user.name "</a:t>
            </a:r>
            <a:r>
              <a:rPr lang="en-US" altLang="zh-CN" dirty="0" err="1" smtClean="0"/>
              <a:t>floraman</a:t>
            </a:r>
            <a:r>
              <a:rPr lang="en-US" altLang="zh-CN" dirty="0" smtClean="0"/>
              <a:t>"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D:\gitspace&gt;git 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ser.email</a:t>
            </a:r>
            <a:r>
              <a:rPr lang="en-US" altLang="zh-CN" dirty="0" smtClean="0"/>
              <a:t> "cjhk007@163.com"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D:\gitspace&gt;ssh-keygen -t </a:t>
            </a:r>
            <a:r>
              <a:rPr lang="en-US" altLang="zh-CN" dirty="0" err="1" smtClean="0"/>
              <a:t>rsa</a:t>
            </a:r>
            <a:r>
              <a:rPr lang="en-US" altLang="zh-CN" dirty="0" smtClean="0"/>
              <a:t> -C "cjhk007@163.com"</a:t>
            </a:r>
          </a:p>
          <a:p>
            <a:r>
              <a:rPr lang="en-US" altLang="zh-CN" dirty="0" smtClean="0"/>
              <a:t>Generating public/private </a:t>
            </a:r>
            <a:r>
              <a:rPr lang="en-US" altLang="zh-CN" dirty="0" err="1" smtClean="0"/>
              <a:t>rsa</a:t>
            </a:r>
            <a:r>
              <a:rPr lang="en-US" altLang="zh-CN" dirty="0" smtClean="0"/>
              <a:t> key pair.</a:t>
            </a:r>
          </a:p>
          <a:p>
            <a:r>
              <a:rPr lang="en-US" altLang="zh-CN" dirty="0" smtClean="0"/>
              <a:t>Enter file in which to save the key (/home/</a:t>
            </a:r>
            <a:r>
              <a:rPr lang="en-US" altLang="zh-CN" dirty="0" err="1" smtClean="0"/>
              <a:t>ManYibing</a:t>
            </a:r>
            <a:r>
              <a:rPr lang="en-US" altLang="zh-CN" dirty="0" smtClean="0"/>
              <a:t>/.</a:t>
            </a:r>
            <a:r>
              <a:rPr lang="en-US" altLang="zh-CN" dirty="0" err="1" smtClean="0"/>
              <a:t>ssh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id_rsa</a:t>
            </a:r>
            <a:r>
              <a:rPr lang="en-US" altLang="zh-CN" dirty="0" smtClean="0"/>
              <a:t>):</a:t>
            </a:r>
          </a:p>
          <a:p>
            <a:r>
              <a:rPr lang="en-US" altLang="zh-CN" dirty="0" smtClean="0"/>
              <a:t>Could not create directory '/home/</a:t>
            </a:r>
            <a:r>
              <a:rPr lang="en-US" altLang="zh-CN" dirty="0" err="1" smtClean="0"/>
              <a:t>ManYibing</a:t>
            </a:r>
            <a:r>
              <a:rPr lang="en-US" altLang="zh-CN" dirty="0" smtClean="0"/>
              <a:t>/.</a:t>
            </a:r>
            <a:r>
              <a:rPr lang="en-US" altLang="zh-CN" dirty="0" err="1" smtClean="0"/>
              <a:t>ssh</a:t>
            </a:r>
            <a:r>
              <a:rPr lang="en-US" altLang="zh-CN" dirty="0" smtClean="0"/>
              <a:t>'.</a:t>
            </a:r>
          </a:p>
          <a:p>
            <a:r>
              <a:rPr lang="en-US" altLang="zh-CN" dirty="0" smtClean="0"/>
              <a:t>Enter passphrase (empty for no passphrase):</a:t>
            </a:r>
          </a:p>
          <a:p>
            <a:r>
              <a:rPr lang="en-US" altLang="zh-CN" dirty="0" smtClean="0"/>
              <a:t>Enter same passphrase again:</a:t>
            </a:r>
          </a:p>
          <a:p>
            <a:r>
              <a:rPr lang="en-US" altLang="zh-CN" dirty="0" smtClean="0"/>
              <a:t>open /home/</a:t>
            </a:r>
            <a:r>
              <a:rPr lang="en-US" altLang="zh-CN" dirty="0" err="1" smtClean="0"/>
              <a:t>ManYibing</a:t>
            </a:r>
            <a:r>
              <a:rPr lang="en-US" altLang="zh-CN" dirty="0" smtClean="0"/>
              <a:t>/.</a:t>
            </a:r>
            <a:r>
              <a:rPr lang="en-US" altLang="zh-CN" dirty="0" err="1" smtClean="0"/>
              <a:t>ssh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id_rsa</a:t>
            </a:r>
            <a:r>
              <a:rPr lang="en-US" altLang="zh-CN" dirty="0" smtClean="0"/>
              <a:t> failed: No such file or directory.</a:t>
            </a:r>
          </a:p>
          <a:p>
            <a:r>
              <a:rPr lang="en-US" altLang="zh-CN" dirty="0" smtClean="0"/>
              <a:t>Saving the key failed: /home/</a:t>
            </a:r>
            <a:r>
              <a:rPr lang="en-US" altLang="zh-CN" dirty="0" err="1" smtClean="0"/>
              <a:t>ManYibing</a:t>
            </a:r>
            <a:r>
              <a:rPr lang="en-US" altLang="zh-CN" dirty="0" smtClean="0"/>
              <a:t>/.</a:t>
            </a:r>
            <a:r>
              <a:rPr lang="en-US" altLang="zh-CN" dirty="0" err="1" smtClean="0"/>
              <a:t>ssh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id_rsa</a:t>
            </a:r>
            <a:r>
              <a:rPr lang="en-US" altLang="zh-CN" dirty="0" smtClean="0"/>
              <a:t>.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D:\gitspace&gt;ssh-keygen -t </a:t>
            </a:r>
            <a:r>
              <a:rPr lang="en-US" altLang="zh-CN" dirty="0" err="1" smtClean="0"/>
              <a:t>rsa</a:t>
            </a:r>
            <a:r>
              <a:rPr lang="en-US" altLang="zh-CN" dirty="0" smtClean="0"/>
              <a:t> -C "cjhk007@163.com"</a:t>
            </a:r>
          </a:p>
          <a:p>
            <a:r>
              <a:rPr lang="en-US" altLang="zh-CN" dirty="0" smtClean="0"/>
              <a:t>Generating public/private </a:t>
            </a:r>
            <a:r>
              <a:rPr lang="en-US" altLang="zh-CN" dirty="0" err="1" smtClean="0"/>
              <a:t>rsa</a:t>
            </a:r>
            <a:r>
              <a:rPr lang="en-US" altLang="zh-CN" dirty="0" smtClean="0"/>
              <a:t> key pair.</a:t>
            </a:r>
          </a:p>
          <a:p>
            <a:r>
              <a:rPr lang="en-US" altLang="zh-CN" dirty="0" smtClean="0"/>
              <a:t>Enter file in which to save the key (/home/</a:t>
            </a:r>
            <a:r>
              <a:rPr lang="en-US" altLang="zh-CN" dirty="0" err="1" smtClean="0"/>
              <a:t>ManYibing</a:t>
            </a:r>
            <a:r>
              <a:rPr lang="en-US" altLang="zh-CN" dirty="0" smtClean="0"/>
              <a:t>/.</a:t>
            </a:r>
            <a:r>
              <a:rPr lang="en-US" altLang="zh-CN" dirty="0" err="1" smtClean="0"/>
              <a:t>ssh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id_rsa</a:t>
            </a:r>
            <a:r>
              <a:rPr lang="en-US" altLang="zh-CN" dirty="0" smtClean="0"/>
              <a:t>): D:\gitspace\ssh\id_rsa</a:t>
            </a:r>
          </a:p>
          <a:p>
            <a:r>
              <a:rPr lang="en-US" altLang="zh-CN" dirty="0" smtClean="0"/>
              <a:t>D:\gitspace\ssh\id_rsa already exists.</a:t>
            </a:r>
          </a:p>
          <a:p>
            <a:r>
              <a:rPr lang="en-US" altLang="zh-CN" dirty="0" smtClean="0"/>
              <a:t>Overwrite (y/n)? y</a:t>
            </a:r>
          </a:p>
          <a:p>
            <a:r>
              <a:rPr lang="en-US" altLang="zh-CN" dirty="0" smtClean="0"/>
              <a:t>Enter passphrase (empty for no passphrase):</a:t>
            </a:r>
          </a:p>
          <a:p>
            <a:r>
              <a:rPr lang="en-US" altLang="zh-CN" dirty="0" smtClean="0"/>
              <a:t>Enter same passphrase again:</a:t>
            </a:r>
          </a:p>
          <a:p>
            <a:r>
              <a:rPr lang="en-US" altLang="zh-CN" dirty="0" smtClean="0"/>
              <a:t>Your identification has been saved in D:\gitspace\ssh\id_rsa.</a:t>
            </a:r>
          </a:p>
          <a:p>
            <a:r>
              <a:rPr lang="en-US" altLang="zh-CN" dirty="0" smtClean="0"/>
              <a:t>Your public key has been saved in D:\gitspace\ssh\id_rsa.pub.</a:t>
            </a:r>
          </a:p>
          <a:p>
            <a:r>
              <a:rPr lang="en-US" altLang="zh-CN" dirty="0" smtClean="0"/>
              <a:t>The key fingerprint is:</a:t>
            </a:r>
          </a:p>
          <a:p>
            <a:r>
              <a:rPr lang="en-US" altLang="zh-CN" dirty="0" smtClean="0"/>
              <a:t>63:6e:b2:0e:e8:f5:ce:4c:ff:60:24:be:05:80:ac:83 cjhk007@163.com</a:t>
            </a:r>
          </a:p>
          <a:p>
            <a:r>
              <a:rPr lang="en-US" altLang="zh-CN" dirty="0" smtClean="0"/>
              <a:t>The key's </a:t>
            </a:r>
            <a:r>
              <a:rPr lang="en-US" altLang="zh-CN" dirty="0" err="1" smtClean="0"/>
              <a:t>randomart</a:t>
            </a:r>
            <a:r>
              <a:rPr lang="en-US" altLang="zh-CN" dirty="0" smtClean="0"/>
              <a:t> image is:</a:t>
            </a:r>
          </a:p>
          <a:p>
            <a:r>
              <a:rPr lang="en-US" altLang="zh-CN" dirty="0" smtClean="0"/>
              <a:t>+--[ RSA 2048]----+</a:t>
            </a:r>
          </a:p>
          <a:p>
            <a:r>
              <a:rPr lang="en-US" altLang="zh-CN" dirty="0" smtClean="0"/>
              <a:t>|                 |</a:t>
            </a:r>
          </a:p>
          <a:p>
            <a:r>
              <a:rPr lang="en-US" altLang="zh-CN" dirty="0" smtClean="0"/>
              <a:t>| . .             |</a:t>
            </a:r>
          </a:p>
          <a:p>
            <a:r>
              <a:rPr lang="en-US" altLang="zh-CN" dirty="0" smtClean="0"/>
              <a:t>|  o .            |</a:t>
            </a:r>
          </a:p>
          <a:p>
            <a:r>
              <a:rPr lang="en-US" altLang="zh-CN" dirty="0" smtClean="0"/>
              <a:t>|..   .           |</a:t>
            </a:r>
          </a:p>
          <a:p>
            <a:r>
              <a:rPr lang="en-US" altLang="zh-CN" dirty="0" smtClean="0"/>
              <a:t>|E     o S        |</a:t>
            </a:r>
          </a:p>
          <a:p>
            <a:r>
              <a:rPr lang="en-US" altLang="zh-CN" dirty="0" smtClean="0"/>
              <a:t>| . . . * .       |</a:t>
            </a:r>
          </a:p>
          <a:p>
            <a:r>
              <a:rPr lang="en-US" altLang="zh-CN" dirty="0" smtClean="0"/>
              <a:t>|  . o + *        |</a:t>
            </a:r>
          </a:p>
          <a:p>
            <a:r>
              <a:rPr lang="en-US" altLang="zh-CN" dirty="0" smtClean="0"/>
              <a:t>| . . * O .       |</a:t>
            </a:r>
          </a:p>
          <a:p>
            <a:r>
              <a:rPr lang="en-US" altLang="zh-CN" dirty="0" smtClean="0"/>
              <a:t>|  .  </a:t>
            </a:r>
            <a:r>
              <a:rPr lang="en-US" altLang="zh-CN" dirty="0" err="1" smtClean="0"/>
              <a:t>oO</a:t>
            </a:r>
            <a:r>
              <a:rPr lang="en-US" altLang="zh-CN" dirty="0" smtClean="0"/>
              <a:t> ...      |</a:t>
            </a:r>
          </a:p>
          <a:p>
            <a:r>
              <a:rPr lang="en-US" altLang="zh-CN" dirty="0" smtClean="0"/>
              <a:t>+-----------------+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45517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自己创建的可以成功上传</a:t>
            </a:r>
            <a:r>
              <a:rPr lang="en-US" altLang="zh-CN" dirty="0" smtClean="0"/>
              <a:t>(push)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381" y="1876322"/>
            <a:ext cx="5780952" cy="27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8256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IDEA</a:t>
            </a:r>
            <a:r>
              <a:rPr lang="zh-CN" altLang="en-US" dirty="0" smtClean="0"/>
              <a:t>进行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10595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6752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参考资料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err="1"/>
              <a:t>Git</a:t>
            </a:r>
            <a:r>
              <a:rPr lang="zh-CN" altLang="en-US" b="1" dirty="0"/>
              <a:t>可视化教程</a:t>
            </a:r>
            <a:r>
              <a:rPr lang="en-US" altLang="zh-CN" b="1" dirty="0"/>
              <a:t>——</a:t>
            </a:r>
            <a:r>
              <a:rPr lang="en-US" altLang="zh-CN" b="1" dirty="0" err="1"/>
              <a:t>Git</a:t>
            </a:r>
            <a:r>
              <a:rPr lang="en-US" altLang="zh-CN" b="1" dirty="0"/>
              <a:t> </a:t>
            </a:r>
            <a:r>
              <a:rPr lang="en-US" altLang="zh-CN" b="1" dirty="0" err="1"/>
              <a:t>Gui</a:t>
            </a:r>
            <a:r>
              <a:rPr lang="zh-CN" altLang="en-US" b="1" dirty="0"/>
              <a:t>的</a:t>
            </a:r>
            <a:r>
              <a:rPr lang="zh-CN" altLang="en-US" b="1" dirty="0" smtClean="0"/>
              <a:t>使用</a:t>
            </a:r>
            <a:r>
              <a:rPr lang="en-US" altLang="zh-CN" b="1" dirty="0" smtClean="0">
                <a:hlinkClick r:id="rId2"/>
              </a:rPr>
              <a:t>https://blog.csdn.net/qq_34842671/article/details/70916587</a:t>
            </a:r>
            <a:endParaRPr lang="en-US" altLang="zh-CN" b="1" dirty="0" smtClean="0"/>
          </a:p>
          <a:p>
            <a:r>
              <a:rPr lang="en-US" altLang="zh-CN" b="1" dirty="0" err="1"/>
              <a:t>Git</a:t>
            </a:r>
            <a:r>
              <a:rPr lang="en-US" altLang="zh-CN" b="1" dirty="0"/>
              <a:t> </a:t>
            </a:r>
            <a:r>
              <a:rPr lang="en-US" altLang="zh-CN" b="1" dirty="0" err="1"/>
              <a:t>Gui</a:t>
            </a:r>
            <a:r>
              <a:rPr lang="en-US" altLang="zh-CN" b="1" dirty="0"/>
              <a:t> </a:t>
            </a:r>
            <a:r>
              <a:rPr lang="zh-CN" altLang="en-US" b="1" dirty="0"/>
              <a:t>查看分支历史的时候中文显示乱</a:t>
            </a:r>
            <a:r>
              <a:rPr lang="zh-CN" altLang="en-US" b="1" dirty="0" smtClean="0"/>
              <a:t>码</a:t>
            </a:r>
            <a:endParaRPr lang="en-US" altLang="zh-CN" b="1" dirty="0" smtClean="0"/>
          </a:p>
          <a:p>
            <a:r>
              <a:rPr lang="en-US" altLang="zh-CN" dirty="0" smtClean="0">
                <a:hlinkClick r:id="rId3"/>
              </a:rPr>
              <a:t>https://blog.csdn.net/u013444177/article/details/20051273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96587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Blob</a:t>
            </a:r>
            <a:r>
              <a:rPr lang="zh-CN" altLang="en-US" dirty="0" smtClean="0"/>
              <a:t>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一个</a:t>
            </a:r>
            <a:r>
              <a:rPr lang="en-US" altLang="zh-CN" dirty="0" smtClean="0"/>
              <a:t>blob</a:t>
            </a:r>
            <a:r>
              <a:rPr lang="zh-CN" altLang="en-US" dirty="0" smtClean="0"/>
              <a:t>通常用来存储文件的内容</a:t>
            </a:r>
            <a:endParaRPr lang="en-US" altLang="zh-CN" dirty="0" smtClean="0"/>
          </a:p>
          <a:p>
            <a:r>
              <a:rPr lang="zh-CN" altLang="en-US" dirty="0" smtClean="0"/>
              <a:t>用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show</a:t>
            </a:r>
            <a:r>
              <a:rPr lang="zh-CN" altLang="en-US" dirty="0" smtClean="0"/>
              <a:t>查看</a:t>
            </a:r>
            <a:r>
              <a:rPr lang="en-US" altLang="zh-CN" dirty="0" smtClean="0"/>
              <a:t>blob</a:t>
            </a:r>
            <a:r>
              <a:rPr lang="zh-CN" altLang="en-US" dirty="0" smtClean="0"/>
              <a:t>对象的内容</a:t>
            </a:r>
            <a:r>
              <a:rPr lang="en-US" altLang="zh-CN" dirty="0" smtClean="0"/>
              <a:t>,</a:t>
            </a:r>
            <a:r>
              <a:rPr lang="zh-CN" altLang="en-US" dirty="0" smtClean="0"/>
              <a:t>例如有一个</a:t>
            </a:r>
            <a:r>
              <a:rPr lang="en-US" altLang="zh-CN" dirty="0" smtClean="0"/>
              <a:t>Blob</a:t>
            </a:r>
            <a:r>
              <a:rPr lang="zh-CN" altLang="en-US" dirty="0" smtClean="0"/>
              <a:t>对象的</a:t>
            </a:r>
            <a:r>
              <a:rPr lang="en-US" altLang="zh-CN" dirty="0" smtClean="0"/>
              <a:t>SHA1</a:t>
            </a:r>
            <a:r>
              <a:rPr lang="zh-CN" altLang="en-US" dirty="0" smtClean="0"/>
              <a:t>哈希值，可以利用如下命令查看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show 6ff87c4664</a:t>
            </a:r>
          </a:p>
          <a:p>
            <a:r>
              <a:rPr lang="zh-CN" altLang="en-US" dirty="0"/>
              <a:t>一</a:t>
            </a:r>
            <a:r>
              <a:rPr lang="zh-CN" altLang="en-US" dirty="0" smtClean="0"/>
              <a:t>个</a:t>
            </a:r>
            <a:r>
              <a:rPr lang="en-US" altLang="zh-CN" dirty="0" smtClean="0"/>
              <a:t>”blob”</a:t>
            </a:r>
            <a:r>
              <a:rPr lang="zh-CN" altLang="en-US" dirty="0" smtClean="0"/>
              <a:t>对象就是一块二进制数据，它没有指向任何东西或者任何其属性，甚至连文件名都没有</a:t>
            </a:r>
            <a:endParaRPr lang="en-US" altLang="zh-CN" dirty="0" smtClean="0"/>
          </a:p>
          <a:p>
            <a:r>
              <a:rPr lang="zh-CN" altLang="en-US" dirty="0" smtClean="0"/>
              <a:t>由于</a:t>
            </a:r>
            <a:r>
              <a:rPr lang="en-US" altLang="zh-CN" dirty="0" smtClean="0"/>
              <a:t>blob</a:t>
            </a:r>
            <a:r>
              <a:rPr lang="zh-CN" altLang="en-US" dirty="0" smtClean="0"/>
              <a:t>内容全部都是数据，如果两个文件在一个目录树</a:t>
            </a:r>
            <a:r>
              <a:rPr lang="en-US" altLang="zh-CN" dirty="0" smtClean="0"/>
              <a:t>(</a:t>
            </a:r>
            <a:r>
              <a:rPr lang="zh-CN" altLang="en-US" dirty="0" smtClean="0"/>
              <a:t>或者是一个版本仓库</a:t>
            </a:r>
            <a:r>
              <a:rPr lang="en-US" altLang="zh-CN" dirty="0" smtClean="0"/>
              <a:t>)</a:t>
            </a:r>
            <a:r>
              <a:rPr lang="zh-CN" altLang="en-US" dirty="0" smtClean="0"/>
              <a:t>中有同样的数据内容，他们将共享同一个</a:t>
            </a:r>
            <a:r>
              <a:rPr lang="en-US" altLang="zh-CN" dirty="0" smtClean="0"/>
              <a:t>blob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Blob</a:t>
            </a:r>
            <a:r>
              <a:rPr lang="zh-CN" altLang="en-US" b="1" dirty="0" smtClean="0">
                <a:solidFill>
                  <a:srgbClr val="FF0000"/>
                </a:solidFill>
              </a:rPr>
              <a:t>对象和其所对应的文件所在的路径、文件名是否更改都完全没有关系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2052" name="Picture 4" descr="http://gitbook.liuhui998.com/assets/images/figure/object-blo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9675" y="46831"/>
            <a:ext cx="1924050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115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Tree</a:t>
            </a:r>
            <a:r>
              <a:rPr lang="zh-CN" altLang="en-US" dirty="0" smtClean="0"/>
              <a:t>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一个</a:t>
            </a:r>
            <a:r>
              <a:rPr lang="en-US" altLang="zh-CN" dirty="0" smtClean="0"/>
              <a:t>tree</a:t>
            </a:r>
            <a:r>
              <a:rPr lang="zh-CN" altLang="en-US" dirty="0" smtClean="0"/>
              <a:t>对象有一串</a:t>
            </a:r>
            <a:r>
              <a:rPr lang="en-US" altLang="zh-CN" dirty="0" smtClean="0"/>
              <a:t>(bunch)</a:t>
            </a:r>
            <a:r>
              <a:rPr lang="zh-CN" altLang="en-US" dirty="0" smtClean="0"/>
              <a:t>指向</a:t>
            </a:r>
            <a:r>
              <a:rPr lang="en-US" altLang="zh-CN" dirty="0" smtClean="0"/>
              <a:t>blob</a:t>
            </a:r>
            <a:r>
              <a:rPr lang="zh-CN" altLang="en-US" dirty="0" smtClean="0"/>
              <a:t>对象或者其他</a:t>
            </a:r>
            <a:r>
              <a:rPr lang="en-US" altLang="zh-CN" dirty="0" smtClean="0"/>
              <a:t>tree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的指针</a:t>
            </a:r>
            <a:r>
              <a:rPr lang="en-US" altLang="zh-CN" dirty="0" smtClean="0"/>
              <a:t>,</a:t>
            </a:r>
            <a:r>
              <a:rPr lang="zh-CN" altLang="en-US" dirty="0" smtClean="0"/>
              <a:t>它一般用来表示内容之间的目录层次关系；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show </a:t>
            </a:r>
            <a:r>
              <a:rPr lang="zh-CN" altLang="en-US" dirty="0" smtClean="0"/>
              <a:t>也可以查看</a:t>
            </a:r>
            <a:r>
              <a:rPr lang="en-US" altLang="zh-CN" dirty="0" smtClean="0"/>
              <a:t>tree</a:t>
            </a:r>
            <a:r>
              <a:rPr lang="zh-CN" altLang="en-US" dirty="0" smtClean="0"/>
              <a:t>对象，但是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ls-tree</a:t>
            </a:r>
            <a:r>
              <a:rPr lang="zh-CN" altLang="en-US" dirty="0" smtClean="0"/>
              <a:t>可以查看到更多细节，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3074" name="Picture 2" descr="http://gitbook.liuhui998.com/assets/images/figure/object-tre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1327" y="0"/>
            <a:ext cx="1933575" cy="2009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151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Tree</a:t>
            </a:r>
            <a:r>
              <a:rPr lang="zh-CN" altLang="en-US" dirty="0" smtClean="0"/>
              <a:t>对象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652" y="1505519"/>
            <a:ext cx="8736677" cy="5286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54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Commit</a:t>
            </a:r>
            <a:r>
              <a:rPr lang="zh-CN" altLang="en-US" dirty="0" smtClean="0"/>
              <a:t>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6943" y="1690688"/>
            <a:ext cx="10515600" cy="4351338"/>
          </a:xfrm>
        </p:spPr>
        <p:txBody>
          <a:bodyPr/>
          <a:lstStyle/>
          <a:p>
            <a:r>
              <a:rPr lang="en-US" altLang="zh-CN" dirty="0" smtClean="0"/>
              <a:t>“commit”</a:t>
            </a:r>
            <a:r>
              <a:rPr lang="zh-CN" altLang="en-US" dirty="0" smtClean="0"/>
              <a:t>对象指向一个</a:t>
            </a:r>
            <a:r>
              <a:rPr lang="en-US" altLang="zh-CN" dirty="0" smtClean="0"/>
              <a:t>”tree</a:t>
            </a:r>
            <a:r>
              <a:rPr lang="zh-CN" altLang="en-US" dirty="0" smtClean="0"/>
              <a:t>对象</a:t>
            </a:r>
            <a:r>
              <a:rPr lang="en-US" altLang="zh-CN" dirty="0" smtClean="0"/>
              <a:t>”</a:t>
            </a:r>
            <a:r>
              <a:rPr lang="zh-CN" altLang="en-US" dirty="0" smtClean="0"/>
              <a:t>，并且带有相关的描述信息</a:t>
            </a:r>
            <a:endParaRPr lang="en-US" altLang="zh-CN" dirty="0" smtClean="0"/>
          </a:p>
          <a:p>
            <a:r>
              <a:rPr lang="zh-CN" altLang="en-US" dirty="0" smtClean="0"/>
              <a:t>用 </a:t>
            </a:r>
            <a:r>
              <a:rPr lang="en-US" altLang="zh-CN" dirty="0" smtClean="0"/>
              <a:t>–pretty=raw</a:t>
            </a:r>
            <a:r>
              <a:rPr lang="zh-CN" altLang="en-US" dirty="0" smtClean="0"/>
              <a:t>参数来配合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show</a:t>
            </a:r>
            <a:r>
              <a:rPr lang="zh-CN" altLang="en-US" dirty="0" smtClean="0"/>
              <a:t>或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log </a:t>
            </a:r>
            <a:r>
              <a:rPr lang="zh-CN" altLang="en-US" dirty="0" smtClean="0"/>
              <a:t>去查看某个提交</a:t>
            </a:r>
            <a:r>
              <a:rPr lang="en-US" altLang="zh-CN" dirty="0" smtClean="0"/>
              <a:t>(commit)</a:t>
            </a:r>
          </a:p>
          <a:p>
            <a:endParaRPr lang="zh-CN" altLang="en-US" dirty="0"/>
          </a:p>
        </p:txBody>
      </p:sp>
      <p:pic>
        <p:nvPicPr>
          <p:cNvPr id="4098" name="Picture 2" descr="http://gitbook.liuhui998.com/assets/images/figure/object-commi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7950" y="-67469"/>
            <a:ext cx="1924050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78" y="3260404"/>
            <a:ext cx="11176515" cy="3173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35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Commit</a:t>
            </a:r>
            <a:r>
              <a:rPr lang="zh-CN" altLang="en-US" dirty="0"/>
              <a:t>对象</a:t>
            </a:r>
          </a:p>
        </p:txBody>
      </p:sp>
      <p:pic>
        <p:nvPicPr>
          <p:cNvPr id="4" name="Picture 2" descr="http://gitbook.liuhui998.com/assets/images/figure/object-commi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135" y="1404257"/>
            <a:ext cx="3872001" cy="4408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5470072" y="1476255"/>
            <a:ext cx="63518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一个 </a:t>
            </a:r>
            <a:r>
              <a:rPr lang="en-US" altLang="zh-CN" b="1" dirty="0"/>
              <a:t>tree</a:t>
            </a:r>
            <a:r>
              <a:rPr lang="zh-CN" altLang="en-US" dirty="0"/>
              <a:t>　对象</a:t>
            </a:r>
            <a:r>
              <a:rPr lang="en-US" altLang="zh-CN" dirty="0"/>
              <a:t>: tree</a:t>
            </a:r>
            <a:r>
              <a:rPr lang="zh-CN" altLang="en-US" dirty="0"/>
              <a:t>对象的</a:t>
            </a:r>
            <a:r>
              <a:rPr lang="en-US" altLang="zh-CN" dirty="0"/>
              <a:t>SHA1</a:t>
            </a:r>
            <a:r>
              <a:rPr lang="zh-CN" altLang="en-US" dirty="0"/>
              <a:t>签名</a:t>
            </a:r>
            <a:r>
              <a:rPr lang="en-US" altLang="zh-CN" dirty="0"/>
              <a:t>, </a:t>
            </a:r>
            <a:r>
              <a:rPr lang="zh-CN" altLang="en-US" dirty="0"/>
              <a:t>代表着目录在某一时间点的内容</a:t>
            </a:r>
            <a:r>
              <a:rPr lang="en-US" altLang="zh-CN" dirty="0"/>
              <a:t>.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470072" y="2321046"/>
            <a:ext cx="635181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父对象</a:t>
            </a:r>
            <a:r>
              <a:rPr lang="zh-CN" altLang="en-US" dirty="0"/>
              <a:t> </a:t>
            </a:r>
            <a:r>
              <a:rPr lang="en-US" altLang="zh-CN" dirty="0"/>
              <a:t>(parent(s)): </a:t>
            </a:r>
            <a:r>
              <a:rPr lang="zh-CN" altLang="en-US" dirty="0"/>
              <a:t>提交</a:t>
            </a:r>
            <a:r>
              <a:rPr lang="en-US" altLang="zh-CN" dirty="0"/>
              <a:t>(commit)</a:t>
            </a:r>
            <a:r>
              <a:rPr lang="zh-CN" altLang="en-US" dirty="0"/>
              <a:t>的</a:t>
            </a:r>
            <a:r>
              <a:rPr lang="en-US" altLang="zh-CN" dirty="0"/>
              <a:t>SHA1</a:t>
            </a:r>
            <a:r>
              <a:rPr lang="zh-CN" altLang="en-US" dirty="0"/>
              <a:t>签名代表着当前提交前一步的项目历史</a:t>
            </a:r>
            <a:r>
              <a:rPr lang="en-US" altLang="zh-CN" dirty="0"/>
              <a:t>. </a:t>
            </a:r>
            <a:r>
              <a:rPr lang="zh-CN" altLang="en-US" dirty="0"/>
              <a:t>上面的那个例子就只有一个父对象</a:t>
            </a:r>
            <a:r>
              <a:rPr lang="en-US" altLang="zh-CN" dirty="0"/>
              <a:t>; </a:t>
            </a:r>
            <a:r>
              <a:rPr lang="zh-CN" altLang="en-US" dirty="0"/>
              <a:t>合并的提交</a:t>
            </a:r>
            <a:r>
              <a:rPr lang="en-US" altLang="zh-CN" dirty="0"/>
              <a:t>(merge commits)</a:t>
            </a:r>
            <a:r>
              <a:rPr lang="zh-CN" altLang="en-US" dirty="0"/>
              <a:t>可能会有不只一个父对象</a:t>
            </a:r>
            <a:r>
              <a:rPr lang="en-US" altLang="zh-CN" dirty="0"/>
              <a:t>. </a:t>
            </a:r>
            <a:r>
              <a:rPr lang="zh-CN" altLang="en-US" dirty="0"/>
              <a:t>如果一个提交没有父对象</a:t>
            </a:r>
            <a:r>
              <a:rPr lang="en-US" altLang="zh-CN" dirty="0"/>
              <a:t>, </a:t>
            </a:r>
            <a:r>
              <a:rPr lang="zh-CN" altLang="en-US" dirty="0"/>
              <a:t>那么我们就叫它“根提交</a:t>
            </a:r>
            <a:r>
              <a:rPr lang="en-US" altLang="zh-CN" dirty="0"/>
              <a:t>"(root commit), </a:t>
            </a:r>
            <a:r>
              <a:rPr lang="zh-CN" altLang="en-US" dirty="0"/>
              <a:t>它就代表着项目最初的一个版本</a:t>
            </a:r>
            <a:r>
              <a:rPr lang="en-US" altLang="zh-CN" dirty="0"/>
              <a:t>(revision). </a:t>
            </a:r>
            <a:r>
              <a:rPr lang="zh-CN" altLang="en-US" dirty="0"/>
              <a:t>每个项目必须有至少有一个“根提交</a:t>
            </a:r>
            <a:r>
              <a:rPr lang="en-US" altLang="zh-CN" dirty="0"/>
              <a:t>"(root commit). </a:t>
            </a:r>
            <a:r>
              <a:rPr lang="zh-CN" altLang="en-US" dirty="0"/>
              <a:t>一个项目可能有多个</a:t>
            </a:r>
            <a:r>
              <a:rPr lang="en-US" altLang="zh-CN" dirty="0"/>
              <a:t>"</a:t>
            </a:r>
            <a:r>
              <a:rPr lang="zh-CN" altLang="en-US" dirty="0"/>
              <a:t>根提交“，虽然这并不常见</a:t>
            </a:r>
            <a:r>
              <a:rPr lang="en-US" altLang="zh-CN" dirty="0"/>
              <a:t>(</a:t>
            </a:r>
            <a:r>
              <a:rPr lang="zh-CN" altLang="en-US" dirty="0"/>
              <a:t>这不是好的作法</a:t>
            </a:r>
            <a:r>
              <a:rPr lang="en-US" altLang="zh-CN" dirty="0"/>
              <a:t>).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470072" y="4461104"/>
            <a:ext cx="6351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作者</a:t>
            </a:r>
            <a:r>
              <a:rPr lang="zh-CN" altLang="en-US" dirty="0"/>
              <a:t> </a:t>
            </a:r>
            <a:r>
              <a:rPr lang="en-US" altLang="zh-CN" dirty="0"/>
              <a:t>: </a:t>
            </a:r>
            <a:r>
              <a:rPr lang="zh-CN" altLang="en-US" dirty="0"/>
              <a:t>做了此次修改的人的名字</a:t>
            </a:r>
            <a:r>
              <a:rPr lang="en-US" altLang="zh-CN" dirty="0"/>
              <a:t>,</a:t>
            </a:r>
            <a:r>
              <a:rPr lang="zh-CN" altLang="en-US" dirty="0"/>
              <a:t>　还有修改日期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470072" y="5049632"/>
            <a:ext cx="63518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提交者</a:t>
            </a:r>
            <a:r>
              <a:rPr lang="zh-CN" altLang="en-US" dirty="0"/>
              <a:t>（</a:t>
            </a:r>
            <a:r>
              <a:rPr lang="en-US" altLang="zh-CN" dirty="0"/>
              <a:t>committer): </a:t>
            </a:r>
            <a:r>
              <a:rPr lang="zh-CN" altLang="en-US" dirty="0"/>
              <a:t>实际创建提交</a:t>
            </a:r>
            <a:r>
              <a:rPr lang="en-US" altLang="zh-CN" dirty="0"/>
              <a:t>(commit)</a:t>
            </a:r>
            <a:r>
              <a:rPr lang="zh-CN" altLang="en-US" dirty="0"/>
              <a:t>的人的名字</a:t>
            </a:r>
            <a:r>
              <a:rPr lang="en-US" altLang="zh-CN" dirty="0"/>
              <a:t>, </a:t>
            </a:r>
            <a:r>
              <a:rPr lang="zh-CN" altLang="en-US" dirty="0"/>
              <a:t>同时也带有提交日期</a:t>
            </a:r>
            <a:r>
              <a:rPr lang="en-US" altLang="zh-CN" dirty="0"/>
              <a:t>. TA</a:t>
            </a:r>
            <a:r>
              <a:rPr lang="zh-CN" altLang="en-US" dirty="0"/>
              <a:t>可能会和作者不是同一个人</a:t>
            </a:r>
            <a:r>
              <a:rPr lang="en-US" altLang="zh-CN" dirty="0"/>
              <a:t>; </a:t>
            </a:r>
            <a:r>
              <a:rPr lang="zh-CN" altLang="en-US" dirty="0"/>
              <a:t>例如作者写一个补丁</a:t>
            </a:r>
            <a:r>
              <a:rPr lang="en-US" altLang="zh-CN" dirty="0"/>
              <a:t>(patch)</a:t>
            </a:r>
            <a:r>
              <a:rPr lang="zh-CN" altLang="en-US" dirty="0"/>
              <a:t>并把它用邮件发给提交者</a:t>
            </a:r>
            <a:r>
              <a:rPr lang="en-US" altLang="zh-CN" dirty="0"/>
              <a:t>, </a:t>
            </a:r>
            <a:r>
              <a:rPr lang="zh-CN" altLang="en-US" dirty="0"/>
              <a:t>由他来创建提交</a:t>
            </a:r>
            <a:r>
              <a:rPr lang="en-US" altLang="zh-CN" dirty="0"/>
              <a:t>(commit).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753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对象结构图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08338"/>
            <a:ext cx="7523809" cy="184761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0104" y="1086571"/>
            <a:ext cx="7314286" cy="57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368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</TotalTime>
  <Words>1476</Words>
  <Application>Microsoft Office PowerPoint</Application>
  <PresentationFormat>宽屏</PresentationFormat>
  <Paragraphs>177</Paragraphs>
  <Slides>36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2" baseType="lpstr">
      <vt:lpstr>宋体</vt:lpstr>
      <vt:lpstr>Arial</vt:lpstr>
      <vt:lpstr>Calibri</vt:lpstr>
      <vt:lpstr>Calibri Light</vt:lpstr>
      <vt:lpstr>Wingdings</vt:lpstr>
      <vt:lpstr>Office 主题</vt:lpstr>
      <vt:lpstr>Git</vt:lpstr>
      <vt:lpstr>Git对象模型</vt:lpstr>
      <vt:lpstr>与SVN的区别</vt:lpstr>
      <vt:lpstr>Blob对象</vt:lpstr>
      <vt:lpstr>Tree对象</vt:lpstr>
      <vt:lpstr>Tree对象</vt:lpstr>
      <vt:lpstr>Commit对象</vt:lpstr>
      <vt:lpstr>Commit对象</vt:lpstr>
      <vt:lpstr>对象结构图</vt:lpstr>
      <vt:lpstr>Tag对象</vt:lpstr>
      <vt:lpstr>Git目录 与 工作目录</vt:lpstr>
      <vt:lpstr>Git目录 和 工作目录</vt:lpstr>
      <vt:lpstr>Git索引</vt:lpstr>
      <vt:lpstr>Git索引查看</vt:lpstr>
      <vt:lpstr>Git命令流程</vt:lpstr>
      <vt:lpstr>Git操作流程</vt:lpstr>
      <vt:lpstr>Git初始化</vt:lpstr>
      <vt:lpstr>Git初始化</vt:lpstr>
      <vt:lpstr>获得一个Git仓库</vt:lpstr>
      <vt:lpstr>获取一个Git仓库</vt:lpstr>
      <vt:lpstr>获取一个Git仓库</vt:lpstr>
      <vt:lpstr>PowerPoint 演示文稿</vt:lpstr>
      <vt:lpstr>PowerPoint 演示文稿</vt:lpstr>
      <vt:lpstr>PowerPoint 演示文稿</vt:lpstr>
      <vt:lpstr>Git Gui Diff乱码</vt:lpstr>
      <vt:lpstr>Git Gui Diff乱码</vt:lpstr>
      <vt:lpstr>代码乱码</vt:lpstr>
      <vt:lpstr>修改，Gui和命令</vt:lpstr>
      <vt:lpstr>PowerPoint 演示文稿</vt:lpstr>
      <vt:lpstr>PowerPoint 演示文稿</vt:lpstr>
      <vt:lpstr>PowerPoint 演示文稿</vt:lpstr>
      <vt:lpstr>PowerPoint 演示文稿</vt:lpstr>
      <vt:lpstr>自己创建的可以成功上传(push)</vt:lpstr>
      <vt:lpstr>在IDEA进行Git使用 </vt:lpstr>
      <vt:lpstr>PowerPoint 演示文稿</vt:lpstr>
      <vt:lpstr>参考资料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man益兵</dc:creator>
  <cp:lastModifiedBy>man益兵</cp:lastModifiedBy>
  <cp:revision>59</cp:revision>
  <dcterms:created xsi:type="dcterms:W3CDTF">2018-04-30T03:01:11Z</dcterms:created>
  <dcterms:modified xsi:type="dcterms:W3CDTF">2018-04-30T10:39:54Z</dcterms:modified>
</cp:coreProperties>
</file>