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1"/>
  </p:notesMasterIdLst>
  <p:handoutMasterIdLst>
    <p:handoutMasterId r:id="rId22"/>
  </p:handoutMasterIdLst>
  <p:sldIdLst>
    <p:sldId id="281" r:id="rId5"/>
    <p:sldId id="354" r:id="rId6"/>
    <p:sldId id="353" r:id="rId7"/>
    <p:sldId id="283" r:id="rId8"/>
    <p:sldId id="351" r:id="rId9"/>
    <p:sldId id="361" r:id="rId10"/>
    <p:sldId id="362" r:id="rId11"/>
    <p:sldId id="356" r:id="rId12"/>
    <p:sldId id="363" r:id="rId13"/>
    <p:sldId id="360" r:id="rId14"/>
    <p:sldId id="272" r:id="rId15"/>
    <p:sldId id="364" r:id="rId16"/>
    <p:sldId id="365" r:id="rId17"/>
    <p:sldId id="284" r:id="rId18"/>
    <p:sldId id="357" r:id="rId19"/>
    <p:sldId id="3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00" y="184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lorants/Downloads/data-16194299107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lorants/Downloads/data-1619448115228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lorants/Downloads/data-161945079133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lorants/Downloads/data-1619467922648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lorants/Downloads/data-1619467734204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lorants/Downloads/data-1619477068131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Number</a:t>
            </a:r>
            <a:r>
              <a:rPr lang="en-US" baseline="0" dirty="0"/>
              <a:t> of Tickets Requested by Department from 2016-2019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'data-1619429910701'!$B$1</c:f>
              <c:strCache>
                <c:ptCount val="1"/>
                <c:pt idx="0">
                  <c:v>total_num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85-8D41-B9E5-C559A1CCB252}"/>
              </c:ext>
            </c:extLst>
          </c:dPt>
          <c:cat>
            <c:strRef>
              <c:f>'data-1619429910701'!$A$2:$A$11</c:f>
              <c:strCache>
                <c:ptCount val="10"/>
                <c:pt idx="0">
                  <c:v>New York City Police Department</c:v>
                </c:pt>
                <c:pt idx="1">
                  <c:v>Department of Housing Preservation and Development</c:v>
                </c:pt>
                <c:pt idx="2">
                  <c:v>Department of Transportation</c:v>
                </c:pt>
                <c:pt idx="3">
                  <c:v>Department of Environmental Protection</c:v>
                </c:pt>
                <c:pt idx="4">
                  <c:v>Department of Buildings</c:v>
                </c:pt>
                <c:pt idx="5">
                  <c:v>Department of Sanitation</c:v>
                </c:pt>
                <c:pt idx="6">
                  <c:v>Department of Parks and Recreation</c:v>
                </c:pt>
                <c:pt idx="7">
                  <c:v>Department of Health and Mental Hygiene</c:v>
                </c:pt>
                <c:pt idx="8">
                  <c:v>Taxi and Limousine Commission</c:v>
                </c:pt>
                <c:pt idx="9">
                  <c:v>Operations Unit - Department of Homeless Services</c:v>
                </c:pt>
              </c:strCache>
            </c:strRef>
          </c:cat>
          <c:val>
            <c:numRef>
              <c:f>'data-1619429910701'!$B$2:$B$11</c:f>
              <c:numCache>
                <c:formatCode>General</c:formatCode>
                <c:ptCount val="10"/>
                <c:pt idx="0">
                  <c:v>3006805</c:v>
                </c:pt>
                <c:pt idx="1">
                  <c:v>2243825</c:v>
                </c:pt>
                <c:pt idx="2">
                  <c:v>1158728</c:v>
                </c:pt>
                <c:pt idx="3">
                  <c:v>765838</c:v>
                </c:pt>
                <c:pt idx="4">
                  <c:v>524990</c:v>
                </c:pt>
                <c:pt idx="5">
                  <c:v>462909</c:v>
                </c:pt>
                <c:pt idx="6">
                  <c:v>419688</c:v>
                </c:pt>
                <c:pt idx="7">
                  <c:v>262640</c:v>
                </c:pt>
                <c:pt idx="8">
                  <c:v>120797</c:v>
                </c:pt>
                <c:pt idx="9">
                  <c:v>96288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85-8D41-B9E5-C559A1CCB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39647727"/>
        <c:axId val="339124767"/>
      </c:barChart>
      <c:catAx>
        <c:axId val="339647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124767"/>
        <c:crosses val="autoZero"/>
        <c:auto val="1"/>
        <c:lblAlgn val="ctr"/>
        <c:lblOffset val="100"/>
        <c:noMultiLvlLbl val="0"/>
      </c:catAx>
      <c:valAx>
        <c:axId val="3391247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Tickets Requested (by million)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647727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Number</a:t>
            </a:r>
            <a:r>
              <a:rPr lang="en-US" baseline="0"/>
              <a:t> of Request by </a:t>
            </a:r>
            <a:r>
              <a:rPr lang="en-US"/>
              <a:t>Request</a:t>
            </a:r>
            <a:r>
              <a:rPr lang="en-US" baseline="0"/>
              <a:t> Types in 2019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FD-194D-95D8-9647438945F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FD-194D-95D8-9647438945F3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FD-194D-95D8-9647438945F3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FD-194D-95D8-9647438945F3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Sheet1!$G$25:$G$33</c:f>
              <c:strCache>
                <c:ptCount val="9"/>
                <c:pt idx="0">
                  <c:v>Noise Related Complaints</c:v>
                </c:pt>
                <c:pt idx="1">
                  <c:v>Vehicle Related</c:v>
                </c:pt>
                <c:pt idx="2">
                  <c:v>Non-Emergency Police Matter</c:v>
                </c:pt>
                <c:pt idx="3">
                  <c:v>Homeless Encampment</c:v>
                </c:pt>
                <c:pt idx="4">
                  <c:v>Vending</c:v>
                </c:pt>
                <c:pt idx="5">
                  <c:v>Traffic</c:v>
                </c:pt>
                <c:pt idx="6">
                  <c:v>Animal-Abuse</c:v>
                </c:pt>
                <c:pt idx="7">
                  <c:v>Drug Activity</c:v>
                </c:pt>
                <c:pt idx="8">
                  <c:v>Panhandling</c:v>
                </c:pt>
              </c:strCache>
            </c:strRef>
          </c:cat>
          <c:val>
            <c:numRef>
              <c:f>Sheet1!$H$25:$H$31</c:f>
              <c:numCache>
                <c:formatCode>General</c:formatCode>
                <c:ptCount val="7"/>
                <c:pt idx="0">
                  <c:v>419264</c:v>
                </c:pt>
                <c:pt idx="1">
                  <c:v>377530</c:v>
                </c:pt>
                <c:pt idx="2">
                  <c:v>10090</c:v>
                </c:pt>
                <c:pt idx="3">
                  <c:v>7080</c:v>
                </c:pt>
                <c:pt idx="4">
                  <c:v>4867</c:v>
                </c:pt>
                <c:pt idx="5">
                  <c:v>4669</c:v>
                </c:pt>
                <c:pt idx="6">
                  <c:v>7928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FD-194D-95D8-9647438945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252287"/>
        <c:axId val="1020992975"/>
      </c:barChart>
      <c:catAx>
        <c:axId val="715252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992975"/>
        <c:crosses val="autoZero"/>
        <c:auto val="1"/>
        <c:lblAlgn val="ctr"/>
        <c:lblOffset val="100"/>
        <c:noMultiLvlLbl val="0"/>
      </c:catAx>
      <c:valAx>
        <c:axId val="1020992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Ticket</a:t>
                </a:r>
                <a:r>
                  <a:rPr lang="en-US" baseline="0" dirty="0"/>
                  <a:t> Requests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25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of Request to the NYPD per</a:t>
            </a:r>
            <a:r>
              <a:rPr lang="en-US" baseline="0"/>
              <a:t> Borough in 2019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'data-1619450791335'!$B$1</c:f>
              <c:strCache>
                <c:ptCount val="1"/>
                <c:pt idx="0">
                  <c:v>total_count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09-1A40-9CBA-3D1574E3C5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09-1A40-9CBA-3D1574E3C5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09-1A40-9CBA-3D1574E3C5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909-1A40-9CBA-3D1574E3C56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909-1A40-9CBA-3D1574E3C565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909-1A40-9CBA-3D1574E3C565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909-1A40-9CBA-3D1574E3C565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909-1A40-9CBA-3D1574E3C565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909-1A40-9CBA-3D1574E3C565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909-1A40-9CBA-3D1574E3C56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'data-1619450791335'!$A$2:$A$6</c:f>
              <c:strCache>
                <c:ptCount val="5"/>
                <c:pt idx="0">
                  <c:v>Brooklyn</c:v>
                </c:pt>
                <c:pt idx="1">
                  <c:v>Queens</c:v>
                </c:pt>
                <c:pt idx="2">
                  <c:v>Manhattan</c:v>
                </c:pt>
                <c:pt idx="3">
                  <c:v>Bronx</c:v>
                </c:pt>
                <c:pt idx="4">
                  <c:v>Staten Island</c:v>
                </c:pt>
              </c:strCache>
            </c:strRef>
          </c:cat>
          <c:val>
            <c:numRef>
              <c:f>'data-1619450791335'!$B$2:$B$6</c:f>
              <c:numCache>
                <c:formatCode>General</c:formatCode>
                <c:ptCount val="5"/>
                <c:pt idx="0">
                  <c:v>259981</c:v>
                </c:pt>
                <c:pt idx="1">
                  <c:v>229936</c:v>
                </c:pt>
                <c:pt idx="2">
                  <c:v>161516</c:v>
                </c:pt>
                <c:pt idx="3">
                  <c:v>151456</c:v>
                </c:pt>
                <c:pt idx="4">
                  <c:v>30392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909-1A40-9CBA-3D1574E3C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300" dirty="0"/>
              <a:t>Total</a:t>
            </a:r>
            <a:r>
              <a:rPr lang="en-US" sz="1300" baseline="0" dirty="0"/>
              <a:t> # of Ticket Requests by Dept. in 2019</a:t>
            </a:r>
            <a:endParaRPr lang="en-US" sz="1300" dirty="0"/>
          </a:p>
        </c:rich>
      </c:tx>
      <c:layout>
        <c:manualLayout>
          <c:xMode val="edge"/>
          <c:yMode val="edge"/>
          <c:x val="0.11354528495723493"/>
          <c:y val="5.1898752480986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'data-1619467922648'!$B$1</c:f>
              <c:strCache>
                <c:ptCount val="1"/>
                <c:pt idx="0">
                  <c:v>total_num_req_2019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57-F544-94CE-7FC58D2AAEC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57-F544-94CE-7FC58D2AAEC0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57-F544-94CE-7FC58D2AAEC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C57-F544-94CE-7FC58D2AAE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'data-1619467922648'!$A$2:$A$10</c:f>
              <c:strCache>
                <c:ptCount val="9"/>
                <c:pt idx="0">
                  <c:v>Damaged Tree</c:v>
                </c:pt>
                <c:pt idx="1">
                  <c:v>New Tree Request</c:v>
                </c:pt>
                <c:pt idx="2">
                  <c:v>Maintenance or Facility</c:v>
                </c:pt>
                <c:pt idx="3">
                  <c:v>Overgrown Tree/Branches</c:v>
                </c:pt>
                <c:pt idx="4">
                  <c:v>Dead/Dying Tree</c:v>
                </c:pt>
                <c:pt idx="5">
                  <c:v>Root/Sewer/Sidewalk Condition</c:v>
                </c:pt>
                <c:pt idx="6">
                  <c:v>Illegal Tree Damage</c:v>
                </c:pt>
                <c:pt idx="7">
                  <c:v>Violation of Park Rules</c:v>
                </c:pt>
                <c:pt idx="8">
                  <c:v>Animal in a Park</c:v>
                </c:pt>
              </c:strCache>
            </c:strRef>
          </c:cat>
          <c:val>
            <c:numRef>
              <c:f>'data-1619467922648'!$B$2:$B$10</c:f>
              <c:numCache>
                <c:formatCode>General</c:formatCode>
                <c:ptCount val="9"/>
                <c:pt idx="0">
                  <c:v>26283</c:v>
                </c:pt>
                <c:pt idx="1">
                  <c:v>17464</c:v>
                </c:pt>
                <c:pt idx="2">
                  <c:v>15250</c:v>
                </c:pt>
                <c:pt idx="3">
                  <c:v>14465</c:v>
                </c:pt>
                <c:pt idx="4">
                  <c:v>10007</c:v>
                </c:pt>
                <c:pt idx="5">
                  <c:v>9998</c:v>
                </c:pt>
                <c:pt idx="6">
                  <c:v>3511</c:v>
                </c:pt>
                <c:pt idx="7">
                  <c:v>2980</c:v>
                </c:pt>
                <c:pt idx="8">
                  <c:v>2283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57-F544-94CE-7FC58D2AAE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45435280"/>
        <c:axId val="445436928"/>
      </c:barChart>
      <c:catAx>
        <c:axId val="445435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436928"/>
        <c:crosses val="autoZero"/>
        <c:auto val="1"/>
        <c:lblAlgn val="ctr"/>
        <c:lblOffset val="100"/>
        <c:noMultiLvlLbl val="0"/>
      </c:catAx>
      <c:valAx>
        <c:axId val="445436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Ticket</a:t>
                </a:r>
                <a:r>
                  <a:rPr lang="en-US" baseline="0"/>
                  <a:t> Request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435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# of Ticket Requests By Dept. in 2019 for Request &gt; 30 days old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'data-1619467734204'!$B$1</c:f>
              <c:strCache>
                <c:ptCount val="1"/>
                <c:pt idx="0">
                  <c:v>total_num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EE-8C49-99EF-1962C99BCD2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4EE-8C49-99EF-1962C99BCD26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EE-8C49-99EF-1962C99BCD26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EE-8C49-99EF-1962C99BCD2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'data-1619467734204'!$A$2:$A$10</c:f>
              <c:strCache>
                <c:ptCount val="9"/>
                <c:pt idx="0">
                  <c:v>Damaged Tree</c:v>
                </c:pt>
                <c:pt idx="1">
                  <c:v>Maintenance or Facility</c:v>
                </c:pt>
                <c:pt idx="2">
                  <c:v>Dead/Dying Tree</c:v>
                </c:pt>
                <c:pt idx="3">
                  <c:v>Overgrown Tree/Branches</c:v>
                </c:pt>
                <c:pt idx="4">
                  <c:v>New Tree Request</c:v>
                </c:pt>
                <c:pt idx="5">
                  <c:v>Root/Sewer/Sidewalk Condition</c:v>
                </c:pt>
                <c:pt idx="6">
                  <c:v>Illegal Tree Damage</c:v>
                </c:pt>
                <c:pt idx="7">
                  <c:v>Animal in a Park</c:v>
                </c:pt>
                <c:pt idx="8">
                  <c:v>Violation of Park Rules</c:v>
                </c:pt>
              </c:strCache>
            </c:strRef>
          </c:cat>
          <c:val>
            <c:numRef>
              <c:f>'data-1619467734204'!$B$2:$B$10</c:f>
              <c:numCache>
                <c:formatCode>General</c:formatCode>
                <c:ptCount val="9"/>
                <c:pt idx="0">
                  <c:v>7254</c:v>
                </c:pt>
                <c:pt idx="1">
                  <c:v>5326</c:v>
                </c:pt>
                <c:pt idx="2">
                  <c:v>3871</c:v>
                </c:pt>
                <c:pt idx="3">
                  <c:v>3829</c:v>
                </c:pt>
                <c:pt idx="4">
                  <c:v>3249</c:v>
                </c:pt>
                <c:pt idx="5">
                  <c:v>1702</c:v>
                </c:pt>
                <c:pt idx="6">
                  <c:v>883</c:v>
                </c:pt>
                <c:pt idx="7">
                  <c:v>275</c:v>
                </c:pt>
                <c:pt idx="8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EE-8C49-99EF-1962C99BC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15893791"/>
        <c:axId val="1315895439"/>
      </c:barChart>
      <c:catAx>
        <c:axId val="13158937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895439"/>
        <c:crosses val="autoZero"/>
        <c:auto val="1"/>
        <c:lblAlgn val="ctr"/>
        <c:lblOffset val="100"/>
        <c:noMultiLvlLbl val="0"/>
      </c:catAx>
      <c:valAx>
        <c:axId val="13158954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Ticket Request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5893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of</a:t>
            </a:r>
            <a:r>
              <a:rPr lang="en-US" baseline="0" dirty="0"/>
              <a:t> Total by Source in 2019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'data-1619477068131'!$B$1</c:f>
              <c:strCache>
                <c:ptCount val="1"/>
                <c:pt idx="0">
                  <c:v>total_num_in_2019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F3-144E-B50D-6049941F770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F3-144E-B50D-6049941F77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F3-144E-B50D-6049941F770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F3-144E-B50D-6049941F770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F3-144E-B50D-6049941F770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A9047227-6845-1A43-80F6-640F82040D5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EF3-144E-B50D-6049941F770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/>
                      <a:t> </a:t>
                    </a:r>
                    <a:fld id="{F3F2BBC7-4441-2D42-82FA-172A0441657E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EF3-144E-B50D-6049941F770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AC5EDD2-2C08-BE4F-997E-A88E33F01690}" type="PERCENTAGE">
                      <a:rPr lang="en-US" baseline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EF3-144E-B50D-6049941F770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1EFED78-B985-354B-82BD-4D2673D0253F}" type="PERCENTAGE">
                      <a:rPr lang="en-US" baseline="0"/>
                      <a:pPr/>
                      <a:t>[PERCENTAGE]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EF3-144E-B50D-6049941F77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'data-1619477068131'!$A$2:$A$6</c:f>
              <c:strCache>
                <c:ptCount val="5"/>
                <c:pt idx="0">
                  <c:v>PHONE</c:v>
                </c:pt>
                <c:pt idx="1">
                  <c:v>ONLINE</c:v>
                </c:pt>
                <c:pt idx="2">
                  <c:v>UNKNOWN</c:v>
                </c:pt>
                <c:pt idx="3">
                  <c:v>MOBILE</c:v>
                </c:pt>
                <c:pt idx="4">
                  <c:v>OTHER</c:v>
                </c:pt>
              </c:strCache>
            </c:strRef>
          </c:cat>
          <c:val>
            <c:numRef>
              <c:f>'data-1619477068131'!$B$2:$B$6</c:f>
              <c:numCache>
                <c:formatCode>General</c:formatCode>
                <c:ptCount val="5"/>
                <c:pt idx="0">
                  <c:v>1137789</c:v>
                </c:pt>
                <c:pt idx="1">
                  <c:v>546213</c:v>
                </c:pt>
                <c:pt idx="2">
                  <c:v>400637</c:v>
                </c:pt>
                <c:pt idx="3">
                  <c:v>363874</c:v>
                </c:pt>
                <c:pt idx="4">
                  <c:v>8442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EF3-144E-B50D-6049941F7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4/26/21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4/26/21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Analytics Project 2:</a:t>
            </a:r>
            <a:br>
              <a:rPr lang="en-US" sz="4800" dirty="0"/>
            </a:br>
            <a:r>
              <a:rPr lang="en-US" sz="8800" b="1" dirty="0">
                <a:highlight>
                  <a:srgbClr val="FFFF00"/>
                </a:highlight>
              </a:rPr>
              <a:t>NYC 311</a:t>
            </a:r>
            <a:endParaRPr lang="en-US" sz="4800" b="1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Florenze</a:t>
            </a:r>
            <a:r>
              <a:rPr lang="en-US" dirty="0"/>
              <a:t> </a:t>
            </a:r>
            <a:r>
              <a:rPr lang="en-US" dirty="0" err="1"/>
              <a:t>Almalel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Avg. Time-to-Close of the Top Requested Companies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247F24F-FEDE-4BA9-AF7F-3B64E28D080E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en-US" dirty="0"/>
              <a:t>4/26/2021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1" name="Table 32">
            <a:extLst>
              <a:ext uri="{FF2B5EF4-FFF2-40B4-BE49-F238E27FC236}">
                <a16:creationId xmlns:a16="http://schemas.microsoft.com/office/drawing/2014/main" id="{F3035D34-7B9B-D84A-9C7E-4FED0D223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09418"/>
              </p:ext>
            </p:extLst>
          </p:nvPr>
        </p:nvGraphicFramePr>
        <p:xfrm>
          <a:off x="905257" y="2065868"/>
          <a:ext cx="9062834" cy="3285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0965">
                  <a:extLst>
                    <a:ext uri="{9D8B030D-6E8A-4147-A177-3AD203B41FA5}">
                      <a16:colId xmlns:a16="http://schemas.microsoft.com/office/drawing/2014/main" val="93557062"/>
                    </a:ext>
                  </a:extLst>
                </a:gridCol>
                <a:gridCol w="2689035">
                  <a:extLst>
                    <a:ext uri="{9D8B030D-6E8A-4147-A177-3AD203B41FA5}">
                      <a16:colId xmlns:a16="http://schemas.microsoft.com/office/drawing/2014/main" val="1227250623"/>
                    </a:ext>
                  </a:extLst>
                </a:gridCol>
                <a:gridCol w="2932834">
                  <a:extLst>
                    <a:ext uri="{9D8B030D-6E8A-4147-A177-3AD203B41FA5}">
                      <a16:colId xmlns:a16="http://schemas.microsoft.com/office/drawing/2014/main" val="794675128"/>
                    </a:ext>
                  </a:extLst>
                </a:gridCol>
              </a:tblGrid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Responsible Agency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Ticket Request in 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Time-to-Close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1139947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York City Police Department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839,897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59:29.9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4865887"/>
                  </a:ext>
                </a:extLst>
              </a:tr>
              <a:tr h="3752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Department of Housing Preservation and Development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464,176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 days 28:15:34.473306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652039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Department of Transportation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277,671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 days 30:02:38.473181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498290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Department of Environmental Protection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177,287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days 26:02:17.315155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075349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Department of Sanitation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133,746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 days 34:04:04.505691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2508614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Department of Buildings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125,456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 days 18:10:06.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07957"/>
                  </a:ext>
                </a:extLst>
              </a:tr>
              <a:tr h="36242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Department of Parks and Recreation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74,686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mon 11 days 15:22:37.150233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8536389"/>
                  </a:ext>
                </a:extLst>
              </a:tr>
              <a:tr h="37309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Department of Health and Mental Hygiene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48,879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 days 21:59:09.668446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12519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3584C17-A649-6748-9BAA-0BE65354AAB0}"/>
              </a:ext>
            </a:extLst>
          </p:cNvPr>
          <p:cNvSpPr txBox="1"/>
          <p:nvPr/>
        </p:nvSpPr>
        <p:spPr>
          <a:xfrm>
            <a:off x="733777" y="5484460"/>
            <a:ext cx="9832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Looking into the relationship of number of ticket requests to the average time to close, it looks like they mostly do a good job with the correlation that the higher the ticket count, the quicker it usually gets fixed. However, different departments have different processes and different jurisdictions.  </a:t>
            </a:r>
          </a:p>
          <a:p>
            <a:r>
              <a:rPr lang="en-US" sz="1400" dirty="0"/>
              <a:t>How does the Department of Parks and Recreation get such a slow time-to-close rate?</a:t>
            </a:r>
          </a:p>
        </p:txBody>
      </p:sp>
    </p:spTree>
    <p:extLst>
      <p:ext uri="{BB962C8B-B14F-4D97-AF65-F5344CB8AC3E}">
        <p14:creationId xmlns:p14="http://schemas.microsoft.com/office/powerpoint/2010/main" val="335213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DPR: More than 30 days?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E6EC47B-0875-49A4-8F1B-8B4B13F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8304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9D51A1C-737E-43FC-8D3B-86E4D3CC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BD4F9CE-26BB-4441-99A7-B6599E9C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387E09C-1E7B-7743-845B-073270CDF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633711"/>
              </p:ext>
            </p:extLst>
          </p:nvPr>
        </p:nvGraphicFramePr>
        <p:xfrm>
          <a:off x="214490" y="2121658"/>
          <a:ext cx="5463821" cy="3194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ED441B0-6B83-6B42-A037-F72616B992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890548"/>
              </p:ext>
            </p:extLst>
          </p:nvPr>
        </p:nvGraphicFramePr>
        <p:xfrm>
          <a:off x="5856059" y="2121658"/>
          <a:ext cx="6121451" cy="3194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38C769-DDED-9B47-806D-25C451EFDA46}"/>
              </a:ext>
            </a:extLst>
          </p:cNvPr>
          <p:cNvSpPr txBox="1"/>
          <p:nvPr/>
        </p:nvSpPr>
        <p:spPr>
          <a:xfrm>
            <a:off x="436640" y="5316577"/>
            <a:ext cx="10716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the </a:t>
            </a:r>
            <a:r>
              <a:rPr lang="en-US" b="1" dirty="0"/>
              <a:t>17,464</a:t>
            </a:r>
            <a:r>
              <a:rPr lang="en-US" dirty="0"/>
              <a:t> New Tree Requests, only </a:t>
            </a:r>
            <a:r>
              <a:rPr lang="en-US" b="1" dirty="0"/>
              <a:t>64</a:t>
            </a:r>
            <a:r>
              <a:rPr lang="en-US" dirty="0"/>
              <a:t> was successfully processed with DPR allowing/planting a new tree – out of those 64, </a:t>
            </a:r>
            <a:r>
              <a:rPr lang="en-US" b="1" dirty="0"/>
              <a:t>58</a:t>
            </a:r>
            <a:r>
              <a:rPr lang="en-US" dirty="0"/>
              <a:t> have been processing for more than a month.</a:t>
            </a:r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B919-4F65-4B5E-ADF3-272AD780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79" y="1121707"/>
            <a:ext cx="8884355" cy="23036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R</a:t>
            </a:r>
            <a:r>
              <a:rPr lang="en-US" sz="4800" b="1" dirty="0"/>
              <a:t>ecommendation:</a:t>
            </a: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E29066-C33B-D24A-9007-DAE2CBF69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Involvement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7115C-E25E-2D4D-871E-9962C21E6607}"/>
              </a:ext>
            </a:extLst>
          </p:cNvPr>
          <p:cNvSpPr txBox="1"/>
          <p:nvPr/>
        </p:nvSpPr>
        <p:spPr>
          <a:xfrm>
            <a:off x="553155" y="1738488"/>
            <a:ext cx="106070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311 NYC website, DPR can take up to 2 years to just inspect requested locations and they even have to wait until the right season to fulfill the actual tree planting.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encourage more community involvement from the people in New York by  RECOMMENDING them to getting involved in planting trees.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DPR should also educate the citizens of New York of what kind of environment is safe to plant trees.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www.milliontreesnyc.org</a:t>
            </a:r>
            <a:r>
              <a:rPr lang="en-US" dirty="0"/>
              <a:t>/html/plant/</a:t>
            </a:r>
            <a:r>
              <a:rPr lang="en-US" dirty="0" err="1"/>
              <a:t>volunteer.shtml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9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Three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19799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Requests Come From?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3FFB02E-B0DF-47F6-8583-0286ECFE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4/26/2021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A5E89E7-A570-564F-9A24-6877DCE954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623504"/>
              </p:ext>
            </p:extLst>
          </p:nvPr>
        </p:nvGraphicFramePr>
        <p:xfrm>
          <a:off x="4990141" y="1966913"/>
          <a:ext cx="6874932" cy="4571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5F3AE47-1D71-B447-AF37-0FFD749F8E2E}"/>
              </a:ext>
            </a:extLst>
          </p:cNvPr>
          <p:cNvSpPr txBox="1"/>
          <p:nvPr/>
        </p:nvSpPr>
        <p:spPr>
          <a:xfrm>
            <a:off x="722488" y="3429000"/>
            <a:ext cx="4888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common source of request in 2019 is by </a:t>
            </a:r>
            <a:r>
              <a:rPr lang="en-US" b="1" dirty="0"/>
              <a:t>phone </a:t>
            </a:r>
            <a:r>
              <a:rPr lang="en-US" dirty="0"/>
              <a:t>makes up 46%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twice as the 2nd most common source, </a:t>
            </a:r>
            <a:r>
              <a:rPr lang="en-US" b="1" dirty="0"/>
              <a:t>online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6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EA5-1EEF-4F8D-A202-227127F3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Avg. Time to Close By Source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144FF-5A39-42A6-AAA4-4E5D672F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4/26/2021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8890F-0304-4336-8A5F-BCCA24EA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A7C93D52-EFAF-F946-9C30-F17548A1B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10230"/>
              </p:ext>
            </p:extLst>
          </p:nvPr>
        </p:nvGraphicFramePr>
        <p:xfrm>
          <a:off x="1115568" y="2221088"/>
          <a:ext cx="9148062" cy="2610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354">
                  <a:extLst>
                    <a:ext uri="{9D8B030D-6E8A-4147-A177-3AD203B41FA5}">
                      <a16:colId xmlns:a16="http://schemas.microsoft.com/office/drawing/2014/main" val="825645103"/>
                    </a:ext>
                  </a:extLst>
                </a:gridCol>
                <a:gridCol w="3049354">
                  <a:extLst>
                    <a:ext uri="{9D8B030D-6E8A-4147-A177-3AD203B41FA5}">
                      <a16:colId xmlns:a16="http://schemas.microsoft.com/office/drawing/2014/main" val="831933940"/>
                    </a:ext>
                  </a:extLst>
                </a:gridCol>
                <a:gridCol w="3049354">
                  <a:extLst>
                    <a:ext uri="{9D8B030D-6E8A-4147-A177-3AD203B41FA5}">
                      <a16:colId xmlns:a16="http://schemas.microsoft.com/office/drawing/2014/main" val="1538442021"/>
                    </a:ext>
                  </a:extLst>
                </a:gridCol>
              </a:tblGrid>
              <a:tr h="653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Number of Request – 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Time to Close Tickets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9361851"/>
                  </a:ext>
                </a:extLst>
              </a:tr>
              <a:tr h="391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1,110,138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days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6907828"/>
                  </a:ext>
                </a:extLst>
              </a:tr>
              <a:tr h="391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526,033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days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817055"/>
                  </a:ext>
                </a:extLst>
              </a:tr>
              <a:tr h="391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UNKNOWN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378,767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days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5738103"/>
                  </a:ext>
                </a:extLst>
              </a:tr>
              <a:tr h="391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356,118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days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804845"/>
                  </a:ext>
                </a:extLst>
              </a:tr>
              <a:tr h="39141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days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496924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7652F04-BC7E-0743-BBEE-0D1E5A000975}"/>
              </a:ext>
            </a:extLst>
          </p:cNvPr>
          <p:cNvSpPr txBox="1"/>
          <p:nvPr/>
        </p:nvSpPr>
        <p:spPr>
          <a:xfrm>
            <a:off x="474133" y="5136444"/>
            <a:ext cx="10809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seen in the previous slide, requests by </a:t>
            </a:r>
            <a:r>
              <a:rPr lang="en-US" b="1" dirty="0"/>
              <a:t>phone </a:t>
            </a:r>
            <a:r>
              <a:rPr lang="en-US" dirty="0"/>
              <a:t>is the most common source of them all. Out of the ones available to the public (phone, online and mobile/app), it also has the longest average time to close.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54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B919-4F65-4B5E-ADF3-272AD780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79" y="1121707"/>
            <a:ext cx="8884355" cy="23036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R</a:t>
            </a:r>
            <a:r>
              <a:rPr lang="en-US" sz="4800" b="1" dirty="0"/>
              <a:t>ecommendation:</a:t>
            </a: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E29066-C33B-D24A-9007-DAE2CBF69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 Focus on Phones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AA0D6-EC5A-A442-A801-E57E77E72B31}"/>
              </a:ext>
            </a:extLst>
          </p:cNvPr>
          <p:cNvSpPr txBox="1"/>
          <p:nvPr/>
        </p:nvSpPr>
        <p:spPr>
          <a:xfrm>
            <a:off x="428979" y="1738488"/>
            <a:ext cx="10442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looking at 2019 alone, we can determine that request by PHONE needs more help.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the quantity of request and how the average time-to-close is longer than both online and mobile, can RECOMMEND that they do need to shift the focus more on phone requests.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PHONE is the most accessible for people as it does not require any internet connection or have the requester be tech-savvy. </a:t>
            </a:r>
          </a:p>
        </p:txBody>
      </p:sp>
    </p:spTree>
    <p:extLst>
      <p:ext uri="{BB962C8B-B14F-4D97-AF65-F5344CB8AC3E}">
        <p14:creationId xmlns:p14="http://schemas.microsoft.com/office/powerpoint/2010/main" val="422328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57277"/>
            <a:ext cx="6272784" cy="1536192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105065"/>
            <a:ext cx="10913308" cy="3340891"/>
          </a:xfrm>
        </p:spPr>
        <p:txBody>
          <a:bodyPr>
            <a:normAutofit/>
          </a:bodyPr>
          <a:lstStyle/>
          <a:p>
            <a:r>
              <a:rPr lang="en-US" dirty="0"/>
              <a:t>” 311 is a non-emergency number that residents in many cities can call to find information</a:t>
            </a:r>
          </a:p>
          <a:p>
            <a:r>
              <a:rPr lang="en-US" dirty="0"/>
              <a:t> about services or report an issue. Choose a city to work with and make recommendations</a:t>
            </a:r>
          </a:p>
          <a:p>
            <a:r>
              <a:rPr lang="en-US" dirty="0"/>
              <a:t> on how to improve time-to-close tickets. 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NYC 311</a:t>
            </a:r>
            <a:endParaRPr lang="en-US" sz="2600" b="1" dirty="0"/>
          </a:p>
          <a:p>
            <a:pPr marL="971550" lvl="1" indent="-285750"/>
            <a:r>
              <a:rPr lang="en-US" sz="1800" b="1" dirty="0"/>
              <a:t>Department with the Most Tickets</a:t>
            </a:r>
          </a:p>
          <a:p>
            <a:pPr marL="971550" lvl="1" indent="-285750"/>
            <a:r>
              <a:rPr lang="en-US" sz="1800" b="1" dirty="0"/>
              <a:t>Department with the Longest Avg. Time-To-Close Tickets</a:t>
            </a:r>
          </a:p>
          <a:p>
            <a:pPr marL="971550" lvl="1" indent="-285750"/>
            <a:r>
              <a:rPr lang="en-US" sz="1800" b="1" dirty="0"/>
              <a:t>Ticket 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Ticket</a:t>
            </a:r>
          </a:p>
          <a:p>
            <a:r>
              <a:rPr lang="en-US" dirty="0"/>
              <a:t>Requested</a:t>
            </a:r>
          </a:p>
        </p:txBody>
      </p:sp>
    </p:spTree>
    <p:extLst>
      <p:ext uri="{BB962C8B-B14F-4D97-AF65-F5344CB8AC3E}">
        <p14:creationId xmlns:p14="http://schemas.microsoft.com/office/powerpoint/2010/main" val="21775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does New York need the most?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486A56-2CA4-425A-89F9-E8324C12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4/26/2021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5C8300-CD8E-4F35-9B79-C5DE7AD9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Analytics Project 2: NYC 311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F473561-311F-7140-BC58-5F8EE21BB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04771"/>
              </p:ext>
            </p:extLst>
          </p:nvPr>
        </p:nvGraphicFramePr>
        <p:xfrm>
          <a:off x="2044403" y="2071368"/>
          <a:ext cx="8103193" cy="3310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8D64DE-C12B-0747-B350-6C449685154F}"/>
              </a:ext>
            </a:extLst>
          </p:cNvPr>
          <p:cNvSpPr txBox="1"/>
          <p:nvPr/>
        </p:nvSpPr>
        <p:spPr>
          <a:xfrm>
            <a:off x="398525" y="5381989"/>
            <a:ext cx="10168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New York City Police Department  </a:t>
            </a:r>
            <a:r>
              <a:rPr lang="en-US" dirty="0"/>
              <a:t>had the most requests with over 3 million for four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NYPD also gained the most ticket request every single year with a peak of 840k in 2019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NYPD’s Top Requests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663528-6F48-4679-80D6-A9D3622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4/26/2021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B41F410-2CE4-DA45-8BD3-3172AB750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33977"/>
              </p:ext>
            </p:extLst>
          </p:nvPr>
        </p:nvGraphicFramePr>
        <p:xfrm>
          <a:off x="4278489" y="1996192"/>
          <a:ext cx="7332839" cy="4621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09A947-9907-AC48-8FCE-D2FC90923663}"/>
              </a:ext>
            </a:extLst>
          </p:cNvPr>
          <p:cNvSpPr txBox="1"/>
          <p:nvPr/>
        </p:nvSpPr>
        <p:spPr>
          <a:xfrm>
            <a:off x="438038" y="2178755"/>
            <a:ext cx="34070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Collectively, all </a:t>
            </a:r>
            <a:r>
              <a:rPr lang="en-US" b="1" dirty="0"/>
              <a:t>noise related complaints </a:t>
            </a:r>
            <a:r>
              <a:rPr lang="en-US" dirty="0"/>
              <a:t>summed to </a:t>
            </a:r>
            <a:r>
              <a:rPr lang="en-US" b="1" dirty="0"/>
              <a:t>419, 264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common ones include Noise – Residential and Noise – Street/Sidewalk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that far behind, </a:t>
            </a:r>
            <a:r>
              <a:rPr lang="en-US" b="1" dirty="0"/>
              <a:t>vehicle-related</a:t>
            </a:r>
            <a:r>
              <a:rPr lang="en-US" dirty="0"/>
              <a:t> ticket requests collectively received </a:t>
            </a:r>
            <a:r>
              <a:rPr lang="en-US" b="1" dirty="0"/>
              <a:t>377,530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common ones include Illegal Parking and Blocked Driveway</a:t>
            </a:r>
          </a:p>
        </p:txBody>
      </p:sp>
    </p:spTree>
    <p:extLst>
      <p:ext uri="{BB962C8B-B14F-4D97-AF65-F5344CB8AC3E}">
        <p14:creationId xmlns:p14="http://schemas.microsoft.com/office/powerpoint/2010/main" val="426635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D330-FD9A-5540-A948-97CA2255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It Take to Close?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8FE49A8-151C-FD40-96CC-879FBC615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497914"/>
              </p:ext>
            </p:extLst>
          </p:nvPr>
        </p:nvGraphicFramePr>
        <p:xfrm>
          <a:off x="1012032" y="2192302"/>
          <a:ext cx="1016793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843520826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74229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Request 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Time to Close Tickets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270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Noise - Residential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hours 43 mins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280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Illegal Parking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 hours 57 mins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0083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Blocked Driveway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 hours 48 mins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356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Noise - Street/Sidewalk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 hours 41 mins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299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Noise - Vehicle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 hours 38 mins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28911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DAE55-FFA2-CF4F-900B-E2D5ED77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4/26/2021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4633-B79A-F843-99E7-14B78F54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ED40C-E13D-DD40-9150-554A3959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106FEB-3B6C-6849-87A1-1AE3B07728BC}"/>
              </a:ext>
            </a:extLst>
          </p:cNvPr>
          <p:cNvSpPr txBox="1"/>
          <p:nvPr/>
        </p:nvSpPr>
        <p:spPr>
          <a:xfrm>
            <a:off x="440266" y="4681692"/>
            <a:ext cx="9539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common request types for non-emergency NYPD tickets can be resolved within hours. </a:t>
            </a:r>
          </a:p>
        </p:txBody>
      </p:sp>
    </p:spTree>
    <p:extLst>
      <p:ext uri="{BB962C8B-B14F-4D97-AF65-F5344CB8AC3E}">
        <p14:creationId xmlns:p14="http://schemas.microsoft.com/office/powerpoint/2010/main" val="113806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EE47-7E18-3247-A05C-B2254580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They Coming From?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58F88-BE90-ED40-9E9F-95A01267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4/26/2021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C68AD-9AFD-DD41-8043-4406A0FA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3B540CB-5D4F-9A41-8F9E-BB76AE365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802198"/>
              </p:ext>
            </p:extLst>
          </p:nvPr>
        </p:nvGraphicFramePr>
        <p:xfrm>
          <a:off x="4474858" y="2257777"/>
          <a:ext cx="7299453" cy="409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8471E2-1CA9-1346-8668-4C135271E50B}"/>
              </a:ext>
            </a:extLst>
          </p:cNvPr>
          <p:cNvSpPr txBox="1"/>
          <p:nvPr/>
        </p:nvSpPr>
        <p:spPr>
          <a:xfrm>
            <a:off x="627719" y="3098460"/>
            <a:ext cx="3217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Brooklyn </a:t>
            </a:r>
            <a:r>
              <a:rPr lang="en-US" dirty="0"/>
              <a:t>and </a:t>
            </a:r>
            <a:r>
              <a:rPr lang="en-US" b="1" dirty="0"/>
              <a:t>Queens </a:t>
            </a:r>
            <a:r>
              <a:rPr lang="en-US" dirty="0"/>
              <a:t>requested the most assistance from the NYPD as the department collectively received 59% of the total request from them.  </a:t>
            </a:r>
          </a:p>
        </p:txBody>
      </p:sp>
    </p:spTree>
    <p:extLst>
      <p:ext uri="{BB962C8B-B14F-4D97-AF65-F5344CB8AC3E}">
        <p14:creationId xmlns:p14="http://schemas.microsoft.com/office/powerpoint/2010/main" val="221490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B919-4F65-4B5E-ADF3-272AD780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79" y="1121707"/>
            <a:ext cx="8884355" cy="230368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R</a:t>
            </a:r>
            <a:r>
              <a:rPr lang="en-US" sz="4800" b="1" dirty="0"/>
              <a:t>ecommendation(s):</a:t>
            </a: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br>
              <a:rPr lang="en-US" sz="4800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A106A-D567-46FE-88DF-BA724D83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6A6F4-FC75-45A7-B6F8-488E7FD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BF44-1F57-4664-8847-9214C41B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E29066-C33B-D24A-9007-DAE2CBF69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Community Involvement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7115C-E25E-2D4D-871E-9962C21E6607}"/>
              </a:ext>
            </a:extLst>
          </p:cNvPr>
          <p:cNvSpPr txBox="1"/>
          <p:nvPr/>
        </p:nvSpPr>
        <p:spPr>
          <a:xfrm>
            <a:off x="553155" y="1738488"/>
            <a:ext cx="106070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NYPD Police Officers can </a:t>
            </a:r>
            <a:r>
              <a:rPr lang="en-US" u="sng" dirty="0"/>
              <a:t>schedule patrols </a:t>
            </a:r>
            <a:r>
              <a:rPr lang="en-US" dirty="0"/>
              <a:t>around the city so we can reduce the amount of time of travel to resolve these tickets. Shown from the previous slide, </a:t>
            </a:r>
            <a:r>
              <a:rPr lang="en-US" b="1" dirty="0"/>
              <a:t>Brooklyn</a:t>
            </a:r>
            <a:r>
              <a:rPr lang="en-US" dirty="0"/>
              <a:t> and </a:t>
            </a:r>
            <a:r>
              <a:rPr lang="en-US" b="1" dirty="0"/>
              <a:t>Queen</a:t>
            </a:r>
            <a:r>
              <a:rPr lang="en-US" dirty="0"/>
              <a:t> boroughs brought the highest ticket requests. The department should delegate patrols and have more focus on these two and lower the numbers in Staten island.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Also, for </a:t>
            </a:r>
            <a:r>
              <a:rPr lang="en-US" u="sng" dirty="0"/>
              <a:t>community involvement</a:t>
            </a:r>
            <a:r>
              <a:rPr lang="en-US" dirty="0"/>
              <a:t>, I would recommend a </a:t>
            </a:r>
            <a:r>
              <a:rPr lang="en-US" u="sng" dirty="0"/>
              <a:t>community watch </a:t>
            </a:r>
            <a:r>
              <a:rPr lang="en-US" dirty="0"/>
              <a:t>in the neighborhood of New York. This will give the local police and the community to work together to decrease crimes and late night activity. This can </a:t>
            </a:r>
            <a:r>
              <a:rPr lang="en-US" b="1" dirty="0"/>
              <a:t>decrease the number of ticket requests </a:t>
            </a:r>
            <a:r>
              <a:rPr lang="en-US" dirty="0"/>
              <a:t>so the NYPD can focus on other requests and ultimately decrease the average time to close tickets.</a:t>
            </a:r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3A99-BC9D-4DC2-BE1B-9E2C93ED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Two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061C-023A-4DD9-8847-DD7718553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Longest Avg. Time to Close</a:t>
            </a:r>
          </a:p>
        </p:txBody>
      </p:sp>
    </p:spTree>
    <p:extLst>
      <p:ext uri="{BB962C8B-B14F-4D97-AF65-F5344CB8AC3E}">
        <p14:creationId xmlns:p14="http://schemas.microsoft.com/office/powerpoint/2010/main" val="34590228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AccentBoxVTI</Template>
  <TotalTime>13905</TotalTime>
  <Words>1078</Words>
  <Application>Microsoft Macintosh PowerPoint</Application>
  <PresentationFormat>Widescreen</PresentationFormat>
  <Paragraphs>178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Calibri</vt:lpstr>
      <vt:lpstr>Segoe UI</vt:lpstr>
      <vt:lpstr>AccentBoxVTI</vt:lpstr>
      <vt:lpstr>Data Analytics Project 2: NYC 311</vt:lpstr>
      <vt:lpstr>Problem</vt:lpstr>
      <vt:lpstr>Topic One</vt:lpstr>
      <vt:lpstr>Who does New York need the most?</vt:lpstr>
      <vt:lpstr>NYPD’s Top Requests</vt:lpstr>
      <vt:lpstr>How Long Does It Take to Close?</vt:lpstr>
      <vt:lpstr>Where Are They Coming From?</vt:lpstr>
      <vt:lpstr>1st Recommendation(s):     </vt:lpstr>
      <vt:lpstr>Topic Two</vt:lpstr>
      <vt:lpstr>Avg. Time-to-Close of the Top Requested Companies</vt:lpstr>
      <vt:lpstr>DPR: More than 30 days?</vt:lpstr>
      <vt:lpstr>2nd Recommendation:     </vt:lpstr>
      <vt:lpstr>Topic Three </vt:lpstr>
      <vt:lpstr>Where do the Requests Come From?</vt:lpstr>
      <vt:lpstr>Avg. Time to Close By Source</vt:lpstr>
      <vt:lpstr>3rd Recommendation: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 2: NYC 311</dc:title>
  <dc:creator>Florenze Almalel</dc:creator>
  <cp:lastModifiedBy>Florenze Almalel</cp:lastModifiedBy>
  <cp:revision>32</cp:revision>
  <dcterms:created xsi:type="dcterms:W3CDTF">2021-04-26T14:07:01Z</dcterms:created>
  <dcterms:modified xsi:type="dcterms:W3CDTF">2021-05-06T05:52:46Z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