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60" r:id="rId2"/>
    <p:sldId id="263" r:id="rId3"/>
    <p:sldId id="266" r:id="rId4"/>
    <p:sldId id="267" r:id="rId5"/>
    <p:sldId id="270" r:id="rId6"/>
    <p:sldId id="271" r:id="rId7"/>
    <p:sldId id="280" r:id="rId8"/>
    <p:sldId id="273" r:id="rId9"/>
    <p:sldId id="283" r:id="rId10"/>
    <p:sldId id="281" r:id="rId11"/>
    <p:sldId id="282" r:id="rId12"/>
    <p:sldId id="274" r:id="rId13"/>
    <p:sldId id="284" r:id="rId14"/>
    <p:sldId id="285" r:id="rId15"/>
    <p:sldId id="275" r:id="rId16"/>
    <p:sldId id="286" r:id="rId17"/>
    <p:sldId id="287" r:id="rId18"/>
    <p:sldId id="276" r:id="rId19"/>
    <p:sldId id="27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默认节" id="{18D20C45-781A-2841-B3D4-E1E7754FA6FC}">
          <p14:sldIdLst>
            <p14:sldId id="260"/>
            <p14:sldId id="263"/>
            <p14:sldId id="266"/>
            <p14:sldId id="267"/>
            <p14:sldId id="270"/>
            <p14:sldId id="271"/>
            <p14:sldId id="272"/>
            <p14:sldId id="273"/>
            <p14:sldId id="274"/>
            <p14:sldId id="275"/>
            <p14:sldId id="276"/>
            <p14:sldId id="277"/>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97C174-A735-8349-9E91-FBD70A61EB51}" v="163" dt="2023-04-29T01:38:20.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756"/>
    <p:restoredTop sz="73228" autoAdjust="0"/>
  </p:normalViewPr>
  <p:slideViewPr>
    <p:cSldViewPr snapToGrid="0">
      <p:cViewPr>
        <p:scale>
          <a:sx n="50" d="100"/>
          <a:sy n="50" d="100"/>
        </p:scale>
        <p:origin x="-799" y="-3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FED49-2801-0D44-BB0C-78ED98EBE765}" type="datetimeFigureOut">
              <a:rPr kumimoji="1" lang="zh-CN" altLang="en-US" smtClean="0"/>
              <a:pPr/>
              <a:t>2024/4/19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48358-CC9B-8946-B75C-0BA01C500B1B}" type="slidenum">
              <a:rPr kumimoji="1" lang="zh-CN" altLang="en-US" smtClean="0"/>
              <a:pPr/>
              <a:t>‹#›</a:t>
            </a:fld>
            <a:endParaRPr kumimoji="1" lang="zh-CN" altLang="en-US"/>
          </a:p>
        </p:txBody>
      </p:sp>
    </p:spTree>
    <p:extLst>
      <p:ext uri="{BB962C8B-B14F-4D97-AF65-F5344CB8AC3E}">
        <p14:creationId xmlns="" xmlns:p14="http://schemas.microsoft.com/office/powerpoint/2010/main" val="1506414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dirty="0">
                <a:effectLst/>
              </a:rPr>
              <a:t>This study implemented two recommendation system models: the Popularity Based Recommender System and the Collaborative Filtering Recommender System.</a:t>
            </a:r>
          </a:p>
          <a:p>
            <a:r>
              <a:rPr lang="en-US" altLang="zh-CN" sz="1200" b="0" i="0" u="none" strike="noStrike" dirty="0">
                <a:effectLst/>
              </a:rPr>
              <a:t>The Popularity Based Recommender System provides recommendations based on the popularity of items (such as books, movies, products, etc.). This type of recommendation system assumes that items that are most popular or most frequently purchased or rated will be liked by more people. It is typically used in scenarios where there is not much historical user preference data available or as a starting point when recommending to new users. The core idea of this recommendation system is that "the choice of the masses is not wrong," based on the popularity of items (such as the number of ratings and average ratings). It is simple, intuitive, easy to implement, and can quickly provide users with universally popular options.</a:t>
            </a:r>
          </a:p>
          <a:p>
            <a:r>
              <a:rPr lang="en-US" altLang="zh-CN" sz="1200" b="0" i="0" u="none" strike="noStrike" dirty="0">
                <a:effectLst/>
              </a:rPr>
              <a:t>Collaborative filtering is a widely used technique in recommendation systems. This technique predicts content that users may be interested in and recommends it to them by analyzing the similarity between users or items ("collaboration"). This method can provide more personalized recommendations because it considers users' personal preferences and historical behavior. In cases where there is a large user base and a significant amount of interaction data, collaborative filtering can effectively identify similarities between users, thus providing more accurate recommendations.</a:t>
            </a:r>
          </a:p>
          <a:p>
            <a:endParaRPr kumimoji="1" lang="zh-CN" altLang="en-US" dirty="0"/>
          </a:p>
        </p:txBody>
      </p:sp>
      <p:sp>
        <p:nvSpPr>
          <p:cNvPr id="4" name="灯片编号占位符 3"/>
          <p:cNvSpPr>
            <a:spLocks noGrp="1"/>
          </p:cNvSpPr>
          <p:nvPr>
            <p:ph type="sldNum" sz="quarter" idx="5"/>
          </p:nvPr>
        </p:nvSpPr>
        <p:spPr/>
        <p:txBody>
          <a:bodyPr/>
          <a:lstStyle/>
          <a:p>
            <a:fld id="{E0C48358-CC9B-8946-B75C-0BA01C500B1B}" type="slidenum">
              <a:rPr kumimoji="1" lang="zh-CN" altLang="en-US" smtClean="0"/>
              <a:pPr/>
              <a:t>3</a:t>
            </a:fld>
            <a:endParaRPr kumimoji="1" lang="zh-CN" altLang="en-US"/>
          </a:p>
        </p:txBody>
      </p:sp>
    </p:spTree>
    <p:extLst>
      <p:ext uri="{BB962C8B-B14F-4D97-AF65-F5344CB8AC3E}">
        <p14:creationId xmlns="" xmlns:p14="http://schemas.microsoft.com/office/powerpoint/2010/main" val="2725482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b="0" i="0" u="none" strike="noStrike" dirty="0">
                <a:solidFill>
                  <a:srgbClr val="000000"/>
                </a:solidFill>
                <a:effectLst/>
                <a:latin typeface="Helvetica Neue" panose="02000503000000020004" pitchFamily="2" charset="0"/>
              </a:rPr>
              <a:t>The target variable for the Popularity Based Recommender System is the popularity of books, represented by the number of ratings and the average rating.</a:t>
            </a:r>
          </a:p>
          <a:p>
            <a:pPr algn="l"/>
            <a:r>
              <a:rPr lang="en-US" altLang="zh-CN" sz="1200" b="0" i="0" u="none" strike="noStrike" dirty="0">
                <a:solidFill>
                  <a:srgbClr val="000000"/>
                </a:solidFill>
                <a:effectLst/>
                <a:latin typeface="Helvetica Neue" panose="02000503000000020004" pitchFamily="2" charset="0"/>
              </a:rPr>
              <a:t>Relevant features for the Popularity Based Recommender System:</a:t>
            </a:r>
          </a:p>
          <a:p>
            <a:pPr algn="l">
              <a:buFont typeface="Arial" panose="020B0604020202020204" pitchFamily="34" charset="0"/>
              <a:buChar char="•"/>
            </a:pPr>
            <a:r>
              <a:rPr lang="en-US" altLang="zh-CN" sz="1200" b="0" i="0" u="none" strike="noStrike" dirty="0">
                <a:solidFill>
                  <a:srgbClr val="000000"/>
                </a:solidFill>
                <a:effectLst/>
                <a:latin typeface="Helvetica Neue" panose="02000503000000020004" pitchFamily="2" charset="0"/>
              </a:rPr>
              <a:t>Number of ratings for books (</a:t>
            </a:r>
            <a:r>
              <a:rPr lang="en-US" altLang="zh-CN" sz="1200" b="0" i="0" u="none" strike="noStrike" dirty="0" err="1">
                <a:solidFill>
                  <a:srgbClr val="000000"/>
                </a:solidFill>
                <a:effectLst/>
                <a:latin typeface="Helvetica Neue" panose="02000503000000020004" pitchFamily="2" charset="0"/>
              </a:rPr>
              <a:t>num_ratings</a:t>
            </a:r>
            <a:r>
              <a:rPr lang="en-US" altLang="zh-CN" sz="1200" b="0" i="0" u="none" strike="noStrike" dirty="0">
                <a:solidFill>
                  <a:srgbClr val="000000"/>
                </a:solidFill>
                <a:effectLst/>
                <a:latin typeface="Helvetica Neue" panose="02000503000000020004" pitchFamily="2" charset="0"/>
              </a:rPr>
              <a:t>): This is a direct indicator of popularity, representing the number of ratings received by each book.</a:t>
            </a:r>
          </a:p>
          <a:p>
            <a:pPr algn="l">
              <a:buFont typeface="Arial" panose="020B0604020202020204" pitchFamily="34" charset="0"/>
              <a:buChar char="•"/>
            </a:pPr>
            <a:r>
              <a:rPr lang="en-US" altLang="zh-CN" sz="1200" b="0" i="0" u="none" strike="noStrike" dirty="0">
                <a:solidFill>
                  <a:srgbClr val="000000"/>
                </a:solidFill>
                <a:effectLst/>
                <a:latin typeface="Helvetica Neue" panose="02000503000000020004" pitchFamily="2" charset="0"/>
              </a:rPr>
              <a:t>Average rating for books (</a:t>
            </a:r>
            <a:r>
              <a:rPr lang="en-US" altLang="zh-CN" sz="1200" b="0" i="0" u="none" strike="noStrike" dirty="0" err="1">
                <a:solidFill>
                  <a:srgbClr val="000000"/>
                </a:solidFill>
                <a:effectLst/>
                <a:latin typeface="Helvetica Neue" panose="02000503000000020004" pitchFamily="2" charset="0"/>
              </a:rPr>
              <a:t>avg_rating</a:t>
            </a:r>
            <a:r>
              <a:rPr lang="en-US" altLang="zh-CN" sz="1200" b="0" i="0" u="none" strike="noStrike" dirty="0">
                <a:solidFill>
                  <a:srgbClr val="000000"/>
                </a:solidFill>
                <a:effectLst/>
                <a:latin typeface="Helvetica Neue" panose="02000503000000020004" pitchFamily="2" charset="0"/>
              </a:rPr>
              <a:t>): It reflects the average rating given by users to the books, indicating both the popularity of the books and user satisfaction.</a:t>
            </a:r>
          </a:p>
          <a:p>
            <a:pPr algn="l">
              <a:buFont typeface="Arial" panose="020B0604020202020204" pitchFamily="34" charset="0"/>
              <a:buChar char="•"/>
            </a:pPr>
            <a:r>
              <a:rPr lang="en-US" altLang="zh-CN" sz="1200" b="0" i="0" u="none" strike="noStrike" dirty="0">
                <a:solidFill>
                  <a:srgbClr val="000000"/>
                </a:solidFill>
                <a:effectLst/>
                <a:latin typeface="Helvetica Neue" panose="02000503000000020004" pitchFamily="2" charset="0"/>
              </a:rPr>
              <a:t>Book title (Book-Title): Although this is a categorical feature, it is a key feature for associating ratings with books in the recommendation system.</a:t>
            </a:r>
          </a:p>
          <a:p>
            <a:pPr algn="l"/>
            <a:r>
              <a:rPr lang="en-US" altLang="zh-CN" sz="1200" b="0" i="0" u="none" strike="noStrike" dirty="0">
                <a:solidFill>
                  <a:srgbClr val="000000"/>
                </a:solidFill>
                <a:effectLst/>
                <a:latin typeface="Helvetica Neue" panose="02000503000000020004" pitchFamily="2" charset="0"/>
              </a:rPr>
              <a:t>The target variable for the Collaborative Filtering Recommender System is the ratings that users give to books (aiming to predict these ratings).</a:t>
            </a:r>
          </a:p>
          <a:p>
            <a:pPr algn="l"/>
            <a:r>
              <a:rPr lang="en-US" altLang="zh-CN" sz="1200" b="0" i="0" u="none" strike="noStrike" dirty="0">
                <a:solidFill>
                  <a:srgbClr val="000000"/>
                </a:solidFill>
                <a:effectLst/>
                <a:latin typeface="Helvetica Neue" panose="02000503000000020004" pitchFamily="2" charset="0"/>
              </a:rPr>
              <a:t>Relevant features for the Collaborative Filtering Recommender System:</a:t>
            </a:r>
          </a:p>
          <a:p>
            <a:pPr algn="l">
              <a:buFont typeface="Arial" panose="020B0604020202020204" pitchFamily="34" charset="0"/>
              <a:buChar char="•"/>
            </a:pPr>
            <a:r>
              <a:rPr lang="en-US" altLang="zh-CN" sz="1200" b="0" i="0" u="none" strike="noStrike" dirty="0">
                <a:solidFill>
                  <a:srgbClr val="000000"/>
                </a:solidFill>
                <a:effectLst/>
                <a:latin typeface="Helvetica Neue" panose="02000503000000020004" pitchFamily="2" charset="0"/>
              </a:rPr>
              <a:t>User ID (User-ID): Used to identify different users and their rating behavior.</a:t>
            </a:r>
          </a:p>
          <a:p>
            <a:pPr algn="l">
              <a:buFont typeface="Arial" panose="020B0604020202020204" pitchFamily="34" charset="0"/>
              <a:buChar char="•"/>
            </a:pPr>
            <a:r>
              <a:rPr lang="en-US" altLang="zh-CN" sz="1200" b="0" i="0" u="none" strike="noStrike" dirty="0">
                <a:solidFill>
                  <a:srgbClr val="000000"/>
                </a:solidFill>
                <a:effectLst/>
                <a:latin typeface="Helvetica Neue" panose="02000503000000020004" pitchFamily="2" charset="0"/>
              </a:rPr>
              <a:t>Book ID or Book title (Book-Title): Used to identify the books being rated.</a:t>
            </a:r>
          </a:p>
          <a:p>
            <a:pPr algn="l"/>
            <a:r>
              <a:rPr lang="en-US" altLang="zh-CN" sz="1200" b="0" i="0" u="none" strike="noStrike" dirty="0">
                <a:solidFill>
                  <a:srgbClr val="000000"/>
                </a:solidFill>
                <a:effectLst/>
                <a:latin typeface="Helvetica Neue" panose="02000503000000020004" pitchFamily="2" charset="0"/>
              </a:rPr>
              <a:t>These features are used to build a user-item interaction matrix, which forms the basis of collaborative filtering algorithms. The purpose of the algorithm is to fill in missing values in this matrix, i.e., to predict the ratings that users might give to books they haven't interacted with.</a:t>
            </a:r>
          </a:p>
          <a:p>
            <a:endParaRPr kumimoji="1" lang="zh-CN" altLang="en-US" dirty="0"/>
          </a:p>
        </p:txBody>
      </p:sp>
      <p:sp>
        <p:nvSpPr>
          <p:cNvPr id="4" name="灯片编号占位符 3"/>
          <p:cNvSpPr>
            <a:spLocks noGrp="1"/>
          </p:cNvSpPr>
          <p:nvPr>
            <p:ph type="sldNum" sz="quarter" idx="5"/>
          </p:nvPr>
        </p:nvSpPr>
        <p:spPr/>
        <p:txBody>
          <a:bodyPr/>
          <a:lstStyle/>
          <a:p>
            <a:fld id="{E0C48358-CC9B-8946-B75C-0BA01C500B1B}" type="slidenum">
              <a:rPr kumimoji="1" lang="zh-CN" altLang="en-US" smtClean="0"/>
              <a:pPr/>
              <a:t>4</a:t>
            </a:fld>
            <a:endParaRPr kumimoji="1" lang="zh-CN" altLang="en-US"/>
          </a:p>
        </p:txBody>
      </p:sp>
    </p:spTree>
    <p:extLst>
      <p:ext uri="{BB962C8B-B14F-4D97-AF65-F5344CB8AC3E}">
        <p14:creationId xmlns="" xmlns:p14="http://schemas.microsoft.com/office/powerpoint/2010/main" val="4173698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en-US" altLang="zh-CN" sz="1200" b="0" i="0" u="none" strike="noStrike" dirty="0" smtClean="0">
                <a:solidFill>
                  <a:srgbClr val="000000"/>
                </a:solidFill>
                <a:effectLst/>
              </a:rPr>
              <a:t>Users: Includes </a:t>
            </a:r>
            <a:r>
              <a:rPr lang="en-US" altLang="zh-CN" sz="1200" b="0" i="0" u="none" strike="noStrike" dirty="0" err="1" smtClean="0">
                <a:solidFill>
                  <a:srgbClr val="000000"/>
                </a:solidFill>
                <a:effectLst/>
              </a:rPr>
              <a:t>anonymized</a:t>
            </a:r>
            <a:r>
              <a:rPr lang="en-US" altLang="zh-CN" sz="1200" b="0" i="0" u="none" strike="noStrike" dirty="0" smtClean="0">
                <a:solidFill>
                  <a:srgbClr val="000000"/>
                </a:solidFill>
                <a:effectLst/>
              </a:rPr>
              <a:t> user IDs mapped to integers. Demographic data like Location and Age are provided if available, otherwise NULL-values.</a:t>
            </a:r>
          </a:p>
          <a:p>
            <a:pPr algn="l"/>
            <a:r>
              <a:rPr lang="en-US" altLang="zh-CN" sz="1200" b="0" i="0" u="none" strike="noStrike" dirty="0" smtClean="0">
                <a:solidFill>
                  <a:srgbClr val="000000"/>
                </a:solidFill>
                <a:effectLst/>
              </a:rPr>
              <a:t>Books: Identified by ISBN. Invalid ISBNs are already removed. Content-based info such as Book-Title, Book-Author, Year-Of-Publication, and Publisher is obtained from Amazon Web Services. For books with multiple authors, only the first is provided. URLs to cover images come in three sizes (small, medium, large), linking to Amazon's website.</a:t>
            </a:r>
          </a:p>
          <a:p>
            <a:pPr algn="l"/>
            <a:r>
              <a:rPr lang="en-US" altLang="zh-CN" sz="1200" b="0" i="0" u="none" strike="noStrike" dirty="0" smtClean="0">
                <a:solidFill>
                  <a:srgbClr val="000000"/>
                </a:solidFill>
                <a:effectLst/>
              </a:rPr>
              <a:t>Ratings: Contains book rating information. Ratings (Book-Rating) range from 1 to 10, with higher values indicating higher appreciation, or are implicit, represented by 0.</a:t>
            </a:r>
          </a:p>
          <a:p>
            <a:endParaRPr lang="zh-CN" altLang="en-US" sz="1400" dirty="0" smtClean="0"/>
          </a:p>
          <a:p>
            <a:endParaRPr lang="en-GB" dirty="0"/>
          </a:p>
        </p:txBody>
      </p:sp>
      <p:sp>
        <p:nvSpPr>
          <p:cNvPr id="4" name="灯片编号占位符 3"/>
          <p:cNvSpPr>
            <a:spLocks noGrp="1"/>
          </p:cNvSpPr>
          <p:nvPr>
            <p:ph type="sldNum" sz="quarter" idx="10"/>
          </p:nvPr>
        </p:nvSpPr>
        <p:spPr/>
        <p:txBody>
          <a:bodyPr/>
          <a:lstStyle/>
          <a:p>
            <a:fld id="{E0C48358-CC9B-8946-B75C-0BA01C500B1B}" type="slidenum">
              <a:rPr kumimoji="1" lang="zh-CN" altLang="en-US" smtClean="0"/>
              <a:pPr/>
              <a:t>5</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GB" dirty="0" smtClean="0"/>
              <a:t>This </a:t>
            </a:r>
            <a:r>
              <a:rPr lang="en-GB" dirty="0" err="1" smtClean="0"/>
              <a:t>heatmap</a:t>
            </a:r>
            <a:r>
              <a:rPr lang="en-GB" dirty="0" smtClean="0"/>
              <a:t> displays a range of books by the number of ratings they've received (horizontal axis) and their average rating (vertical axis). The </a:t>
            </a:r>
            <a:r>
              <a:rPr lang="en-GB" dirty="0" err="1" smtClean="0"/>
              <a:t>color</a:t>
            </a:r>
            <a:r>
              <a:rPr lang="en-GB" dirty="0" smtClean="0"/>
              <a:t> intensity represents the average rating level, with darker </a:t>
            </a:r>
            <a:r>
              <a:rPr lang="en-GB" dirty="0" err="1" smtClean="0"/>
              <a:t>colors</a:t>
            </a:r>
            <a:r>
              <a:rPr lang="en-GB" dirty="0" smtClean="0"/>
              <a:t> indicating higher average ratings. For example, "Harry Potter and the Prisoner of Azkaban (Book 3)" shows a higher number of ratings coupled with a high average rating. Most books have around 100 ratings, with average ratings mostly falling between 8.2 and 8.6.</a:t>
            </a:r>
          </a:p>
          <a:p>
            <a:r>
              <a:rPr lang="en-GB" sz="1200" b="0" i="0" kern="1200" dirty="0" smtClean="0">
                <a:solidFill>
                  <a:schemeClr val="tx1"/>
                </a:solidFill>
                <a:latin typeface="+mn-lt"/>
                <a:ea typeface="+mn-ea"/>
                <a:cs typeface="+mn-cs"/>
              </a:rPr>
              <a:t/>
            </a:r>
            <a:br>
              <a:rPr lang="en-GB" sz="1200" b="0" i="0" kern="1200" dirty="0" smtClean="0">
                <a:solidFill>
                  <a:schemeClr val="tx1"/>
                </a:solidFill>
                <a:latin typeface="+mn-lt"/>
                <a:ea typeface="+mn-ea"/>
                <a:cs typeface="+mn-cs"/>
              </a:rPr>
            </a:br>
            <a:endParaRPr lang="en-GB" dirty="0"/>
          </a:p>
        </p:txBody>
      </p:sp>
      <p:sp>
        <p:nvSpPr>
          <p:cNvPr id="4" name="灯片编号占位符 3"/>
          <p:cNvSpPr>
            <a:spLocks noGrp="1"/>
          </p:cNvSpPr>
          <p:nvPr>
            <p:ph type="sldNum" sz="quarter" idx="10"/>
          </p:nvPr>
        </p:nvSpPr>
        <p:spPr/>
        <p:txBody>
          <a:bodyPr/>
          <a:lstStyle/>
          <a:p>
            <a:fld id="{E0C48358-CC9B-8946-B75C-0BA01C500B1B}" type="slidenum">
              <a:rPr kumimoji="1" lang="zh-CN" altLang="en-US" smtClean="0"/>
              <a:pPr/>
              <a:t>10</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This pie chart illustrates the distribution of book ratings. The largest segment, </a:t>
            </a:r>
            <a:r>
              <a:rPr lang="en-GB" sz="1200" b="0" i="0" kern="1200" dirty="0" err="1" smtClean="0">
                <a:solidFill>
                  <a:schemeClr val="tx1"/>
                </a:solidFill>
                <a:latin typeface="+mn-lt"/>
                <a:ea typeface="+mn-ea"/>
                <a:cs typeface="+mn-cs"/>
              </a:rPr>
              <a:t>colored</a:t>
            </a:r>
            <a:r>
              <a:rPr lang="en-GB" sz="1200" b="0" i="0" kern="1200" dirty="0" smtClean="0">
                <a:solidFill>
                  <a:schemeClr val="tx1"/>
                </a:solidFill>
                <a:latin typeface="+mn-lt"/>
                <a:ea typeface="+mn-ea"/>
                <a:cs typeface="+mn-cs"/>
              </a:rPr>
              <a:t> green and making up 23.9%, corresponds to a rating of 8. The next largest segment is yellow, representing a 10 rating with 18.1%. The smallest visible segment, at 8.5%, represents a rating of 6. The chart indicates that ratings of 7 and above are the most common, suggesting a trend towards higher ratings in the dataset.</a:t>
            </a:r>
            <a:endParaRPr lang="en-GB" dirty="0"/>
          </a:p>
        </p:txBody>
      </p:sp>
      <p:sp>
        <p:nvSpPr>
          <p:cNvPr id="4" name="灯片编号占位符 3"/>
          <p:cNvSpPr>
            <a:spLocks noGrp="1"/>
          </p:cNvSpPr>
          <p:nvPr>
            <p:ph type="sldNum" sz="quarter" idx="10"/>
          </p:nvPr>
        </p:nvSpPr>
        <p:spPr/>
        <p:txBody>
          <a:bodyPr/>
          <a:lstStyle/>
          <a:p>
            <a:fld id="{E0C48358-CC9B-8946-B75C-0BA01C500B1B}" type="slidenum">
              <a:rPr kumimoji="1" lang="zh-CN" altLang="en-US" smtClean="0"/>
              <a:pPr/>
              <a:t>11</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GB" dirty="0" smtClean="0"/>
              <a:t/>
            </a:r>
            <a:br>
              <a:rPr lang="en-GB" dirty="0" smtClean="0"/>
            </a:br>
            <a:r>
              <a:rPr lang="en-GB" sz="1200" b="0" i="0" kern="1200" dirty="0" smtClean="0">
                <a:solidFill>
                  <a:schemeClr val="tx1"/>
                </a:solidFill>
                <a:latin typeface="+mn-lt"/>
                <a:ea typeface="+mn-ea"/>
                <a:cs typeface="+mn-cs"/>
              </a:rPr>
              <a:t>The scatter plot maps books' average ratings against their number of ratings. Most books with many ratings have average ratings between 8.4 and 8.6, and books with the highest average ratings tend to have fewer ratings.</a:t>
            </a:r>
            <a:endParaRPr lang="en-GB" dirty="0"/>
          </a:p>
        </p:txBody>
      </p:sp>
      <p:sp>
        <p:nvSpPr>
          <p:cNvPr id="4" name="灯片编号占位符 3"/>
          <p:cNvSpPr>
            <a:spLocks noGrp="1"/>
          </p:cNvSpPr>
          <p:nvPr>
            <p:ph type="sldNum" sz="quarter" idx="10"/>
          </p:nvPr>
        </p:nvSpPr>
        <p:spPr/>
        <p:txBody>
          <a:bodyPr/>
          <a:lstStyle/>
          <a:p>
            <a:fld id="{E0C48358-CC9B-8946-B75C-0BA01C500B1B}" type="slidenum">
              <a:rPr kumimoji="1" lang="zh-CN" altLang="en-US" smtClean="0"/>
              <a:pPr/>
              <a:t>12</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GB" dirty="0" smtClean="0"/>
              <a:t/>
            </a:r>
            <a:br>
              <a:rPr lang="en-GB" dirty="0" smtClean="0"/>
            </a:br>
            <a:r>
              <a:rPr lang="en-GB" sz="1200" b="0" i="0" kern="1200" dirty="0" smtClean="0">
                <a:solidFill>
                  <a:schemeClr val="tx1"/>
                </a:solidFill>
                <a:latin typeface="+mn-lt"/>
                <a:ea typeface="+mn-ea"/>
                <a:cs typeface="+mn-cs"/>
              </a:rPr>
              <a:t>This bar chart shows top-ranked books by the number of ratings received, with their average ratings displayed as the length of the bars. "Harry Potter and the Goblet of Fire" has the most ratings, and ratings range up to 8.</a:t>
            </a:r>
            <a:endParaRPr lang="en-GB" dirty="0"/>
          </a:p>
        </p:txBody>
      </p:sp>
      <p:sp>
        <p:nvSpPr>
          <p:cNvPr id="4" name="灯片编号占位符 3"/>
          <p:cNvSpPr>
            <a:spLocks noGrp="1"/>
          </p:cNvSpPr>
          <p:nvPr>
            <p:ph type="sldNum" sz="quarter" idx="10"/>
          </p:nvPr>
        </p:nvSpPr>
        <p:spPr/>
        <p:txBody>
          <a:bodyPr/>
          <a:lstStyle/>
          <a:p>
            <a:fld id="{E0C48358-CC9B-8946-B75C-0BA01C500B1B}" type="slidenum">
              <a:rPr kumimoji="1" lang="zh-CN" altLang="en-US" smtClean="0"/>
              <a:pPr/>
              <a:t>13</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GB" sz="1200" dirty="0" smtClean="0"/>
              <a:t>Most books have very few ratings, inferring user preferences from their </a:t>
            </a:r>
            <a:r>
              <a:rPr lang="en-GB" sz="1200" dirty="0" err="1" smtClean="0"/>
              <a:t>behavior</a:t>
            </a:r>
            <a:r>
              <a:rPr lang="en-GB" sz="1200" dirty="0" smtClean="0"/>
              <a:t> will be very difficult. This directly affects recommendation accuracy.</a:t>
            </a:r>
          </a:p>
          <a:p>
            <a:r>
              <a:rPr lang="en-GB" sz="1200" dirty="0" smtClean="0"/>
              <a:t>Relying solely on basic similarity metrics (such as cosine similarity) may not be enough to capture complex user preferences. More advanced models such as matrix factorization, deep learning, or model-based collaborative filtering may provide better results.</a:t>
            </a:r>
          </a:p>
          <a:p>
            <a:endParaRPr lang="en-GB" sz="1200" dirty="0" smtClean="0"/>
          </a:p>
          <a:p>
            <a:r>
              <a:rPr lang="en-GB" sz="1200" dirty="0" smtClean="0"/>
              <a:t>Lack of diversity: The recommendation system tends to recommend only a few highly popular books, which may lower the system's coverage.</a:t>
            </a:r>
          </a:p>
          <a:p>
            <a:endParaRPr lang="en-GB" dirty="0"/>
          </a:p>
        </p:txBody>
      </p:sp>
      <p:sp>
        <p:nvSpPr>
          <p:cNvPr id="4" name="灯片编号占位符 3"/>
          <p:cNvSpPr>
            <a:spLocks noGrp="1"/>
          </p:cNvSpPr>
          <p:nvPr>
            <p:ph type="sldNum" sz="quarter" idx="10"/>
          </p:nvPr>
        </p:nvSpPr>
        <p:spPr/>
        <p:txBody>
          <a:bodyPr/>
          <a:lstStyle/>
          <a:p>
            <a:fld id="{E0C48358-CC9B-8946-B75C-0BA01C500B1B}" type="slidenum">
              <a:rPr kumimoji="1" lang="zh-CN" altLang="en-US" smtClean="0"/>
              <a:pPr/>
              <a:t>17</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FF51BC6-14EF-9508-592B-F2FBDF88ABC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 xmlns:a16="http://schemas.microsoft.com/office/drawing/2014/main" id="{90E0312F-3DDE-2286-5073-321F7D9657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 xmlns:a16="http://schemas.microsoft.com/office/drawing/2014/main" id="{24637B51-962A-91A4-2686-C58B4EAED47E}"/>
              </a:ext>
            </a:extLst>
          </p:cNvPr>
          <p:cNvSpPr>
            <a:spLocks noGrp="1"/>
          </p:cNvSpPr>
          <p:nvPr>
            <p:ph type="dt" sz="half" idx="10"/>
          </p:nvPr>
        </p:nvSpPr>
        <p:spPr/>
        <p:txBody>
          <a:bodyPr/>
          <a:lstStyle/>
          <a:p>
            <a:fld id="{3FE0F2ED-3205-2347-BC8D-E514317C60AD}" type="datetimeFigureOut">
              <a:rPr kumimoji="1" lang="zh-CN" altLang="en-US" smtClean="0"/>
              <a:pPr/>
              <a:t>2024/4/19</a:t>
            </a:fld>
            <a:endParaRPr kumimoji="1" lang="zh-CN" altLang="en-US"/>
          </a:p>
        </p:txBody>
      </p:sp>
      <p:sp>
        <p:nvSpPr>
          <p:cNvPr id="5" name="页脚占位符 4">
            <a:extLst>
              <a:ext uri="{FF2B5EF4-FFF2-40B4-BE49-F238E27FC236}">
                <a16:creationId xmlns="" xmlns:a16="http://schemas.microsoft.com/office/drawing/2014/main" id="{9352ED03-9162-98EF-FB4C-CD7BFCCFF1C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CAF9F288-44B1-ED2F-C9C0-DDF9C8EDD53C}"/>
              </a:ext>
            </a:extLst>
          </p:cNvPr>
          <p:cNvSpPr>
            <a:spLocks noGrp="1"/>
          </p:cNvSpPr>
          <p:nvPr>
            <p:ph type="sldNum" sz="quarter" idx="12"/>
          </p:nvPr>
        </p:nvSpPr>
        <p:spPr/>
        <p:txBody>
          <a:bodyPr/>
          <a:lstStyle/>
          <a:p>
            <a:fld id="{C37974AA-D1E4-AE4C-8B13-4B5807F30501}" type="slidenum">
              <a:rPr kumimoji="1" lang="zh-CN" altLang="en-US" smtClean="0"/>
              <a:pPr/>
              <a:t>‹#›</a:t>
            </a:fld>
            <a:endParaRPr kumimoji="1" lang="zh-CN" altLang="en-US"/>
          </a:p>
        </p:txBody>
      </p:sp>
    </p:spTree>
    <p:extLst>
      <p:ext uri="{BB962C8B-B14F-4D97-AF65-F5344CB8AC3E}">
        <p14:creationId xmlns="" xmlns:p14="http://schemas.microsoft.com/office/powerpoint/2010/main" val="46906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5082A9B-C940-5A1D-432F-562D1B33004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9273D91A-2F61-92BC-2554-061228A0954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 xmlns:a16="http://schemas.microsoft.com/office/drawing/2014/main" id="{19867D4E-9A33-06DE-FB72-39319CA1ACA2}"/>
              </a:ext>
            </a:extLst>
          </p:cNvPr>
          <p:cNvSpPr>
            <a:spLocks noGrp="1"/>
          </p:cNvSpPr>
          <p:nvPr>
            <p:ph type="dt" sz="half" idx="10"/>
          </p:nvPr>
        </p:nvSpPr>
        <p:spPr/>
        <p:txBody>
          <a:bodyPr/>
          <a:lstStyle/>
          <a:p>
            <a:fld id="{3FE0F2ED-3205-2347-BC8D-E514317C60AD}" type="datetimeFigureOut">
              <a:rPr kumimoji="1" lang="zh-CN" altLang="en-US" smtClean="0"/>
              <a:pPr/>
              <a:t>2024/4/19</a:t>
            </a:fld>
            <a:endParaRPr kumimoji="1" lang="zh-CN" altLang="en-US"/>
          </a:p>
        </p:txBody>
      </p:sp>
      <p:sp>
        <p:nvSpPr>
          <p:cNvPr id="5" name="页脚占位符 4">
            <a:extLst>
              <a:ext uri="{FF2B5EF4-FFF2-40B4-BE49-F238E27FC236}">
                <a16:creationId xmlns="" xmlns:a16="http://schemas.microsoft.com/office/drawing/2014/main" id="{7849F45A-5F9B-C143-6336-A2A06485863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2934111B-AE45-333A-7843-D37F6E5DDAD9}"/>
              </a:ext>
            </a:extLst>
          </p:cNvPr>
          <p:cNvSpPr>
            <a:spLocks noGrp="1"/>
          </p:cNvSpPr>
          <p:nvPr>
            <p:ph type="sldNum" sz="quarter" idx="12"/>
          </p:nvPr>
        </p:nvSpPr>
        <p:spPr/>
        <p:txBody>
          <a:bodyPr/>
          <a:lstStyle/>
          <a:p>
            <a:fld id="{C37974AA-D1E4-AE4C-8B13-4B5807F30501}" type="slidenum">
              <a:rPr kumimoji="1" lang="zh-CN" altLang="en-US" smtClean="0"/>
              <a:pPr/>
              <a:t>‹#›</a:t>
            </a:fld>
            <a:endParaRPr kumimoji="1" lang="zh-CN" altLang="en-US"/>
          </a:p>
        </p:txBody>
      </p:sp>
    </p:spTree>
    <p:extLst>
      <p:ext uri="{BB962C8B-B14F-4D97-AF65-F5344CB8AC3E}">
        <p14:creationId xmlns="" xmlns:p14="http://schemas.microsoft.com/office/powerpoint/2010/main" val="113623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75A9741D-A01D-14B6-8EF7-6FCCF886D58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B57D003E-6834-7206-EADF-58DE7BCEB4E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 xmlns:a16="http://schemas.microsoft.com/office/drawing/2014/main" id="{A066ADA3-DC9D-FB03-B37F-C3F7C588AE51}"/>
              </a:ext>
            </a:extLst>
          </p:cNvPr>
          <p:cNvSpPr>
            <a:spLocks noGrp="1"/>
          </p:cNvSpPr>
          <p:nvPr>
            <p:ph type="dt" sz="half" idx="10"/>
          </p:nvPr>
        </p:nvSpPr>
        <p:spPr/>
        <p:txBody>
          <a:bodyPr/>
          <a:lstStyle/>
          <a:p>
            <a:fld id="{3FE0F2ED-3205-2347-BC8D-E514317C60AD}" type="datetimeFigureOut">
              <a:rPr kumimoji="1" lang="zh-CN" altLang="en-US" smtClean="0"/>
              <a:pPr/>
              <a:t>2024/4/19</a:t>
            </a:fld>
            <a:endParaRPr kumimoji="1" lang="zh-CN" altLang="en-US"/>
          </a:p>
        </p:txBody>
      </p:sp>
      <p:sp>
        <p:nvSpPr>
          <p:cNvPr id="5" name="页脚占位符 4">
            <a:extLst>
              <a:ext uri="{FF2B5EF4-FFF2-40B4-BE49-F238E27FC236}">
                <a16:creationId xmlns="" xmlns:a16="http://schemas.microsoft.com/office/drawing/2014/main" id="{36FD562F-4A35-BEA1-A1BE-96B0945F816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FD459613-9553-3D69-13E9-C9CC3DC4CFF9}"/>
              </a:ext>
            </a:extLst>
          </p:cNvPr>
          <p:cNvSpPr>
            <a:spLocks noGrp="1"/>
          </p:cNvSpPr>
          <p:nvPr>
            <p:ph type="sldNum" sz="quarter" idx="12"/>
          </p:nvPr>
        </p:nvSpPr>
        <p:spPr/>
        <p:txBody>
          <a:bodyPr/>
          <a:lstStyle/>
          <a:p>
            <a:fld id="{C37974AA-D1E4-AE4C-8B13-4B5807F30501}" type="slidenum">
              <a:rPr kumimoji="1" lang="zh-CN" altLang="en-US" smtClean="0"/>
              <a:pPr/>
              <a:t>‹#›</a:t>
            </a:fld>
            <a:endParaRPr kumimoji="1" lang="zh-CN" altLang="en-US"/>
          </a:p>
        </p:txBody>
      </p:sp>
    </p:spTree>
    <p:extLst>
      <p:ext uri="{BB962C8B-B14F-4D97-AF65-F5344CB8AC3E}">
        <p14:creationId xmlns="" xmlns:p14="http://schemas.microsoft.com/office/powerpoint/2010/main" val="1844422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F2C37A-6235-DC94-330D-C3AF08C2B8D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B1645E22-6668-D49B-0EC0-866CD5A31F12}"/>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 xmlns:a16="http://schemas.microsoft.com/office/drawing/2014/main" id="{D5DA8B08-A7B5-3043-E07D-419B7FBE09D5}"/>
              </a:ext>
            </a:extLst>
          </p:cNvPr>
          <p:cNvSpPr>
            <a:spLocks noGrp="1"/>
          </p:cNvSpPr>
          <p:nvPr>
            <p:ph type="dt" sz="half" idx="10"/>
          </p:nvPr>
        </p:nvSpPr>
        <p:spPr/>
        <p:txBody>
          <a:bodyPr/>
          <a:lstStyle/>
          <a:p>
            <a:fld id="{3FE0F2ED-3205-2347-BC8D-E514317C60AD}" type="datetimeFigureOut">
              <a:rPr kumimoji="1" lang="zh-CN" altLang="en-US" smtClean="0"/>
              <a:pPr/>
              <a:t>2024/4/19</a:t>
            </a:fld>
            <a:endParaRPr kumimoji="1" lang="zh-CN" altLang="en-US"/>
          </a:p>
        </p:txBody>
      </p:sp>
      <p:sp>
        <p:nvSpPr>
          <p:cNvPr id="5" name="页脚占位符 4">
            <a:extLst>
              <a:ext uri="{FF2B5EF4-FFF2-40B4-BE49-F238E27FC236}">
                <a16:creationId xmlns="" xmlns:a16="http://schemas.microsoft.com/office/drawing/2014/main" id="{0F7EFB42-2D0B-ECF7-8EC1-C77D036108E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8D696623-DD92-D8C9-855B-81883838C05A}"/>
              </a:ext>
            </a:extLst>
          </p:cNvPr>
          <p:cNvSpPr>
            <a:spLocks noGrp="1"/>
          </p:cNvSpPr>
          <p:nvPr>
            <p:ph type="sldNum" sz="quarter" idx="12"/>
          </p:nvPr>
        </p:nvSpPr>
        <p:spPr/>
        <p:txBody>
          <a:bodyPr/>
          <a:lstStyle/>
          <a:p>
            <a:fld id="{C37974AA-D1E4-AE4C-8B13-4B5807F30501}" type="slidenum">
              <a:rPr kumimoji="1" lang="zh-CN" altLang="en-US" smtClean="0"/>
              <a:pPr/>
              <a:t>‹#›</a:t>
            </a:fld>
            <a:endParaRPr kumimoji="1" lang="zh-CN" altLang="en-US"/>
          </a:p>
        </p:txBody>
      </p:sp>
    </p:spTree>
    <p:extLst>
      <p:ext uri="{BB962C8B-B14F-4D97-AF65-F5344CB8AC3E}">
        <p14:creationId xmlns="" xmlns:p14="http://schemas.microsoft.com/office/powerpoint/2010/main" val="229525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E7F97B3-D5B0-909E-B4CE-58A3BF130EE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A748CA2C-BD63-D57E-1D02-4557BB0A33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 xmlns:a16="http://schemas.microsoft.com/office/drawing/2014/main" id="{84C4F2FB-52C9-F2DD-D0AE-8DFD31AB7F60}"/>
              </a:ext>
            </a:extLst>
          </p:cNvPr>
          <p:cNvSpPr>
            <a:spLocks noGrp="1"/>
          </p:cNvSpPr>
          <p:nvPr>
            <p:ph type="dt" sz="half" idx="10"/>
          </p:nvPr>
        </p:nvSpPr>
        <p:spPr/>
        <p:txBody>
          <a:bodyPr/>
          <a:lstStyle/>
          <a:p>
            <a:fld id="{3FE0F2ED-3205-2347-BC8D-E514317C60AD}" type="datetimeFigureOut">
              <a:rPr kumimoji="1" lang="zh-CN" altLang="en-US" smtClean="0"/>
              <a:pPr/>
              <a:t>2024/4/19</a:t>
            </a:fld>
            <a:endParaRPr kumimoji="1" lang="zh-CN" altLang="en-US"/>
          </a:p>
        </p:txBody>
      </p:sp>
      <p:sp>
        <p:nvSpPr>
          <p:cNvPr id="5" name="页脚占位符 4">
            <a:extLst>
              <a:ext uri="{FF2B5EF4-FFF2-40B4-BE49-F238E27FC236}">
                <a16:creationId xmlns="" xmlns:a16="http://schemas.microsoft.com/office/drawing/2014/main" id="{530DA4E4-74CC-C65B-9F81-BC590625A55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BDFAB3B2-DEA4-8BD0-6CDB-C1487C531ED5}"/>
              </a:ext>
            </a:extLst>
          </p:cNvPr>
          <p:cNvSpPr>
            <a:spLocks noGrp="1"/>
          </p:cNvSpPr>
          <p:nvPr>
            <p:ph type="sldNum" sz="quarter" idx="12"/>
          </p:nvPr>
        </p:nvSpPr>
        <p:spPr/>
        <p:txBody>
          <a:bodyPr/>
          <a:lstStyle/>
          <a:p>
            <a:fld id="{C37974AA-D1E4-AE4C-8B13-4B5807F30501}" type="slidenum">
              <a:rPr kumimoji="1" lang="zh-CN" altLang="en-US" smtClean="0"/>
              <a:pPr/>
              <a:t>‹#›</a:t>
            </a:fld>
            <a:endParaRPr kumimoji="1" lang="zh-CN" altLang="en-US"/>
          </a:p>
        </p:txBody>
      </p:sp>
    </p:spTree>
    <p:extLst>
      <p:ext uri="{BB962C8B-B14F-4D97-AF65-F5344CB8AC3E}">
        <p14:creationId xmlns="" xmlns:p14="http://schemas.microsoft.com/office/powerpoint/2010/main" val="130539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69AC78D-F50D-5B22-CDB8-BEBF6B2CDA1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81A028D4-F4D8-6533-5D8B-BA500FAEA29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 xmlns:a16="http://schemas.microsoft.com/office/drawing/2014/main" id="{84D0A810-5FA4-5372-C276-B350DF379E3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 xmlns:a16="http://schemas.microsoft.com/office/drawing/2014/main" id="{D53850A4-C110-BECF-7F7A-2F05CAD87253}"/>
              </a:ext>
            </a:extLst>
          </p:cNvPr>
          <p:cNvSpPr>
            <a:spLocks noGrp="1"/>
          </p:cNvSpPr>
          <p:nvPr>
            <p:ph type="dt" sz="half" idx="10"/>
          </p:nvPr>
        </p:nvSpPr>
        <p:spPr/>
        <p:txBody>
          <a:bodyPr/>
          <a:lstStyle/>
          <a:p>
            <a:fld id="{3FE0F2ED-3205-2347-BC8D-E514317C60AD}" type="datetimeFigureOut">
              <a:rPr kumimoji="1" lang="zh-CN" altLang="en-US" smtClean="0"/>
              <a:pPr/>
              <a:t>2024/4/19</a:t>
            </a:fld>
            <a:endParaRPr kumimoji="1" lang="zh-CN" altLang="en-US"/>
          </a:p>
        </p:txBody>
      </p:sp>
      <p:sp>
        <p:nvSpPr>
          <p:cNvPr id="6" name="页脚占位符 5">
            <a:extLst>
              <a:ext uri="{FF2B5EF4-FFF2-40B4-BE49-F238E27FC236}">
                <a16:creationId xmlns="" xmlns:a16="http://schemas.microsoft.com/office/drawing/2014/main" id="{6A6444D9-D27F-8407-3E4C-5EC6256895F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39475BB1-D340-4058-7803-7F538D96B5A2}"/>
              </a:ext>
            </a:extLst>
          </p:cNvPr>
          <p:cNvSpPr>
            <a:spLocks noGrp="1"/>
          </p:cNvSpPr>
          <p:nvPr>
            <p:ph type="sldNum" sz="quarter" idx="12"/>
          </p:nvPr>
        </p:nvSpPr>
        <p:spPr/>
        <p:txBody>
          <a:bodyPr/>
          <a:lstStyle/>
          <a:p>
            <a:fld id="{C37974AA-D1E4-AE4C-8B13-4B5807F30501}" type="slidenum">
              <a:rPr kumimoji="1" lang="zh-CN" altLang="en-US" smtClean="0"/>
              <a:pPr/>
              <a:t>‹#›</a:t>
            </a:fld>
            <a:endParaRPr kumimoji="1" lang="zh-CN" altLang="en-US"/>
          </a:p>
        </p:txBody>
      </p:sp>
    </p:spTree>
    <p:extLst>
      <p:ext uri="{BB962C8B-B14F-4D97-AF65-F5344CB8AC3E}">
        <p14:creationId xmlns="" xmlns:p14="http://schemas.microsoft.com/office/powerpoint/2010/main" val="312471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D46A534-0778-139A-7B8F-E6240A2DB79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72505D97-AFF7-4BFD-F1CC-8443679C9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 xmlns:a16="http://schemas.microsoft.com/office/drawing/2014/main" id="{922FEDBF-94CA-71D4-740A-068BE0DCBBD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 xmlns:a16="http://schemas.microsoft.com/office/drawing/2014/main" id="{774EFF84-2D6C-22EB-5E65-CA02744E24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 xmlns:a16="http://schemas.microsoft.com/office/drawing/2014/main" id="{B2867D12-B577-1545-6323-A384FAB63F5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 xmlns:a16="http://schemas.microsoft.com/office/drawing/2014/main" id="{74D170C2-68E6-DD4F-83FD-A3A5904AC57E}"/>
              </a:ext>
            </a:extLst>
          </p:cNvPr>
          <p:cNvSpPr>
            <a:spLocks noGrp="1"/>
          </p:cNvSpPr>
          <p:nvPr>
            <p:ph type="dt" sz="half" idx="10"/>
          </p:nvPr>
        </p:nvSpPr>
        <p:spPr/>
        <p:txBody>
          <a:bodyPr/>
          <a:lstStyle/>
          <a:p>
            <a:fld id="{3FE0F2ED-3205-2347-BC8D-E514317C60AD}" type="datetimeFigureOut">
              <a:rPr kumimoji="1" lang="zh-CN" altLang="en-US" smtClean="0"/>
              <a:pPr/>
              <a:t>2024/4/19</a:t>
            </a:fld>
            <a:endParaRPr kumimoji="1" lang="zh-CN" altLang="en-US"/>
          </a:p>
        </p:txBody>
      </p:sp>
      <p:sp>
        <p:nvSpPr>
          <p:cNvPr id="8" name="页脚占位符 7">
            <a:extLst>
              <a:ext uri="{FF2B5EF4-FFF2-40B4-BE49-F238E27FC236}">
                <a16:creationId xmlns="" xmlns:a16="http://schemas.microsoft.com/office/drawing/2014/main" id="{5796C36F-891E-0FEC-9DD7-695B1AFC82A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 xmlns:a16="http://schemas.microsoft.com/office/drawing/2014/main" id="{313135E7-AE52-4D46-EF06-CB087C75FC10}"/>
              </a:ext>
            </a:extLst>
          </p:cNvPr>
          <p:cNvSpPr>
            <a:spLocks noGrp="1"/>
          </p:cNvSpPr>
          <p:nvPr>
            <p:ph type="sldNum" sz="quarter" idx="12"/>
          </p:nvPr>
        </p:nvSpPr>
        <p:spPr/>
        <p:txBody>
          <a:bodyPr/>
          <a:lstStyle/>
          <a:p>
            <a:fld id="{C37974AA-D1E4-AE4C-8B13-4B5807F30501}" type="slidenum">
              <a:rPr kumimoji="1" lang="zh-CN" altLang="en-US" smtClean="0"/>
              <a:pPr/>
              <a:t>‹#›</a:t>
            </a:fld>
            <a:endParaRPr kumimoji="1" lang="zh-CN" altLang="en-US"/>
          </a:p>
        </p:txBody>
      </p:sp>
    </p:spTree>
    <p:extLst>
      <p:ext uri="{BB962C8B-B14F-4D97-AF65-F5344CB8AC3E}">
        <p14:creationId xmlns="" xmlns:p14="http://schemas.microsoft.com/office/powerpoint/2010/main" val="57915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6EB653C-0DB2-D743-32EB-9357192E854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 xmlns:a16="http://schemas.microsoft.com/office/drawing/2014/main" id="{2F46948C-BDCB-1842-981E-7783FCF19D24}"/>
              </a:ext>
            </a:extLst>
          </p:cNvPr>
          <p:cNvSpPr>
            <a:spLocks noGrp="1"/>
          </p:cNvSpPr>
          <p:nvPr>
            <p:ph type="dt" sz="half" idx="10"/>
          </p:nvPr>
        </p:nvSpPr>
        <p:spPr/>
        <p:txBody>
          <a:bodyPr/>
          <a:lstStyle/>
          <a:p>
            <a:fld id="{3FE0F2ED-3205-2347-BC8D-E514317C60AD}" type="datetimeFigureOut">
              <a:rPr kumimoji="1" lang="zh-CN" altLang="en-US" smtClean="0"/>
              <a:pPr/>
              <a:t>2024/4/19</a:t>
            </a:fld>
            <a:endParaRPr kumimoji="1" lang="zh-CN" altLang="en-US"/>
          </a:p>
        </p:txBody>
      </p:sp>
      <p:sp>
        <p:nvSpPr>
          <p:cNvPr id="4" name="页脚占位符 3">
            <a:extLst>
              <a:ext uri="{FF2B5EF4-FFF2-40B4-BE49-F238E27FC236}">
                <a16:creationId xmlns="" xmlns:a16="http://schemas.microsoft.com/office/drawing/2014/main" id="{EF9F2B47-3DBE-DB46-6233-518BFB5542C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 xmlns:a16="http://schemas.microsoft.com/office/drawing/2014/main" id="{7AC40263-F633-6338-0FBC-BB95F2809F36}"/>
              </a:ext>
            </a:extLst>
          </p:cNvPr>
          <p:cNvSpPr>
            <a:spLocks noGrp="1"/>
          </p:cNvSpPr>
          <p:nvPr>
            <p:ph type="sldNum" sz="quarter" idx="12"/>
          </p:nvPr>
        </p:nvSpPr>
        <p:spPr/>
        <p:txBody>
          <a:bodyPr/>
          <a:lstStyle/>
          <a:p>
            <a:fld id="{C37974AA-D1E4-AE4C-8B13-4B5807F30501}" type="slidenum">
              <a:rPr kumimoji="1" lang="zh-CN" altLang="en-US" smtClean="0"/>
              <a:pPr/>
              <a:t>‹#›</a:t>
            </a:fld>
            <a:endParaRPr kumimoji="1" lang="zh-CN" altLang="en-US"/>
          </a:p>
        </p:txBody>
      </p:sp>
    </p:spTree>
    <p:extLst>
      <p:ext uri="{BB962C8B-B14F-4D97-AF65-F5344CB8AC3E}">
        <p14:creationId xmlns="" xmlns:p14="http://schemas.microsoft.com/office/powerpoint/2010/main" val="47492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3372EFC6-E484-56BC-BB37-A8E1A7600E34}"/>
              </a:ext>
            </a:extLst>
          </p:cNvPr>
          <p:cNvSpPr>
            <a:spLocks noGrp="1"/>
          </p:cNvSpPr>
          <p:nvPr>
            <p:ph type="dt" sz="half" idx="10"/>
          </p:nvPr>
        </p:nvSpPr>
        <p:spPr/>
        <p:txBody>
          <a:bodyPr/>
          <a:lstStyle/>
          <a:p>
            <a:fld id="{3FE0F2ED-3205-2347-BC8D-E514317C60AD}" type="datetimeFigureOut">
              <a:rPr kumimoji="1" lang="zh-CN" altLang="en-US" smtClean="0"/>
              <a:pPr/>
              <a:t>2024/4/19</a:t>
            </a:fld>
            <a:endParaRPr kumimoji="1" lang="zh-CN" altLang="en-US"/>
          </a:p>
        </p:txBody>
      </p:sp>
      <p:sp>
        <p:nvSpPr>
          <p:cNvPr id="3" name="页脚占位符 2">
            <a:extLst>
              <a:ext uri="{FF2B5EF4-FFF2-40B4-BE49-F238E27FC236}">
                <a16:creationId xmlns="" xmlns:a16="http://schemas.microsoft.com/office/drawing/2014/main" id="{CCAA2B64-94BA-DC08-5978-5AFC351FB0C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 xmlns:a16="http://schemas.microsoft.com/office/drawing/2014/main" id="{CCFA4E7E-7BD0-7377-C155-D7EB972A903C}"/>
              </a:ext>
            </a:extLst>
          </p:cNvPr>
          <p:cNvSpPr>
            <a:spLocks noGrp="1"/>
          </p:cNvSpPr>
          <p:nvPr>
            <p:ph type="sldNum" sz="quarter" idx="12"/>
          </p:nvPr>
        </p:nvSpPr>
        <p:spPr/>
        <p:txBody>
          <a:bodyPr/>
          <a:lstStyle/>
          <a:p>
            <a:fld id="{C37974AA-D1E4-AE4C-8B13-4B5807F30501}" type="slidenum">
              <a:rPr kumimoji="1" lang="zh-CN" altLang="en-US" smtClean="0"/>
              <a:pPr/>
              <a:t>‹#›</a:t>
            </a:fld>
            <a:endParaRPr kumimoji="1" lang="zh-CN" altLang="en-US"/>
          </a:p>
        </p:txBody>
      </p:sp>
    </p:spTree>
    <p:extLst>
      <p:ext uri="{BB962C8B-B14F-4D97-AF65-F5344CB8AC3E}">
        <p14:creationId xmlns="" xmlns:p14="http://schemas.microsoft.com/office/powerpoint/2010/main" val="265222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5F8F729-87FD-3CDC-FFDF-4325E4808D6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2A73812B-B427-90BE-9828-E36FF453BA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 xmlns:a16="http://schemas.microsoft.com/office/drawing/2014/main" id="{99CD2B51-03C1-4EC5-7B70-CD86430A7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 xmlns:a16="http://schemas.microsoft.com/office/drawing/2014/main" id="{437509A1-FEF1-B890-EE91-6884F50628B6}"/>
              </a:ext>
            </a:extLst>
          </p:cNvPr>
          <p:cNvSpPr>
            <a:spLocks noGrp="1"/>
          </p:cNvSpPr>
          <p:nvPr>
            <p:ph type="dt" sz="half" idx="10"/>
          </p:nvPr>
        </p:nvSpPr>
        <p:spPr/>
        <p:txBody>
          <a:bodyPr/>
          <a:lstStyle/>
          <a:p>
            <a:fld id="{3FE0F2ED-3205-2347-BC8D-E514317C60AD}" type="datetimeFigureOut">
              <a:rPr kumimoji="1" lang="zh-CN" altLang="en-US" smtClean="0"/>
              <a:pPr/>
              <a:t>2024/4/19</a:t>
            </a:fld>
            <a:endParaRPr kumimoji="1" lang="zh-CN" altLang="en-US"/>
          </a:p>
        </p:txBody>
      </p:sp>
      <p:sp>
        <p:nvSpPr>
          <p:cNvPr id="6" name="页脚占位符 5">
            <a:extLst>
              <a:ext uri="{FF2B5EF4-FFF2-40B4-BE49-F238E27FC236}">
                <a16:creationId xmlns="" xmlns:a16="http://schemas.microsoft.com/office/drawing/2014/main" id="{3CA80798-2ABB-77DB-3EC9-D7B3593EE90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5BE40964-BD1B-E34D-24EE-447F175748C8}"/>
              </a:ext>
            </a:extLst>
          </p:cNvPr>
          <p:cNvSpPr>
            <a:spLocks noGrp="1"/>
          </p:cNvSpPr>
          <p:nvPr>
            <p:ph type="sldNum" sz="quarter" idx="12"/>
          </p:nvPr>
        </p:nvSpPr>
        <p:spPr/>
        <p:txBody>
          <a:bodyPr/>
          <a:lstStyle/>
          <a:p>
            <a:fld id="{C37974AA-D1E4-AE4C-8B13-4B5807F30501}" type="slidenum">
              <a:rPr kumimoji="1" lang="zh-CN" altLang="en-US" smtClean="0"/>
              <a:pPr/>
              <a:t>‹#›</a:t>
            </a:fld>
            <a:endParaRPr kumimoji="1" lang="zh-CN" altLang="en-US"/>
          </a:p>
        </p:txBody>
      </p:sp>
    </p:spTree>
    <p:extLst>
      <p:ext uri="{BB962C8B-B14F-4D97-AF65-F5344CB8AC3E}">
        <p14:creationId xmlns="" xmlns:p14="http://schemas.microsoft.com/office/powerpoint/2010/main" val="279202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B439333-9CB5-8251-4696-F058FF2E91E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 xmlns:a16="http://schemas.microsoft.com/office/drawing/2014/main" id="{2C9EA9F3-CCBD-347B-8F13-EE8877241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 xmlns:a16="http://schemas.microsoft.com/office/drawing/2014/main" id="{13F26D3D-3861-2E92-F044-6AB4ADBA9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 xmlns:a16="http://schemas.microsoft.com/office/drawing/2014/main" id="{404E80D9-2FAE-FDCC-9BE6-21514D56BB04}"/>
              </a:ext>
            </a:extLst>
          </p:cNvPr>
          <p:cNvSpPr>
            <a:spLocks noGrp="1"/>
          </p:cNvSpPr>
          <p:nvPr>
            <p:ph type="dt" sz="half" idx="10"/>
          </p:nvPr>
        </p:nvSpPr>
        <p:spPr/>
        <p:txBody>
          <a:bodyPr/>
          <a:lstStyle/>
          <a:p>
            <a:fld id="{3FE0F2ED-3205-2347-BC8D-E514317C60AD}" type="datetimeFigureOut">
              <a:rPr kumimoji="1" lang="zh-CN" altLang="en-US" smtClean="0"/>
              <a:pPr/>
              <a:t>2024/4/19</a:t>
            </a:fld>
            <a:endParaRPr kumimoji="1" lang="zh-CN" altLang="en-US"/>
          </a:p>
        </p:txBody>
      </p:sp>
      <p:sp>
        <p:nvSpPr>
          <p:cNvPr id="6" name="页脚占位符 5">
            <a:extLst>
              <a:ext uri="{FF2B5EF4-FFF2-40B4-BE49-F238E27FC236}">
                <a16:creationId xmlns="" xmlns:a16="http://schemas.microsoft.com/office/drawing/2014/main" id="{DDEB2157-C418-4B52-C707-458949AA5E9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F4218073-960D-66FB-F349-68C6E46E7C65}"/>
              </a:ext>
            </a:extLst>
          </p:cNvPr>
          <p:cNvSpPr>
            <a:spLocks noGrp="1"/>
          </p:cNvSpPr>
          <p:nvPr>
            <p:ph type="sldNum" sz="quarter" idx="12"/>
          </p:nvPr>
        </p:nvSpPr>
        <p:spPr/>
        <p:txBody>
          <a:bodyPr/>
          <a:lstStyle/>
          <a:p>
            <a:fld id="{C37974AA-D1E4-AE4C-8B13-4B5807F30501}" type="slidenum">
              <a:rPr kumimoji="1" lang="zh-CN" altLang="en-US" smtClean="0"/>
              <a:pPr/>
              <a:t>‹#›</a:t>
            </a:fld>
            <a:endParaRPr kumimoji="1" lang="zh-CN" altLang="en-US"/>
          </a:p>
        </p:txBody>
      </p:sp>
    </p:spTree>
    <p:extLst>
      <p:ext uri="{BB962C8B-B14F-4D97-AF65-F5344CB8AC3E}">
        <p14:creationId xmlns="" xmlns:p14="http://schemas.microsoft.com/office/powerpoint/2010/main" val="352088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D9A55FC8-7D8C-2BBD-8E4C-86ED14E5DF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1E38BCEA-5A40-56B3-9D0B-5EB2124CC2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 xmlns:a16="http://schemas.microsoft.com/office/drawing/2014/main" id="{23A12630-1588-D906-3CDF-B526ED77EF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0F2ED-3205-2347-BC8D-E514317C60AD}" type="datetimeFigureOut">
              <a:rPr kumimoji="1" lang="zh-CN" altLang="en-US" smtClean="0"/>
              <a:pPr/>
              <a:t>2024/4/19</a:t>
            </a:fld>
            <a:endParaRPr kumimoji="1" lang="zh-CN" altLang="en-US"/>
          </a:p>
        </p:txBody>
      </p:sp>
      <p:sp>
        <p:nvSpPr>
          <p:cNvPr id="5" name="页脚占位符 4">
            <a:extLst>
              <a:ext uri="{FF2B5EF4-FFF2-40B4-BE49-F238E27FC236}">
                <a16:creationId xmlns="" xmlns:a16="http://schemas.microsoft.com/office/drawing/2014/main" id="{3CBE55B0-41FE-8E1A-AD31-AFE1026FE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 xmlns:a16="http://schemas.microsoft.com/office/drawing/2014/main" id="{91485565-D054-D5BF-09D5-E789AB4966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974AA-D1E4-AE4C-8B13-4B5807F30501}" type="slidenum">
              <a:rPr kumimoji="1" lang="zh-CN" altLang="en-US" smtClean="0"/>
              <a:pPr/>
              <a:t>‹#›</a:t>
            </a:fld>
            <a:endParaRPr kumimoji="1" lang="zh-CN" altLang="en-US"/>
          </a:p>
        </p:txBody>
      </p:sp>
    </p:spTree>
    <p:extLst>
      <p:ext uri="{BB962C8B-B14F-4D97-AF65-F5344CB8AC3E}">
        <p14:creationId xmlns="" xmlns:p14="http://schemas.microsoft.com/office/powerpoint/2010/main" val="1082308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a:extLst>
              <a:ext uri="{FF2B5EF4-FFF2-40B4-BE49-F238E27FC236}">
                <a16:creationId xmlns=""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十九、二十世纪那些脑洞大开的专利| 知产学堂| 禾才科技">
            <a:extLst>
              <a:ext uri="{FF2B5EF4-FFF2-40B4-BE49-F238E27FC236}">
                <a16:creationId xmlns="" xmlns:a16="http://schemas.microsoft.com/office/drawing/2014/main" id="{5EF04A9F-A316-8747-090E-DCCCFEA22723}"/>
              </a:ext>
            </a:extLst>
          </p:cNvPr>
          <p:cNvPicPr>
            <a:picLocks noGrp="1" noChangeAspect="1" noChangeArrowheads="1"/>
          </p:cNvPicPr>
          <p:nvPr>
            <p:ph idx="1"/>
          </p:nvPr>
        </p:nvPicPr>
        <p:blipFill rotWithShape="1">
          <a:blip r:embed="rId2">
            <a:extLst>
              <a:ext uri="{28A0092B-C50C-407E-A947-70E740481C1C}">
                <a14:useLocalDpi xmlns="" xmlns:a14="http://schemas.microsoft.com/office/drawing/2010/main" val="0"/>
              </a:ext>
            </a:extLst>
          </a:blip>
          <a:srcRect t="5972" b="15646"/>
          <a:stretch/>
        </p:blipFill>
        <p:spPr bwMode="auto">
          <a:xfrm>
            <a:off x="1325880" y="2560320"/>
            <a:ext cx="6314352" cy="355116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文本框 3">
            <a:extLst>
              <a:ext uri="{FF2B5EF4-FFF2-40B4-BE49-F238E27FC236}">
                <a16:creationId xmlns="" xmlns:a16="http://schemas.microsoft.com/office/drawing/2014/main" id="{F7B3F20A-E9AA-BA19-FA47-F7F3B5A3677B}"/>
              </a:ext>
            </a:extLst>
          </p:cNvPr>
          <p:cNvSpPr txBox="1"/>
          <p:nvPr/>
        </p:nvSpPr>
        <p:spPr>
          <a:xfrm>
            <a:off x="8097492" y="3736797"/>
            <a:ext cx="3682652" cy="1569660"/>
          </a:xfrm>
          <a:prstGeom prst="rect">
            <a:avLst/>
          </a:prstGeom>
          <a:noFill/>
        </p:spPr>
        <p:txBody>
          <a:bodyPr wrap="square" rtlCol="0">
            <a:spAutoFit/>
          </a:bodyPr>
          <a:lstStyle/>
          <a:p>
            <a:r>
              <a:rPr kumimoji="1" lang="en-GB" altLang="zh-CN" sz="2400" b="1" dirty="0" smtClean="0"/>
              <a:t>Group Members</a:t>
            </a:r>
            <a:r>
              <a:rPr kumimoji="1" lang="en-US" altLang="zh-CN" sz="2400" b="1" dirty="0" smtClean="0"/>
              <a:t>:</a:t>
            </a:r>
            <a:endParaRPr kumimoji="1" lang="en-US" altLang="zh-CN" sz="2400" b="1" dirty="0"/>
          </a:p>
          <a:p>
            <a:r>
              <a:rPr kumimoji="1" lang="en-US" altLang="zh-CN" sz="2400" b="1" dirty="0" err="1"/>
              <a:t>Wenyun</a:t>
            </a:r>
            <a:r>
              <a:rPr kumimoji="1" lang="en-US" altLang="zh-CN" sz="2400" b="1" dirty="0"/>
              <a:t> Yuan</a:t>
            </a:r>
          </a:p>
          <a:p>
            <a:r>
              <a:rPr kumimoji="1" lang="en-US" altLang="zh-CN" sz="2400" b="1" dirty="0" err="1"/>
              <a:t>Haoyang</a:t>
            </a:r>
            <a:r>
              <a:rPr kumimoji="1" lang="en-US" altLang="zh-CN" sz="2400" b="1" dirty="0"/>
              <a:t> Chen</a:t>
            </a:r>
          </a:p>
          <a:p>
            <a:endParaRPr kumimoji="1" lang="zh-CN" altLang="en-US" sz="2400" b="1" dirty="0"/>
          </a:p>
        </p:txBody>
      </p:sp>
      <p:sp>
        <p:nvSpPr>
          <p:cNvPr id="5" name="文本框 4">
            <a:extLst>
              <a:ext uri="{FF2B5EF4-FFF2-40B4-BE49-F238E27FC236}">
                <a16:creationId xmlns="" xmlns:a16="http://schemas.microsoft.com/office/drawing/2014/main" id="{C16CC0F6-67D5-998C-7130-F177AB144A7E}"/>
              </a:ext>
            </a:extLst>
          </p:cNvPr>
          <p:cNvSpPr txBox="1"/>
          <p:nvPr/>
        </p:nvSpPr>
        <p:spPr>
          <a:xfrm>
            <a:off x="1207007" y="518030"/>
            <a:ext cx="10384991" cy="1754326"/>
          </a:xfrm>
          <a:prstGeom prst="rect">
            <a:avLst/>
          </a:prstGeom>
          <a:noFill/>
        </p:spPr>
        <p:txBody>
          <a:bodyPr wrap="square" rtlCol="0">
            <a:spAutoFit/>
          </a:bodyPr>
          <a:lstStyle/>
          <a:p>
            <a:r>
              <a:rPr lang="en-GB" sz="3600" b="1" dirty="0" smtClean="0"/>
              <a:t>Implementing the Popularity Based Recommender System and the Collaborative Filtering Recommender System</a:t>
            </a:r>
            <a:endParaRPr lang="en-GB" sz="3600" b="1" dirty="0"/>
          </a:p>
        </p:txBody>
      </p:sp>
    </p:spTree>
    <p:extLst>
      <p:ext uri="{BB962C8B-B14F-4D97-AF65-F5344CB8AC3E}">
        <p14:creationId xmlns="" xmlns:p14="http://schemas.microsoft.com/office/powerpoint/2010/main" val="805837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 xmlns:a16="http://schemas.microsoft.com/office/drawing/2014/main" id="{9D733EAB-643C-6ABB-2E0D-B993BF651A70}"/>
              </a:ext>
            </a:extLst>
          </p:cNvPr>
          <p:cNvSpPr txBox="1"/>
          <p:nvPr/>
        </p:nvSpPr>
        <p:spPr>
          <a:xfrm>
            <a:off x="1335969" y="494581"/>
            <a:ext cx="7874271" cy="1132618"/>
          </a:xfrm>
          <a:prstGeom prst="rect">
            <a:avLst/>
          </a:prstGeom>
          <a:noFill/>
        </p:spPr>
        <p:txBody>
          <a:bodyPr wrap="none" rtlCol="0">
            <a:spAutoFit/>
          </a:bodyPr>
          <a:lstStyle/>
          <a:p>
            <a:pPr>
              <a:lnSpc>
                <a:spcPct val="90000"/>
              </a:lnSpc>
              <a:spcBef>
                <a:spcPct val="0"/>
              </a:spcBef>
              <a:spcAft>
                <a:spcPts val="600"/>
              </a:spcAft>
            </a:pPr>
            <a:r>
              <a:rPr lang="en-US" altLang="zh-CN" sz="3400" b="1" dirty="0">
                <a:solidFill>
                  <a:srgbClr val="FFFFFF"/>
                </a:solidFill>
                <a:latin typeface="+mj-lt"/>
                <a:ea typeface="+mj-ea"/>
                <a:cs typeface="+mj-cs"/>
              </a:rPr>
              <a:t>3. Popularity Based Recommender System</a:t>
            </a:r>
          </a:p>
          <a:p>
            <a:endParaRPr kumimoji="1" lang="zh-CN" altLang="en-US" sz="3200" dirty="0">
              <a:solidFill>
                <a:schemeClr val="bg1"/>
              </a:solidFill>
            </a:endParaRPr>
          </a:p>
        </p:txBody>
      </p:sp>
      <p:sp>
        <p:nvSpPr>
          <p:cNvPr id="33794" name="AutoShape 2" descr="data:image/png;base64,iVBORw0KGgoAAAANSUhEUgAABgIAAAK7CAYAAAAwWZTzAAAAOXRFWHRTb2Z0d2FyZQBNYXRwbG90bGliIHZlcnNpb24zLjcuMiwgaHR0cHM6Ly9tYXRwbG90bGliLm9yZy8pXeV/AAAACXBIWXMAAA9hAAAPYQGoP6dpAAEAAElEQVR4nOzdeVxN+f8H8Ndt39NCRSmkyJKdMJQiyr7vZcs69i0yiTHWEDP2FgyKsSWNXdl3WbNOBqMsWYtQfX5/+HW+bt02UpbX8/E4j5nzOZ/lfT733HNzPud8jkwIIUBERERERERERERERN8lpaIOgIiIiIiIiIiIiIiIvhwOBBARERERERERERERfcc4EEBERERERERERERE9B3jQAARERERERERERER0XeMAwFERERERERERERERN8xDgQQEREREREREREREX3HOBBARERERERERERERPQd40AAEREREREREREREdF3jAMBRERERERERERERETfMQ4EEBERERERFYKQkBDIZDKcOXNG4faWLVvCysrqi8Zw7NgxTJ06Fc+fP/+i7Xwt9u/fj1q1akFbWxsymQzbtm1TmO/OnTuQyWRyi56eHuzt7bFw4UKkpaV90Tg9PT2ho6Pzxeq3srJCy5Ytv1j9GTL6btasWVm25Xb8f2mF1QcFxcfHB6VLl4aKigqKFSuWbb6pU6fKHbeqqqooXbo0BgwYgISEhE9q+/Xr15g6dSqioqKybMv4HO/cufNJdX9PZDIZpk6dmuf8ly5dkj6j+Pj4LxfYN4jHMVHh4EAAERERERHRD+LYsWPw8/P7IQYChBDo3LkzVFVVER4ejuPHj6Nx48Y5lvn5559x/PhxHD9+HBs3bkSDBg0watQojB8/vpCi/j7MmjULT58+Leowvlnbt2/HjBkz0Lt3b0RHR2Pfvn25ltm1axeOHz+Ov//+G127dkVQUBCcnZ3x/v37fLf/+vVr+Pn5KbyA6u7ujuPHj8PMzCzf9f7oVq1aBQBITU3FmjVrijiarxOPY6IvS6WoAyAiIiIiIiIqaA8ePMDTp0/Rrl07ODs756lM6dKlUa9ePWm9efPmuHz5MjZs2AB/f/8vFep3xcXFBVFRUZgxY8YP12dCCKSkpEBTU/Oz6rl8+TIAYPjw4ShRokSeytSsWRPGxsYAPnwGT548QXBwMI4cOQInJ6fPiudjxYsXR/HixQusvh/F27dvsW7dOtjb2+PJkycICgrChAkTCj2O169fQ0tLq9DbzSsex0RfFp8IICIiIiIi+koJIbBkyRJUq1YNmpqaMDAwQMeOHfHPP//I5du7dy/atGkDc3NzaGhowNraGgMHDsSTJ0+kPFOnTsW4ceMAAGXKlJGmYMi4WzJj6pSIiAhUr14dmpqaqFixIiIiIgB8mEqhYsWK0NbWRp06dbJM8XLmzBl07doVVlZW0NTUhJWVFbp164Z///1XLl/GlAx79+5Fnz59YGhoCG1tbbRq1SrLfmXnyJEjcHZ2hq6uLrS0tFC/fn3s3LlTbl/Nzc0BABMmTIBMJvvkaZf09fWhqqoql5aeno45c+agQoUKUFdXR4kSJdC7d2/cv38/S/mgoCDY29tDQ0MDhoaGaNeuHWJjY3Nt9+jRozA2NkbLli2RnJwMADhw4AAcHR1hZGQETU1NlC5dGh06dMDr16/ztC9bt25F1apVoaGhgbJly2LRokXStqSkJBQrVgwDBw7MUu7OnTtQVlbG3Llzc23D1tYW/fr1wx9//JHls8/M0dERjo6OWdI9PT3lPq+MqZvmzp2L2bNnS8eYo6Mjbty4gffv32PixIkoWbIk9PX10a5dOzx69CjffZDh5cuXGDt2LMqUKQM1NTWUKlUKI0eOlD6HDDKZDMOGDcOyZctQsWJFqKurY/Xq1dnub16OGysrK/j4+AAATExM8j39TIZatWoBAB4+fCilPX78GEOGDIGdnR10dHRQokQJNGnSBIcPH5by3LlzR7pA6ufnJ50nPD09ASieUsXR0RGVK1fG6dOn8dNPP0FLSwtly5bFrFmzkJ6eLhfXlStX0KxZM2hpaaF48eIYOnQodu7cKXcuAoDz58+jZcuWKFGiBNTV1VGyZEm4u7sr/I59LC/nQuB/U9FcuXIF3bp1g76+PkxMTNC3b1+8ePFCLu/Lly8xYMAAGBkZQUdHB82bN8eNGzdy/gAy2bZtGxITE9G/f394eHjgxo0bOHLkiLS9bdu2sLS0zNJfAFC3bl3UqFFDWs/r70LG53Lo0CHUr18fWlpa6Nu3LwAgLCwMzZo1g5mZmXSunzhxYpZjHABWrlwJGxsbqKurw87ODuvXr8/yHQWAd+/e4ddff5WO7+LFi6NPnz54/PhxvvrqY9/6cUz0teFAABERERERUSFKS0tDampqlkUIkSXvwIEDMXLkSLi4uGDbtm1YsmQJrly5gvr168tdGLl9+zYcHBywdOlS7NmzB7/88gtOnjyJhg0bSlMq9O/fHz///DMAYMuWLdIUOB9fYLpw4QK8vb0xYcIEbNmyBfr6+mjfvj18fX2xatUq/Pbbb1i3bh1evHiBli1b4s2bN1LZO3fuwNbWFgsXLsTu3bsxe/ZsxMfHo3bt2lkuwgFAv379oKSkhPXr12PhwoU4deoUHB0dc522KDo6Gk2aNMGLFy8QGBiIDRs2QFdXF61atUJYWJi0r1u2bAHwv+l+tm7dmutnk56eLn0eiYmJCAoKwq5du9CrVy+5fIMHD8aECRPQtGlThIeHY/r06di1axfq168vt68zZ85Ev379UKlSJWzZsgUBAQG4ePEiHBwccPPmzWzj2LhxI5ydndG5c2ds374d2trauHPnDtzd3aGmpibFNWvWLGhra+Pdu3e57ltMTAxGjhyJUaNGYevWrahfvz5GjBiBefPmAQB0dHTQt29f6fP92JIlS6CmpiZdRMzN1KlToaysjClTpuQpf1798ccfOHr0KP744w+sWrUK165dQ6tWrdCvXz88fvwYQUFBmDNnDvbt24f+/ftnKZ9bHwAf7phu3LgxVq9ejeHDh+Pvv//GhAkTEBISgtatW2f5nm7btg1Lly7FL7/8gt27d+Onn37KNv68HDdbt25Fv379APxvmhRF+5KbuLg4AICNjY2UljFdk6+vL3bu3Ing4GCULVsWjo6O0sVLMzMz7Nq1C8CH72jGeSK3zzIhIQE9evRAz549ER4ejhYtWsDb2xt//vmnlCc+Ph6NGzfG9evXsXTpUqxZswavXr3CsGHD5OpKTk5G06ZN8fDhQ/zxxx/Yu3cvFi5ciNKlS+PVq1c5xpGXc+HHOnToABsbG2zevBkTJ07E+vXrMWrUKGm7EAJt27bF2rVrMWbMGGzduhX16tVDixYtcowjs8DAQKirq6NHjx7o27cvZDIZAgMDpe19+/bF3bt3ceDAAbly165dw6lTp9CnTx8pLa+/C8CHPu/Zsye6d++OyMhIDBkyBABw8+ZNuLm5ITAwELt27cLIkSOxceNGtGrVSq78ihUr4OXlhapVq2LLli3w8fFRON1Oeno62rRpg1mzZqF79+7YuXMnZs2ahb1798LR0VHutyI/vuXjmOirJIiIiIiIiOiLCw4OFgByXCwtLaX8x48fFwCEv7+/XD337t0TmpqaYvz48QrbSU9PF+/fvxf//vuvACC2b98ubZs7d64AIOLi4rKUs7S0FJqamuL+/ftSWkxMjAAgzMzMRHJyspS+bds2AUCEh4dnu7+pqakiKSlJaGtri4CAgCz90K5dO7n8R48eFQDEr7/+mm2dQghRr149UaJECfHq1Su5tipXrizMzc1Fenq6EEKIuLg4AUDMnTs3x/o+zqto8fT0FKmpqVLe2NhYAUAMGTJEro6TJ08KAGLSpElCCCGePXsmNDU1hZubm1y+u3fvCnV1ddG9e3cpzcPDQ2hrawshhJg1a5ZQVlYWs2fPliv3119/CQAiJiYm1/3JzNLSUshksixlmzZtKvT09KTP9vbt20JJSUksWLBAyvPmzRthZGQk+vTpk2s7AMTQoUOFEEJMnjxZKCkpiQsXLggh/ve5nz59WsrfuHFj0bhx4yz1eHh4yH0XMj4fe3t7kZaWJqUvXLhQABCtW7eWKz9y5EgBQLx48SLffTBz5kyhpKQkF6cQ/+v/yMhIuf3V19cXT58+zbVv8nrcCCGEr6+vACAeP36ca70ZeRMSEsT79+/Fs2fPxMaNG4W2trbo1q1bjmVTU1PF+/fvhbOzs9z38fHjxwKA8PX1zVIm43P8+BzSuHFjAUCcPHlSLq+dnZ1wdXWV1seNGydkMpm4cuWKXD5XV1cBQBw8eFAIIcSZM2cEALFt27Zc9z8nOZ0LM/ptzpw5cmWGDBkiNDQ0pPPI33//LQDIncOEEGLGjBnZ9lFmd+7cEUpKSqJr165SWuPGjYW2trZ4+fKlEEKI9+/fCxMTE7nzghBCjB8/XqipqYknT54IIfL3u5Dxuezfvz/H+DL6KTo6WgCQvrNpaWnC1NRU1K1bVy7/v//+K1RVVeW+oxs2bBAAxObNm+Xynj59WgAQS5YsyTGG7/E4Jvoa8YkAIiIiIiKiQrRmzRqcPn06y9KwYUO5fBEREZDJZOjZs6fckwOmpqawt7eXuyPz0aNHGDRoECwsLKCiogJVVVVYWloCQJ6moclQrVo1lCpVSlqvWLEigA9TJnw8r3RG+sdTvyQlJWHChAmwtraGiooKVFRUoKOjg+TkZIUx9OjRQ269fv36sLS0xMGDB7ONLzk5GSdPnkTHjh2ho6MjpSsrK6NXr164f/8+rl+/nuf9zWzEiBHS53Hw4EH89ttv2LhxI7p16yblyYgvY4qJDHXq1EHFihWxf/9+AMDx48fx5s2bLPksLCzQpEkTKV8GIQQGDhwIX19frF+/PssLiqtVqwY1NTV4eXlh9erVeZ5GKUOlSpVgb28vl9a9e3e8fPkS586dAwCULVsWLVu2xJIlS6Q739evX4/ExMR83+06fvx4GBoaFug86G5ublBS+t9ljIzj0N3dXS5fRvrdu3fl0vPSBxEREahcuTKqVasm971zdXVVOO1HkyZNYGBgkGvseT1uPpWpqSlUVVVhYGCAzp07o2bNmgqnKVq2bBlq1KgBDQ0N6Vyxf//+fJ0nsmu/Tp06cmlVq1aVO0dER0ejcuXKsLOzk8v38fcLAKytrWFgYIAJEyZg2bJluHr1ap7jyO+5sHXr1lliTklJkaaWyvjcMp+vunfvnueYgoODkZ6eLvdETd++fZGcnCw9xaSiooKePXtiy5Yt0hM5aWlpWLt2Ldq0aQMjIyMA+ftdAAADAwM0adIkS0z//PMPunfvDlNTUygrK0NVVVV6mXpGP12/fh0JCQno3LmzXNnSpUujQYMGcmkREREoVqwYWrVqJRdXtWrVYGpqmufpcr6n45joa8SBACIiIiIiokJUsWJF1KpVK8uir68vl+/hw4cQQsDExASqqqpyy4kTJ6SpRNLT09GsWTNs2bIF48ePx/79+3Hq1CmcOHECAPI1JYOhoaHcupqaWo7pKSkpUlr37t3x+++/o3///ti9ezdOnTqF06dPo3jx4gpjMDU1VZiWmJiYbXzPnj2DEAJmZmZZtpUsWRIAciyfG3Nzc+nzcHR0hLe3N6ZMmYJNmzZh9+7dcvVnF0PG9rzmy/Du3TuEhYWhUqVKCqcdKVeuHPbt24cSJUpg6NChKFeuHMqVK4eAgIA87Vt2/f1xrMCHwZCbN29i7969AD5Mx+Pg4CA3hVRe6OnpwcfHB7t27cpxcCc/Puf4BPLWBw8fPsTFixezfOd0dXUhhMgyzZWiz1eR/B4P+bVv3z6cPn0au3fvRocOHXDo0CFpKrAM8+fPx+DBg1G3bl1s3rwZJ06cwOnTp9G8efNPnrolQ8aF6o+pq6vL1ZuYmAgTE5Ms+TKn6evrIzo6GtWqVcOkSZNQqVIllCxZEr6+vgqn98nwKefCzHGrq6vL5U1MTISKikqWfIqOpexiCgkJQcmSJVGzZk08f/4cz58/h4uLC7S1tbNMD5SSkoLQ0FAAwO7duxEfHy83LVBefxcyKDrekpKS8NNPP+HkyZP49ddfERUVhdOnT0vTqX2870DWz0dR2sOHD/H8+XOoqalliSshIUHh9HCKfE/HMdHXSKWoAyAiIiIiIqKsjI2NIZPJcPjwYeni1Mcy0i5fvowLFy4gJCQEHh4e0vZbt24VWqwvXrxAREQEfH19MXHiRCn97du30nzOmSUkJChMs7a2zrYdAwMDKCkpIT4+Psu2Bw8eAPjQbwWpatWqAD68P8HV1VW6UBQfHy+9kPjjGDLa/zifolgzx6muro6DBw/C1dUVLi4u2LVrV5Y7zX/66Sf89NNPSEtLw5kzZ7B48WKMHDkSJiYm6Nq1a477kV1/fxwr8OEO98qVK+P333+Hjo4Ozp07Jzc/dn4MHjwYAQEBmDBhAgYPHpxlu4aGRpb3EQDI80XD/MpLHxgbG0NTUxNBQUEK68j8uclksjy1ndfj5lPZ29tLdTRt2hSurq5YsWIF+vXrh9q1awMA/vzzTzg6OmLp0qVyZXObd7+gGBkZZZnDHlD8uVSpUgWhoaEQQuDixYsICQnBtGnToKmpKXeO+diXOBcaGRlJ7wz5+HuiKGZF9u3bJ91Nrugi84kTJ3D16lXY2dnBzs4OderUQXBwMAYOHIjg4GCULFkSzZo1k/Ln9Xchg6Lj88CBA3jw4AGioqKkpwAAZHk/S0a8efnMjI2NYWRkJM3Ln5murq7C9My+t+OY6GvDJwKIiIiIiIi+Qi1btoQQAv/995/CJwiqVKkC4H8XejJfAFq+fHmWOjPf7VpQZDIZhBBZYli1ahXS0tIUllm3bp3c+rFjx/Dvv//C0dEx23a0tbVRt25dbNmyRW4f0tPT8eeff8Lc3FzupZIFISYmBgBQokQJAJCm2ch8cfz06dOIjY2Fs7MzAMDBwQGamppZ8t2/fx8HDhyQ8n2sevXqiI6Oxv379+Ho6ChNT5KZsrIy6tatiz/++AMApGltcnLlyhVcuHBBLm39+vXQ1dXNcrf/8OHDsXPnTnh7e8PExASdOnXKtX5F1NTU8Ouvv+L06dPYtGlTlu1WVla4ceMG3r59K6UlJibi2LFjn9RebvLSBy1btsTt27dhZGSk8HtnZWX1SW3n9bgpCDKZDH/88QeUlZXh4+Mjl575O3rx4kUcP35cLu1LnScaN26My5cvZ5nqJ+MOeEVkMhns7e2xYMECFCtWLMdjPT/nwrxycnICkPV8tX79+jyVDwwMhJKSErZt24aDBw/KLWvXrgUAuUGnPn364OTJkzhy5Ah27NgBDw8PKCsrS9vz+ruQk7z2k62tLUxNTbFx40a59Lt372b5jrZs2RKJiYlIS0tTGJetrW0eeitrnN/LcUz0teATAURERERERF+hBg0awMvLC3369MGZM2fQqFEjaGtrIz4+HkeOHEGVKlUwePBgVKhQAeXKlcPEiRMhhIChoSF27NghTe3ysYyLRAEBAfDw8ICqqipsbW3zfLdmdvT09NCoUSPMnTsXxsbGsLKyQnR0NAIDA1GsWDGFZc6cOYP+/fujU6dOuHfvHiZPnoxSpUphyJAhObY1c+ZMNG3aFE5OThg7dizU1NSwZMkSXL58GRs2bMjzHdqK3L17V5pGJDk5GcePH8fMmTNhaWmJ9u3bA/hwcczLywuLFy+GkpISWrRogTt37mDKlCmwsLDAqFGjAADFihXDlClTMGnSJPTu3RvdunVDYmIi/Pz8oKGhAV9fX4UxVKxYEYcPH4aLiwsaNWqEffv2wdzcHMuWLcOBAwfg7u6O0qVLIyUlRbqA6OLikuu+lSxZEq1bt8bUqVNhZmaGP//8E3v37sXs2bPl3v8AAD179oS3tzcOHToEHx8faaqdT9GtWzfMmzcPf//9d5ZtvXr1wvLly9GzZ08MGDAAiYmJmDNnDvT09D65vZzkpQ9GjhyJzZs3o1GjRhg1ahSqVq2K9PR03L17F3v27MGYMWNQt27dfLed1+OmoJQvXx5eXl5YsmQJjhw5goYNG6Jly5aYPn06fH190bhxY1y/fh3Tpk1DmTJlkJqaKpXV1dWFpaUltm/fDmdnZxgaGkrf688xcuRIBAUFoUWLFpg2bRpMTEywfv16XLt2DQCk9z9ERERgyZIlaNu2LcqWLQshBLZs2YLnz5+jadOm2dafn3NhXjVr1gyNGjXC+PHjkZycjFq1auHo0aPSRfycJCYmYvv27XB1dUWbNm0U5lmwYAHWrFmDmTNnQlVVFd26dcPo0aPRrVs3vH37Nss7JfL6u5CT+vXrw8DAAIMGDYKvry9UVVWxbt26LINkSkpK8PPzw8CBA9GxY0f07dsXz58/h5+fH8zMzOTe19G1a1esW7cObm5uGDFiBOrUqQNVVVXcv38fBw8eRJs2bdCuXbtc+yyzb/k4JvoqFckriomIiIiIiH4wwcHBAoA4ffq0wu3u7u7C0tIyS3pQUJCoW7eu0NbWFpqamqJcuXKid+/e4syZM1Keq1eviqZNmwpdXV1hYGAgOnXqJO7evSsACF9fX7n6vL29RcmSJYWSkpIAIA4ePCiEEMLS0lK4u7tnaR+AGDp0qFxaXFycACDmzp0rpd2/f1906NBBGBgYCF1dXdG8eXNx+fJlYWlpKTw8PLL0w549e0SvXr1EsWLFhKampnBzcxM3b97MpRc/OHz4sGjSpInUJ/Xq1RM7duzINcbsZOT9eNHQ0BA2NjZi5MiRIj4+Xi5/WlqamD17trCxsRGqqqrC2NhY9OzZU9y7dy9L3atWrRJVq1YVampqQl9fX7Rp00ZcuXJFLo+Hh4fQ1taWS7t//76oUKGCsLKyErdv3xbHjx8X7dq1E5aWlkJdXV0YGRmJxo0bi/Dw8Fz3L+Oz/euvv0SlSpWEmpqasLKyEvPnz8+2jKenp1BRURH379/Ptf4Mio4VIYTYs2eP1K+Zj//Vq1eLihUrCg0NDWFnZyfCwsKEh4eH3Hchu8/y4MGDAoDYtGmTXLqi71p++iApKUn4+PgIW1tb6XOrUqWKGDVqlEhISMh1f7OT1+PG19dXABCPHz/Otc6c8j58+FDo6OgIJycnIYQQb9++FWPHjhWlSpUSGhoaokaNGmLbtm1Z+lsIIfbt2yeqV68u1NXVBQDpO5zRt3FxcVLexo0bi0qVKmVpX1G9ly9fFi4uLkJDQ0MYGhqKfv36idWrVwsA4sKFC0IIIa5duya6desmypUrJzQ1NYW+vr6oU6eOCAkJybU/8nouzK7fFO3f8+fPRd++fUWxYsWElpaWaNq0qbh27ZrC8+vHFi5cKACIbdu2ZZtn2bJlAoDYvHmzlNa9e3cBQDRo0CDbcnn5XcjucxFCiGPHjgkHBwehpaUlihcvLvr37y/OnTsnAIjg4GC5vCtWrBDW1tZCTU1N2NjYiKCgINGmTRtRvXp1uXzv378X8+bNE/b29kJDQ0Po6OiIChUqiIEDB+Z6bv8ej2Oir5FMCCG+8FgDEREREREREQAgJCQEffr0wenTp1GrVq2iDocUePfuHaysrNCwYcMs04IQFTQvLy9s2LABiYmJn/X0CRWO58+fw8bGBm3btsWKFSuKOpyvBo9j+hZwaiAiIiIiIiIiwuPHj3H9+nUEBwfj4cOH2b6UlehTTZs2DSVLlkTZsmWRlJSEiIgIrFq16rOnoKIvIyEhATNmzICTkxOMjIzw77//YsGCBXj16hVGjBhR1OEVGR7H9K3iQAARERERERERYefOnejTpw/MzMywZMmSLC8RJvpcqqqqmDt3Lu7fv4/U1FSUL18e8+fP/6EvKn/N1NXVcefOHQwZMgRPnz6FlpYW6tWrh2XLlqFSpUpFHV6R4XFM3ypODURERERERERERERE9B3jq6yJiIiIiIiIiIiIiL5jHAggIiIiIiIiIiIiIvqOcSCAiIiIiIiIiIiIiOg7xoEAIiIiIiIiIiIiIqLvmEpRB0BERERERF/GoUOHMHfuXJw9exbx8fHYunUr2rZtK21/+PAhJkyYgD179uD58+do1KgRFi9ejPLly0t5EhISMG7cOOzduxevXr2Cra0tJk2ahI4dO2Zp7+3bt6hbty4uXLiA8+fPo1q1aoWwl0REREREgGbpbkXS7pu7G4qk3fziQAARERER0XcqOTkZ9vb26NOnDzp06CC3TQiBtm3bQlVVFdu3b4eenh7mz58PFxcXXL16Fdra2gCAXr164cWLFwgPD4exsTHWr1+PLl264MyZM6hevbpcnePHj0fJkiVx4cKFQttHIvpxeR+PhU+t8lh+5S7Cbj1QmMfeSA9LHatg4YV/cPjBU2xzq13IURIREX0dOBBARERERPSdatGiBVq0aKFw282bN3HixAlcvnwZlSpVAgAsWbIEJUqUwIYNG9C/f38AwPHjx7F06VLUqVMHAODj44MFCxbg3LlzcgMBf//9N/bs2YPNmzfj77///sJ7RkQEHPgvEc0siqOigU62eSob6SI+OQUbb8UXYmRERFQUZDLOgp8T9g4RERER0Q/o7du3AAANDQ0pTVlZGWpqajhy5IiU1rBhQ4SFheHp06dIT09HaGgo3r59C0dHRynPw4cPMWDAAKxduxZaWlqFtg9E9GMrr68Ne2M9HEt4mm2ei4kvUUJTHfVNDQoxMiIioq8PBwKIiIiIiH5AFSpUgKWlJby9vfHs2TO8e/cOs2bNQkJCAuLj/3fnbFhYGFJTU2FkZAR1dXUMHDgQW7duRbly5QB8mGLI09MTgwYNQq1atYpqd4joB7TGpRpCbz7AnntPss1zKfEVfE9dx691bXG0ff1CjI6IiAqbDEpFsnwrvp1IiYiIiIiowKiqqmLz5s24ceMGDA0NoaWlhaioKLRo0QLKyspSPh8fHzx79gz79u3DmTNnMHr0aHTq1AmXLl0CACxevBgvX76Et7d3vtp/+/YtXr58KbdkPKVARJQX007fQA+bUnCzLJFtnjK6mhhdrSyCYu/BY39M4QVHRET0leFAABERERHRD6pmzZqIiYnB8+fPER8fj127diExMRFlypQBANy+fRu///47goKC4OzsDHt7e/j6+qJWrVr4448/AAAHDhzAiRMnoK6uDhUVFVhbWwMAatWqBQ8Pj2zbnjlzJvT19eWWmTNnfvmdJqLvxt93H2PDzQfwsDXPNo9HBQtcTHyFP2/8h1svXhdidERERF8XviyYiIiIiOgHp6+vD+DDC4TPnDmD6dOnAwBev/5w0UxJSf7+IWVlZaSnpwMAFi1ahF9//VXa9uDBA7i6uiIsLAx169bNtk1vb2+MHj1aLk1dXf3zd4aIfijpQkBJJst2u4ayElKFKMSIiIioqPBlwTnjQAARERER0XcqKSkJt27dktbj4uIQExMDQ0NDlC5dGps2bULx4sVRunRpXLp0CSNGjEDbtm3RrFkzAB/eI2BtbY2BAwdi3rx5MDIywrZt27B3715EREQAAEqXLi3Xpo6ODgCgXLlyMDfP/i5ddXV1Xvgnos/SuKQRutmUwo47D6W0IZUtUVxTHX6nbwAADsc/xaSa1mhf1hQnHj4rqlCJiIiKHAcCiIiIiIi+U2fOnIGTk5O0nnEHvoeHB0JCQhAfH4/Ro0fj4cOHMDMzQ+/evTFlyhQpv6qqKiIjIzFx4kS0atUKSUlJsLa2xurVq+Hm5lbo+0NE9LHhVa2w9Z94BF69J6UZaajBROt/g4w7/30ELRVldCpnhhFVyxRFmEREVEj4REDOZELwGTkiIiIiIiIi+rbU/etIvsuc7NjwC0RCRERfA90yfYqk3VdxwUXSbn5xmISIiIiIiIiIiIiI6DvGqYGIiIiIiIiI6JvDu/uJiOhjshxeHk8cCCAiIiIiIiIioi8sNTUVixcvxo4dO/DkyRMo6+mgdCMH2LZpDplS9hNWpL1/j+tbI3Hv6GmkvnwFU1NTDBo0CB07dizE6ImIvn0cCCAiIiIiIiIioi9q5cqVCA0NxezZs2FtbY2J2zfg/Iq1UNXUQLnmTbItd3pxIN6+eInqA3pietM2ePr0KVJTUwsxciL6dnAW/JxwIICIiIiIiIiIiL6omJgYODs7w9HREQBQqk4N3D9+Bs/i7mZb5uGFK3hy7SaazZ8GNR1tmJubw9zcvJAiJiL6vnCYhIiIiIiIiIiIvqiaNWvixIkTiIuLAwC8+Pc+nl6/DVP7StmWSTh3EQZlSuNmxF7s+tkbrq6umD17NlJSUgorbCL6hshkSkWyfCv4RAAREREREREREX1RAwYMwKtXr9CiRQsoKysjNS0Ndp1awbx+7WzLJD9KROKN21BSVUXdkQPRw8wafn5+eP78OWbOnFmI0RMRffu+nSELIiIiIiIiIiL6JkVGRiI8PBz+/v7YsmULagzsjZuR+3H30IlsywiRDkCGWkP6wKCcFRo3boyJEydi69atfCqAiCif+EQAERERERERERF9UXPmzIGXlxfc3d0BAKVf1sWbJ09xY8dulG5UT2EZjWL60DQoBlUtTSmtXLlyEEIgISEBVlZWhRE6EX0jvqVpeooCe4eIiIiIiIiIiL6olJQUyGQyuTSZkgxCiGzLGNmUQ8rz50j96O7/uLg4KCkpwdTU9IvFSkT0PeJAABERERERERERfVFOTk5YtmwZoqKicP/+fTw4HYNbfx9AyVr2Up4rYdtwdlmItG5evxbUdLRxbsVavPwvHqdPn8bcuXPRoUMHaGhoFMFeENHXTAalIlm+FTKR09ArERERERERERHRZ0pKSkJAQAD27duHxMREKOvrwtyhFiq0c4OSyoeZq88uX4PXjxPxk88oqdyrBwm4uGYjnt64jeKGRmjRogVGjhzJgQAiysLAekiRtPvs1pIiaTe/OBBARERERERERESFasLp/fkuM7u28xeIhIi+FxwIyNm38+zCFxYSEoJixYpJ61OnTkW1atXyVYdMJsO2bdsKNK5PjeVb86X6rqAVxHHyNbKyssLChQuLOowi4ejoiJEjRxZ1GAXizp07kMlkiImJKepQvihPT0+0bdu2wOrLy/f4Wz1OMh8TUVFRkMlkeP78eY7lDhw4gAoVKiA9Pf2T2p06dSpMTEzkzu2Z0/LzOX7KsV3Qx0lu8nIe/VZ+6xTJ67HzrSvo73pejsNv9Tc48zGR+W+k33//Ha1bty6a4IiI6Jswu7ZzvhciopzIZEpFsnwrvopIjx07BmVlZTRv3jzXvBMnTkTFihXl0mJjYyGTydCrVy+59LVr10JVVRVJSUkFGm924uPj0aJFi8+qo7AuEnzN/VgQrKysIJPJIJPJoKmpiQoVKmDu3Lk5voToU4wdOxb79+f/LoavzenTp+Hl5VVo7f32229QVlbGrFmzCq3N7GzZsgXTp08v6jDyrbAvcgLAmzdvYGBgAENDQ7x586ZQ2y5qX/o4CQkJkc5Z2S1RUVH5rtfCwgLx8fGoXLlyvsqNHz8ekydPhpLS//5MePPmDXx9fWFrawt1dXUYGxujY8eOuHLlilzZ2NhY+Pn5Yfny5dLvoqK0gIAAhISEfNH9yI0QAitXroSDgwP09PSgo6ODSpUqYcSIEbh161a+6irs82hmBTkQWBQDX/fv34eamhoqVKhQqO1+Db70sTN16tRczy937tzJd73169dHfHw89PX1FW4fMGAATp8+jSNHjnzmHnz7UlNTsWDBAjRp0gRVq1ZFE+eGCFg8CSmpp/Au/YzCJXLXUnh4dkC9erVQo4Y9unTpgsOHDxf1rhARERHRN+yrGAgICgrCzz//jCNHjuDu3bs55nVycsK1a9eQkJAgpUVFRcHCwgIHDx6UyxsVFYU6depAR0fni8SdmampKdTV1Qulrc/1NfdjQZk2bRri4+MRGxuLsWPHYtKkSVixYkWBtqGjowMjI6MCrbMwvXv3DgBQvHhxaGlpFVq7wcHBGD9+PIKCggqtzczev38PADA0NISurm6RxfEt2bx5MypXrgw7Ozts2bKlqMMpVF/6OOnSpQvi4+OlxcHBAQMGDJBLq1+/vpQ/4/jNjbKyMkxNTaHy/3Ou5sWxY8dw8+ZNdOrUSUp7+/YtXFxcEBQUhOnTp+PGjRuIjIxEWloa6tatixMnTkh5b9++DQBo06aN9LuoKE1fX1/u7uGC3o/cCCHQvXt3DB8+HG5ubtizZw8uXryIRYsWQVNTE7/++mu+6ivs8+j3JiQkBJ07d8br169x9OjRog6nUH3pY2fs2LFy5xJzc3Ppb6SMxcLCQsqf8bdBbtTU1GBqagqZTKZwu7q6Orp3747FixcXyH58y1auXInQ0FD88ssviIyMxOix3RAStBPr/9yTbZmzZ67BoX5lLFk+DmF/zUDdunUxePBgXL16tRAjJyIiIvq28ImAnBV5pMnJydi4cSMGDx6Mli1b5np3YMOGDaGqqip3Z2RUVBSGDh2KV69eyd3BFxUVBScnJwDA/PnzUaVKFWhra8PCwgJDhgzJ1x3ucXFxsLa2xuDBg7OdKuHju/kz7szbsmULnJycoKWlBXt7exw/fjzbNqysrAAA7dq1g0wmk9YzrF27FlZWVtDX10fXrl3x6tUraZsQAnPmzEHZsmWhqakJe3t7/PXXX9m29an9ePfuXbRp0wY6OjrQ09ND586d8fDhQ7m6ly5dinLlykFNTQ22trZYu3at3PabN2+iUaNG0NDQgJ2dHfbu3Su3/d27dxg2bBjMzMygoaEBKysrzJw5M9t9yY6uri5MTU1hZWWF/v37o2rVqtiz53//4Hr37h3Gjx+PUqVKQVtbG3Xr1s1yx21ISAhKly4NLS0ttGvXDomJiXLbM08pkjFooq2tjWLFiqFBgwb4999/pe3h4eGoVasWNDQ0YGxsjPbt20vbnj17ht69e8PAwABaWlpo0aIFbt68CQB48eIFNDU1sWvXLrn2t2zZAm1tbelY/u+//9ClSxcYGBjAyMgIbdq0kbvLL+Mu8pkzZ6JkyZKwsbEBkHVaAplMhlWrVqFdu3bQ0tJC+fLlER4eLtd2eHg4ypcvD01NTTg5OWH16tV5mjYiOjoab968wbRp05CcnIxDhw4p7NOgoCCULl0aOjo6GDx4MNLS0jBnzhyYmpqiRIkSmDFjhly5Fy9ewMvLCyVKlICenh6aNGmCCxcuKKy3bNmyUFdXhxAiy52vb9++xfjx42FhYQF1dXWUL18egYGBAIC0tDT069cPZcqUgaamJmxtbREQEJDj/mbsc506daCurg4zMzNMnDgRqamp0nZHR0cMHz4c48ePh6GhIUxNTTF16tRs65s6dSpWr16N7du3K7xb/J9//snxvHPs2DE0atQImpqasLCwwPDhw5GcnJzrfgQGBqJnz57o2bOn1Ccfk8lkWLp0KVq0aAFNTU2UKVMGmzZtkrZnnBdDQ0NRv359aGhooFKlSnKxf0of79q1Cw0bNkSxYsVgZGSEli1bSheeM9y/fx9du3aFoaEhtLW1UatWLZw8eVIuT07n2MzHyZ9//olatWpJ55nu3bvj0aNH0vaMKTP279+PWrVqQUtLC/Xr18f169cV7oOmpiZMTU2lRU1NDVpaWtL6smXLUKdOnSzHb277/il3iYeGhqJZs2ZyL19buHAhjh8/joiICHTu3BmWlpaoU6cONm/ejIoVK6Jfv34QQmDq1Klo1aoVAEBJSQkymUxhGpD1qZb09HTMnj0b1tbWUFdXR+nSpaXveeb9+NTv4sfCwsIQGhqKsLAwTJkyBfXq1UPZsmXh7OyMWbNmITg4WMqr6A75tm3bwtPTU1rPfB7N7bcOyP2cndtvysfKlCkDAKhevTpkMhkcHR0BfOjXadOmwdzcHOrq6qhWrVqW35KPeXp6Ijo6GgEBAQrvFj979myOx/SOHTtQs2ZNaGhooGzZsvDz85M73ykihEBwcDB69eqF7t27Zzm/5OXckfGd27lzJ+zt7aGhoYG6devi0qVLUp7ExER069YN5ubm0NLSQpUqVbBhw4YcY8vtuw4AV65cgbu7O/T09KCrq4uffvopyzlo3rx5MDMzg5GREYYOHSo3mJf52Mntb9aMKXh2796NihUrQkdHB82bN0d8fLzCfdDR0ZE7vygrK0v7Y2pqiokTJ6JDhw5Z/jbI63kup9/91q1bY9u2bT/cU2SZxcTEwNnZGY6OjjA3N0cz17qo36AKrlz+J9syEyb1Qt/+rVC5SjlYWpli9OjRsLS0xIEDBwoxciIiIiL6nhT5QEBYWBhsbW1ha2uLnj17Ijg4OMfpW7S1tVG7dm25u9ajo6Ph7OyMBg0aSOn37t2TLoYBHy4+LFq0CJcvX8bq1atx4MABjB8/Pk8xXr58GQ0aNECnTp2wdOlSuakScjN58mSMHTsWMTExsLGxQbdu3bL9B/Hp06cBfLhbOj4+XloHPtxhuW3bNkRERCAiIgLR0dFy06r4+PggODgYS5cuxZUrVzBq1Cj07NkT0dHRCtv6lH4UQqBt27Z4+vQpoqOjsXfvXty+fRtdunSR6ti6dStGjBiBMWPG4PLlyxg4cCD69Okj1Zeeno727dtDWVkZJ06cwLJlyzBhwgS52BYtWoTw8HBs3LgR169fx59//ik3KOLp6Sld4MgLIQSioqIQGxsLVVVVKb1Pnz44evQoQkNDcfHiRXTq1AnNmzeXLr6fPHkSffv2xZAhQxATEwMnJ6cc7xBNTU1F27Zt0bhxY1y8eBHHjx+Hl5eXdNFr586daN++Pdzd3XH+/HnpAuHH+3XmzBmEh4fj+PHjEELAzc0N79+/h76+Ptzd3bFu3Tq5NtevXy8NzLx+/RpOTk7Q0dHBoUOHcOTIEeniwMd39+3fvx+xsbHYu3cvIiIist0fPz8/dO7cGRcvXoSbmxt69OiBp0+fAvhwUaZjx45o27YtYmJiMHDgQEyePDlPn0dgYCC6desGVVVVdOvWTeEF5du3b+Pvv//Grl27sGHDBgQFBcHd3R33799HdHQ0Zs+eDR8fH+kuZCEE3N3dkZCQgMjISJw9exY1atSAs7OzFDMA3Lp1Cxs3bsTmzZuzvTDau3dvhIaGYtGiRYiNjcWyZcukp2HS09Nhbm6OjRs34urVq/jll18wadIkbNy4Mdv9/e+//+Dm5obatWvjwoULWLp0KQIDA7McS6tXr4a2tjZOnjyJOXPmYNq0aQovHAIf7u7s3LmzdOEn893iOZ13Ll26BFdXV7Rv3x4XL15EWFgYjhw5gmHDhmW7DxmfyfHjx9G5c2d07twZx44dwz//ZL2AMWXKFHTo0AEXLlxAz5490a1bN8TGxsrlGTduHMaMGYPz58+jfv36aN26tTTI9il9nJycjNGjR+P06dPYv38/lJSU0K5dO2nQNikpCY0bN8aDBw8QHh6OCxcuYPz48XKDurmdYzN79+4dpk+fjgsXLmDbtm2Ii4uTuyicYfLkyfD398eZM2egoqKCvn375tjPOVF0/Oa275/i0KFDcucm4MO5pmnTprC3t5dLV1JSwqhRo3D16lVcuHABY8eOlS6gZxybitIU8fb2xuzZszFlyhRcvXoV69evh4mJicK8n3KcZLZhwwbY2tpmO4d5dnc550VefutyO2fn9puS2alTpwAA+/btQ3x8vPTUTkBAAPz9/TFv3jxcvHgRrq6uaN26tfRbl1lAQECWJ1I+vls8p2N69+7d6NmzJ4YPH46rV69i+fLlCAkJyTJwm9nBgwfx+vVruLi4oFevXti4caPcQFyGnM4dH+eZN28eTp8+jRIlSqB169bSRfeUlBTUrFkTERERuHz5Mry8vNCrV68sg4Ify+27/t9//0kDPgcOHMDZs2fRt29fub/1Dh48iNu3b+PgwYNYvXo1QkJCcrzxJS9/s75+/Rrz5s3D2rVrcejQIdy9exdjx47NqZtzpOhvg7ye53JSq1YtvH//Xjo+f1Q1a9bEiRMnEBcXBwC4fu1fnDt3HT81rpbnOtLT05GcnJznJ6mIiIiIfkR8IiAXoojVr19fLFy4UAghxPv374WxsbHYu3dvjmUmTZokbGxshBBCXLlyRejp6YnU1FQxa9Ys0b17dyGEEKtXrxbq6uri9evXCuvYuHGjMDIyktaDg4OFvr6+tO7r6yvs7e3FsWPHhKGhoZg7d26u+wJAbN26VQghRFxcnAAgVq1aJW2/cuWKACBiY2PzVMfHsWhpaYmXL19KaePGjRN169YVQgiRlJQkNDQ0xLFjx+TK9evXT3Tr1i3btvLbj3v27BHKysri7t27Wfbp1KlTQogPn+eAAQPk2unUqZNwc3MTQgixe/duoaysLO7duydt//vvv+X2++effxZNmjQR6enpCuOeOHGi6NWrV7b7JYQQlpaWQk1NTWhrawtVVVUBQGhoaIijR48KIYS4deuWkMlk4r///pMr5+zsLLy9vYUQQnTr1k00b95cbnuXLl0UHidCCJGYmCgAiKioKIUxOTg4iB49eijcduPGDQFAik8IIZ48eSI0NTXFxo0bhRBCbNmyRejo6Ijk5GQhhBAvXrwQGhoaYufOnUIIIQIDA4Wtra1cv719+1ZoamqK3bt3CyGE8PDwECYmJuLt27dZ+mvBggXSOgDh4+MjrSclJQmZTCb+/vtvIYQQEyZMEJUrV5arY/LkyQKAePbsmcJ9zIhZS0tLxMTECCGEOH/+vNDS0hIvXryQ8ig63l1dXYWVlZVIS0uT0mxtbcXMmTOFEELs379f6OnpiZSUFLn2ypUrJ5YvXy7Vq6qqKh49eiSXp3HjxmLEiBFCCCGuX78uAOR6DvrYkCFDRIcOHbLdPmnSpCyfyx9//CF0dHSk/WncuLFo2LChXLnatWuLCRMmZFuvh4eHaNOmjVxaXs47vXr1El5eXnLlDh8+LJSUlMSbN29y3I+2bdtK623atBGTJ0+WywNADBo0SC6tbt26YvDgwXLxzZo1S9r+/v17YW5uLmbPnp1t25n7WNG+f+zRo0cCgLh06ZIQQojly5cLXV1dkZiYqDB/budYIeSPE0VOnTolAIhXr14JIYQ4ePCgACD27dsn5dm5c6cAkGM/Z9dedsdvZpn3PaPPz58/LxdXTt9TfX19sWbNGrk0DQ2NbPf/3LlzAoAICwsTQgixdetWkfnPC0VpH3+OL1++FOrq6mLlypUK28i8H4rk9zipUKGCaN26tVzaiBEjhLa2ttDW1halSpWS0hV9/m3atBEeHh7S+sfn0bz81uV2zs7tNyWz7PqoZMmSYsaMGXJptWvXFkOGDMm2LkX7m5dj+qeffhK//fabXLm1a9cKMzOzHGPv3r27GDlypLRub28vdyzk5dyREV9oaKiUJzExUWhqakrHpiJubm5izJgxOe77xzJ/1729vUWZMmXEu3fvFOb38PAQlpaWIjU1VUrr1KmT6NKli7Se+Tc4M0V/swIQt27dktL++OMPYWJikm0dH8vcXnZ/G2SW3Xku43yS+W/pDAYGBiIkJERhnSkpKeLFixdyS+bf8u9Benq6mDdvnrC1tRV2dnbC1tZW/LHUR7xNO53nZeXKlaJOnTriyZMnRb07RERERF8tI5sRRbJ8K4p0yOL69es4deoUunbtCgBQUVFBly5dcp033MnJCTdu3MCDBw8QFRWFhg0bQllZGY0bN5YeE4+KikK9evWgqakJ4MPdWE2bNkWpUqWgq6uL3r17IzExMcfpMO7evQsXFxf4+Ph88l1WVatWlf7fzMwMALI8Up4XVlZWcvNTm5mZSfVcvXoVKSkpaNq0KXR0dKRlzZo1WR5N/1h++zE2NhYWFhZydwba2dmhWLFi0h2/sbGxaNCggVw7DRo0kNteunRpmJubS9sdHBzk8nt6eiImJga2trYYPny43HQ+ADBz5kysWbMm1z4bN24cYmJiEB0dDScnJ0yePFm6a/rcuXMQQsDGxkauz6Kjo6U+i42NzRJb5vWPGRoawtPTE66urmjVqhUCAgLk7nzNeCxckdjYWKioqKBu3bpSmpGREWxtbaW+c3d3h4qKijRFz+bNm6Grq4tmzZoB+DBdw61bt6Crqyvtj6GhIVJSUuSOgypVqkBNTS3X/vv42NXW1oaurq50zF2/fh21a9eWy1+nTp1c61y/fj3Kli0r3VVcrVo1lC1bFqGhoXL5Mh/vJiYmsLOzk3sax8TERIrn7NmzSEpKgpGRkdznGRcXJ7fvlpaWKF68eLbxxcTESN+B7Cxbtgy1atVC8eLFoaOjg5UrV+b4bpOM4+jju3gbNGiApKQk3L9/X0r7uL8B+e94fuV03jl79ixCQkLk+snV1RXp6enSnYqZpaWlYfXq1ejZs6eU1rNnT6xevRppaWlyeRV9ZzI/EfBxHhUVFdSqVUsuT377+Pbt2+jevTvKli0LPT09aYqUjDIxMTGoXr06DA0Ns60jp3OsIufPn0ebNm1gaWkJXV1d6SmlzHEW1G8AoPj4zW3fP8WbN2/kpgXKjfj/p/g+5w762NhYvH37NttzpCL5PU4UyRzz5MmTERMTg19++SVf0wdmlpffutzO2bn9puTFy5cv8eDBgxx/l/Mrt/PLtGnT5M4vGU8WvH79WmF9z58/x5YtW7KcXxT9LZjbuSNzHkNDQ7nf0bS0NMyYMQNVq1aVfi/27NmT43GT23c9JiYGP/30k9wTh5lVqlQJysrK0npu55e8/M2qpaWFcuXK5bnO3Cj62yCv57ncaGpqZvv5z5w5E/r6+nLLp0wH+bWLjIxEeHg4/P39sWXLFsyYORAhQZHYvu1Q7oUBRO48ht9//x0LFiz4pt9NRURERERFq+DeuvcJAgMDkZqailKlSklpQgioqqri2bNnMDAwUFiuQYMGUFNTQ1RUFA4ePChdtKtVqxZevHiBGzdu4ODBg9Ljy//++y/c3NwwaNAgTJ8+HYaGhjhy5Aj69euX4wsXixcvjpIlSyI0NBT9+vWDnp5evvfx438YZlxw+JQpGzL/A1Mmk0n1ZPx3586dcn0JIMeXF+e3H4UQCi/0ZE7PnOfj7ULBtE+Z89eoUQNxcXH4+++/sW/fPnTu3BkuLi45vvNAEWNjY1hbW8Pa2hqbN2+GtbU16tWrBxcXF6Snp0NZWRlnz56V+8c5AGkaGEWx5iY4OBjDhw/Hrl27EBYWBh8fH+zdu1duUEqR7Nr6uO/U1NTQsWNHrF+/Hl27dsX69evRpUsX6eWZ6enpqFmzZpbpgwDIXTzU1tbO077kdMwpOhby0l9BQUG4cuWK3As/09PTERgYCC8vrxzbzu07YGZmluUdDwDkHqHPbd9z+owAYOPGjRg1ahT8/f3h4OAAXV1dzJ07N8dpJXLqq4/Tc9q//MrpvJOeno6BAwdi+PDhWcqVLl1aYX27d++W5jL/WFpaGvbs2YMWLVrkGE9eLhBn5PmUPm7VqhUsLCywcuVKlCxZEunp6ahcubI0JVZunyuQv/5PTk5Gs2bN0KxZM/z5558oXrw47t69C1dX1ywv2Syo3wBA8fGb275/CmNjYzx79kwuzcbGJtsXVF67dg0AUL58+U9uMy+f0cc+5TjJrHz58lLsGYoXL47ixYujRIkSculKSkpZznE5/f2Ql9+6vJyzc/pNyY+cfpfzK7fzi5+fn9z7bzJkN7i0fv16pKSkyA2ECyGQnp6Oq1evws7OLsd48nN+8ff3x4IFC7Bw4UJpDv6RI0dm+33Jy3e9oM8vef2bVVGdn/J3S4bM55f8nOdy8/Tp02wH4b29vTF69Gi5tJz+dv1WzZkzB15eXnB3dwcAlCn/Cg8ePMGqFeFo07ZRjmV3RR6Hr89KBAQslpsGkIiIiIiykuHTb1D7ERTZEwGpqalYs2YN/P39ERMTIy0XLlyApaWlwn8YZ9DU1JRe7Hro0CHpDiUVFRXUr18fa9aswZ07d6T3A5w5cwapqanw9/dHvXr1YGNjgwcPHuQao6amJiIiIqChoQFXV1eF89UWNFVV1Sx32ObGzs4O6urquHv3rnThO2P5+O79zPLbj3Z2drh79y7u3bsn1XH16lW8ePECFStWBABUrFgRR44ckWvn2LFj0vaMOj7uf0UvUNbT00OXLl2wcuVKhIWFYfPmzXJzveeXgYEBfv75Z4wdOxZCCFSvXh1paWl49OhRlj4zNTWVYs2Ygz5D5nVFqlevDm9vbxw7dgyVK1fG+vXrAXy4i3L//v0Ky9jZ2SE1NVXuIlZiYiJu3Lgh9R0A9OjRA7t27cKVK1dw8OBB9OjRQ9pWo0YN3Lx5EyVKlMiyT/r6+nnvrDyoUKGC3DssgA/fs5xcunQJZ86cQVRUlNx3/tChQzh9+jQuX778yfHUqFEDCQkJUFFRybLvxsbGea6nSpUqSE9Pz/bdGocPH0b9+vUxZMgQVK9eHdbW1jk+dQN8+GyPHTsmd4Hm2LFj0NXVzTJwlx9qamr5PlcAH/rqypUrWfrJ2to62ydFAgMD0bVrV7nPLSYmBj169MjyjgdF35kKFSpkmyc1NRVnz56V8uS3jxMTExEbGwsfHx84OzujYsWKWS5iV61aFTExMZ91DvnYtWvX8OTJE8yaNQs//fQTKlSo8Fl34n6qvOz7p6hevXqWi/5du3bFvn375F7ADXy48LtgwQLY2dlleX9AfmS8eDy7c2Rmn/JdzKxbt264fv06tm/fnmve4sWLy92Nn5aWluM5Ky+/dXk9Z2f3m5JZxvf34/OCnp4eSpYsmePvcnZ1fer55fr16wrPL9m9XykwMBBjxozJ8regk5NTlqcCcjp3KMrz7Nkz3LhxQ+780qZNG/Ts2RP29vYoW7Zstu9KAPL2Xa9atSoOHz6c48BQfnzq36wFraDOc7dv30ZKSgqqV6+ucLu6ujr09PTklu9xICAlJSXLoJWyshJEes6DN5E7j8Fn0nLMmjs0X+/HIiIiIiJSpMgGAiIiIvDs2TP069cPlStXlls6duyo8AWiH3NyckJoaCjevHmDGjVqSOmNGzfGokWLpIvcAFCuXDmkpqZi8eLF+Oeff7B27VosW7YsT3Fqa2tj586dUFFRQYsWLT5rqoC8sLKywv79+5GQkJDnCzq6uroYO3YsRo0ahdWrV+P27ds4f/48/vjjD6xevTrHsvnpRxcXF1StWhU9evTAuXPncOrUKfTu3RuNGzeWXiw5btw4hISEYNmyZbh58ybmz5+PLVu2SFMrubi4wNbWFr1798aFCxdw+PDhLC+ZXbBgAUJDQ3Ht2jXcuHEDmzZtgqmpqXRnt7e3N3r37p2nvvnY0KFDcf36dWzevBk2Njbo0aMHevfujS1btiAuLg6nT5/G7NmzERkZCQDSXZhz5szBjRs38Pvvv2PXrl3Z1h8XFwdvb28cP34c//77L/bs2SN3Id/X1xcbNmyAr68vYmNjcenSJcyZMwfAh4tgbdq0wYABA3DkyBHpRaulSpVCmzZt5D4XExMT9OjRA1ZWVnJ3hfbo0QPGxsZo06YNDh8+jLi4OERHR2PEiBFyU9AUhIEDB+LatWuYMGECbty4gY0bN0ovPszu7szAwEDUqVMHjRo1kvu+N2zYEA4ODrl+53Pi4uICBwcHtG3bFrt378adO3dw7Ngx+Pj45DpA8TErKyt4eHigb9++0osRo6KipBeQWltb48yZM9i9ezdu3LiBKVOmZBkQyWzIkCG4d+8efv75Z1y7dg3bt2+Hr68vRo8ena8XjyuK9eLFi7h+/TqePHmS54tQEyZMwPHjxzF06FDExMTg5s2bCA8Px88//6ww/+PHj7Fjxw54eHhkOVd7eHggPDwcjx8/lvJv2rQJQUFBuHHjBnx9fXHq1KksLyL+448/sHXrVly7dg1Dhw7Fs2fPpBeO5rePDQwMYGRkhBUrVuDWrVs4cOBAlrtLu3XrBlNTU7Rt2xZHjx7FP//8g82bNyschMyL0qVLQ01NTfpNCQ8Px/Tp0z+prs+Rl33/FK6urlkuHI8aNQp16tRBq1atsGnTJty9exenT59Ghw4dEBsbi8DAwM+aGkhDQwMTJkzA+PHjpWntTpw4ke154VO+i5l17doVHTt2RNeuXTFt2jScPHkSd+7cQXR0NMLCwuSeFmvSpAl27tyJnTt34tq1axgyZAieP3+ebd15+a3L7Zyd229KZiVKlICmpiZ27dqFhw8f4sWLFwA+/C7Pnj0bYWFhuH79OiZOnIiYmBiMGDEi2/itrKyk/njy5Emen2L55ZdfsGbNGkydOhVXrlxBbGys9CSDIjExMTh37hz69++f5fzSrVs3rFmzRu7cltO5I8O0adOwf/9+XL58GZ6enjA2Nkbbtm0BfDhu9u7di2PHjiE2NhYDBw5EQkJCtvuTl+/6sGHD8PLlS3Tt2hVnzpzBzZs3sXbtWly/fj1PfZbZ5/zNWpAK6jx3+PBhlC1bVm4aox+Rk5MTli1bhqioKNy/fx/7957GmpC/0cTlfy9mXzg/FJMmLJXWI3cew+SJyzB2fA/Y21vj8ePHePz4caHcmERERET0reLLgnNWZJEGBgbCxcVF4Z3KHTp0kP5xmB0nJye8evUKDRo0kJtmpHHjxnj16hXq168v3VFUrVo1zJ8/H7Nnz0blypWxbt26fM0/qqOjg7///htCCLi5ueX4XoHP5e/vj71798LCwiLbu6cUmT59On755RfMnDkTFStWhKurK3bs2CHNF52d/PSjTCbDtm3bYGBggEaNGsHFxQVly5ZFWFiYVK5t27YICAjA3LlzUalSJSxfvhzBwcHSXUxKSkrYunUr3r59izp16qB///6YMWOGXEw6OjqYPXs2atWqhdq1a+POnTuIjIyULprGx8d/0vzXxYsXR69evTB16lSkp6cjODgYvXv3xpgxY2Bra4vWrVvj5MmT0lMU9erVw6pVq7B48WJUq1YNe/bsyfZiBvBhvt5r166hQ4cOsLGxgZeXF4YNG4aBAwcCABwdHbFp0yaEh4ejWrVqaNKkidwTAMHBwahZsyZatmwJBwcHCCEQGRmZZRqGbt264cKFC3JPA2S0f+jQIZQuXRrt27dHxYoV0bdvX7x58+aTprXKSZkyZfDXX39hy5YtqFq1KpYuXSpd5FJ0J9+7d+/w559/okOHDgrr69ChA/78889Pns5EJpMhMjISjRo1Qt++fWFjY4OuXbvizp07MDExyVddS5cuRceOHTFkyBBUqFABAwYMkL7zgwYNQvv27dGlSxfUrVsXiYmJGDJkSI71lSpVCpGRkTh16hTs7e0xaNAg9OvXL8djKS8GDBgAW1tbaY70o0eP5qlc1apVER0djZs3b+Knn35C9erVMWXKFGmu78zWrFkDbW1thXO3Ozk5QVdXF2vXrpXS/Pz8EBoaiqpVq2L16tVYt25dlqk9Zs2ahdmzZ8Pe3h6HDx/G9u3bpSc38tvHSkpKCA0NxdmzZ1G5cmWMGjUKc+fOlcujpqaGPXv2oESJEnBzc0OVKlUwa9asLNOC5VXx4sUREhKCTZs2wc7ODrNmzcK8efM+qa7PkZd9/xQ9e/bE1atX5S5kamho4MCBA/Dw8MCkSZNgbW2N5s2bQ1lZGSdOnMj3VDWKTJkyBWPGjMEvv/yCihUrokuXLtnegfwp38XMZDIZwsLCsHDhQkRGRsLZ2Rm2trbo27cvLCws5AZD+vbtCw8PD2nwu0yZMtLTcork5bcut3N2br8pmamoqGDRokVYvnw5SpYsKQ0iDx8+HGPGjMGYMWNQpUoV7Nq1C+Hh4TlO5TR27FgoKyvDzs5OmhImL1xdXREREYG9e/eidu3aqFevHubPnw9LS0uF+QMDA2FnZ5flrn7gw98TT58+xY4dO6S0nM4dH+cZMWIEatasifj4eISHh0tPS0yZMgU1atSAq6srHB0dpQHC7OTlu25kZIQDBw4gKSkJjRs3Rs2aNbFy5coc3xmQk8/9m7WgFNR5bsOGDRgwYMAXiPDb4uPjA1dXV/j5+cHNzQ3z5q5Hx85N8PPwTlKex4+fIz4+UVrfFHYAqalpmDE9BE6NhqJhw4Zo2LBhlnMJEREREVFeycTnTChKRPT/ZsyYgWXLlslNHUU/FplMhq1bt2Z7Ye3OnTsoU6YMzp8/j2rVqhVqbJQ/48ePx4sXL7B8+fKiDoUoT+eOqKgoODk54dmzZ3LvhqGic/nyZTg7O+PGjRsFPkXht+5det6fVsygplQr90xEREREP7gSFcYUSbuPrvkXSbv59e08u0BEX5UlS5bg9OnT0tQFc+fOhYeHR1GHRUQFYPLkybC0tPykeeKJiADgwYMHWLNmDQcBiIiIiKjQcGqgnKnknoWIKKubN2/i119/xdOnT1G6dGmMGTMG3t7eRR0WERUAfX19TJo0qajDIKJvWLNmzYo6hK8W7+6nr03Gu0l27NiBJ0+eoHjx4mjXrh2GDBmSp3danT17Fr169UL58uWxffv2QoiYiIiIPgWnBiIiIiIiIiL6QS1duhQhISGYPXs2rK2tcfB0CPynbYTH4OZo1+2nHMsmJ73B0B4LUa5MRTx58oQDAUREVKRM7SYUSbsJV2cXSbv59e08u0BEREREREREBSomJgbOzs5wdHSEubk5fnKxR426Nrh5Nfd3fwXM2Ayn5tX5/iciIqJvAAcCiIiIiIiIiH5QNWvWxIkTJxAXFwcAuH3jAa5ciEPtBhVzLLc7/BTi/3uCngOaFkaYREREeaBURMu3ge8IICIiIiIiIvpBDRgwAK9evUKLFi2grKyMtLQ0eA5pDqfm1bMt89/dxwj6PRL+K4dCWUW5EKMlIiKiT8WBACIiIiIiIqIfVGRkJMLDw+Hv7w9ra2scPr8By+Zvh1FxPTRtWTtL/rS0dMzyWYdeXs1gblm8CCImIiKiT8GBACIiIiIiIqIf1Jw5c+Dl5QV3d3cAgHrJmngU/wyhwQcUDgS8ef0WN67ex63rD/DH3G0AAJEuIISAnZ0dAgMD4eDgUJi7QEREBACQyb6daXqKAgcCiIiIiIiIiH5QKSkpkMlkcmlKyjIIIRTm19JWx/LQMXJpUdsf4MSJE1i0aBHMzc2/WKxERET06TgQQERERERERPSDcnJywrJly1CyZElYW1vj6LlL2LLuEJq1/t/TAEG/R+LJoxcYP60blJSUYGVtJleHkdFbqKurw8bGprDDJyIikvCJgJxxIICIiIiIiIjoB+Xj44OAgAD4+fkhMTERhsY6cGtfDz0GNJXyPH3yEo8TnhVhlERERPS5ZCK75/2IiIiIiIiI6Idy59WOfJex0m31BSIhIiLKn5KVpxRJuw8uTy+SdvOLTwQQERERERERERER0TdNBk4NlBMOBBARERERFbCpU6di27ZtiImJ+S7aIaIfB+/uJyIi+j5xIICIiIiIKJNjx47hp59+QtOmTbFr1658lx87dix+/vnnLxBZ/ty5cwdlypTJkt6jRw/8+eefRRAR0f+kpqZi8eLF2LFjB548eQIjY224tamFPl4uUFJSfEffhXNx+GPhTvwb9wgpKe9QqqQFunbtCk9Pz8INnoiIiL46fFlwzjgQQERERESUSVBQEH7++WesWrUKd+/eRenSpfNVXkdHBzo6Ol8ouvzbt28fKlWqJK1ramp+Uj3v3r2DmppaQYVFP7iVK1ciNDQUs2fPhrW1NU6cD8GMXzZCR0cTXXr+pLCMhqYaOnZtAGsbM2hqquHWpWLw9fWFpqYmunTpUsh7QERERPTt4DAJEREREdFHkpOTsXHjRgwePBgtW7ZESEiI3PaoqCjIZDLs378ftWrVgpaWFurXr4/r169LeaZOnYpq1apJ656enmjbti1+++03mJiYoFixYvDz80NqairGjRsHQ0NDmJubIygoSK6tCRMmwMbGBlpaWihbtiymTJmC9+/f53ufjIyMYGpqKi36+vq4ffs22rRpAxMTE+jo6KB27drYt2+fXDkrKyv8+uuv8PT0hL6+PgYMGICQkBAUK1YMERERsLW1hZaWFjp27Ijk5GSsXr0aVlZWMDAwwM8//4y0tLR8x0o/jpiYGDg7O8PR0RHm5uZo0swedRxscO3qvWzL2FYshWZu1VHW2hRmpQzRpk0bNGzYEGfOnCnEyImIiIi+PRwIICIiIiL6SFhYGGxtbWFra4uePXsiODgYQogs+SZPngx/f3+cOXMGKioq6Nu3b471HjhwAA8ePMChQ4cwf/58TJ06FS1btoSBgQFOnjyJQYMGYdCgQbh3738XQXV1dRESEoKrV68iICAAK1euxIIFCwpkP5OSkuDm5oZ9+/bh/PnzcHV1RatWrXD37l25fHPnzkXlypVx9uxZTJkyBQDw+vVrLFq0CKGhodi1axeioqLQvn17REZGIjIyEmvXrsWKFSvw119/FUis9H2qWbMmTpw4gbi4OADAzesPcOF8HBwaVsxzHVevXsX58+dRp06dLxUmERERfSNkMlmRLN8KTg1ERERERPSRwMBA9OzZEwDQvHlzJCUlYf/+/XBxcZHLN2PGDDRu3BgAMHHiRLi7uyMlJQUaGhoK6zU0NMSiRYugpKQEW1tbzJkzB69fv8akSZMAAN7e3pg1axaOHj2Krl27AgB8fHyk8lZWVhgzZgzCwsIwfvz4fO1T/fr15eZcP3z4MKpXrw57e3sp7ddff8XWrVsRHh6OYcOGSelNmjTB2LFjpfUjR47g/fv3WLp0KcqVKwcA6NixI9auXYuHDx9CR0cHdnZ2cHJywsGDB7OdruXt27d4+/atXJq6ujrU1dXztW/07RowYABevXqFFi1aQFlZGWlpaRj4c3M0c6uea9nWLtPx/FkS0tIEhg0bhk6dOhVCxERERETfLg4EEBERERH9v+vXr+PUqVPYsmULAEBFRQVdunRBUFBQloGAqlWrSv9vZmYGAHj06FG27xOoVKmS3MV4ExMTVK5cWVpXVlaGkZERHj16JKX99ddfWLhwIW7duoWkpCSkpqZCT08v3/sVFhaGihX/d5e1hYUFkpOT4efnh4iICDx48ACpqal48+ZNlicCatWqlaU+LS0taRAgY1+srKzk3otgYmIity+ZzZw5E35+fnJpvr6+mDp1an53j75RkZGRCA8Ph7+/P6ytrXHm0gYsnLMdxsX14N6mdo5ll4UMwevX73Anthj8/f1haWmJli1bFlLkRERE9DXiy4JzxoEAIiIiIqL/FxgYiNTUVJQqVUpKE0JAVVUVz549g4GBgZSuqqoq/X/GI8Hp6enZ1v1x/owyitIy6jhx4gS6du0KPz8/uLq6Ql9fH6GhofD398/3fllYWMDa2loubdSoUdi9ezfmzZsHa2traGpqomPHjnj37p1cPm1t7c/eF0W8vb0xevRouTQ+DfBjmTNnDry8vODu7g4AKG5VEwnxz7Am8ECuAwElzY0AAHWqtMKTJ0+wePFiDgQQERER5YADAUREREREAFJTU7FmzRr4+/ujWbNmcts6dOiAdevWyU2Z86UdPXoUlpaWmDx5spT277//Flj9hw8fhqenJ9q1awfgwzsD7ty5U2D154bTAFFKSkqWeXWVlGQK38mREyHEJ71Em4iIiL4vMr4ON0ccCCAiIiIiAhAREYFnz56hX79+0NfXl9vWsWNHBAYGFupAgLW1Ne7evYvQ0FDUrl0bO3fuxNatWwu0/i1btqBVq1aQyWSYMmVKjnfwExU0JycnLFu2DCVLloS1tTVOXbyE0LWH0LLt/54GWBIQiccPX8D3t24AgL9Cj8LEtBisypQAABy8tBlBQUHSez2IiIiISDEOBBARERER4cO0QC4uLlkGAYAPTwT89ttvOHfuXKHF06ZNG4waNQrDhg3D27dv4e7ujilTphTYHPoLFixA3759Ub9+fRgbG2PChAl4+fJlgdRNlBc+Pj4ICAiAn58fEhMTYVxcB2071kPfQU2lPImPX+JhwjNpXaQLLAuIxIP/nkJZRRmWpctizJgx0gu2iYiIiEgxmcjvc5dEREREREREBezp2x35LmOo3uoLREJERETfIqtqs4qk3TsxE4uk3fziEwFERERERERU5HhRn4iIiOjL4UAAEREREREREVEu7j57jU2X4rH4aBxymlqhdw1zeNS0gLm+BjRUlQstPiKiH51MxpcF54S9Q0RERERERESUi5kHb2FgXUt41rLINk/P6qUw3tEaC478A5dVJwoxOiIiopxxIICIiIiIiIiIKBeR1x/hcNxTVDXTyzZP+8pmWH/+PiJiH+Le8zeFGB0REX0rXr16hZEjR8LS0hKampqoX78+Tp8+nW3+LVu2oGnTpihevDj09PTg4OCA3bt357tdDgQQEREREREREeWiYgkd1LLQx8HbT7LNo6ashLdp6YUYFRERZZBBqUiW/Orfvz/27t2LtWvX4tKlS2jWrBlcXFzw33//Kcx/6NAhNG3aFJGRkTh79iycnJzQqlUrnD9/Pn/9I4TIaWo7IiIiIiIiIqIfXroQmBt9G0uO38k2z7jG5dC5akn02RSDywmv8K+3S+EFSET0gytbfV6RtPvP+bF5zvvmzRvo6upi+/btcHd3l9KrVauGli1b4tdff81TPZUqVUKXLl3wyy+/5LltviyYiIiIiIiIiCgXoyOuwNfFBg+T3mLzpXiFeRYdjUMJbXVs610bMlkhB0hE9KMropcFv337Fm/fvpVLU1dXh7q6epa8qampSEtLg4aGhly6pqYmjhw5kqf20tPT8erVKxgaGuYrTk4NRERERERERESUi62XExB46h6GOFhlm+dtajrGRV5FhXkH0WDJ0cILjoiIiszMmTOhr68vt8ycOVNhXl1dXTg4OGD69Ol48OAB0tLS8Oeff+LkyZOIj1c8yJyZv78/kpOT0blz53zFyScCiIiIiIiIiIjyIE0IKOXhTv/UdIGEV29zz0hERAVGVkRPBHh7e2P06NFyaYqeBsiwdu1a9O3bF6VKlYKysjJq1KiB7t2749y5c7m2tWHDBkydOhXbt29HiRIl8hUnBwKIiIiIiIiIiHLhalMc/euUxsYLD6S08Y3LwVRXA6MjrgAAyhhqoZqZHs4/eAF9DdWiCpWIiApRdtMAZadcuXKIjo5GcnIyXr58CTMzM3Tp0gVlypTJsVxYWBj69euHTZs2wcUl/++g4UAAEREREREREVEuJjcpj/Xn/0PAkX+ktBI66iip9795npVlwIA6lihrpIX3aaIowiQiom+EtrY2tLW18ezZM+zevRtz5szJNu+GDRvQt29fbNiwQe4lw/khE0Lwl4mIiIiIiIiIKAeWM/flu8y/3vm/Y5OIiD6Nda2AImn31pkR+cq/e/duCCFga2uLW7duYdy4cVBXV8eRI0egqqoKb29v/Pfff1izZg2AD4MAvXv3RkBAANq3by/Vo6mpCX19/Ty3y5cFExEREdEPLyQkBMWKFSuy9q2srLBw4cLPqsPT0xNt27YtkHiIiIiIiOjLePHiBYYOHYoKFSqgd+/eaNiwIfbs2QNV1Q9TysXHx+Pu3btS/uXLlyM1NRVDhw6FmZmZtIwYkb8BCE4NRERERETfBU9PT6xevTpL+s2bN2FtbV0EERWugIAAfPywr6OjI6pVq5avAYaBAwdixYoVWLBgAUaOHClXV3R0tFzeLl26IDQ0VFqfMWMGdu7ciZiYGKipqeH58+efuitERF8l3t3/7UlNTcXixYuxY8cOPHnyBMWLF0e7du0wZMgQKCkpvjf25MmT6N27d5b0yMhIlCtX7kuHTESfQfaN3PPeuXNndO7cOdvtISEhcutRUVEF0i4HAoiIiIjou9G8eXMEBwfLpRUvXvyLtPXu3Tuoqal9kbo/RX4eC1Zk27ZtOHnyJEqWLKlw+4ABAzBt2jRpXVNTU277u3fv0KlTJzg4OCAwMPCzYiEiIioIK1euRGhoKGbPng1ra2vM370OyxatwMXXD1CjlaPCMvf+vQkA8PxjCtS0NNC7fGMAgKGhYWGFTUT0RXwbwyRERERERHmgrq4OU1NTuUVZWRnz589HlSpVoK2tDQsLCwwZMgRJSUlZyu/evRsVK1aEjo4Omjdvjvj4eGlbxtQ7M2fORMmSJWFjYwMA+O+//9ClSxcYGBjAyMgIbdq0wZ07d7KUmzdvHszMzGBkZIShQ4fi/fv3cm2/fv0affv2ha6uLkqXLo0VK1bIbc9rOxn/Hx0djYCAAMhkMshkMrm8mf33338YNmwY1q1bJz2SnJmWlpZcv2YeePDz88OoUaNQpUqVbNshIiIqTDExMXB2doajoyPMzc1hU786LKtVwMNbd3Mtq6mvA20DPRQvXhzFixeHsrJyIURMRPTlcCCAiIiIiL57SkpKWLRoES5fvozVq1fjwIEDGD9+vFye169fY968eVi7di0OHTqEu3fvYuzYsXJ59u/fj9jYWOzduxcRERF4/fo1nJycoKOjg0OHDuHIkSPSIMK7d++kcgcPHsTt27dx8OBBrF69GiEhIVke+fX390etWrVw/vx5DBkyBIMHD8a1a9ek2PLSToaAgAA4ODhgwIABiI+PR3x8PCwsLBT2TXp6Onr16oVx48ahUqVK2fbhunXrYGxsjEqVKmHs2LF49epVjn1ORERU1GrWrIkTJ04gLi4OAPA47j4exP6DMjXtci27bvRsLO8zGR4eHjhx4sSXDpWICoBMplQky7eCUwMRERER0XcjIiICOjo60nqLFi2wadMmufnuy5Qpg+nTp2Pw4MFYsmSJlP7+/XssW7ZMmv932LBhclPhAIC2tjZWrVolTQkUFBQEJSUlrFq1CjKZDAAQHByMYsWKISoqCs2aNQMAGBgY4Pfff4eysjIqVKgAd3d37N+/HwMGDJDqdnNzw5AhQwAAEyZMwIIFCxAVFYUKFSogNDQ0T+1k0NfXh5qamnQXf05mz54NFRUVDB8+PNs8PXr0QJkyZWBqaorLly/D29sbFy5cwN69e3Osm4iIqCgNGDAAr169QosWLaCsrIzUtDQ06NESFRrVyraMtqEeXIZ0RYlypZH2PhVKF+Lh6emJtWvXonbt2oUYPRFRweJAABERERF9N5ycnLB06VJpXVtbG8CHO/J/++03XL16FS9fvkRqaipSUlKQnJws5dHS0pJ7CaCZmRkePXokV3+VKlXk3gtw9uxZ3Lp1C7q6unL5UlJScPv2bWm9UqVKclMKmJmZ4dKlS3JlqlatKv2/TCaDqamp1H5e28mvs2fPIiAgAOfOnZMGGBT5eMCicuXKKF++PGrVqoVz586hRo0an9T227dv8fbtW7k0dXV1qKurf1J9REREmUVGRiI8PBz+/v6wtrbGH/s3ITpoM7QN9VGpSV2FZQxLmcCwlIm0PqjdQCQkJCAwMJADAURfuxz+niUOBBARERHRd0RbWxvW1tZyaf/++y/c3NwwaNAgTJ8+HYaGhjhy5Aj69esnN09/5rnxZTIZhBBZ6v9Yeno6atasiXXr1mWJ5eOXFCuqOz09XS4tpzx5bSe/Dh8+jEePHqF06dJSWlpaGsaMGYOFCxdm+16BGjVqQFVVFTdv3vzkgYCZM2fCz89PLs3X1xdTp079pPqIiIgymzNnDry8vODu7g4AsEuvg1ePn+L05j3ZDgQoYm9vj/Dw8C8VJhFRoeBAABERERF9186cOYPU1FT4+/tDSenDHJ4bN24skLpr1KiBsLAwlChRAnp6egVSZ0G1o6amhrS0tBzz9OrVCy4uLnJprq6u6NWrF/r06ZNtuStXruD9+/cwMzPLUyyKeHt7Y/To0XJpfBqAiIgKUkpKSpYn3mRKSlkG+nMTGxv7WQPvRFRIvp3p+osEu4eIiIiIvmvlypVDamoqFi9ejH/++Qdr167FsmXLCqTuHj16wNjYGG3atMHhw4cRFxeH6OhojBgxAvfv3y+QNj61HSsrK5w8eRJ37tzBkydPsjyBAABGRkaoXLmy3KKqqgpTU1PY2toCAG7fvo1p06bhzJkzuHPnDiIjI9GpUydUr14dDRo0kOq6e/cuYmJicPfuXaSlpSEmJgYxMTFISkpSGJ+6ujr09PTkFg4EEBFRQXJycsKyZcsQFRWF+/fv49aJCzgXfhDWde2lPEfWhmPXwjXS+rnwg7h14gKePXiEJ3fj4e/vj927d6Nnz55FsQtERAWGTwQQERER0XetWrVqmD9/PmbPng1vb280atQIM2fORO/evT+7bi0tLRw6dAgTJkxA+/bt8erVK5QqVQrOzs4F+oTAp7QzduxYeHh4wM7ODm/evEFcXBysrKzy3baamhr279+PgIAAJCUlwcLCAu7u7vD19ZV778Evv/yC1atXS+vVq1cH8OH9DI6Ojvlul4iI6HP5+PggICAAfn5+SExMhEYxXVRxbYB6nZtLeZKfvsCrx8+k9bTUNBwK2Yakpy+goqaKyrYVsWLFCjRu3LgodoGIqMDIRH6fhyIiIiIiIiIiIvrGLIvdk+8ygyo2+wKRENGXYOOwtEjavXF8cJG0m1+cGoiIiIiIiIiIiIiI6DvGqYGIiIiIiIiIiOi7x7v7ib5zmV4OTvI4EEBEREREREREVEAyXlC/Y8cOPHnyBPpG2nB0q432fVygpJT7xAzXLsTBb+hSlC9fHtu3by+EiImI6EfAgQAiIiIiIiIiogKycuVKhIaGYvbs2bC2tsbOE6uxZEYYtHQ04NalUY5lXye9wR/TN8DBwQFPnjwppIiJiOhHwHcEEBEREREREREVkJiYGDg7O8PR0RHm5uao18QeVevY4Pa1+7mWXTH7LzRoWh3VqlX78oESEX1vlIpo+UZ8Q6ESEREREREREX3datasiRMnTiAuLg4AcOfmA1y/EIfqDhVyLHcw4hQe/peITv04jz0RERU8Tg1ERERERERERFRABgwYgFevXqFFixZQVlZGWloaug5sgYbNamRbJv7eY6xfshN+y4ZBWUW5EKMlIvp+CL4sOEccCCAiIiIiIiIiKiCRkZEIDw+Hv78/rK2tsefMBoQs3A4DYz04utfOkj89LR2LfNehU39XlCxdvAgiJiKiHwEHAoiIiIiIiIiICsicOXPg5eUFd3d3AEBK8Vp4nPAM29bsVzgQ8Ob1W9yOvYe4G/8haP5WAIBIFxBCwM7ODoGBgXBwcCjUfSAi+ibxgYAccSCAiIiIiIiIiKiApKSkQJZpegolJSUIIRTm19RWx7w/x8qlnd35H06cOIFFixbB3Nz8i8VKREQ/Dg4EEBEREREREREVECcnJyxbtgwlS5aEtbU1Tp26hIjQaDi1rCPlWb9kJ54+foFhvt2hpKSE0uXM5Oq4Y5QCdXV12NjYFHb4RET0neJAABERERERERFRAfHx8UFAQAD8/PyQmJiIYsY6aNrWAR37NpXyPEt8iScPnxddkERE3yMlzg2UE5nI7tk0IiIiIiIiIiL6LBeeRuS7jL1hyy8QCRHR962844oiafdmlFeRtJtffCKAiIiIiKgQRUVFwcnJCc+ePUOxYsUQEhKCkSNH4vnz559Vr6OjI6pVq4aFCxcWSJxTp07Ftm3bEBMTUyD1ERH9qHhRn4iokMj4REBOlIo6ACIiIiKiz+Hp6QmZTJZluXXrVqHH4ujoKLWvpKQEExMTdOrUCf/++2+2Zbp06YIbN2588dhCQkIgk8lQsWLFLNs2btwImUwGKysrKW3s2LHYv3//F4/rW5GamooFCxagSZMmqFq1Kpydf8Li36fgfVoM0sRFhcuu3Svh2acj6tWrhRo1qqFLly44fPhwUe8KEREREf2AOBBARERERN+85s2bIz4+Xm4pU6bMF2vv/fv32W4bMGAA4uPj8d9//2H79u24d+8eevbsmW1+TU1NlChR4kuEmYW2tjYePXqE48ePy6UHBQWhdOnScmk6OjowMjIqlLi+BStXrkRoaCh++eUXREZGYszYnggKDMe6P//OtsyZM1dRv749lq2YhE2bZ6Nu3boYPHgwrl69WoiRExERERFxIICIiIiIvgPq6uowNTWVW5SVlQEA0dHRqFOnDtTV1WFmZoaJEyciNTVVKmtlZZVlOp1q1aph6tSp0rpMJsOyZcvQpk0baGtr49dff802Fi0tLZiamsLMzAz16tXD0KFDce7cuWzzh4SEoFixYtL61KlTUa1aNaxduxZWVlbQ19dH165d8erVKylPcnIyevfuDR0dHZiZmcHf3z9P/aSiooLu3bsjKChISrt//z6ioqLQvXt3ubwZcXwsKCgIlSpVkvpy2LBh0rYXL17Ay8sLJUqUgJ6eHpo0aYILFy7kKa5vQUxMDJydneHo6Ahzc3O4NndAgwb2uHz5drZlvCf1Qb/+bVClijWsrMwwevRoWFpa4sCBA4UYOREREdEPQlZEyzeCAwFERERE9N3677//4Obmhtq1a+PChQtYunQpAgMDc7yQnx1fX1+0adMGly5dQt++ffNU5unTp9i0aRPq1q2br7Zu376Nbdu2ISIiAhEREYiOjsasWbOk7ePGjcPBgwexdetW7NmzB1FRUTh79mye6u7Xrx/CwsLw+vVrAB8GIpo3bw4TE5Mcyy1duhRDhw6Fl5cXLl26hPDwcFhbWwMAhBBwd3dHQkICIiMjcfbsWdSoUQPOzs54+vRpvvb9a1WzZk2cOHECcXFxAIBr1+7g3LlraNSoRp7rSE9PR3JystzADxERERFRYeDLgomIiIjomxcREQEdHR1pvUWLFti0aROWLFkCCwsL/P7775DJZKhQoQIePHiACRMm4JdffoGSUt7vi+nevXueBgCWLFmCVatWQQiB169fw8bGBrt3787X/qSnpyMkJAS6uroAgF69emH//v2YMWMGkpKSEBgYiDVr1qBp06YAgNWrV8Pc3DxPdVerVg3lypXDX3/9hV69eiEkJATz58/HP//8k2O5X3/9FWPGjMGIESOktNq1awMADh48iEuXLuHRo0dQV1cHAMybNw/btm3DX3/9BS8vryz1vX37Fm/fvpVLU1dXl8p/bQYMGIBXr16hRYsWUFZWRlpaGkaM7Ab3lg3zXEdQUBDevHmDFi1afMFIiYiIiH5QSt/Q7flFgE8EEBEREdE3z8nJCTExMdKyaNEiAEBsbCwcHBwgk/3vHwUNGjRAUlIS7t+/n682atWqlad8PXr0QExMDC5cuIAjR47A2toazZo1k5vaJzdWVlbSIAAAmJmZ4dGjRwA+PC3w7t07ODg4SNsNDQ1ha2ub5/r79u2L4OBgREdHIykpCW5ubjnmf/ToER48eABnZ2eF28+ePYukpCQYGRlBR0dHWuLi4nD7tuKpc2bOnAl9fX25ZebMmXneh8IWGRmJ8PBw+Pv7Y8uWLZg5ayiCg8KxbWtUnsrvjDiC33//HQsWLOC7F4iIiIio0PGJACIiIiL65mlra0vT1HxMCCE3CJCRBkBKV1JSktIyKHoZsLa2dp5i0dfXl2KxtrZGYGAgzMzMEBYWhv79++epDlVVVbl1mUyG9PR0ufg/R48ePTB+/HhMnToVvXv3hopKzv8s0NTUzHF7eno6zMzMEBUVlWVbdtPgeHt7Y/To0XJpX+vTAAAwZ84ceHl5wd3dHQBgbfMWDx48wcoVW9G2nWOOZf+OPIopPksRELAY9evX//LBEhEREf2IZHwiICd8IoCIiIiIvlt2dnY4duyY3MXzY8eOQVdXF6VKlQIAFC9eHPHx8dL2ly9fSvPAF4SMlxa/efOmQOqztraGqqoqTpw4IaU9e/YMN27cyHMdhoaGaN26NaKjo/M03ZGuri6srKywf/9+hdtr1KiBhIQEqKiowNraWm4xNjZWWEZdXR16enpyy9c8EJCSkpJlUElJSQnp6TkPzOyMOIJJ3n9gzrwRcHR0/IIREhERERFljwMBRERERPTdGjJkCO7du4eff/4Z165dw/bt2+Hr64vRo0dL7wdo0qQJ1q5di8OHD+Py5cvw8PCQLt5/itevXyMhIQEJCQm4cOEChgwZAg0NDTRr1qxA9klHRwf9+vXDuHHjsH//fly+fBmenp75et8B8OElwU+ePEGFChXylH/q1Knw9/fHokWLcPPmTZw7dw6LFy8GALi4uMDBwQFt27bF7t27cefOHRw7dgw+Pj44c+ZMvvfxa+Tk5IRly5YhKioK9+/fx769J7E6ZAdcmtaR8sz3X4eJExZL6zsjjsB74u8YP8ED9vbl8fjxYzx+/Dhf00QRERERERUETg1ERERERN+tUqVKITIyEuPGjYO9vT0MDQ3Rr18/+Pj4SHm8vb3xzz//oGXLltDX18f06dM/64mAlStXYuXKlQAAAwMDVK1aFZGRkfmawz83c+fORVJSElq3bg1dXV2MGTMGL168yFcdmpqauU758zEPDw+kpKRgwYIFGDt2LIyNjdGxY0cAH6YuioyMxOTJk9G3b188fvwYpqamaNSoEUxMTPIV19fKx8cHAQEB8PPzQ2JiIkqUKIbOXZpi8JCOUp4nj58h/sETaX1j2F6kpqZh+rRVmD5tlZTerl07zJo1q1DjJyIiIvrucWagHMlEQUwySkRERERE9ANJExfzXUZZVvULREJEREREAFC+WWCRtHtzT78iaTe/+EQAERERERFRPvGiPhEREdFXRomPBOSEAwFEREREREREBSw1NRWLFy/Gjh078OTJE2gU00EV5zpo0MUVsmze6fHvpZvYMGlxlvTIyEiUK1fuS4dMRERE3zEOBBAREREREREVsJUrVyI0NBSzZ8+GtbU1Fu/9E5EB66GurYnarR1zLOu1zAdqWhroWvZDPkNDwy8fMBEREX3XOBBAREREREREVMBiYmLg7OwMR0dHAECFBtVxNfocEm7ezbWslr4ONHS0ULx48S8cJRER0XeEMwPlSPHziERERERERET0yWrWrIkTJ04gLi4OAPAw7j/cj/0H5WpVyrVs8Ig5WNzbBx4eHjhx4sSXDpWIiIh+AHwigIiIiIiIiKiADRgwAK9evUKLFi2grKyM1LQ0NO7lDrvGNbMto2Ogh+bDusK0nAXSUlORei4Bnp6eWLt2LWrXrl2I0RMREX17hIyPBOSEAwFEREREREREBSwyMhLh4eHw9/eHtbU1VhzciH2rtkDHUB9VnOsqLGNkbgIjcxNpvU/rQUhISEBgYCAHAoiIiOizcCCAiIiIiIiIqIDNmTMHXl5ecHd3BwBUltXBi8fPcHzT3mwHAhSxt7dHeHj4lwqTiIjo+6HEJwJywncEEBERERERERWwlJQUyDJNUaCkJIMQIl/1xMbG8qXBRERE9Nn4RAARERERERFRAXNycsKyZctQsmRJWFtb4/rxCzi17SCqNq0n5YlaHY5XiS/QanQvAMDp7QehX8IIxpamSHufBv8d/ti9ezcWL15cVLtBRERE3wkOBBAREREREREVMB8fHwQEBMDPzw+JiYnQNNBB9eYN0KBrcylP0tOXePn4mbSelpqGA8HbkJT4AipqqqhkWxErVqxA48aNi2IXiIiIvi2cGShHMpHf5xKJiIiIiIiIKF+Cb+zOd5k+Nq5fIBIiIqLvk3WrkCJp99YOzyJpN7/4RAARERERERERERERfdtkfCQgJ3xZMBERZREVFQWZTIbnz58Xah1Tp05FtWrVPrnNH0FISAiKFSv2xdspiGMgL2QyGbZt2/ZF2/gWWFlZYeHChTnmeffuHaytrXH06NHCCeoL8fT0RNu2bb94O4VxPims78nX7s6dO5DJZIiJiQEAXLp0Cebm5khOTi7awIi+Mn1sXPO9EBERERUUDgQQEX3lsrtoVtQXoKysrCCTybIss2bNAgDUr18f8fHx0NfXL9B2HR0dMXLkyAKtc/369VBWVsagQYPylP/8+fNo2bIlSpQoAQ0NDVhZWaFLly548uQJgKL/bApCQXx+ISEhcseGmZkZOnfujLi4uAKM9PNia968uVz68+fPIZPJEBUVVTSB5WDFihWwtLREgwYNsmzz8vKCsrIyQkND81TX5s2bUbduXejr60NXVxeVKlXCmDFjpO3fw6Dc2LFjsX///s+qw9PTUzp+VVVVUbZsWYwdO/aruMCdEVvGOTfDtm3bICviO6GqVKmCOnXqYMGCBUUaB1FmqampWLBgAZo0aYKqVavCqYkD5gb8jCdvtuPp2x0Kl4PHF6FjF1fUrlMdVapWQvPmzRESElLUu0JERESUbxwIICL6gb179+6zyk+bNg3x8fFyy88//wwAUFNTg6mpaZFfkMqLoKAgjB8/HqGhoXj9+nWOeR89egQXFxcYGxtj9+7diI2NRVBQEMzMzHIt+y0pqM9PT08P8fHxePDgAdavX4+YmBi0bt0aaWlpBRTpp1NRUcH+/ftx8ODBog4lTxYvXoz+/ftnSX/9+jXCwsIwbtw4BAYG5lrPvn370LVrV3Ts2BGnTp3C2bNnMWPGjM8+H3xtdHR0YGRk9Nn1NG/eHPHx8fjnn3/w66+/YsmSJRg7dmwBRPj5NDQ0MHv2bDx79iz3zIWsT58+WLp06VfxXSfKsHLlSoSGhuKXX35BZGQkho5yx/qQaGxan/2TVhqaaujYtQGWBg9B6LbxGDx4MBYuXIiwsLBCjJyIiIjyRElWNMs3ggMBRETficTERHTr1g3m5ubQ0tJClSpVsGHDBrk8jo6OGDZsGEaPHg1jY2M0bdoUABAZGQkbGxtoamrCyckJd+7cyVOburq6MDU1lVu0tbUBKL4rfuXKlbCwsICWlhbatWuH+fPnK5zmZu3atbCysoK+vj66du2KV69eAfhwB2x0dDQCAgKku3TzGmt27ty5g2PHjmHixImoUKEC/vrrrxzzHzt2DC9fvsSqVatQvXp1lClTBk2aNMHChQtRunRp3LlzB05OTgAAAwMDyGQyeHp6AgCEEJgzZw7Kli0LTU1N2Nvby7WX0Wc7d+6Evb09NDQ0ULduXVy6dClLHLt370bFihWho6MjXajMcPr0aTRt2hTGxsbQ19dH48aNce7cObnyMpkMq1atQrt27aClpYXy5csjPDw8Sywff37Hjh1Do0aNoKmpCQsLCwwfPjzXO6NlMhlMTU1hZmYGJycn+Pr64vLly7h161aWvIrajImJkfucM6ZGioiIgK2tLbS0tNCxY0ckJydj9erVsLKygoGBAX7++edcL0Bqa2ujT58+mDhxYo75Ll26hCZNmkBTUxNGRkbw8vJCUlISgA+fg4aGRpanP4YPH47GjRtL65/Sdx87d+4cbt26BXd39yzbNm3aBDs7O3h7e+Po0aO5ficiIiLQsGFDjBs3Dra2trCxsUHbtm2xePFiAB/62M/PDxcuXJC+Zxl3v7548QJeXl4oUaIE9PT00KRJE1y4cEGqO+NJguXLl0vf9U6dOil8OmbevHkwMzODkZERhg4divfv30vb/vzzT9SqVUs6x3Tv3h2PHj2StmccK/v370etWrWgpaWF+vXr4/r161li+VhwcDAqVqwIDQ0NVKhQAUuWLMmxrwBAXV0dpqamsLCwQPfu3dGjR49sp7NS1ObChQthZWUlrWc85fXbb7/BxMQExYoVg5+fH1JTUzFu3DgYGhrC3NwcQUFBucbm4uICU1NTzJw5M8d8mzdvRqVKlaCurg4rKyv4+/tL27y9vVGvXr0sZapWrQpfX19pPb995+rqisTERERHR+e6H0SFJSYmBs7OznB0dIS5uTmaNLNHHQcbXLt6L9sythVLoZlbdZS1NoVZKUO0adMGDRs2xJkzZwoxciIiIqLPx4EAIqLvREpKCmrWrImIiAhcvnwZXl5e6NWrF06ePCmXb/Xq1VBRUcHRo0exfPly3Lt3D+3bt4ebmxtiYmLQv3//XC+MfoqjR49i0KBBGDFiBGJiYtC0aVPMmDEjS77bt29j27ZtiIiIQEREBKKjo6WpLwICAuDg4IABAwZITyBYWFgobG/q1KlyF9+yExQUBHd3d+jr66Nnz5653lFtamqK1NRUbN26FUKILNstLCywefNmAMD169cRHx+PgIAAAICPjw+Cg4OxdOlSXLlyBaNGjULPnj2zXCgbN24c5s2bh9OnT6NEiRJo3bq13EXS169fY968eVi7di0OHTqEu3fvyt2h/OrVK3h4eODw4cM4ceIEypcvDzc3N2lAJYOfnx86d+6Mixcvws3NDT169MDTp08V7velS5fg6uqK9u3b4+LFiwgLC8ORI0cwbNiwHPsrM01NTQCQ25/8ev36NRYtWoTQ0FDs2rULUVFRaN++PSIjIxEZGYm1a9dixYoVuQ7qAB+Ok0uXLmWb9/Xr12jevDkMDAxw+vRpbNq0Cfv27ZP228XFBcWKFZM+cwBIS0vDxo0b0aNHDwAF03eHDh2CjY0N9PT0smwLDAxEz549oa+vDzc3NwQHB+dYl6mpKa5cuYLLly8r3N6lSxeMGTMGlSpVkr5nXbp0gRAC7u7uSEhIQGRkJM6ePYsaNWrA2dlZ7ri5desWNm7ciB07dmDXrl2IiYnB0KFD5do4ePAgbt++jYMHD2L16tUICQmRm2rj3bt3mD59Oi5cuIBt27YhLi5OGlD72OTJk+Hv748zZ85ARUUFffv2zXa/V65cicmTJ2PGjBmIjY3Fb7/9hilTpmD16tU59ldmmpqan3X8AsCBAwfw4MEDHDp0CPPnz8fUqVPRsmVLGBgY4OTJkxg0aBAGDRqEe/eyvzgJAMrKyvjtt9+wePFi3L9/X2Ges2fPonPnzujatSsuXbqEqVOnYsqUKVJ/9+jRAydPnsTt27elMleuXMGlS5ekY/hT+k5NTQ329vY4fPhwPnuH6MupWbMmTpw4IU1Rd/P6A1w4HweHhhXzXMfVq1dx/vx51KlT50uFSURERJ9KVkTLt0IQEdFXzcPDQygrKwttbW25RUNDQwAQz549y7asm5ubGDNmjLTeuHFjUa1aNbk83t7eomLFiiI9PV1KmzBhQq51W1paCjU1tSxxHTx4UAghxMGDB+Xq6NKli3B3d5ero0ePHkJfX19a9/X1FVpaWuLly5dS2rhx40TdunXl9mHEiBHZxpVh8eLFokmTJjnmSUtLExYWFmLbtm1CCCEeP34sVFVVxc2bN3MsN2nSJKGioiIMDQ1F8+bNxZw5c0RCQoK0PfO+CyFEUlKS0NDQEMeOHZOrq1+/fqJbt25y5UJDQ6XtiYmJQlNTU4SFhQkhhAgODhYAxK1bt6Q8f/zxhzAxMck23tTUVKGrqyt27NghpQEQPj4+cvHJZDLx999/K9yHXr16CS8vL7l6Dx8+LJSUlMSbN28UthscHCz3+d67d0/Uq1dPmJubi7dv30pxbN26Ndt+O3/+vAAg4uList3/gQMHCi0tLfHq1SspzdXVVQwcODDbPvk4tokTJwobGxvx/v178ezZMwFAOo5XrFghDAwMRFJSklR2586dQklJSfrMhw8fLnes7d69W6ipqYmnT5/mue8sLS3FggULso13xIgRCo/nGzduCFVVVfH48WMhhBBbt24VFhYWIi0tLdu6kpKShJubmwAgLC0tRZcuXURgYKBISUmR8vj6+gp7e3u5cvv37xd6enpy+YQQoly5cmL58uVSOWVlZXHv3j1p+99//y2UlJREfHy8EOLDOc3S0lKkpqZKeTp16iS6dOmSbcynTp0SAKTPOONY2bdvn5Rn586dAoDUp5n3wcLCQqxfv16u3unTpwsHB4ds2/Xw8BBt2rSR1k+ePCmMjIxE586d5eLIOGYV9duCBQuEpaWlXJ2WlpZyn5Gtra346aefpPXU1FShra0tNmzYkKfY6tWrJ/r27SuE+HAMfPwnfvfu3UXTpk3lyo4bN07Y2dlJ61WrVhXTpk2T1r29vUXt2rWl9dz6Li4uTgAQ58+fl8vTrl074enpme0+pKSkiBcvXsgtmY8vooKUnp4u5s2bJ2xtbYWdnZ2wtbUV838fIRJTwnNdGjSsLSpVqigqVKggfv/996LeFSIiIlKgXNvVRbJ8K/hEABHRN8DJyQkxMTFyy6pVq+TypKWlYcaMGahatSqMjIygo6ODPXv24O7du3L5atWqJbceGxuLevXqyc0F7+DgkKe4xo0blyWuunXrKsx7/fr1LHfPKbqbzsrKCrq6utK6mZmZ3JQgeTVs2LBcXxS6Z88eJCcno0WLFgAAY2NjNGvWLNcpOWbMmIGEhAQsW7YMdnZ2WLZsGSpUqKBwCp8MV69eRUpKCpo2bQodHR1pWbNmjdyduIB8/xsaGsLW1haxsbFSmpaWFsqVKyetZ+6jR48eYdCgQbCxsYG+vj709fWRlJSU5VioWrWq9P/a2trQ1dXNtq/Pnj2LkJAQudhdXV2Rnp6e48t/X7x4AR0dHWhra8PCwgLv3r3Dli1boKamlm2Z3GTefxMTE1hZWUFHR0cuLa/HzYQJE/D48WOFn3tsbCzs7e2lKa8AoEGDBkhPT5emoenRoweioqLw4MEDAMC6devg5uYGAwMDAJ/edx978+YNNDQ0sqQHBgbC1dUVxsbGAAA3NzckJydj37592dalra2NnTt34tatW/Dx8YGOjg7GjBmDOnXq5Piei7NnzyIpKUk6v2QscXFxcsdw6dKlYW5uLq07ODjI9RcAVKpUCcrKytJ65mP4/PnzaNOmDSwtLaGrqwtHR0cAyPEYNjMzAwCFn/vjx49x79499OvXTy72X3/9Ncv3L7OIiAjo6OhAQ0MDDg4OaNSokTSN0qeqVKkSlJT+92e4iYkJqlSpIq0rKyvDyMgoz8fw7NmzsXr1aly9ejXLttjY2CwvmG7QoAFu3rwpTZ/Vo0cPrFu3DsCHKcw2bNggPQ3wOX2nqamZ4zE1c+ZM6RyVseQ2zRHR54iMjER4eDj8/f2xZcsWTPm1K9avjsbO7adzLbssZAiCNoyEn58f1qxZg4iIiEKImIiIiKjgqBR1AERElDttbW1YW1vLpWWeBsLf3x8LFizAwoULUaVKFWhra2PkyJFZXgD68QVNAAqnt8krY2PjLHFlRwiR5cWzitpWVVWVW5fJZEhPT//kGHMSFBSEp0+fQktLS0pLT0/H+fPnMX36dLkLlZkZGRmhU6dO6NSpE2bOnInq1atj3rx52U6VkbEPO3fuRKlSpeS2qaur5xrrx32nqI8+7ktPT088fvwYCxcuhKWlJdTV1eHg4JDlWMhPX6enp2PgwIEYPnx4lm2lS5fONm5dXV2cO3cOSkpKMDExyXL8fSzjwujH+6JoChZFcX/OcVOsWDF4e3vDz88PLVu2lNum6Lj9uA3gw4BWuXLlEBoaisGDB2Pr1q1y0/N8at99zNjYOMtAU1paGtasWYOEhASoqKjIpQcGBqJZs2Y51lmuXDmUK1cO/fv3x+TJk2FjY4OwsDD06dNHYf709HSYmZkhKioqyzZF7/rIkNFPuR3DGZ9XcnIymjVrhmbNmuHPP/9E8eLFcffuXbi6uuZ4DGfUr+hzz0hbuXJllsHKnL7nwIeB2KVLl0JVVRUlS5bMEvvHlJSUspzXCuMYbtSoEVxdXTFp0qQsUyjl5dzbvXt3TJw4EefOncObN29w7949dO3aFcDn9d3Tp0/lBu0y8/b2xujRo+XS8nI+JPpUc+bMgZeX1/+xd+dxNeX/H8Bft6K9JGlXSIhUImQrIrLFDCFLljAzNPZl7NukyJaxDKmGCGMZS8pukDVlzZayTZbsIVrO7w+/ztft3uqWJfF6Ph7n8Zj7OZ/P57zPuacm53M+74+43oqBpSPupz7FXyEH0K5T/QLbmpi9X3zcybYD0tLSEBwcLPP/DCIiIiph+fzbjd7jQAAR0TfiyJEj6NSpE3r16gXg/cOb69evo2bNgvPe2tjYyCx8eeLEiU8eX40aNXDq1CmpsuIstFe2bNlCF4FVxOPHj/HPP/8gMjIStWrVEstzcnLQtGlT7N69W+F/4JctWxZVq1YVF3/Nfdv9wzhtbGygqqqK27dvSy0iK8+JEyfEB8RPnz7FtWvXUKNGDYXP7ciRI1i6dCk8PDwAAHfu3EFaWprC7eWpW7cuLl26pPDATy4lJSWF2xgYGAAAUlNTxbfpExISinS84ho2bBgWL14srueQy8bGBuHh4Xj16pU4iHHs2DEoKSnB2tparNezZ09ERETAzMwMSkpKUov6FvfafcjBwQHLli2TeqgbFRWFly9fIj4+XuqB7JUrV+Dt7Y3Hjx9DX19fof4tLS2hoaEhdQ/n/TmrW7euOOhQ0Pobt2/fxn///QcTExMAwPHjx2WuV0GuXLmCtLQ0zJkzR1wD5GMX5TQ0NISpqSlu3rwpvumuKHkDsfkxMDDA/fv3pb6nL3UPz5kzB/b29jLX2cbGBkePHpUqi42NhbW1tXjfmJmZoVmzZoiIiMCbN2/g5uYGQ0NDAB937S5evIgff/wx3/2qqqp88E9fVEZGhszAmJKSpMgvRQiC8NFrhRARERF9aRwIICL6RlhZWWHz5s2IjY2Fnp4e5s+fj/v37xc6EDBkyBAEBQVh5MiRGDx4sJjGRBEvX77E/fv3pco0NDTkLmg6bNgwNGvWDPPnz0eHDh1w4MAB7N69O9+3rfNjaWmJkydPIiUlBVpaWihfvrxUio1cS5YswdatW/NND7RmzRrxrf687du3b4+QkBC5AwE7d+5EZGQkunfvDmtrawiCgB07diAqKkp8C9zCwgISiQQ7d+6Eh4cH1NXVoa2tjdGjR2PEiBHIyclBkyZN8OLFC8TGxkJLSwt9+/YVjzFjxgzo6+vD0NAQEydORIUKFeDp6anwNbKyssKaNWtQr149vHjxAmPGjBEX6S2ucePGoWHDhvjll1/g6+sLTU1NJCYmYu/evR+dJuXDuM3NzTFt2jTMmjUL169fR1BQ0CfpuzBqamqYPn26zKK23t7emDp1Kvr27Ytp06bh0aNHGDZsGHr37i0+KM2tN336dMyePRs//vijVBqfT3HtXF1d8erVK1y6dAm1a9cG8D4tULt27WBnZydVt1atWhg+fDjWrl2LX3/9VaavadOm4fXr1/Dw8ICFhQWePXuGxYsXIzMzE61atQLw/ucsOTkZCQkJMDMzg7a2Ntzc3NCoUSN4enoiICAA1atXx3///YeoqCh4enqKacfU1NTQt29fzJs3Dy9evICfnx+6desGIyMjhc61UqVKKFu2LIKDgzFkyBBcvHgRM2fOVKhtQaZNmwY/Pz/o6Oigbdu2ePv2Lc6cOYOnT5/KvJVeXC4uLnj06BECAwPx448/Ijo6Grt375b7O/FTs7W1hbe3t8w9NWrUKNSvXx8zZ86El5cXjh8/jiVLlmDp0qVS9by9vTFt2jS8e/cOCxYskNpXnGuXkpKCe/fuwc3N7dOeKNFHcHV1xfLly2FiYgIrKyucOn8BkWv+RXvP/80GWLooCo8ePMfU33sAAP6OPAZDo3KwrFwRAHDwwmasXr1afPGCiIiIviKcEVAgrhFARPSNmDx5MurWrQt3d3e4uLjAyMhIoYfHlSpVwubNm7Fjxw7Y2dlh+fLl+P333xU65pQpU2BsbCy1jR07Vm7dxo0bY/ny5Zg/fz7s7OwQHR2NESNGyM17XpDRo0dDWVkZNjY2YsoQedLS0grMX7169Wp07txZ7iDCDz/8gJ07d+LBgwcy+2xsbKChoYFRo0bB3t4eDRs2xMaNG7Fq1Sr07t0bAGBqaorp06dj/PjxMDQ0xNChQwEAM2fOxJQpU+Dv74+aNWvC3d0dO3bsQOXKlaWOMWfOHPz6669wdHREamoqtm/fXqSc+qtXr8bTp0/h4OCA3r17w8/PDxUrVlS4vTx16tTB4cOHcf36dTRt2hQODg6YPHmymJf9UyhTpgzWr1+PK1euwM7ODgEBAZg1a9Yn678wffv2RZUqVaTKNDQ0EBMTgydPnqB+/fr48ccf0bJlSyxZskSqXrVq1VC/fn2cP39e5q3pT3Ht9PX10aVLFzGP+4MHD7Br1y788MMPMnUlEgm6dOmCkJAQuX01b94cN2/eRJ8+fVCjRg20bdsW9+/fx549e1C9enUA738G2rRpA1dXVxgYGGD9+vWQSCSIiopCs2bN0L9/f1hbW6N79+5ISUmRGhSxsrJCly5d4OHhgdatW6N27doyD50LYmBggLCwMGzatAk2NjaYM2cO5s2bp3D7/AwcOBCrVq1CWFgYbG1t0bx5c4SFhcn8/H2MmjVrYunSpfjjjz9gZ2eHU6dOYfTo0Z+s/8LMnDlT5s3munXrYuPGjYiMjETt2rUxZcoUzJgxQyaFUNeuXfH48WO8fv1a5v8dxbl269evR+vWrWFhYfGpTo/oo02aNAnu7u6YPn06PDw8sCRoJzx/bIhBQ9uIdR4/eoEH95+Kn4UcAcsXRaFP1/no12MR1q5di1GjRskdaCUiIiL6mkmEj0kOTURE9BF8fX1x5coVHDlypKRD+SocOnQIrq6uePr0aYE51+n7dOHCBbi5ueHGjRtSC2p/TaZNm4Zt27Z9sXQ49HV6+/YtqlWrhvXr18ssVEz0NXnydkeR25RX7fAZIiEiIqJPwarr2hI57o1NpWOmIFMDERHRFzNv3jy0atUKmpqa2L17N8LDw4v0pjDR98zW1haBgYFISUmBra1tSYdDlK9bt25h4sSJHASgrx4f6hMREdH3hAMBRET0xZw6dQqBgYF4+fIlqlSpgsWLF2PgwIElHRZRqfHhWhJEXytra2uFF4cmIiIi+lrdefkG264/wPKE2ygonUr7KhXRv44ZLHTUkf4uCwYaql8sRqKiYGogIiIiIiIiIiIiog8MP3AZs5taY1FcCtZe/k9unbqGOghva4eAU0k4ePsJDDXLYm07+y8bKImsukWUyHFvbPQuvNJXgDMCiIiIiIiIiIiIiD6wJyUNHlUMULtC/utz2Rno4F56hjhQcC8940uFR1RkSiUdABEREREREREREdHXpHp5TdQ11MW/d5/kWyf+4QsYaaqimZkeAEBfrcyXCo/kkZTQVkpwRgARERERERERERHRBzZ3qotFcSmIuvko3zoJD19g7OErCHKtibLKSiijxHeu6evFu5OIiIiIiIiIiIjoAxP+vYp+tc3Qycow3zpVy2ngt4ZVsSz+Nrr+Ew/fmAtfMEKiouGMACIiIiIiIiIiIqIP7Eh6CBMtNfjWMcc/Nx7IreNbxxzxD15g9cW7AIBrT199yRApD0GpFOXpKQGcEUBERERERERERESUR44goKBny2oqSsgRhC8XENFH4EAAERERERERERER0QdaWuijby1T7Lv1WCwb4WgJ/2bVxc+Hbj+Bm2UFeNUwhpm2Ghwq6pREqJRLIimZrZRgaiAiIiIiIiIiIiKiD4ypXwUbr97HsoRbYlkFjbIw1lQVP2+78QCaZZThXdMEY52q4OW7rJIIlUghEkHg/BUiIiIiIiIiIiKiXDar/y1Wu8v9m33iSEhRVb3Xl8hxkyJ6lMhxi4ozAoiIiIi+kLCwMAwfPhzPnj0rUjsfHx88e/YM27Zt+yxxfQouLi6wt7fHwoUL861jaWmJ4cOHY/jw4V8srlxXrlyBj48PEhISUKNGDSQkJBSpvSLn9zGaNWuGIUOGoGfPnp+l//wU954syNu3b1GtWjVs3boVjo6On6xfIiIioi+JD/TpW8M1AoiIiEoZHx8feHp6ypQfOnQIEonkkz7Q+1guLi6QSCSQSCRQVVWFtbU1fv/9d2RnZyvUPiwsDOXKlZMpt7S0/GwPZEtSSkoKJBJJkR9Sf4z4+Hh4eXnB2NgYqqqqsLCwQPv27bFjxw6U9MTRadOmwd7e/pP0NXXqVGhqauLq1avYv3+/3Do+Pj7i/frhduPGDWzZsgUzZ878JLHktXPnTty/fx/du3cXyywtLcXjKysrw8TEBAMGDMDTp08/SwzFNXjwYEgkEqmfR1VVVYwePRrjxo0rucCIiIhIYRlvs3D20gN0+eUfVGsVIndz9lqHHQeScPPOM+TkMLkIUWnEgQAiIiISvXv3TqZMEARkZRU/16Wvry9SU1Nx9epV+Pn5YdKkSZg3b97HhPnJyDvf78k///yDhg0bIj09HeHh4bh8+TI2bdoET09PTJo0Cc+fPy/pED+ZpKQkNGnSBBYWFtDX18+3Xps2bZCamiq1Va5cGeXLl4e2tna+7T7mXlq8eDH69esHJSXpP81nzJiB1NRU3L59GxEREfj333/h5+dX7ON8atu2bcPJkydhYmIis8/b2xtHjhxBYmJiCURGRERERdFu0BYcjbuH8MC2MNTXkFunbBllPHmegWXrzuHKzSdfOEIiBSlJSmYrJTgQQERE9I16/PgxevToATMzM2hoaMDW1hbr10vnTHRxccHQoUMxcuRIVKhQAa1atRJnFsTExKBevXpQVVXFmjVroKSkhDNnzki1Dw4OhoWFRYFvjmtoaMDIyAiWlpYYOnQoWrZsKaa4efr0Kfr06QM9PT1oaGigbdu2uH79OoD3Mxz69euH58+fi29GT5s2DS4uLrh16xZGjBghlueKjY1Fs2bNoK6uDnNzc/j5+eHVq1fifktLS8yaNQs+Pj7Q1dWFr6+v3Jijo6PRpEkTlCtXDvr6+mjfvj2SkpLE/blv7m/ZsgWurq7Q0NCAnZ0djh8/LtVPWFgYKlWqBA0NDXTu3BmPHz8u4BsDKleuDABwcHCARCKBi4uL1P558+bB2NgY+vr6+OWXX5CZmSnue/fuHcaOHQtTU1NoamqiQYMGOHToUL7HevXqFQYMGIB27dph165daN26NapWrQonJycMHDgQ586dg66urlj/8OHDcHJygqqqKoyNjTF+/HiZAaKsrCwMHTpUvG6TJk0q8N54/vw5Bg0ahIoVK0JHRwctWrTAuXPnxGs3ffp0nDt3Tvyew8LC5PaTk5ODGTNmwMzMDKqqqrC3t0d0dLS4XyKRIC4uDjNmzBDvo/yoqqrCyMhIalNWVoaLi4tUSqP87qXC7sG80tLSsG/fPnTs2FFmn7a2NoyMjGBqagpXV1f06dMHZ8+elaqzefNm1KpVC6qqqrC0tERQUJDU/oJ+xuR5/PgxnJyc0LFjR2RkZORb7969exg6dCgiIiJQpkwZmf36+vpwdnaW+Z1DREREX5/b/71E8Jp43L3/Ej071JRb596DdMxaegLb9t3Ay1ff98s0RKUVBwKIiIi+URkZGXB0dMTOnTtx8eJFDBo0CL1798bJkyel6oWHh0NFRQXHjh3DihUrxPKxY8fC398fiYmJ6NixI9zc3BAaGirVNjQ0VEynoih1dXXxAbaPjw/OnDmD7du34/jx4xAEAR4eHsjMzISzszMWLlwIHR0d8c3s0aNHY8uWLTAzMxPflk5NTQUAXLhwAe7u7ujSpQvOnz+PDRs24OjRoxg6dKjU8efOnYvatWsjLi4OkydPlhvjq1evMHLkSJw+fRr79++HkpISOnfujJycHKl6EydOxOjRo5GQkABra2v06NFDfDh+8uRJ9O/fHz///DMSEhLg6uqKWbNmFXhtTp06BQDYt28fUlNTsWXLFnHfwYMHkZSUhIMHDyI8PBxhYWFSD8b79euHY8eOITIyEufPn0fXrl3Rpk2bfB/67tmzB48fP8bYsWPzjSf3e7137x48PDxQv359nDt3DsuWLUNISIjM+eTeSydPnsTixYuxYMECrFq1Sm7fgiCgXbt2uH//PqKiohAXF4e6deuiZcuWePLkCby8vDBq1CjUqlVL/J69vLzk9rVo0SIEBQVh3rx5OH/+PNzd3dGxY0fx3FNTU1GrVi2MGjVKvI8+hbz3kqL34IeOHj0KDQ0N1Kwp/x/due7du4edO3eiQYMGYllcXBy6deuG7t2748KFC5g2bRomT54sdV8U9DOW1927d9G0aVPUqFEDW7ZsgZqamtxYcnJy0Lt3b4wZMwa1atXKN2YnJyccOXKkwPMiIiKir0fG22w41jYs6TCIik8iKZmtlOBiwURERKXQzp07oaWlJVWWN+++qamp1APPYcOGITo6Gps2bZJ6mGhlZYXAwEDx8/379wG8T0vSqlUrsXzgwIEYMmQI5s+fD1VVVZw7dw4JCQlSD6sLkpOTgz179iAmJgbDhw/H9evXsX37dhw7dgzOzs4AgIiICJibm2Pbtm3o2rUrdHV1IZFIYGRkJNWXsrKy+LZ0rrlz56Jnz57iW9vVqlXD4sWL0bx5cyxbtkx8qNmiRYtCHwT/8MMPUp9DQkJQsWJFXL58GbVr1xbLR48ejXbt2gEApk+fjlq1auHGjRuoUaMGFi1aBHd3d4wfPx4AYG1tjdjYWKk31fMyMDAA8P5t6rznrKenhyVLlkBZWRk1atRAu3btsH//fvj6+iIpKQnr16/H3bt3xTQto0ePRnR0NEJDQ/H777/LHOvatWsAgOrVq4tlp0+fhqurq/g5MjIS7du3x9KlS2Fubo4lS5ZAIpGgRo0a+O+//zBu3DhMmTJFTGljbm6OBQsWQCKRoHr16rhw4QIWLFggd+bFwYMHceHCBTx8+BCqqqoA3s942LZtG/7++28MGjQIWlpaUFFRkbkWec2bNw/jxo0Tc+wHBATg4MGDWLhwIf744w8YGRlBRUUFWlpahfaV92erbdu22LRpk9y6ee+lPn36KHQPfiglJQWGhoYyaYEAYNy4cZg0aRKys7ORkZGBBg0aYP78+eL++fPno2XLluKAlrW1NS5fvoy5c+fCx8dHoZ+xXNeuXUOrVq3QqVMnLFq0qMDBvYCAAKioqBSapsjU1BQpKSkF1iEiIqKSp6QkQXvXKrCrYYCUe99OakgiksYZAURERKWQq6srEhISpLa8b15nZ2dj9uzZqFOnDvT19aGlpYU9e/bg9u3bUvXq1asn9xh5yz09PaGiooKtW7cCAFavXg1XV1dYWloWGOvSpUuhpaUFNTU1dOzYEb169cLUqVORmJgIFRUVqUEJfX19VK9evVh5xePi4hAWFgYtLS1xc3d3R05ODpKTkws93w8lJSWhZ8+eqFKlCnR0dMSUPXmvXZ06dcT/NjY2BgA8fPgQAJCYmIhGjRpJ1c/7uShq1aoFZWVlqePlHuvs2bMQBAHW1tZS53/48GGplEaFqVOnjng/vXr1SpzdkHsuHz4cbty4MdLT03H37l2xrGHDhlJ1GjVqhOvXr8tdHDouLg7p6enivZm7JScnFynmFy9e4L///kPjxo2lyhs3blys+yjvz9bixYvzrZv3XlL0HvzQmzdv8n3zfsyYMUhISMD58+fFBY7btWsnXs/ExES55517zRX9GXvz5g2aNGkCT09PLF68uMBBgLi4OCxatAhhYWGFzgRSV1fH69ev893/9u1bvHjxQmp7+/ZtgX0SERHRp3cpygd9PGthx4EkLgRM9A3jjAAiIqJSSFNTE1ZWVlJlHz6QBYCgoCAsWLAACxcuhK2tLTQ1NTF8+HCZRU01NTXzPcaHypYti969eyM0NBRdunTBunXrsHDhwkJj9fb2xsSJE6GqqgoTExPxYXZ+ueMFQShSqqFcOTk5GDx4sNy3lCtVqiT+d37n+6EOHTrA3NwcK1euhImJCXJyclC7dm2Za/dhbvTcmHPTBxWUG7848uZhl0gk4rFycnKgrKyMuLg4qcECADIzR3JVq1YNAHD16lU0bNgQwPv8+HnvK0D+d5J7fsX5rnJjNjY2lruOQbly5Yrcn7z4ihObvJ+tgup+SNF78EMVKlTA06dP892XG0u1atWwcOFCNGrUCAcPHoSbm1uB30ve/85b58N2qqqqcHNzw65duzBmzBiYmZnJbQcAR44cwcOHD6XOJzs7G6NGjcLChQulZgA8efJEnOUij7+/P6ZPny5VNnXq1ALXcCAiIqJPr1nPSDx68gYLJ7ri7v30kg6HqPhKT5aeEsGBACIiom/UkSNH0KlTJ/Tq1QvA+4eU169fLzQXeUEGDhyI2rVrY+nSpcjMzESXLl0KbaOrqyv3waqNjQ2ysrJw8uRJMW3J48ePce3aNTHGsmXLyn2bXF553bp1cenSJYUf4ubn8ePHSExMxIoVK9C0aVMA7/O4F5WNjQ1OnDghVZb3c15ly5YFIJvmqTAODg7Izs7Gw4cPxZgL07p1a5QvXx4BAQHiLI/82NjYYPPmzVIPkGNjY6GtrQ1TU1OxnrzzrVatmszgBPD++7p//z5UVFTynVWS3/f/IR0dHZiYmODo0aNo1qyZWB4bGwsnJ6cC235qxbkHHRwccP/+fTx9+hR6enoF1s29jm/evAHw/nvJe2/GxsbC2toaysrKCv2MAYCSkhLWrFmDnj17okWLFjh06JCYYiqv3r17w83NTarM3d0dvXv3Rr9+/aTKL168CAcHh3zPZ8KECRg5cqRUWW6aKCIiIvpyHj15Ax2tsmhazxSBK0+XdDhE9JkwNRAREdE3ysrKCnv37kVsbCwSExMxePBgMf9/cdWsWRMNGzbEuHHj0KNHD6irqxe7r2rVqqFTp07w9fXF0aNHce7cOfTq1Qumpqbo1KkTAMDS0hLp6enYv38/0tLSxDQjlpaW+Pfff3Hv3j2kpaUBeJ9P/fjx4/jll1+QkJAg5kcfNmxYkeLS09ODvr4+/vzzT9y4cQMHDhyQeVipCD8/P0RHRyMwMBDXrl3DkiVLClwfAAAqVqwIdXV1REdH48GDB3j+XLEcrdbW1vD29kafPn2wZcsWJCcn4/Tp0wgICEBUVJTcNlpaWli1ahV27dqFdu3aISYmBjdv3sT58+fFNSNyHzz//PPPuHPnDoYNG4YrV67gn3/+wdSpUzFy5Eip3PZ37tzByJEjcfXqVaxfvx7BwcH49ddf5R7fzc0NjRo1gqenJ2JiYpCSkoLY2FhMmjQJZ86cAfD+e05OTkZCQgLS0tLyTRszZswYBAQEYMOGDbh69SrGjx+PhISEfI/9uRTnHnRwcICBgQGOHTsms+/ly5e4f/8+UlNTcerUKYwZMwYVKlQQH+qPGjUK+/fvx8yZM3Ht2jWEh4djyZIl4roFivyM5VJWVkZERATs7OzQokWLfH9X6Ovro3bt2lJbmTJlYGRkJLXeBPB+MLJ169b5nruqqip0dHSkNg4EEBERfXmN65pg7TwPJN95js0x79eRGtW/HgLHNpOqV7NqedSsWh4a6nyvmL5SSpKS2UoJDgQQERF9oyZPnoy6devC3d0dLi4uMDIygqen50f3O2DAALx79w79+/f/6L5CQ0Ph6OiI9u3bo1GjRhAEAVFRUWIaHGdnZwwZMgReXl4wMDAQH1DPmDEDKSkpqFq1qph6pE6dOjh8+DCuX7+Opk2bwsHBAZMnTxZz9ytKSUkJkZGRiIuLQ+3atTFixAjMnTu3yOfWsGFDrFq1CsHBwbC3t8eePXswadKkAtuoqKhg8eLFWLFiBUxMTGQe1hYkNDQUffr0wahRo1C9enV07NgRJ0+ehLm5eb5tOnfujNjYWGhoaKBPnz6oXr06WrRogQMHDogLBQPvF32NiorCqVOnYGdnhyFDhmDAgAEy59OnTx+8efMGTk5O+OWXXzBs2DAMGjRI7rElEgmioqLQrFkz9O/fH9bW1ujevbu4eC7wftHmNm3awNXVFQYGBli/fr3cvvz8/DBq1CiMGjUKtra2iI6Oxvbt28X0R19Kce5BZWVl9O/fHxERETL7pkyZAmNjY5iYmKB9+/bQ1NTE3r17oa+vD+D9DISNGzciMjIStWvXxpQpUzBjxgz4+PiIfRT2M/YhFRUVrF+/HrVq1UKLFi3ENSiK4/jx43j+/Dl+/PHHYvdBREREX0bg2OY4c/EBfMZHIyv7fWrBivrqMKkonWJy+/LO2L68M2yt80/9R0RfL4nwqRPYEhER0Tdt9uzZiIyMxIULF0o6FKJvwoMHD1CrVi3ExcXBwsKipMP5JLp27QoHBwf89ttvJR0KERERFaJaq5Ait7m+d8BniITo41QdsKlEjpsU0rVEjltUnBFARERECklPT8fp06cRHBwsdzFUIioeQ0NDhISE4Pbt2yUdyifx9u1b2NnZYcSIESUdChERERER/T/OCCAiIiKF+Pj4YP369fD09MS6devkLgBLREREREREVBI4I6BgHAggIiIiIiIiIiL6SmS8y8LllKeYseYsLtx8km89pxoGmNirLqqZ6kK1LF/SIaoysGQGAm6uKh0DAUwNRERERERERERE9JXwGL8bRy7cx5oJrjDUU5dbx8xAEyFjXHD6yiN0mBj9hSMkotKIAwFERERERERERERfiVsP0rF4y0XcefQK3m5Wcuv0bGmF/x6/wqy1Z5H034svHCHRV0pJUjJbKcGBACIiIiIiIiIioq9MxrtsOFobyN3nUK0Cjl64/4UjIqLSjAMBREREREREREREXwkliQSdGlvCvqo+KpaTnxrIQFcNac8zvnBkRFSaqZR0AERERERERERERPReYng3XEp5iu2xt1Crsl6+9YQvGBNRqSApPWl6SgJnBBAREREREREREX0lmvj9gy5T9qCMigR3H6bLrfPoeQYMdNW+cGREVJpxIICIiIiIiIiIiOgr8ehZBnQ0yqCprTH2xd2TWyf+ehoa2xp94ciIvnJcLLhAHAggIiIiIiIiIiL6SjSubYSISS1xM/UF/v73JgBgtJcd5g1pKNZZt/8GTPU18Zu3A6qa6JRUqERUDC9fvsTw4cNhYWEBdXV1ODs74/Tp0wW2OXz4MBwdHaGmpoYqVapg+fLlRT4uBwKIiIiIiIiIiIi+EvOGNMSZq4/Qd84hZGW/XwmgYjk1GOtriHXuPnqFAXMPoUHNitjxe5uSCpXo66JUQlsRDRw4EHv37sWaNWtw4cIFtG7dGm5ubrh3T/4MoOTkZHh4eKBp06aIj4/Hb7/9Bj8/P2zevLlIx5UIgsC1RYiIiIiIiIiIiL4CVb3XF7lNUkSPzxAJUelS5ZctJXLcm390UbjumzdvoK2tjX/++Qft2rUTy+3t7dG+fXvMmjVLps24ceOwfft2JCYmimVDhgzBuXPncPz4cYWPraJwTSIiIqKvSFhYGIYPH45nz54VqZ2Pjw+ePXuGbdu2fZa4ikoikWDr1q3w9PQs6VA+i2nTpmHZsmV4+PDhZzvP4t4LH7K0tMTw4cMxfPjwTxZXUUyePBkPHjzAn3/++UWPm5KSgsqVKyM+Ph729vafrN8ff/wRzs7OGDly5Cfrk4iI6HvBh/pEpcvbt2/x9u1bqTJVVVWoqqrK1M3KykJ2djbU1KQX+1ZXV8fRo0fl9n/8+HG0bt1aqszd3R0hISHIzMxEmTJlFIqTqYGIiOi75uPjI/fB5KFDhyCRSD7qweKn5uLiAolEAolEAlVVVVhbW+P3339Hdna2Qu3DwsJQrlw5mXJLS0ssXLjw0wb7FUhJSYFEIkFCQsIXOZ6lpaX4/WhoaKB27dpYsWJFoe1SU1PRtm3bLxDhl5eYmIjp06djxYoVCp1n69atoaysjBMnTnyhCL8ODx48wKJFi/Dbb7+JZT4+PuL9JJFIoK+vjzZt2uD8+fMlGOl7W7ZsQb169VCuXDloamrC3t4ea9askaozZcoUzJ49Gy9evCihKImIiOhbk/EuC2evp8Fzyh5U7R2Z79Zj9n5cTH6Ct+8U+3cSfUMkkhLZ/P39oaurK7X5+/vLDVFbWxuNGjXCzJkz8d9//yE7Oxtr167FyZMnkZqaKrfN/fv3YWhoKFVmaGiIrKwspKWlKXx5OBBARET0mbx7906mTBAEZGVlFbtPX19fpKam4urVq/Dz88OkSZMwb968jwnzk5F3vt+bGTNmIDU1FefPn4enpyeGDBmCDRs2yK2be72MjIzkvinytfiYezYpKQkA0KlTp0LP8/bt2zh+/DiGDh2KkJCQYh2vtAoJCUGjRo1gaWkpVd6mTRukpqYiNTUV+/fvh4qKCtq3b18yQX6gfPnymDhxIo4fP47z58+jX79+6NevH2JiYsQ6derUgaWlJSIiIkowUiIiIvqWeEyIxpEL97FmvAsM9dTl1jEz0ETI6OY4ffUROkyOkVuH6FObMGECnj9/LrVNmDAh3/pr1qyBIAgwNTWFqqoqFi9ejJ49e0JZWTnfNhKJROpzbrb/vOUF4UAAERGRAh4/fowePXrAzMwMGhoasLW1xfr10rk7XVxcMHToUIwcORIVKlRAq1atxJkFMTExqFevHlRVVbFmzRooKSnhzJkzUu2Dg4NhYWGBgpbv0dDQgJGRESwtLTF06FC0bNlSTHHz9OlT9OnTB3p6etDQ0EDbtm1x/fp1AO9nOPTr1w/Pnz8X3zCeNm0aXFxccOvWLYwYMUIszxUbG4tmzZpBXV0d5ubm8PPzw6tXr8T9lpaWmDVrFnx8fKCrqwtfX1+5MUdHR6NJkyYoV64c9PX10b59e/EBMfC/N/e3bNkCV1dXaGhowM7OTibXYVhYGCpVqgQNDQ107twZjx8/LuAbAypXrgwAcHBwgEQigYuLi9T+efPmwdjYGPr6+vjll1+QmZkp7nv37h3Gjh0LU1NTaGpqokGDBjh06FCBxwPev91hZGQEKysrzJo1C9WqVRO/H3n3B/D+D7fcOu/evcPQoUNhbGwMNTU1WFpaSr1Jcvv2bXTq1AlaWlrQ0dFBt27d8ODBA3H/tGnTxLezLS0toauri+7du+Ply5diHUEQEBgYiCpVqkBdXR12dnb4+++/xf3y7tkjR47IPd8LFy6gRYsWUFdXh76+PgYNGoT09HQxlg4dOgAAlJSUCv0DNTQ0FO3bt8dPP/2EDRs2SN1rufdI3i3vd5rr8ePHcHJyQseOHZGRkYGkpCR06tQJhoaG0NLSQv369bFv3z6Zdi9fvkTPnj2hpaUFExMTBAcHS+2fP38+bG1toampCXNzc/z888/i+QL/m3UTExODmjVrQktLS3yYX5DIyEh07NhRplxVVRVGRkYwMjKCvb09xo0bhzt37uDRo0dinYK+AwDIycnBjBkzYGZmBlVVVdjb2yM6OjrfWHJycuDr6wtra2vcunVLbh0XFxd07twZNWvWRNWqVfHrr7+iTp06MlOZO3bsKPN7koiIiKi4bj1Mx+KtF3Hn0St4t7SSW6dnCyv8l/YKsyLikfQfZyZ+d5QkJbKpqqpCR0dHaivoJaiqVavi8OHDSE9Px507d3Dq1ClkZmaK/4bNy8jICPfv35cqe/jwIVRUVKCvr6/45VG4JhER0XcsIyMDjo6O2LlzJy5evIhBgwahd+/eOHnypFS98PBwqKio4NixY1JpYcaOHQt/f38kJiaiY8eOcHNzQ2hoqFTb0NBQMR2IotTV1cUH2D4+Pjhz5gy2b9+O48ePQxAEeHh4IDMzE87Ozli4cCF0dHTEN4xHjx6NLVu2wMzMTHyTPfeB5YULF+Du7o4uXbrg/Pnz2LBhA44ePYqhQ4dKHX/u3LmoXbs24uLiMHnyZLkxvnr1CiNHjsTp06exf/9+KCkpoXPnzsjJyZGqN3HiRIwePRoJCQmwtrZGjx49xDfRT548if79++Pnn39GQkICXF1d5S6i9KFTp04BAPbt24fU1FRs2fK/haMOHjyIpKQkHDx4EOHh4QgLC0NYWJi4v1+/fjh27BgiIyNx/vx5dO3aFW3atBEHVhSlpqYmNcCQ3/2Ra/Hixdi+fTs2btyIq1evYu3ateJb4oIgwNPTE0+ePMHhw4exd+9eJCUlwcvLS6qPpKQkbNu2DTt37sTOnTtx+PBhzJkzR9w/adIkhIaGYtmyZbh06RJGjBiBXr164fDhw1L9fHjP1qlTRybW169fo02bNtDT08Pp06exadMm7Nu3T7xHRo8eLd7jH95b8giCgNDQUPTq1Qs1atSAtbU1Nm7cKO43NzcX+0hNTUV8fDz09fXRrFkzmb7u3r2Lpk2bokaNGtiyZQvU1NSQnp4ODw8P7Nu3D/Hx8XB3d0eHDh1w+/ZtqbZz585FnTp1cPbsWUyYMAEjRozA3r17xf1KSkpYvHgxLl68iPDwcBw4cABjx46VuS7z5s3DmjVr8O+//+L27dsYPXp0vuf+9OlTXLx4EfXq1cu3DgCkp6cjIiICVlZW4h/7hX0HALBo0SIEBQVh3rx5OH/+PNzd3dGxY0e59/K7d+/QrVs3nDlzBkePHoWFhUWBMQHvv7v9+/fj6tWrMt+Hk5MTTp06JZMvlYiIiOhjZLzLhqO1gdx9Dlb6OHrxvtx9RF8bTU1NGBsb4+nTp4iJiUGnTp3k1mvUqJHUv0sAYM+ePahXr57C6wMAAAQiIqLvWN++fQVlZWVBU1NTalNTUxMACE+fPs23rYeHhzBq1Cjxc/PmzQV7e3upOgcPHhQACNu2bZMq37Bhg6CnpydkZGQIgiAICQkJgkQiEZKTk/M9XvPmzYVff/1VEARByM7OFnbv3i2ULVtWGDt2rHDt2jUBgHDs2DGxflpamqCuri5s3LhREARBCA0NFXR1dWX6tbCwEBYsWCBV1rt3b2HQoEFSZUeOHBGUlJSEN2/eiO08PT3zjTc/Dx8+FAAIFy5cEARBEJKTkwUAwqpVq8Q6ly5dEgAIiYmJgiAIQo8ePYQ2bdpI9ePl5SX3fHLl9hsfHy9V3rdvX8HCwkLIysoSy7p27Sp4eXkJgiAIN27cECQSiXDv3j2pdi1bthQmTJiQ7/E+vI6ZmZlCaGioAEBYunSpIAjy7w9BEAQAwtatWwVBEIRhw4YJLVq0EHJycmTq7dmzR1BWVhZu374tluVep1OnTgmCIAhTp04VNDQ0hBcvXoh1xowZIzRo0EAQBEFIT08X1NTUhNjYWKm+BwwYIPTo0UMQhPzv2bz+/PNPQU9PT0hPTxfLdu3aJSgpKQn3798XBEEQtm7dKijy5+aePXsEAwMDITMzUxAEQViwYIHQuHFjuXXfvHkjNGjQQGjfvr2QnZ0tCML/7u2rV68KlSpVEoYNGyb3Gn7IxsZGCA4OFj9bWFjIvcfatm2bbx8bN24U9PX1xc+53/mNGzfEsj/++EMwNDTMt4/4+HgBgNT3Kgiyv5sACMbGxkJcXJxYR5HvwMTERJg9e7ZU3/Xr1xd+/vlnQRD+93Ny5MgRwc3NTWjcuLHw7NmzfOPN9ezZM0FTU1NQUVERVFVVhZCQEJk6586dEwAIKSkpcvvIyMgQnj9/LrXl/k4kIiIiysuqd6QwYmmskJ2dIyT991yo0mu9zHbzv+fC3A3nxM/0fak8bGuJbEUVHR0t7N69W7h586awZ88ewc7OTnBychLevXsnCIIgjB8/Xujdu7dY/+bNm4KGhoYwYsQI4fLly0JISIhQpkwZ4e+//y7ScTkjgIiIvnuurq5ISEiQ2latWiVVJzs7G7Nnz0adOnWgr68PLS0t7NmzR+aN4vze6s1b7unpCRUVFWzduhUAsHr1ari6usrkCM9r6dKl0NLSgpqaGjp27IhevXph6tSpSExMhIqKCho0aCDW1dfXR/Xq1ZGYmKjopRDFxcUhLCwMWlpa4ubu7o6cnBwkJycXer4fSkpKQs+ePVGlShXo6OiI0x3zXrsP3zo3NjYG8H66I/B+0dlGjRpJ1c/7uShq1aollX/R2NhYPNbZs2chCAKsra2lzv/w4cNSKY3kGTduHLS0tKCuro5ffvkFY8aMweDBg8X9hV0vHx8fJCQkoHr16vDz88OePXvEfYmJiTA3N4e5ublYZmNjg3Llykl9x5aWltDW1pZ7bpcvX0ZGRgZatWoldW5//fWXzLkVFmtiYiLs7OygqakpljVu3Bg5OTm4evVqgW3zCgkJgZeXF1RUVAAAPXr0wMmTJ+X2M2DAALx8+RLr1q2DktL//pR98+YNmjRpAk9PTyxevFhqZs2rV68wduxY8XppaWnhypUrMvegvHvsw2t78OBBtGrVCqamptDW1kafPn3w+PFjqTRGGhoaqFq1qvj5w+svz5s3bwC8nz2S14e/m06ePInWrVujbdu2Ysqewr6DFy9e4L///kPjxo2l+m3cuLHM74UePXogPT0de/bsga6ubr7x5tLW1kZCQgJOnz6N2bNnY+TIkTLps9TV3+fuff36tdw+irKoGhEREVFiaFf0bW2N7cdvITsn/3SqAvLfR982QSIpka2onj9/jl9++QU1atRAnz590KRJE+zZs0d8uz81NVXq3yqVK1dGVFQUDh06BHt7e8ycOROLFy/GDz/8UKTjqhQ5UiIiom+MpqYmrKykc0zevXtX6nNQUBAWLFiAhQsXijnChw8fLrNA7ocP5AoqL1u2LHr37o3Q0FB06dIF69atw8KFCwuN1dvbGxMnToSqqipMTEzEh9lCPusKCIJQpFRDuXJycjB48GD4+fnJ7KtUqZL43/md74c6dOgAc3NzrFy5EiYmJsjJyUHt2rVlrt2HUxpzY85NH5Tf+RVX3umTEolEPFZOTg6UlZURFxcns1iTlpZWgf2OGTMGPj4+0NDQgLGxscy1L+x61a1bF8nJydi9ezf27duHbt26wc3NDX///Xe+32Xe8sLODQB27doFU1NTqXp5c1gWFmtB91ZR7rknT55g27ZtyMzMxLJly8Ty7OxsrF69GgEBAWLZrFmzEB0djVOnTkkNduTG7+bmhl27dmHMmDEwMzMT940ZMwYxMTGYN28erKysoK6ujh9//FGhBa5zz+XWrVvw8PDAkCFDMHPmTJQvXx5Hjx7FgAEDpNI/ybv+Bd2/FSpUAPA+RZCBgfQU97y/mxwdHaGrq4uVK1di1qxZCn8H8hYWy1vm4eGBtWvX4sSJE2jRokW+8eZSUlISY7O3t0diYiL8/f2l1m148uQJAMicV64JEyZg5MiRUmVf88LZREREVLKa/Lodj55nYPEvzrj76JXcOo+eZ8BAV/YFC6KvSbdu3dCtW7d893+YtjZX8+bNcfbs2Y86LgcCiIiIFHDkyBF06tQJvXr1AvD+ger169dRs2bNYvc5cOBA1K5dG0uXLkVmZia6dOlSaBtdXV2ZQQvg/ZvhWVlZOHnyJJydnQG8XzD12rVrYoxly5ZFdna2TFt55XXr1sWlS5fkHqsoHj9+jMTERKxYsQJNmzYFAJkFRRVhY2ODEydOSJXl/ZxX2bJlAUDuORfEwcEB2dnZePjwoRizoipUqPDR10xHRwdeXl7w8vLCjz/+iDZt2uDJkyewsbHB7du3cefOHXFWwOXLl/H8+XOF70MbGxuoqqri9u3baN68+UfFaWNjg/DwcLx69UocNDh27BiUlJRgbW2tcD8REREwMzMTF0zOtX//fvj7+2P27NlQUVHB5s2bMWPGDOzevVvqjftcSkpKWLNmDXr27IkWLVrg0KFDMDExAfD+59fHxwedO3cG8D7ffkpKikwf8u6xGjVqAADOnDmDrKwsBAUFiTMRPlzHoLiqVq0KHR0dXL58udDrJpFIoKSkJM4iKOw70NHRgYmJCY4ePSqVvz82NhZOTk5Sff/000+oXbs2OnbsiF27dhX5/hAEQWYtgIsXL8LMzEwc7MhLVVWVD/6JiIhIYY+eZ0BHowya2hohYMM5uXXibzxGCweTLxwZfTWY+6ZAvDxEREQKsLKywt69exEbG4vExEQMHjwY9+9/3CJUNWvWRMOGDTFu3Dj06NFDTKNRHNWqVUOnTp3g6+uLo0eP4ty5c+jVqxdMTU3FBYcsLS2Rnp6O/fv3Iy0tTUzXYWlpiX///Rf37t1DWloagPcpbo4fP45ffvkFCQkJuH79OrZv345hw4YVKS49PT3o6+vjzz//xI0bN3DgwAGZN4AV4efnh+joaAQGBuLatWtYsmQJoqOjC2xTsWJFqKurIzo6Gg8ePMDz588VOpa1tTW8vb3Rp08fbNmyBcnJyTh9+jQCAgIQFRVV5NiLYsGCBYiMjMSVK1dw7do1bNq0CUZGRihXrhzc3NxQp04deHt74+zZszh16hT69OmD5s2bK5SiCXifzmX06NEYMWIEwsPDkZSUhPj4ePzxxx8IDw8vUqze3t5QU1ND3759cfHiRRw8eBDDhg1D7969YWhoqHA/ISEh+PHHH1G7dm2prX///nj27Bl27dqFixcvok+fPhg3bhxq1aqF+/fv4/79++Ib57mUlZUREREBOzs7tGjRQvwZtbKywpYtW5CQkIBz586hZ8+eMotVA+8foufeY3/88Qc2bdqEX3/9FcD7B/ZZWVkIDg7GzZs3sWbNGixfvrxI10weJSUluLm5yR0ge/v2rXiuiYmJGDZsGNLT09GhQwcAin0HY8aMQUBAADZs2ICrV69i/PjxSEhIEM/rQ8OGDcOsWbPQvn37Agfs/P39sXfvXty8eRNXrlzB/Pnz8ddff4kDpbmOHDmC1q1bf8zlISIiIhI1rm2IiN9a4Ob9l/j735sAgNHd6mDe4P+lR1134AZMK2jit572qGqiU1KhEn2VOBBARESkgMmTJ6Nu3bpwd3eHi4sLjIyM4Onp+dH9DhgwAO/evUP//v0/uq/Q0FA4Ojqiffv2aNSoEQRBQFRUlJiqxNnZGUOGDIGXlxcMDAwQGBgIAJgxYwZSUlJQtWpVMYVHnTp1cPjwYVy/fh1NmzaFg4MDJk+eLObuV5SSkhIiIyMRFxeH2rVrY8SIEZg7d26Rz61hw4ZYtWoVgoODYW9vjz179mDSpEkFtlFRUcHixYuxYsUKmJiYiAMiiggNDUWfPn0watQoVK9eHR07dsTJkyel8vN/DlpaWggICEC9evVQv359pKSkICoqCkpKSpBIJNi2bRv09PTQrFkzuLm5oUqVKtiwYUORjjFz5kxMmTIF/v7+qFmzJtzd3bFjxw5x7QZFaWhoICYmBk+ePEH9+vXx448/omXLlliyZInCfcTFxeHcuXNyc1tqa2ujdevWCAkJwZkzZ/D69WvMmjULxsbG4iZvFo2KigrWr1+PWrVqoUWLFnj48CEWLFgAPT09ODs7o0OHDnB3d0fdunVl2o4aNQpxcXFwcHDAzJkzERQUBHd3dwDv09/Mnz8fAQEBqF27NiIiIj5ZPvtBgwYhMjJSZnAiOjpaPNcGDRrg9OnT2LRpk5h+R5HvwM/PD6NGjcKoUaNga2uL6OhobN++HdWqVZMby/DhwzF9+nR4eHggNjZWbp1Xr17h559/Rq1ateDs7Iy///4ba9euxcCBA8U6GRkZ2Lp1K3x9fT/y6hARERG9N29wQ5y59gh9Aw4hK/t96sWK5dRhrP+/lJZ3H73CgHmH0aBmReyY5V5SoVJJUZKUzFZKSIRPnXSXiIiIFDZ79mxERkbiwoULJR0KEZUQQRDQsGFDDB8+HD169CjpcD6JP/74A//884/UgtdEREREH6Nq78git0la0/0zREJfq8qjtpfIcZODOpbIcYuKawQQERGVgPT0dCQmJiI4OBgzZ84s6XCIqARJJBL8+eefOH/+fEmH8smUKVMGwcHBJR0GERERfUP4UJ/o43BGABERUQnw8fHB+vXr4enpiXXr1kFZWbmkQyIiIiIiKrKMd1m4nPwUM8PP4ELSE7l1DMqpYUJvR9SuUh6WRtpQKkWpNIio9Kg8ekeJHDd5XocSOW5RcY0AIiKiEhAWFoa3b99iw4YNHAQgIiIiolKr3ehdOHo+FX9NaglDPXW5dcqWUcaTFxlYuvUirtx6+oUjJCIigAMBRERERERERERUTLcepGPx3xdw52E6era2llvn3qNXmBUeh23/JuPl68wvHCERfTe4WHCBOBBAREREREREREQf5e27bNSrblDSYRARUT44EEBERERERERERMWiJJGgUxNL2FlVgEE+qYGIiKjkqZR0AEREREREREREVDpdjuiOS8lPsONYCmpVLl/S4RDR96z0ZOkpEZwRQERERERERERExdL05634YWIMVJSVcOdhekmHQ0RE+eCMACIiIiIiIiIiKpZHzzKgo1kWTe2MERARX9LhENF3TChFC/eWBA4EEBERERERERFRsTS2NcK4Xg64+d8LbD6UBAAY3cMehuXVMeaP42K9mhZ6AAANNT6KIiIqCfztS0RERERERERExTL3F2fEnLyNoMhzyMoWAAAG5dRgoq8pVW9HoEdJhEdE3xPOCCiQRBAEoaSDICIiIiIiIiKi0sfKK6LIbW5s8P4MkRDR985yYlSJHDdldukY6ORiwURERERERERERERE3zCmBiIiIlJAWFgYhg8fjmfPnhWpnY+PD549e4Zt27Z9lrjo2/Pu3TvY2NggPDwcjRs3LulwvishISHYsGED9uzZU9KhKEQikWDr1q3w9PT8bMewtLTE8OHDMXz4cLn7f/zxRzg7O2PkyJFi2c6dOzF58mTExcVBSYnvHRERfev4dj8RfTUkTA1UEP5lTkT0Bfn4+Mh9YHPo0CFIJJIiP2T+nFxcXCCRSCCRSKCqqgpra2v8/vvvyM7OVqh9WFgYypUrJ1NuaWmJhQsXftpgvwIpKSmQSCRISEj4IseLj49H+/btUbFiRaipqcHS0hJeXl5IS0v7Isf/Ug4dOgRLS8tity/sOn2NP3t//vknLCwspAYBJBKJ3MGk/H6nlJTcn4PcTU9PD82aNcPhw4cV7sPFxUXmofOX+J7evn2LKVOmYPLkyWLZtGnTxHNRVlaGubk5Bg4ciEePHn22OEqbKVOmYPbs2Xjx4oVY1r59e0gkEqxbt64EIyMiIiJ67/bT15h/8AYqT4+BZQHb5KjLuPEoHRmZiv2bl6i04UAAEdE34t27dzJlgiAgKyur2H36+voiNTUVV69ehZ+fHyZNmoR58+Z9TJifjLzz/V48fPgQbm5uqFChAmJiYpCYmIjVq1fD2NgYr1+/Lna/n+uaZmZmftF2uT7XdfrcgoODMXDgwC92PHnX+WPvhX379iE1NRWHDx+Gjo4OPDw8kJyc/FF9fgoF/U7cvHkztLS00LRpU6nyWrVqITU1Fbdv38ayZcuwY8cO9OnT50uEm6+v6fdfnTp1YGlpiYgI6fzQ/fr1Q3BwcAlFRURERPQ//nuvYZCzJXwaVMq3Tq965hjb0hoLDyeh1dJjXzA6+qSUSmgrJUpRqERE34/Hjx+jR48eMDMzg4aGBmxtbbF+/XqpOi4uLhg6dChGjhyJChUqoFWrVuJbszExMahXrx5UVVWxZs0aKCkp4cyZM1Ltg4ODYWFhgYLWjNfQ0ICRkREsLS0xdOhQtGzZUnwr+enTp+jTpw/09PSgoaGBtm3b4vr16wDev73br18/PH/+XHybdtq0aXBxccGtW7cwYsQIsTxXbGwsmjVrBnV1dZibm8PPzw+vXr0S91taWmLWrFnw8fGBrq4ufH195cYcHR2NJk2aoFy5ctDX10f79u2RlJQk7s99Y3nLli1wdXWFhoYG7OzscPz4cal+wsLCUKlSJWhoaKBz5854/PhxAd8YULlyZQCAg4MDJBIJXFxcpPbPmzcPxsbG0NfXxy+//CL18PXdu3cYO3YsTE1NoampiQYNGuDQoUP5His2NhYvXrzAqlWr4ODggMqVK6NFixZYuHAhKlX63x+3hw8fhpOTE1RVVWFsbIzx48dLPQSVdw8BwKVLl9CuXTvo6OhAW1sbTZs2lbqGoaGhqFmzJtTU1FCjRg0sXbpU5vpu3LgRLi4uUFNTw9q1az+q3YfOnTsHV1dXaGtrQ0dHB46OjjL3tqLXKSUlBa6urgAAPT09SCQS+Pj4AHj/drifn584k6BJkyY4ffq02Hfuz9r+/ftRr149aGhowNnZGVevXpWKYceOHXB0dISamhqqVKmC6dOnFzg4d/bsWdy4cQPt2rXLt05BFL3/817n3JkF/v7+MDExgbW1NWbMmAFbW1uZYzg6OmLKlCkFxqGvrw8jIyPUqVMHK1aswOvXr8V0OwXdlz4+Pjh8+DAWLVok/o4o6HsSBAGBgYGoUqUK1NXVYWdnh7///luMQ97vxCNHjsiNOTIyEh07dpQpV1FRgZGREUxNTdG+fXv4+flhz549ePPmjcLXOzIyEs7OzlBTU0OtWrVkfr4vX74MDw8PaGlpwdDQEL1795aa3ZPfzyoApKamom3btlBXV0flypWxadMmqb7HjRsHa2traGhooEqVKpg8ebLM4M/27dtRr149qKmpoUKFCujSpYvcawS8/znW1dXF3r17xbKOHTvK/D+qY8eOOHXqFG7evJlvX0RERERfwu7EBziS9Bi2xrr51ulcxxjr4u5g56X7uPPszReMjujL4UAAEdFXKCMjA46Ojti5cycuXryIQYMGoXfv3jh58qRUvfDwcKioqODYsWNYsWKFWD527Fj4+/sjMTERHTt2hJubG0JDQ6XahoaGwsfHR+phfGHU1dXFB0g+Pj44c+YMtm/fjuPHj0MQBHh4eCAzMxPOzs5YuHAhdHR0kJqaitTUVIwePRpbtmyBmZkZZsyYIZYDwIULF+Du7o4uXbrg/Pnz2LBhA44ePYqhQ4dKHX/u3LmoXbs24uLipNJ3fOjVq1cYOXIkTp8+jf3790NJSQmdO3dGTk6OVL2JEydi9OjRSEhIgLW1NXr06CE+jDx58iT69++Pn3/+GQkJCXB1dcWsWbMKvDanTp0C8L83obds2SLuO3jwIJKSknDw4EGEh4cjLCwMYWFh4v5+/frh2LFjiIyMxPnz59G1a1e0adNGHFjJy8jICFlZWdi6dWu+Azn37t2Dh4cH6tevj3PnzmHZsmUICQmROY+899C9e/fQrFkzqKmp4cCBA4iLi0P//v3Fa7Ny5UpMnDgRs2fPRmJiIn7//XdMnjwZ4eHhUv2OGzcOfn5+SExMhLu7e7Hb5eXt7Q0zMzOcPn0acXFxGD9+PMqUKVOs62Rubo7NmzcDAK5evYrU1FQsWrQIwPufoc2bNyM8PBxnz56FlZUV3N3d8eTJE6k+Jk6ciKCgIJw5cwYqKiro37+/uC8mJga9evWCn58fLl++jBUrViAsLAyzZ8+WGy8A/Pvvv7C2toaOjk6+dQqi6P0v7zrv378fiYmJ2Lt3L3bu3In+/fvj8uXLUgMg58+fR3x8vPggXhEaGhoA3s88KOy+XLRoERo1aiTORkpNTS3we5o0aRJCQ0OxbNkyXLp0CSNGjECvXr1kUhF9+DuxTp06cuM8cuQI6tWrV+j5qKurIycnB1lZWQpf7zFjxmDUqFGIj4+Hs7MzOnbsKA4upqamonnz5rC3t8eZM2cQHR2NBw8eoFu3blJ95Pf7fvLkyfjhhx9w7tw59OrVCz169EBiYqK4X1tbG2FhYbh8+TIWLVqElStXYsGCBeL+Xbt2oUuXLmjXrh3i4+PFwS155s2bh9GjRyMmJkZqMMLJyQmnTp3C27dvxTILCwtUrFgx34EXIiIioi+lpqE26lUqh0M38k/vWFZZCW+zcvLdT/RNEIiI6Ivp27evoKysLGhqakptampqAgDh6dOn+bb18PAQRo0aJX5u3ry5YG9vL1Xn4MGDAgBh27ZtUuUbNmwQ9PT0hIyMDEEQBCEhIUGQSCRCcnJyvsdr3ry58OuvvwqCIAjZ2dnC7t27hbJlywpjx44Vrl27JgAQjh07JtZPS0sT1NXVhY0bNwqCIAihoaGCrq6uTL8WFhbCggULpMp69+4tDBo0SKrsyJEjgpKSkvDmzRuxnaenZ77x5ufhw4cCAOHChQuCIAhCcnKyAEBYtWqVWOfSpUsCACExMVEQBEHo0aOH0KZNG6l+vLy85J5Prtx+4+Pjpcr79u0rWFhYCFlZWWJZ165dBS8vL0EQBOHGjRuCRCIR7t27J9WuZcuWwoQJE/I93m+//SaoqKgI5cuXF9q0aSMEBgYK9+/fl9pfvXp1IScnRyz7448/BC0tLSE7O1sQBPn30IQJE4TKlSsL7969k3tcc3NzYd26dVJlM2fOFBo1aiR1HRYuXPhJ2uWlra0thIWFFVjnQ4Vdp9yfmQ9/9tLT04UyZcoIERERYtm7d+8EExMTITAwUKrdvn37xDq7du0SAIj3bNOmTYXff/9dKp41a9YIxsbG+cb766+/Ci1atJApByCoqanJ/O5QUVEROnXqlG9/+d3/ea9z3759BUNDQ+Ht27dS5W3bthV++ukn8fPw4cMFFxeXfI+X9+cgPT1dGDx4sKCsrCycP39e4fsy93dPrvy+JzU1NSE2Nlaq7oABA4QePXpItcv7OzGvp0+fCgCEf//9V6p86tSpgp2dnfg5MTFRsLKyEpycnOT2k9/1njNnjlgnMzNTMDMzEwICAgRBEITJkycLrVu3lurnzp07AgDh6tWr4jXJ+7MqCO/viyFDhkiVNWjQQOo7yyswMFBwdHQUPzdq1Ejw9vbOt37u7+zx48cLxsbGwvnz52XqnDt3TgAgpKSkSJU7ODgI06ZNy7fvjIwM4fnz51Jb7v+niIiIiD6V7JwcIWDfVcFiWnS+25J/k4QHLzKEditiBYtp0SUdMhWTxZTdJbKVFpwRQET0hbm6uiIhIUFqW7VqlVSd7OxszJ49G3Xq1IG+vj60tLSwZ88e3L59W6pefm9t5i339PSEiooKtm7dCgBYvXo1XF1dC12EdenSpdDS0oKamho6duyIXr16YerUqUhMTISKigoaNGgg1tXX10f16tWl3kRVVFxcHMLCwqClpSVu7u7uyMnJkcorrsjbuklJSejZsyeqVKkCHR0dMWVP3mv34VvBxsbGAN7nlAeAxMRENGrUSKp+3s9FUatWLSgrK0sdL/dYZ8+ehSAIsLa2ljr/w4cPS6UYyWv27Nm4f/8+li9fDhsbGyxfvhw1atTAhQsXpM7hwxkfjRs3Rnp6Ou7evSuW5b2mCQkJaNq0qdy37B89eoQ7d+5gwIABUrHOmjVLJtYP+y1uO3lGjhyJgQMHws3NDXPmzCnwGilyneRJSkpCZmam1GK9ZcqUgZOTk8z9XdB9FBcXhxkzZkidc+6b7vmtUfDmzRuoqanJ3bdgwQKZ3x15U9koev/Lu862trYoW7asVJmvry/Wr1+PjIwMZGZmIiIiQmrWQ36cnZ2hpaUFbW1t7NixA2FhYbC1tVX4vlTE5cuXkZGRgVatWkld47/++qvI99WbN++nf8u79hcuXICWlhbU1dVhY2MDc3NzMR++otf7w98fKioqqFevnngvxcXF4eDBg1LnUKNGDbH/ws5B3u+qD+/Tv//+G02aNIGRkRG0tLQwefJkqfgSEhLQsmXLAq9PUFAQVqxYgaNHj8pNF6Wurg4AMve1urp6getx+Pv7Q1dXV2rz9/cvMBYiIiKiohq17QJ8G1niBzuTfOss/jcJh248wtYBDXBjcqt86xGVZiolHQAR0fdGU1MTVlZWUmV5H4AFBQVhwYIFWLhwIWxtbaGpqYnhw4fLLBCpqamZ7zE+VLZsWfTu3RuhoaHo0qUL1q1bh4ULFxYaq7e3NyZOnAhVVVWYmJiID7OFfNLRCIJQpFRDuXJycjB48GD4+fnJ7Psw531+5/uhDh06wNzcHCtXroSJiQlycnJQu3ZtmWv34YPu3Jhz03nkd37FlfehukQiEY+Vk5MDZWVlxMXFSQ0WAICWllaB/err66Nr167o2rUr/P394eDggHnz5iE8PFzud5F7Xh+W572muQ/05MmNeeXKlVKDQABkYv+w3+K2k2fatGno2bMndu3ahd27d2Pq1KmIjIxE586d821T0HWSR951yi3PW1bQfZSTk4Pp06fLzbee38P+ChUq5DtIYWRkJPO7Q1tbG8+ePRM/K3r/y7vO8so6dOgAVVVVbN26Faqqqnj79i1++OEHufF9aMOGDbCxsRFz5+dS9L5URO513rVrF0xNTaX2qaqqSn0u7L7S19eHRCLB06dPZfZVr14d27dvh7KyMkxMTKT6VvR6y/Ph/dKhQwcEBATI1MkdXFLkHOT1feLECXTv3h3Tp0+Hu7s7dHV1ERkZiaCgILFuQT/zuZo2bYpdu3Zh48aNGD9+vMz+3JRZBgYGMuV5yz40YcIEjBw5Uqos73dHRERE9LG2nk+Fqa46fm5SGZvP/Se3ztusHIzdfgm/7byMCpplcWKky5cNkj4NpaI/j/iecCCAiOgrdOTIEXTq1Am9evUC8P5B0fXr11GzZs1i9zlw4EDUrl0bS5cuRWZmZoGLQebS1dWVefAIADY2NsjKysLJkyfh7OwM4P0Cx9euXRNjLFu2LLKzs2XayiuvW7cuLl26JPdYRfH48WMkJiZixYoVaNq0KQDg6NGjRe7HxsYGJ06ckCrL+zmv3Dep5Z1zQRwcHJCdnY2HDx+KMRdH2bJlUbVqVXGBZRsbG2zevFnqwWtsbCy0tbVlHpp+qE6dOggPD0dmZqbMAIahoSFMTU1x8+ZNeHt7Kxxbcdvlx9raGtbW1hgxYgR69OiB0NDQAgcCPpT3Osn73qysrFC2bFkcPXoUPXv2BPA+v/2ZM2cwfPhwheOsW7curl69WqT72sHBAcuWLSvWoNqnuv8/pKKigr59+yI0NBSqqqro3r27mPO/IObm5qhatapMuSL3pbzfEfK+JxsbG6iqquL27dto3rx5sc8xt38bGxtcvnwZrVu3ltkn7zssyvU+ceIEmjVrBgDIyspCXFycuAZK3bp1sXnzZlhaWkJFpeh/mp84cQJ9+vSR+uzg4AAAOHbsGCwsLDBx4kRx/61bt6Ta16lTB/v370e/fv3yPYaTkxOGDRsGd3d3KCsrY8yYMVL7L168CDMzM1SoUEEsy8jIQFJSkhiLPKqqqnzwT0RERF9EjoJ/X2flCLj/8m2h9YhKIw4EEBF9haysrLB582bExsZCT08P8+fPx/379z9qIKBmzZpo2LAhxo0bh/79+yv0Fmh+qlWrhk6dOsHX1xcrVqyAtrY2xo8fD1NTU3Tq1AkAYGlpifT0dOzfvx92dnbQ0NCAhoYGLC0t8e+//6J79+5QVVVFhQoVMG7cODRs2BC//PILfH19oampKS5aGhwcrHBcenp60NfXx59//gljY2Pcvn1b7turhfHz84OzszMCAwPh6emJPXv2IDo6usA2FStWhLq6OqKjo2FmZgY1NTXo6uoWeixra2t4e3ujT58+CAoKgoODA9LS0nDgwAHY2trCw8NDps3OnTsRGRmJ7t27w9raGoIgYMeOHYiKihIXhf7555+xcOFCDBs2DEOHDsXVq1cxdepUjBw5EkpK+WcGHDp0KIKDg9G9e3dMmDABurq6OHHiBJycnFC9enVMmzYNfn5+0NHRQdu2bfH27VucOXMGT58+lXmz90PFbfehN2/eYMyYMfjxxx9RuXJl3L17F6dPn873DXVFrpOFhQUkEgl27twJDw8PqKurQ0tLCz/99BPGjBmD8uXLo1KlSggMDMTr168xYMAAhWIFgClTpqB9+/YwNzdH165doaSkhPPnz+PChQv5Lj7t6uqKV69e4dKlS6hdu7bCxwI+3f2f18CBA8XfPceOHfuovhS5Ly0tLXHy5EmkpKRAS0sL5cuXl/s9aWtrY/To0RgxYgRycnLQpEkTvHjxArGxsdDS0kLfvn2LFJu7uzuOHj2q8GBPUa73H3/8gWrVqqFmzZpYsGABnj59KqZY+uWXX7By5Ur06NEDY8aMQYUKFXDjxg1ERkZi5cqVMrNm8tq0aRPq1auHJk2aICIiAqdOnUJISAiA9/8vuX37NiIjI1G/fn3s2rVLTBGXa+rUqWjZsiWqVq2K7t27IysrC7t378bYsWOl6jVq1Ai7d+9GmzZtoKKighEjRoj7jhw5IjOAcuLECaiqqn5UWjUiIiKiT8G9RkUMaGiJTQn3xLKxLavBUFsVo7ZdBABULq8BO1NdJNx7Dl012TSpRN8CrhFARPQVmjx5MurWrQt3d3e4uLjAyMgInp6eH93vgAED8O7dO4VyfBcmNDQUjo6OaN++PRo1agRBEBAVFSW+Re7s7IwhQ4bAy8sLBgYGCAwMBADMmDEDKSkpqFq1qpgyok6dOjh8+DCuX7+Opk2bwsHBAZMnT5ZKi6EIJSUlREZGIi4uDrVr18aIESMwd+7cIp9bw4YNsWrVKgQHB8Pe3h579uzBpEmTCmyjoqKCxYsXY8WKFTAxMREHRBQRGhqKPn36YNSoUahevTo6duyIkydPwtzcXG59GxsbaGhoYNSoUbC3t0fDhg2xceNGrFq1Cr179wYAmJqaIioqCqdOnYKdnR2GDBmCAQMGFHoe+vr6OHDgANLT09G8eXM4Ojpi5cqV4vc6cOBArFq1Ssz53rx5c4SFhYm50fNT3HYfUlZWxuPHj9GnTx9YW1ujW7duaNu2LaZPn/5R12n69OkYP348DA0Nxbe058yZgx9++AG9e/dG3bp1cePGDcTExEBPT0/heN3d3bFz507s3bsX9evXR8OGDTF//nxYWFjk20ZfXx9dunQRc9AXxae6//OqVq0anJ2dUb16dZnUTkWlyH05evRoKCsrw8bGBgYGBrh9+3a+39PMmTMxZcoU+Pv7o2bNmnB3d8eOHTuKdF/l8vX1RVRUFJ4/f65Q/aJc7zlz5iAgIAB2dnY4cuQI/vnnH/HteRMTExw7dgzZ2dlwd3dH7dq18euvv0JXV7fAQbtc06dPR2RkpDibJyIiAjY2NgCATp06YcSIERg6dCjs7e0RGxuLyZMnS7V3cXHBpk2bsH37dtjb26NFixY4efKk3GM1btwYu3btwuTJk7F48WIA79/837p1K3x9faXqrl+/Ht7e3grNICEiIiL6nH5rVR3r4u4g6MB1sayilipMdf/3cpySkgS+jSyxe4gz1vR2LIkw6VNQkpTMVkpIhE+dCJmIiL5as2fPRmRkZIELpRJRybpw4QLc3Nxw48YNaGtrl3Q4EAQBNWrUwODBgxWevVFadevWDQ4ODpgwYcIn6S8lJQWVK1dGfHw87O3tP0mfX5s//vgD//zzD/bs2SOWPXr0CDVq1MCZM2eKNShDRERE9ClZTo8pcpuUqe6fIRL63Cxn7im80meQMrl14ZW+AkwNRET0HUhPT0diYiKCg4Mxc+bMkg6HiApga2uLwMBApKSkwNbWtkRjefjwIdasWYN79+4VmEP+WzF37lxs3769pMMoVcqUKSOTwi05ORlLly7lIAARERF9FfhQ//shFHGdte8NZwQQEX0HfHx8sH79enh6emLdunWF5pwmIgIAiUSCChUqYNGiReLCyaS472FGABUuKysLwcHB2LFjB9LS0lDBQAvtOzXCgMFt8k3/lHD2BhbP34ZbyQ+QkfEOJiZm6N69O3x8fL5s8ERERESliMWsvSVy3FuTWpXIcYuKMwKIiL4DYWFhCAsLK+kwiKiU4fsiH8fS0pLXkLBy5UpERkYiICAAVlZWOH1uPWZMWgMtLTX06N1Cbhs1dVV069kc1axNoa6uiivnVDF16lSoq6vDy8vrC58BERERUSnB1XALxIEAIiIiIiKizyQhIQEtW7aEi4sLAEDXsC5ios7g8qXb+bapUdMcNWr+b8H46pYtsXfvXpw5c4YDAURERERULBwnISIiIiIi+kwcHR1x4sQJJCcnAwCuXbmLc2eT0LhZLYX7uHz5MuLj4+Hk5PS5wiQiIiKibxxnBBAREREREX0mvr6+ePnyJdq2bQtlZWVkZ2fjZ78OaONRv9C2Hi1/w9Mn6cjOzsHQoUPRtWvXLxAxERERUSnFxYILxIEAIiIiIiKizyQqKgrbt29HUFAQrKysEH9xM+YH/A2DiuXQvlPDAtuuDB+JN6/f4volNQQFBcHCwgLt27f/QpETERER0beEAwFERERERESfSWBgIAYNGoR27doBAEyqNEBq6hOEroopdCDA1KwCAMChVkukpaUhODiYAwFERERE+VHijICCcI0AIiIiIiKizyQjIwOSPNPUlZUkEHKEIvUjCAIyMzM/ZWhERERE9B3hjAAiIiIiIqLPxNXVFcuXL4eJiQmsrKxw9kICIv46gI6dG4l1lizYhocPn2GGvw8AYOP6wzAy1oNlZSMAwJVzm7F69Wr06tWrJE6BiIiIiL4BHAggIiIiIiL6TCZNmoRFixZh+vTpePz4MSoYaKNL1ybw/clDrJOW9gL3U5+Kn3NycrBk4T/4795jKCsrwaJSFYwaNQrdu3cviVMgIiIiKh2YGqhAEkEQijYnlYiIiIiIiIrlZeb+IrfRLtPyM0RCRERE9G2xmHugRI57a0yLEjluUXFGABERERF9NywtLTF8+HAMHz68pEP5Zhw6dAiurq54+vQpypUrV9LhfPX4UJ+IiIjoM+GEgAJxsWAiIiIi+mr4+PjA09OzpMP4LO7evYuyZcuiRo0aCtX38fGBRCLBkCFDZPb9/PPPkEgk8PHx+cRRFp2zszNSU1Ohq6tb0qEQfROysrKwYMECtGjRAnXq1EHLlk2xOHgS3mbFITMnXu4WFb0CfX1+RMOG9VC3rj28vLxw5MiRkj4VIiIi+opwIICIiIiI6AsICwtDt27d8Pr1axw7dkyhNubm5oiMjMSbN2/EsoyMDKxfvx6VKlX6XKEWSdmyZWFkZASJRP4rWNnZ2cjJyfnCURGVXitXrkRkZCSmTJmCqKgojBzdE6GrdyBibXS+beLOJMLZ2RZLV4zHxr9/R4MGDfDTTz/h8uXLXzByIiKikiUoSUpkKy04EEBEREREpUJYWJhM6plt27bJPIDevn076tWrBzU1NVSoUAFdunTJt8/Q0FDo6upi7969sLKywrx586T2X7x4EUpKSkhKSvqo2AVBQGhoKHr37o2ePXsiJCREoXZ169ZFpUqVsGXLFrFsy5YtMDc3h4ODg8wxAgMDUaVKFairq8POzg5///23uP/QoUOQSCSIiYmBg4MD1NXV0aJFCzx8+BC7d+9GzZo1oaOjgx49euD169diu7dv38LPzw8VK1aEmpoamjRpgtOnT8v0++zZMwD/+5527twJGxsbqKqq4tatW8W5bETfpYSEBLRs2RIuLi4wMzNDa/eGcG5cB5cu3sy3zfjf+qL/wI6wta0KC0tjjBw5EhYWFjhwoGRyJRMREdHXhwMBRERERPTN2LVrF7p06YJ27dohPj4e+/fvR7169eTWnTdvHkaPHo2YmBi0atUK/fv3R2hoqFSd1atXo2nTpqhatarcPnIfgqekpBQY18GDB/H69Wu4ubmhd+/e2LhxI16+fKnQOfXr108qrtWrV6N///4y9SZNmoTQ0FAsW7YMly5dwogRI9CrVy8cPnxYqt60adOwZMkSxMbG4s6dO+jWrRsWLlyIdevWYdeuXdi7dy+Cg4PF+mPHjsXmzZsRHh6Os2fPwsrKCu7u7njy5Em+Mb9+/Rr+/v5YtWoVLl26hIoVKyp0rkQEODo64sSJE0hOTgYAXLlyC2fPXkWz5g6FtPyfnJwcvHr1iut2EBERkYiLBRMRERHRN2P27Nno3r07pk+fLpbZ2dnJ1JswYQLCw8Nx6NAh2NraAnj/wH3KlCk4deoUnJyckJmZibVr12Lu3Ln5Hk9DQwPVq1dHmTJlCowrJCQE3bt3h7KyMmrVqgUrKyts2LABAwcOLPScevfujQkTJiAlJQUSiQTHjh1DZGQkDh06JNZ59eoV5s+fjwMHDqBRo0YAgCpVquDo0aNYsWIFmjdvLtadNWsWGjduDAAYMGAAJkyYgKSkJFSpUgUA8OOPP+LgwYMYN24cXr16hWXLliEsLAxt27YF8D5tyd69exESEoIxY8bIjTkzMxNLly6Ve+2JqGC+vr54+fIl2rZtC2VlZWRnZ8NvuBc82jVWuI/Vq1fjzZs34s8tERHRdyGfVJX0HgcCiIiIiOibkZCQAF9f3wLrBAUF4dWrVzhz5oz48BsAjI2N0a5dO6xevRpOTk7YuXMnMjIy0LVr13z7cnJywpUrVwo83rNnz7BlyxYcPXpULOvVqxdWr16t0EBAhQoV0K5dO4SHh0MQBLRr1w4VKlSQqnP58mVkZGSgVatWUuXv3r2TSSFUp04d8b8NDQ2hoaEhdR0MDQ1x6tQpAEBSUhIyMzPFgQMAKFOmDJycnJCYmJhvzGXLlpU6jjxv377F27dvpcpUVVWhqqpaYDuib11UVBS2b9+OoKAgWFlZ4eLlaAT4/4WKFfXQybN54e13HcOSJauwdOlS6Ovrf4GIiYiIqDTgQAARERERlQpKSkoQBEGqLDMzU+qzurp6of00bdoUu3btwsaNGzF+/HipfQMHDkTv3r2xYMEChIaGwsvLCxoaGh8V97p165CRkYEGDRqIZYIgICcnB5cvX4aNjU2hffTv3x9Dhw4FAPzxxx8y+3MX4921axdMTU2l9uV9sP7h7AWJRCIzm0EikYj95V7vvOswCIKQ7+LAwPvvoaD9AODv7y81cwMApk6dimnTphXYjuhbFxgYiEGDBqFdu3YAgCrVXiP1vzSs+vOfQgcCdkfFYsqkFVi0KBjOzs5fIlwiIqKvRylauLckcI0AIiIiIioVDAwM8PLlS7x69UosS0hIkKpTp04d7N+/v8B+nJycEB0djd9//10m7Y+Hhwc0NTWxbNky7N69W24u/qIKCQnBqFGjkJCQIG7nzp2Dq6srVq9erVAfbdq0wbt37/Du3Tu4u7vL7M9dlPf27duwsrKS2szNzYsdu5WVFcqWLSs1myEzMxNnzpxBzZo1i90v8D490/Pnz6W2CRMmfFSfRN+CjIwMmYE0JWUlcYAuP1G7jmHSb8sQMHcYXFxcPmOEREREVBpxRgARERERfVWeP38u84C/fPnyaNCgATQ0NPDbb79h2LBhOHXqFMLCwqTqTZ06FS1btkTVqlXRvXt3ZGVlYffu3Rg7dqxUvUaNGmH37t1o06YNVFRUMGLECACAsrIyfHx8MGHCBFhZWYn59vNz6tQp9OnTB/v375d5Ex94P1Bx9uxZREREoEaNGlL7evTogYkTJ8Lf37/QNQaUlZXFVDzKysoy+7W1tTF69GiMGDECOTk5aNKkCV68eIHY2FhoaWmhb9++BfafH01NTfz0008YM2YMypcvj0qVKiEwMBCvX7/GgAEDitVnLqYBIpLP1dUVy5cvh4mJCaysrHDh0in8FbYLnbu4iHUWzF+Phw+ewD/gFwDvBwF+G78U4yf0hZ1dNTx69AgAoKamBm1t7ZI4DSIiIvrKcEYAEREREX1VDh06BAcHB6ltypQpKF++PNauXYuoqCjY2tpi/fr1MmlkXFxcsGnTJmzfvh329vZo0aIFTp48Kfc4jRs3xq5duzB58mQsXrxYLB8wYADevXun0GyA169f4+rVqzIpinKFhITAxsZGZhAAADw9PfHkyRPs2LGj0OMAgI6ODnR0dPLdP3PmTEyZMgX+/v6oWbMm3N3dsWPHDlSuXFmh/vMzZ84c/PDDD+jduzfq1q2LGzduICYmBnp6eh/VLxHJN2nSJLi7u2P69Onw8PDAvLlr0bWbG4b5eYl10h49RWpqmvh544Z9yMrKxqyZq+HSbAiaNGmCJk2aYPbs2SVxCkRERCVDUkJbKSER8iZaJSIiIiL6jh07dgwuLi64e/cuDA0NSzocIvrOZebEF7lNGSWHwisRERF9YyotPlwix73tV/AaPl8LpgYiIiIiIgLw9u1b3LlzB5MnT0a3bt04CEBEREREVIooMfdNgTgQQEREREQEYP369RgwYADs7e2xZs2akg6HiAgA3+4nIiKiT4OpgYiIiIiIiIiIvjNZWVkIDg7Gjh07kJaWhgoGWmjfqREGDm4LpXxeq40/ewPB87ciJfkBMjLewcTEDN27d4ePj8+XDZ6ISI7Kf5RMaqDkX5gaiIiIiIiIiIiIvkIrV65EZGQkAgICYGVlhTPnIjF90l/Q0lJHz94t5LZRV1dFt54uqGZtCnV1VSSeK4upU6dCXV0dXl5ectsQEdHXgQMBRERERERERETfmYSEBLRs2RIuLi4AgHKGdRETdRqJl27l26ZGTXPUqGkufra2bIG9e/fizJkzHAggIvrKcQkFIiIiIiIiIqLvjKOjI06cOIHk5GQAwLUrd5FwNgmNm9VWuI/Lly8jPj4eTk5OnytMIiKFSSQls5UWnBFARERERERERPSd8fX1xcuXL9G2bVsoKysjOzsbP/t1RBuP+oW2bdtyAp4+SUd2dg6GDh2Krl27foGIiYjoY3AggIiIiIiIiIjoOxMVFYXt27cjKCgIVlZWSLi4BUEBm2BQURcdOjUqsO2q8FF4/fotrl9SRVBQECwsLNC+ffsvFDkRkXyS0vR6fgngQAARERERERER0XcmMDAQgwYNQrt27QAAplUaIDX1MUJXxRQ6EGBqVgEA4FCrBdLS0hAcHMyBACKirxzXCCAiIiIiIiIi+s5kZGTIvD2rpKQEIUcoUj+CICAzM/NThkZERJ8BZwQQEREREREREX1nXF1dsXz5cpiYmMDKygpnLyQg4q/96NTZWawTvGAbHj18hhn+PgCAjesPwci4PCwrGwEAEs9txurVq9GrV6+SOAUiIinMDFQwDgQQEREREREREX1nJk2ahEWLFmH69Ol4/PgxKhho44euTeD7UzuxTlrac9xPfSJ+zskRsGThNty79xjKykqwqFQFo0aNQvfu3UviFIiIqAgkgiAUbc4XERERERERERF9U9IzDxS5jVaZFp8hEiKi4qm24t8SOe71wc1K5LhFxRkBRERERETfobCwMAwfPhzPnj1TuI2Pjw+ePXuGbdu2fba4iIioZPChPhHRt40DAURERERE3xgfHx+Eh4fD398f48ePF8u3bduGzp07QxAEeHl5wcPD45Mf29LSEsOHD8fw4cMVqp+VlYXg4GDs2LEDaWlpUNfTgr2bE5p1bw2JkpLcNinnryN8/BKZ8qioKFStWvVjwiciIiKiUkoi/09H+n8cCCAiIiIi+gapqakhICAAgwcPhp6ensx+dXV1qKurl0Bk0lauXInIyEgEBATAysoKy/evxT8L1kFVQw0NPV0KbDv0z4lQ1VBDZ0tXAED58uW/QMRERERERKUPx0mIiIiIiL5Bbm5uMDIygr+/v9z9YWFhKFeunFTZrFmzULFiRWhra2PgwIEYP3487O3tZdrOmzcPxsbG0NfXxy+//ILMzEwAgIuLC27duoURI0ZAIpFAIpEUGmdCQgJatmwJFxcXmJmZwaaJPao6VEfq9TuFttUspwWt8jowMDCAgYEBlJWVC21DRERERPQ94kAAEREREdE3SFlZGb///juCg4Nx9+7dQutHRERg9uzZCAgIQFxcHCpVqoRly5bJ1Dt48CCSkpJw8OBBhIeHIywsDGFhYQCALVu2wMzMDDNmzEBqaipSU1MLPa6joyNOnDiB5ORkAMD9m/dw+/JNWNW3KbTtimFzEeQ9GX379sWJEycKrU9ERERE3y6JpGS20oKpgYiIiIiIvlGdO3eGvb09pk6dipCQkALrBgcHY8CAAejXrx8AYMqUKdizZw/S09Ol6unp6WHJkiVQVlZGjRo10K5dO+zfvx++vr4oX748lJWVoa2tDSMjowKP9/btW7x9+xZeXl5IS0tD27ZtoaysjKzsbLTo0w62Lo75ttUqr4P2fl4wsTJHVmYW3px5AB8fH6xZswb169dX8OoQEREREX0/OCOAiIiIiOgbFhAQgPDwcFy+fLnAelevXoWTk5NUWd7PAFCrVi2pFDzGxsZ4+PBhkePy9/eHrq4uzM3NsWrVKvz3339o1aoVPEd64/iWA0jYdyrfthXMDOHYxhnGVuYwr1kZ06ZNg4uLS6GDHURERET07VKSlMxWWnAggIiIiIjoG9asWTO4u7vjt99+K7Ru3pz+giDI1ClTpoxMm5ycnCLHNWHCBDx//hx2dnb47bffcPfuXQQEBMCuZX009HTB0Y17i9SfnZ0dbt26VeQ4iIiIiIi+BxwIICIiIiL6xs2ZMwc7duxAbGxsvnWqV6+OU6ek38I/c+ZMkY9VtmxZZGdnF1pPVVUVOjo6ePfuHTQ0NKCjowNVVVUAgERJCUKO7CBEQRITE2FgYFDkeImIiIiIvgdcI4CIiIiI6Btna2sLb29vBAcH51tn2LBh8PX1Rb169eDs7IwNGzbg/PnzqFKlSpGOZWlpiX///Rfdu3eHqqoqKlSoUGB9V1dXLF++HCYmJrCyskJi7Dmc2HoQ9q0binX2he7Ay8fP0Xl0LwDAiW2HUK5ieRhYGCE7KxtB24IQExNT4PkRERER0betNC3cWxI4EEBERERE9B2YOXMmNm7cmO9+b29v3Lx5E6NHj0ZGRga6desGHx8fmVkChZkxYwYGDx6MqlWr4u3bt3LTC31o0qRJWLRoEaZPn47Hjx9DQ08Ljm0bo3lPd7FO+tMXeP7oqfg5OzMbe0L+wcvHz6FStgxqVa+JP//8E82bNy9SrERERERE3wuJUNhf5kRERERE9F1q1aoVjIyMsGbNmi92zHVJ0UVu07Nqm88QCRERERGVJrVC/y2R417q16xEjltUnBFARERERER4/fo1li9fDnd3dygrK2P9+vXYt28f9u4t2qK9H4sP9YmIiIiIPj0OBBARERERESQSCaKiojBr1iy8ffsW1atXx+bNm+Hm5lbSoRHRNyYrKwvBwcHYsWMH0tLSoKmnBcfW9dGyZ2soKSnJbZN07jpWjPlDpjwqKgpVq1b93CETEVEpIOEiAQXiQAAREREREUFdXR379u0r6TCI6DuwcuVKREZGIiAgAFZWVgg9uAYbg9ZDXVMdTToXvNbHmNW/QU1DDe5mLQAA5cuX/xIhExERlXocCCAiIiIiIiKiLyYhIQEtW7aEi4sLAKBOM3skHDqLu9fuFNpWq5wW1LU0YGBg8JmjJCIi+rbIn3NHRERERERERPQZODo64sSJE0hOTgYA/Jd0DykXb6K6U81C2y78aR5mdp+Cvn374sSJE587VCIiKkUkSiWzlRacEUBEREREREREX4yvry9evnyJtm3bQllZGdnZ2XD38YCDq2O+bbTL6+CH4V4wrWaG7MwsPDn5ED4+PlizZg3q16//BaMnIiIqnTgQQERERERERERfTFRUFLZv346goCBYWVkh4ugG7Fi2FTr6uqjX2klum4rmhqhobih+9mv7M+7fv4+QkBAOBBAREQCAawUXjAMBRERERERERPTFBAYGYtCgQWjXrh0AwFGtPp49eIqDkfvyHQiQx87ODtu3b/9cYRIREX1TSlEWIyIiIiIiIiIq7TIyMiDJ89qmREkCQRCK1E9iYiIXDSYiIlIQZwQQERERERER0Rfj6uqK5cuXw8TEBFZWVrh49DyObDmE+u4NxDq7Q3bg+ePn6D62FwDgyJZD0DMsD0NLY2RnZiHo7yDExMQgODi4pE6DiIi+MkwNVDAOBBARERERERHRFzNp0iQsWrQI06dPx+PHj6FZXgsNPJzh1stdrPPiyQs8e/hU/JydlY1dK7fjedpzlFEtAxvrmvjzzz/RvHnzkjgFIiKiUkciFHXuHRERERERERHRJ/LPrd1FbtPJou1niISIiEoz+4gjJXLcBO+mJXLcouIaAURERERERERERERE3zCmBiIiIiL6zk2bNg3btm1DQkICAMDHxwfPnj3Dtm3bPtkxDh06BFdXVzx9+hTlypX7ZP3S100ikWDr1q3w9PQs6VCI6CvGt/uJiOhTUOIaAQXijAAiIiKir5CPjw8kEgkkEgnKlCmDKlWqYPTo0Xj16tVnP/aiRYsQFhb22Y+TV3x8PNq3b4+KFStCTU0NlpaW8PLyQlpa2heP5Wvx5s0b6OnpoXz58njz5k2h9adNmwaJRIIhQ4ZIlSckJEAikSAlJeUzRUpE35usrCwsWLAALVq0QJ06ddCyZTMsWTId2TmJEHBV7hazJxT9+nVDw4b1UbeuPbp5dcSRIyWTxoGIiOh7w4EAIiIioq9UmzZtkJqaips3b2LWrFlYunQpRo8eLbduZmbmJzuurq7uF39r/+HDh3Bzc0OFChUQExODxMRErF69GsbGxnj9+vUXjeVzKur3tHnzZtSuXRs2NjbYsmWLQm3U1NQQEhKCa9euFSdEIiKFrFy5EpGRkZgyZQqioqIweowPQkK2Yu2anfm2OXP6Epyd7fHnn1OxecsCNGhgi59++gmXL1/+gpETERF9nzgQQERERPSVUlVVhZGREczNzdGzZ094e3uL6XqmTZsGe3t7rF69GlWqVIGqqioEQcDt27fRqVMnaGlpQUdHB926dcODBw+k+p0zZw4MDQ2hra2NAQMGICMjQ2q/j4+PVCqXly9fwtvbG5qamjA2NsaCBQvg4uKC4cOHi3XWrl2LevXqQVtbG0ZGRujZsycePnyo8LnGxsbixYsXWLVqFRwcHFC5cmW0aNECCxcuRKVKlQAAYWFhMgMU27Ztg0TyvznAH16XSpUqQUtLCz/99BOys7MRGBgIIyMjVKxYEbNnz5bqRyKRYMWKFWjfvj00NDRQs2ZNHD9+HDdu3ICLiws0NTXRqFEjJCUlSbXbsWMHHB0doaamhipVqmD69OnIysqS6nf58uXo1KkTNDU1MWvWLIWvCQCEhISgV69e6NWrF0JCQhRqU716dbi6umLSpEkF1jt8+DCcnJygqqoKY2NjjB8/Xox9xYoVMDU1RU5OjlSbjh07om/fvuLnws6fiL5dCQkJaNmyJVxcXGBmZoY2bRqjcRN7XLx4I982v030xUDfH2BbpxosLU0wcmQfWFhY4MCBA18wciIi+lZJJCWzFUVWVhYmTZqEypUrQ11dHVWqVMGMGTNk/u7OKyIiAnZ2dtDQ0ICxsTH69euHx48fF+nYHAggIiIiKiXU1dWl3ii/ceMGNm7ciM2bN4v5/T09PfHkyRMcPnwYe/fuRVJSEry8vMQ2GzduxNSpUzF79mycOXMGxsbGWLp0aYHHHTlyJI4dO4bt27dj7969OHLkCM6ePStV5927d5g5cybOnTuHbdu2ITk5GT4+Pgqfm5GREbKysrB161YIgqBwO3mSkpKwe/duREdHY/369Vi9ejXatWuHu3fv4vDhwwgICMCkSZNw4sQJqXYzZ85Enz59kJCQgBo1aqBnz54YPHgwJkyYgDNnzgAAhg4dKtaPiYlBr1694Ofnh8uXL2PFihUICwuTGWSYOnUqOnXqhAsXLqB///5ISUmBRCLBoUOHCj2P48ePo1u3bujWrRtiY2Nx8+ZNha7BnDlzsHnzZpw+fVru/nv37sHDwwP169fHuXPnsGzZMoSEhIgDFV27dkVaWhoOHjwotnn69CliYmLg7e1dpPMnom+To6MjTpw4geTkZADAlSvJOBt3Gc2aOyrcR05ODl69esW1Y4iI6LsREBCA5cuXY8mSJUhMTERgYCDmzp2L4ODgfNscPXoUffr0wYABA3Dp0iVs2rQJp0+fxsCBA4t0bC4WTERERFQKnDp1CuvWrUPLli3Fsnfv3mHNmjUwMDAAAOzduxfnz59HcnIyzM3NAQBr1qxBrVq1cPr0adSvXx8LFy5E//79xT8aZ82ahX379snMCsj18uVLhIeHSx07NDQUJiYmUvX69+8v/neVKlWwePFiODk5IT09HVpaWoWeX8OGDfHbb7+hZ8+eGDJkCJycnNCiRQv06dMHhoaGRbhS7x8srV69Gtra2rCxsYGrqyuuXr2KqKgoKCkpoXr16ggICMChQ4fQsGFDsV2/fv3QrVs3AMC4cePQqFEjTJ48Ge7u7gCAX3/9Ff369RPrz549G+PHjxffkK9SpQpmzpyJsWPHYurUqWK9nj17Sl2fe/fuoXr16tDQ0CjwPFavXo22bdtCT08PwPtUUatXr1ZoVkHdunXRrVs3jB8/Hvv375fZv3TpUpibm2PJkiWQSCSoUaMG/vvvP4wbNw5TpkxB+fLl0aZNG6nvfdOmTShfvrz4WdHzz8/bt2/x9u1bqTJVVVWoqqoW2paISp6vry9evnyJtm3bQllZGdnZ2Rg+ohfat2+ucB+hq7fhzZs3aNuWiwUTEdHHK+rb+Z9KUf6uPX78ODp16oR27doBACwtLbF+/XrxxSN5Tpw4AUtLS/j5+QEAKleujMGDByMwMLBIcXJGABEREdFXaufOndDS0oKamhoaNWqEZs2aSb0pYmFhIQ4CAEBiYiLMzc3FQQAAsLGxQbly5ZCYmCjWadSokdRx8n7+0M2bN5GZmQknJyexTFdXF9WrV5eqFx8fj06dOsHCwgLa2tpwcXEBANy+fVvh8509ezbu37+P5cuXw8bGBsuXL0eNGjVw4cIFhfsA3v8xra2tLX42NDSEjY0NlJSUpMrypi6qU6eO1H4AsLW1lSrLyMjAixcvAABxcXGYMWMGtLS0xM3X1xepqalS6xrUq1dP6jimpqa4cuWK1DXNKzs7G+Hh4ejVq5dY1qtXL4SHhyM7O1uh6zBr1iwcOXIEe/bskdmXex98mFapcePGSE9Px927dwEA3t7e2Lx5s/iPmoiICHTv3h3KyspFOv/8+Pv7Q1dXV2rz9/dX6NyIqORFRUVh+/btCAoKwpYtWzBnznCsXr0NW7fKDj7Ks3PnYSxZsh4LFiyAvr7+Z46WiIjo8ynK37VNmjTB/v37xfW8zp07h6NHj8LDwyPf/p2dnXH37l1ERUVBEAQ8ePAAf//9tziYoKhizwhISkpCaGgokpKSsGjRIlSsWBHR0dEwNzdHrVq1itstEREREf0/V1dXLFu2DGXKlIGJiQnKlCkjtV9TU1PqsyAIUg92CytXRG6anrztP0zf8+rVK7Ru3RqtW7fG2rVrYWBggNu3b8Pd3R3v3r0r0vH09fXRtWtXdO3aFf7+/nBwcMC8efMQHh4OJSUlmbRB8hbfzXudJBKJ3LK8eTg/rJN7vvLKctvl5ORg+vTp6NKli0wMampq4n/n/Z4UERMTg3v37kmldQLeDxDs2bNHobdnq1atCl9fX4wfP15mfQF590Te77pDhw7IycnBrl27UL9+fRw5cgTz588X6yt6/vmZMGECRo4cKVXG2QBEpUdgYCAGDRokPoSwrg78999D/Lnib3Tu3LLAtlFRRzBpYjAWLhoHZ2fnLxEuERHRZ1OUv2vHjRuH58+fo0aNGuKMutmzZ6NHjx759u/s7IyIiAh4eXkhIyMDWVlZ6NixY4HphOQp1oyAw4cPw9bWFidPnsSWLVuQnp4OADh//rxC04CJiIiIqHCampqwsrKChYWFzINseWxsbHD79m3cuXNHLLt8+TKeP3+OmjVrAgBq1qwpkxs/7+cPVa1aFWXKlMGpU6fEshcvXuD69evi5ytXriAtLQ1z5sxB06ZNUaNGjSItFJyfsmXLomrVqnj16hUAwMDAAC9fvhQ/AxDXRigJdevWxdWrV2FlZSWzfTj7oDhCQkLQvXt3JCQkSG3e3t4KLxoMAFOmTMG1a9cQGRkpVW5jY4PY2FipgZXY2Fhoa2vD1NQUwPs1Kbp06YKIiAisX78e1tbWcHT8X+7vjz1/VVVV6OjoSG0cCCAqPTIyMmQGFJWUlZBTyDovO3cexoTxizAvaDRcXOp/zhCJiOg7I1GSlMhWlL9rN2zYgLVr12LdunU4e/YswsPDxRef8nP58mX4+flhypQpiIuLQ3R0NJKTkzFkyJAiXZ9izQgYP348Zs2ahZEjR0pNu3Z1dcWiRYuK0yURERERfSQ3NzfUqVMH3t7eWLhwIbKysvDzzz+jefPmYnqaX3/9FX379kW9evXQpEkTRERE4NKlS6hSpYrcPrW1tdG3b1+MGTMG5cuXR8WKFTF16lQoKSmJD4AqVaqEsmXLIjg4GEOGDMHFixcxc+bMIsW+c+dOREZGonv37rC2toYgCNixYweioqIQGhoKAGjQs+Ff2QABAABJREFUoAE0NDTw22+/YdiwYTh16hTCwsKKf8E+0pQpU9C+fXuYm5uja9euUFJSwvnz53HhwoUC8/jfu3cPLVu2xF9//SU3PdCjR4+wY8cObN++HbVr15ba17dvX7Rr1w6PHj2SSguVH0NDQ4wcORJz586VKv/555+xcOFCDBs2DEOHDsXVq1cxdepUjBw5Uuohvre3Nzp06IBLly5JpSn6mPMnom+Dq6srli9fDhMTE1hZWeFy4nGEhf6DH35wE+sEBYXj4YMnCAgcAeD9IMD4cQvx22++sLOrjkePnkKCR1BTU5N6tkBERPStGjNmDMaPH4/u3bsDeJ+K9NatW/D39xfX3srL398fjRs3xpgxYwC8T2mqqamJpk2bYtasWTA2Nlbo2MV6VenChQvo3LmzTLmBgQEeP35cnC6JiIiI6CNJJBJs27YNenp6aNasGdzc3FClShVs2LBBrOPl5YUpU6Zg3LhxcHR0xK1bt/DTTz8V2O/8+fPRqFEjtG/fHm5ubmjcuDFq1qwppn8xMDBAWFgYNm3aBBsbG8yZMwfz5s0rUuw2NjbQ0NDAqFGjYG9vj4YNG2Ljxo1YtWoVevfuDQAoX7481q5di6ioKNja2mL9+vWYNm1a0S7SJ+Tu7o6dO3di7969qF+/Pho2bIj58+fDwsKiwHaZmZm4evVqvnn0//rrL2hqakotDJ3L1dUV2traWLNmjcJxjhkzRmbBZlNTU0RFReHUqVOws7PDkCFDMGDAAEyaNEmqXosWLVC+fHlcvXoVPXv2lNpX3PMnom/DpEmT4O7ujunTp8PDwwOBAaHw8moDv1+9xTqPHj3Ff6mPxM8bNsQgKysbM2YsR9MmfdG0SV80adIEs2fPLolTICKib4xEUjJbUbx+/Vpm9qyysrJM2lJF2gCQSZ1aEIlQlNr/z8zMDBs3boSzszO0tbVx7tw5VKlSBVu3bsXo0aORlJRU1C6JiIiIqJR49eoVTE1NERQUhAEDBpR0OERE9BUQcLVY7SSoXnglIiIiBThtOloixz3VtYnCdX18fLBv3z6sWLECtWrVQnx8PAYNGoT+/fsjICAAwPs1B+7du4e//voLABAWFgZfX18sXrwY7u7uSE1NxfDhw6GkpISTJ08qfOxipQbq2bMnxo0bh02bNokLrR07dgyjR49Gnz59itMlEREREX2l4uPjceXKFTg5OeH58+eYMWMGAKBTp04lHBkREX0t+ECfiIiocMHBwZg8eTJ+/vlnPHz4ECYmJhg8eDCmTJki1klNTcXt27fFzz4+Pnj58iWWLFmCUaNGoVy5cmjRooU4cKCoYs0IyMzMhI+PDyIjIyEIAlRUVJCdnY2ePXsiLCxMnJpARERERKVffHw8Bg4ciKtXr6Js2bJwdHTE/PnzYWtrW9KhERF9c7KyshAcHIwdO3YgLS0NWuU10dDdCW16tcp3Ie5rCTewaOQfMuVRUVGoWrXq5w6ZiIjoq9Dg75KZEXDyR8VnBJSkYs0IKFOmDCIiIjBjxgzEx8cjJycHDg4OqFat2qeOj4iIiIhKmIODA+Li4ko6DCKi78LKlSsRGRmJgIAAWFlZYd2/f2FtYCTUNdXg+kPzAttOCZ8ANU01NDN6v8ZI+fLlv0TIREREVAoUayAgV9WqVfl2AREREREREdEnkpCQgJYtW8LFxQUAULe5PeIOxOPW1TuFttXW04aGljoMDAw+c5RERERfn6Iu3Pu9UXggYOTIkQp3On/+/GIFQ0RERERERPQ9c3R0RGRkJJKTk1G5cmXcTbqHpIs38ePPnQttO2fQPGS+y8Qa6w346aef0LBhwy8QMREREZUGCg8ExMfHf844iIiIiIiIiL57vr6+ePnyJdq2bQtlZWVkZ2ejwwAP1GtZN982uuV10HNkN5hbmyErMxv/xT6Ej48P1qxZg/r163/B6ImIiEqOEmcEFEjhgYCDBw9+zjiIiIiIiIiIvntRUVHYvn07goKCYGVlhb9jI7F56Tbo6uugobuT3DaGlSrCsFJF8fOg1j/j/v37CAkJ4UAAERERAQCUitOof//+ePnypUz5q1ev0L9//48OioiIiIiIiOh7FBgYiEGDBqFdu3aoXr06GrSuD9cfmmPPuv1F6sfOzg63bt36TFESERFRaVOsgYDw8HC8efNGpvzNmzf466+/PjooIiIiIiIiou9RRkYGJHlWO1RSVoIgCEXqJzExkYsGExHRd0UiKZmttFA4NRAAvHjxAoIgQBAEvHz5EmpqauK+7OxsREVFoWLFigX0QERERERERET5cXV1xfLly2FiYgIrKyskHD2PA5sOoVHbBmKdf1buxLO05+g7wRsAcODvw9A3Kg9jSyNkZWYhKDIIMTExCA4OLqnTICIioq9MkQYCypUrB4lEAolEAmtra5n9EokE06dP/2TBEREREREREX1PJk2ahEWLFmH69Ol4/PgxtMtroUl7Z7Tt01qs8/zJCzx9+FT8nJ2VhS3Lt+N52nOUUS2DmtY18eeff6J58+YlcQpEREQlQlKs3DffD4lQhPmFhw8fhiAIaNGiBTZv3ozy5cuL+8qWLQsLCwuYmJh8lkCJiIiIiIiIvjf77kUVuY2bqcdniISIiOjr1uSfoyVy3KOdmpTIcYuqSDMCct8mSE5ORqVKlWTyFhIRERHR90sikWDr1q3w9PRESkoKKleujPj4eNjb25d0aB/l/v376N27N2JjY1GmTBk8e/ZMoXbf0jUAAB8fn/9j787jesr+B46/PoX2QqQQoUKWUhgJlZgkxr5vYTLG0tj3rTGDzGTLjG0ojBEztpjsZMtOGJIte7aQParP7w+/7tdHe5bGeD8fj/uYPvee5X3v594m59xzDg8fPmTt2rV5HYoQnxVp1BdCCCHE+5DtjoCTJ09SuXJltLS0SEhI4NSpUxmmrVq16nsJTgghhBBC/DvcuXOHsWPHsnHjRm7fvk2hQoWwt7dnwoQJODs7AxAXF0ehQoXyONL3b/r06cTFxREVFYWJiUm6aT5mI3lISAgDBgzIdoeEEP81SUlJBAUFsX79eu7du0dBUwM8mtSgXY8GaGllPSfAmROxjOo9BxsbG9atW/cRIhZCCCHExyDvrGcu2x0BDg4O3Lp1CzMzMxwcHFCpVKQ3q5BKpSI5Ofm9BimEEEIIIfJWq1atePXqFYsXL6Zs2bLcvn2b7du3c//+fSWNubl5Hkb44Vy8eBEnJydsbGzyOhQhBLBgwQJCQ0MJCAjA2tqarYcWM3PiCgwMdfmqfb1M8z598pzpE5bj7OzMvXv3PlLEQgghhBB5L9tLKMTGxlK0aFHl50uXLhEbG5tmu3Tp0gcLVgghhBBCfHwPHz5k7969BAQE4O7uTunSpalZsyYjR47E29tbSadSqTJ9I/7MmTM0btwYQ0NDihUrRpcuXTQa4tzc3PDz82PYsGEULlwYc3NzJkyYkCaWXr16UaxYMXR1dalcuTIbNmxQjkdGRlKvXj309PSwtLTEz8+Pp0+fZnp+c+bMoVy5chQoUIDy5cuzdOlS5ZiVlRWrVq1iyZIlqFQqfHx80uSfMGECixcvZt26dahUKlQqFREREcrxS5cu4e7ujr6+Pvb29uzfv18jf25izsymTZuoU6cOBQsWxNTUlCZNmnDx4kXl+OXLl1GpVKxcuZK6deuip6dHjRo1OHfuHIcPH6Z69eoYGhrSqFEj7t69m6Z8f39/zMzMMDY25ptvvuHly5fKsb/++osqVaqgp6eHqakpDRo0eKdzESI9UVFReHh44ObmRsmSJXHxsMfhC1vOR1/PMu8vk//C1bPaf2K6LiGEEEJoSv1b/GNvn4psdwSULl2afPnycefOHUqXLp3pJoQQQggh/jsMDQ0xNDRk7dq1JCYm5qqMuLg4XF1dcXBw4MiRI2zatInbt2/Ttm1bjXSLFy/GwMCAgwcPMnXqVL7//nu2bt0KQEpKCl5eXkRGRvL7779z5swZpkyZgra2NgCnTp3C09OTli1bcvLkSVasWMHevXvp169fhnGtWbOG7777jsGDB/PPP//wzTff0L17d3bu3AnA4cOHadSoEW3btiUuLo6ZM2emKWPIkCG0bduWRo0aERcXR1xcHLVr11aOjx49miFDhhAVFYWtrS0dOnQgKSkp1zFn5enTpwwaNIjDhw+zfft2tLS0aNGiBSkpKRrpxo8fz5gxYzh27Bj58uWjQ4cODBs2jJkzZ7Jnzx4uXrzIuHHjNPJs376d6Ohodu7cyfLly1mzZg3+/v7A6++4Q4cO9OjRg+joaCIiImjZsmW6o4iFeBdOTk4cOHCA2NhYAGLP3ST6RCzVa1fINN+29YeIux5Ph6+//BhhCiGEEEL8q6jUOfjLXEtLS5keSAghhBBCfD5WrVqFr68vz58/x9HREVdXV9q3b6+xNlRmiwWPGzeOgwcPsnnzZiX99evXsbS0JCYmBltbW9zc3EhOTmbPnj1Kmpo1a1K/fn2mTJnCli1b8PLyIjo6Gltb2zQxdu3aFT09PebNm6fs27t3L66urjx9+hRdXd00eVxcXKhUqRLz589X9rVt25anT5/y999/A9C8eXMKFixISEhIhtcnvTUCUq/Bb7/9Rs+ePYHXoyIqVapEdHQ0FSpUyFXMOV0j4O7du5iZmXHq1CkqV66cblyhoaF06NCB7du3U79+fQCmTJlCSEgIZ8+eVc5x/fr1XLt2DX19fQDmzp3L0KFDSUhIICoqCicnJy5fvpytl4MSExPTdCzp6Oigo6OTrfMSny+1Ws20adNYsGAB2traJCcn0+VbL9r4eGSY5+bVuwzvNZsp8/pRonRRNi+JZdu2bbJGgBBCCPEf4rphX57Uu6uJS57Um1PZHhEghBBCCCE+X61ateLmzZuEhYXh6elJREQEjo6OmTaOv+no0aPs3LlTGV1gaGhIhQqv3959c9qaNzsWACwsLLhz5w7wejqQkiVLptsJkFpHSEiIRh2enp6kpKQobw6/LTo6GhcXzT/cXVxciI6OztZ5Zceb52RhYQGgnFNuYs7KxYsX6dixI2XLlsXY2JgyZcoAcPXq1QzjKlasGABVqlTR2JcaZyp7e3ulEwDA2dmZJ0+ecO3aNezt7fHw8KBKlSq0adOGBQsW8ODBgwzjnDx5MiYmJhrb5MmTc3XO4vMSHh5OWFgYgYGBrF69mgHj27Pm9wi2bzicbvrk5BR+GruMjr6elChd9CNHK4QQQgjx75DtxYJTbd68GRMTk0zTfPXVV7kOSAghhBBC/Dvp6urSsGFDGjZsyLhx4/j6668ZP358uvPmvy0lJYWmTZsSEBCQ5lhq4zhA/vz5NY6pVCplShs9Pb0s6/jmm2/w8/NLc6xUqVIZ5nt7Xk+1Wv1e5/p885xSy009p9zGnJmmTZtiaWnJggULKF68OCkpKVSuXFljLv+M4np739vTCWVEpVKhra3N1q1biYyMZMuWLQQFBTF69GgOHjyodEa8aeTIkQwaNEhjn4wGENkxdepUevXqpaxRojKvzt24B/y5eDseTWqkSf/8WSIXoq9x6dwN5v68BgB1ihq1Wo2dnR0LFy7E2dn5o56DEEIIIcTHluOOgG7dumV6XKVSkZycnOuAhBBCCCHEp8HOzi7TxYHf5OjoyKpVq7CysiJfvhz/CQq8foP9+vXrnDt3Lt1RAY6Ojpw+fRpra+tsl1mxYkX27t1L165dlX2RkZFUrFgxR7EVKFAgV38D5ybmzMTHxxMdHc28efOoW7cu8HqqofflxIkTPH/+XOmUOXDgAIaGhpQsWRJ4/W8BFxcXXFxcGDduHKVLl2bNmjVpGvxBpgESuffixYs0nXVa2lqoU9Kf9VbfQIfZy4do7NsXdoMDBw4wa9Ys5f4VQgghxKftE1q3N0/k+F9hskaAEEIIIcTnJT4+njZt2tCjRw+qVq2KkZERR44cYerUqTRr1ixbZfTt25cFCxbQoUMHhg4dSpEiRbhw4QKhoaHKPN9ZcXV1pV69erRq1Ypp06ZhbW3N2bNnUalUNGrUiOHDh1OrVi369u2Lr68vBgYGREdHs3XrVoKCgtItc+jQobRt2xZHR0c8PDxYv349q1evZtu2bTm6RlZWVmzevJmYmBhMTU2zHEGbKjcxAyQnJxMVFaWxr0CBAlSoUAFTU1Pmz5+PhYUFV69eZcSIETk6l8y8fPmSnj17MmbMGK5cucL48ePp168fWlpaHDx4kO3bt/Pll19iZmbGwYMHuXv3bo47VYTIiru7O3PnzqV48eJYW1uz/8gp1v6xi4ZNayppFv/yN/F3Ehjk3xEtLS1Kl7PQKOOs6Qt0dHQynGpMCCGEEOK/JkcdAe9ziLQQQgghhPg0GBoa8sUXXzB9+nQuXrzIq1evsLS0xNfXl1GjRmWrjOLFi7Nv3z6GDx+Op6cniYmJlC5dmkaNGqGllf1lq1atWsWQIUPo0KEDT58+xdramilTpgCvRwzs2rWL0aNHU7duXdRqNeXKlaNdu3YZlte8eXNmzpzJTz/9hJ+fH2XKlCE4OBg3N7dsxwTg6+tLREQE1atX58mTJ+zcuRMrK6ss8+UmZoAnT55QrVo1jX2lS5fm8uXLhIaG4ufnR+XKlSlfvjyzZs3K8flkxMPDAxsbG+rVq0diYiLt27dnwoQJABgbG7N7925mzJjBo0ePKF26NIGBgXh5eb2XuoVINWbMGGbOnIm/vz/x8fEUKmJIoxbOtP+6oZLm/r1H3L39MO+CFEIIIcRHJ03XmVOp1er0x0+mQ0tLS0YECCGEEEIIIYT41ziXsCHHeWxNmnyASIQQQgiRl9zD9+VJvTsbu+RJvTmV/deveL0+wNuLtBkbG3Pp0qX3GpQQQgghhBBCCCGEEEIIId6PHE0NFBwcnGZfDgYUCCGEEEIIIYQQ79W/9e3+pKQkgoKCWL9+Pffu3aNo0aK0aNGCPn36ZDgl2pYtW1i+fDnR0dG8fPkSGxsb+vXrpyz+LYQQQoiMacnUQJnK8WLBQgghhBBCCCGEyNyCBQsIDQ0lICAAa2trTp76m9GjfsXQ6DFdunqnm+fQ4Y041y7LdwObYmRkwLo1p/n2229ZuXIldnZ2H/kMhBBCCPFf8s4dAZ07d8bY2Ph9xCKEEEIIIYQQQvwnREVF4eHhoSzWbVHCmfC/9/HPPxczzDNyVHeNz4MGebJ9+3Z27NghHQFCCCFEFmREQOZytEZAqmvXrik/z5kzhyJFiiifDxw48O5RCSGEEEIIIYQQnzAnJycOHDhAbGwsAGfPXubYsbPUq+eY7TJSUlJ4+vQpBQsW/EBRCiGEEOJzkasRAQ0bNmTfvn2Ymppq7N+3bx/e3t48fPjwfcQmhBBCCCGEEEJ8knx9fXn8+DFeXl5oa2uTnJzMdwM64N2kTrbLWLRoEc+fP8fLy+sDRiqEEEL8N2ipZC3bzOSqI6Bu3bp8+eWXREREYGRkBMDu3btp2rQpEyZMeJ/xCSGEEEIIIYQQn5zw8HDCwsIIDAzE2tqaM9FbmDwpBDOzQjRv4ZZl/r837GX27Pn8+uuvaV7CE0IIIYTIqVxNDTR//nzKlCmDt7c3L168YOfOnXh7e/P9998zcODA9x2jEEIIIYQQQgjxSZk6dSq9evXC29ub8uXL81UzV7r5NGHB/DVZ5t0Yvo+xY+YwY8YMateu/RGiFUIIIcR/Xa46AlQqFcuXL0dXVxcPDw+++uorJk+ezHffffe+4xNCCCGEEEIIIT45L168QKXSXLVQS0uLlJTMpy34e8NeRo38hak/f6csNCyEEEKIrGmp8mb7VGR7aqCTJ0+m2Td+/Hg6dOhA586dqVevnpKmatWq7y9CIYQQQgghhBDiE+Pu7s7cuXMpXrw41tbWnD5zkMUh62nZqr6SZlrgMu7cuc+UgP7A606AkSNmM3JUd+ztbbh79y4Aurq6yrS8QgghhBC5oVKr1dlaRUFLSwuVSsWbyd/8nPqzSqUiOTn5w0QrhBBCCCGEEEJ8Ap48ecLMmTPZtm0b8fHxmJkVpLG3C9/2aU2BAvkBGDViNjdu3GXxUn8AunUZz+HDZ9KU1aJFC6ZMmfJR4xdCCCE+Nd5b9uZJvX9/WSdP6s2pbHcEXLlyJduFli5dOtcBCSGEEEIIIYQQ/zXJ6rSj7LOirZLR9kIIIUR2SUdA5rI9NZA07gshhBBCCCGEEEIIIYQQn55sdwS87eLFi8yYMYPo6GhUKhUVK1bku+++o1y5cu8zPiGEEEIIId7J5cuXKVOmDMePH8fBwSGvwxFCfKbk7X4hhBDiw9JSZWvim8+WVm4ybd68GTs7Ow4dOkTVqlWpXLkyBw8epFKlSmzduvV9xyiEEEIIIUS6VCpVppuPj88HqzskJESjLkNDQ5ycnFi9evUHqzO7rKysMr0ubm5ueR2iEEIIkS1JSUlMnz6d+vXrU7VqVdzr1yZw5gAevAgn4eWmdLddB36hTbtG1KhZjapVK/OlZ11CQkLy+lSEECJP5WpEwIgRIxg4cGCaxYpGjBjB8OHDadiw4XsJTgghhBBCiMzExcUpP69YsYJx48YRExOj7NPT0+PBgwcfrH5jY2OlvsePHxMcHEzbtm05ffo05cuX/2D1ZuXw4cMkJycDEBkZSatWrYiJicHY2BiAAgUKaKR/9eoV+fPn/+hxCiGEEFlZsGABoaGhBAQEYG1tzaGo35k49g8MjXRp39kt3Tx6ejq06VAXa9vi6OkV4MSxS0yZOAM9PT3atWv3cU9ACPHRaKnyOoJ/t1yNCIiOjqZnz55p9vfo0YMzZ868c1BCCCGEEEJkh7m5ubKZmJigUqnS7Et16dIl3N3d0dfXx97env3792uUFRkZSb169dDT08PS0hI/Pz+ePn2aaf1v1mdjY8MPP/yAlpYWJ0/+b1HQly9fMmzYMEqUKIGBgQFffPEFERERyvH4+Hg6dOhAyZIl0dfXp0qVKixfvlyjHjc3N/z8/Bg2bBiFCxfG3NycCRMmZBhX0aJFlbgKFy4MgJmZmbLP1NSUuXPn0qxZMwwMDPjhhx8AWL9+PU5OTujq6lK2bFn8/f1JSkpSyk1ISKBXr16YmZlhbGxM/fr1OXHihHL8xIkTuLu7Y2RkhLGxMU5OThw5ciTTayiEEEJkJioqCg8PD9zc3ChZsiQeXzrwRe3yRJ++lmGe8hVL4tnYiXLWFhQvYYpX0xrUqVNH/p8khPis5aojoGjRokRFRaXZHxUVhZmZ2bvGJIQQQgghxHs3evRohgwZQlRUFLa2tnTo0EFp5D516hSenp60bNmSkydPsmLFCvbu3Uu/fv2yXX5ycjKLFy8GwNHRUdnfvXt39u3bR2hoKCdPnqRNmzY0atSI8+fPA/DixQucnJzYsGED//zzD7169aJLly4cPHhQo/zFixdjYGDAwYMHmTp1Kt9///07Tcs5fvx4mjVrxqlTp+jRowebN2+mc+fO+Pn5cebMGebNm0dISAg//vgjAGq1Gm9vb27dukV4eDhHjx7F0dERDw8P7t+/D0CnTp0oWbIkhw8f5ujRo4wYMUJGGgghhHgnTk5OHDhwgNjYWADOxdzgxLFL1K5rl+0yYqKvc/z4cWrWrPmhwhRC/Ato5dH2qVCp1eocr6Lw/fffM336dEaMGEHt2rVRqVTs3buXgIAABg8ezJgxYz5ErEIIIYQQQmQoJCSEAQMG8PDhQ439qYsF//bbb8qo1jNnzlCpUiWio6OpUKECXbt2RU9Pj3nz5in59u7di6urK0+fPkVXVzfd+rp3746BgQEAz58/J3/+/MydO1dZm+DixYvY2Nhw/fp1ihcvruRt0KABNWvWZNKkSemei7e3NxUrVuTnn38GXo8ISE5OZs+ePUqamjVrUr9+/TTTdb4tIiICd3d3Hjx4QMGCBYHXIxkGDBjA9OnTlXT16tXDy8uLkSNHKvt+//13hg0bxs2bN9mxYwctWrTgzp076OjoKGmsra0ZNmwYvXr1wtjYmKCgILp165ZpTACJiYkkJiZq7NPR0dEoWwghhFCr1UybNo0FCxagra1NcnIy3/p54/N11tNSN/EYx4MHT0hOTqFfv/707dv3I0QshMgrLbbtyTrRB7CmQd08qTencrVGwNixYzEyMiIwMFD5h0Lx4sWZMGECfn5+7zVAIYQQQggh3oeqVasqP1tYWABw584dKlSowNGjR7lw4QLLli1T0qjValJSUoiNjaVixYrplmlkZMSxY8cAePbsGdu2beObb77B1NSUpk2bcuzYMdRqNba2thr5EhMTMTU1BV6PJJgyZQorVqzgxo0bSgN5agdDevGnnsOdO3dyeTWgevXqGp+PHj3K4cOHlREAqbG9ePGCZ8+ecfToUZ48eaLEner58+dcvHgRgEGDBvH111+zdOlSGjRoQJs2bShXrly69U+ePBl/f3+NfePHj890yiMhhBCfn/DwcMLCwggMDMTa2ppj/6xkWsBqihQ1oUmzzN/wn7f4O54/S+Sfk5f5deYSSpcuTZMmTT5S5EII8e+Sq44AlUrFwIEDGThwII8fPwZe/yNICCGEEEKIf6s3p6hRqV6vJJaSkqL895tvvkn3pZZSpUplWKaWlhbW1tbK56pVq7JlyxYCAgJo2rQpKSkpaGtrc/ToUbS1tTXyGhoaAhAYGMj06dOZMWMGVapUwcDAgAEDBvDy5csM4089h9T4c+PtjoaUlBT8/f1p2bJlmrS6urqkpKRgYWGhsb5BqtSRBhMmTKBjx478/fffbNy4kfHjxxMaGkqLFi3S5Bk5ciSDBg3S2CejAYQQQrxt6tSp9OrVC29vbwDMy9Qg7uZ9Fv+2NcuOgBIlX3deW9sW5+lDc4KCgqQjQIj/MFksOHO56ghIdffuXWJiYlCpVJQvX54iRYq8r7iEEEIIIYT4aBwdHTl9+rRGo35uaWtr8/z5cwCqVatGcnIyd+7coW7d9IcM79mzh2bNmtG5c2fgdYP8+fPnMxyF8KE4OjoSExOT4TVwdHTk1q1b5MuXDysrqwzLsbW1xdbWloEDB9KhQweCg4PT7QiQaYCEEEJkx4sXL5QO/FTa2lqk5HCma7VazatXr95naEII8UnJVUfA06dP6d+/P0uWLFHeQtLW1qZr164EBQWhr6//XoMUQgghhBDiQxo+fDi1atWib9+++Pr6YmBgQHR0NFu3biUoKCjDfGq1mlu3bgGvp8jZunUrmzdvZty4ccDrRvFOnTrRtWtXAgMDqVatGvfu3WPHjh1UqVKFxo0bY21tzapVq4iMjKRQoUJMmzaNW7duffSOgHHjxtGkSRMsLS1p06YNWlpanDx5klOnTvHDDz/QoEEDnJ2dad68OQEBAZQvX56bN28SHh5O8+bNqVSpEkOHDqV169aUKVOG69evc/jwYVq1avVRz0MIIcR/i7u7O3PnzqV48eJYW1tz5NQJ/liyk6bNaylpfpmxnjt3EvCf9LpT/c/lezC3KETpMmYAnDh2iUWL1iud7kKI/yaVKsdL4X5WctURMGjQIHbt2sX69etxcXEBXi+m5ufnx+DBg5kzZ857DVIIIYQQQogPqWrVquzatYvRo0dTt25d1Go15cqVo127dpnme/TokbLegI6ODqVLl+b7779n+PDhSprg4GB++OEHBg8ezI0bNzA1NcXZ2ZnGjRsDr9ffio2NxdPTE319fXr16kXz5s1JSEj4cCecDk9PTzZs2MD333/P1KlTyZ8/PxUqVODrr78GXk9FFB4ezujRo+nRowd3797F3NycevXqUaxYMbS1tYmPj6dr167cvn2bIkWK0LJlyzTrAAghhBA5MWbMGGbOnIm/vz/x8fEUKWpIi9YufP2tp5Lm3t1H3I57oHxOSVHzy8z13LxxH21tLUpaFmHw4MG0b98+L05BCCH+FVRqdQ7HUgFFihThr7/+ws3NTWP/zp07adu2LXfv3n1f8QkhhBBCCCGEEEIIAUDCy025ymdSoNF7jkQI8W/TesfuPKn3r/r18qTenMrViIBnz55RrFixNPvNzMx49uzZOwclhBBCCCGEEEIIIcTbpEFfCJERWSw4c7nqCHB2dmb8+PEsWbIEXV1d4PWcqP7+/jg7O7/XAIUQQgghhBBCCCFyKykpiaCgINavX8+9e/fIb2JIOddaVGnRCJWWVob5kl+94uSqjcTuPcTLhCeYm5vTu3dvWrdu/RGjF0IIId6PXHUEzJw5k0aNGlGyZEns7e1RqVRERUWho6PDli1b3neMQgghhBBCCCGEELmyYMECQkNDCQgIwNraGv/1fxA593fy6+lRsbF7hvl2z1jIi4THOH/TmZH1m3P//n2SkpI+YuRCCCFyIuOuXQG57AioXLky58+f5/fff+fs2bOo1Wrat29Pp06d0NPTe98xCiGEEEIIIYQQQuRKVFQUHh4eyjqHpWs5cjnyKPGXrmSY50bUaW5HX6DFLH90DA0oWbIkJUuW/EgRCyGEEO9frjpK4uPj0dPTw9fXl++++w5DQ0NiYmI4cuTI+45PCCGEEEIIIYQQItecnJw4cOAAsbGxANy/cp07MRcpUa1yhnmuHz2FadlSnA7byl/fjsLT05OAgABevHjxscIWQgiRQ1oqdZ5sn4ocjQg4deoUTZs25dq1a9jY2BAaGkqjRo14+vQpWlpaTJ8+nb/++ovmzZt/oHCFEEIIIYQQQgghss/X15fHjx/j5eWFtrY2ScnJOLRrShmX6hnmeXLnHndiLqKdPz9ug3vRwswGf39/Hj58yOTJkz9i9EIIIcT7kaMRAcOGDaNKlSrs2rULNzc3mjRpQuPGjUlISODBgwd88803TJky5UPFKoQQQgghhBBCCJEj4eHhhIWFERgYyOrVq3H5tgtnNmzn4q4DGeZRp6hRoaJOfx+KWFvh6urKiBEjWLNmjYwKEEII8UnK0YiAw4cPs2PHDqpWrYqDgwPz58+nT58+aGm97k/o378/tWrV+iCBCiGEEEIIIYQQQuTU1KlT6dWrF97e3gCUffYFT+7d5591Wyjnmn4bhl4hE/QLm1BA/3/rIJYrVw61Ws2tW7ewsrL6GKELIYTIAS1VXkfw75ajEQH379/H3NwcAENDQwwMDChcuLByvFChQjx+/Pj9RiiEEEIIIYQQQgiRSy9evECl0mwdUmlpoU7JeF7norZlefYggVdvvP0fGxuLlpaW0i4ihBBCfEpyvFhwmv95qqSrRQghhBBCCCGEEP9O7u7uzJ07l4iICK5fv87VQ1FE/72DUjXslTTHlq9j3y+Llc9l6lRHx9CAyDm/8/B6HIcPH+ann36iVatW6Orq5sVpCCGEyIJWHm2fihxNDQTg4+ODjo4O8LpXvXfv3hgYGACQmJj4fqMTQgghhBBCCCGEeAdjxoxh5syZ+Pv7Ex8fT34TI2wa1KFqKy8lzfMHCTy990D5nF9Xlwaj+3Mo5E/CRwVwuLApXl5eDBgwIA/OQAghhHh3KrVanfFYuLd07949W+mCg4NzHZAQQgghhBBCCCHEh/LD8W05zjOmWoMPEIkQQoj3qeuuXXlS7xJX1zypN6dyNHohODg4W5sQQoi8d/nyZVQqFVFRUXkdSroiIiJQqVQ8fPgwT+rft28fVapUIX/+/DRv3jxPYvgvCAkJoWDBgu+tvLy+L/6tfHx8NO5TNze3z/6NRJVKxdq1az9qnVZWVsyYMSPD4//237vZkdU5CiGEEEII8W+lpcqb7VPxKU1jJIQQ4v+pVKpMNx8fnw9a/8uXL5k6dSr29vbo6+tTpEgRXFxcCA4O5tWrVx+07vdl0KBBODg4EBsbS0hISJrjI0aMoGLFihr7oqOjUalUdOnSRWP/0qVLyZ8/P0+ePMmy3vfdcJ4Tf/zxB9ra2vTu3Ttb6a2srJR7Sltbm+LFi9OzZ08ePHiQdeaPyMfHB5VKle559enT54M8ExEREVhZWeUqX1bPb3r348yZM9Pd/y7eZ6P1++qYyKwj6O0G6ri4OLy8vNKky8qmTZtQqVTcunVLY7+5uTmWlpYa+65fv45KpWLLli3ZKtvS0pK4uDgqV64MvN+OLTc3N1QqFVOmTElzrHHjxqhUKiZMmJDt8vLyd5H4sJKSkpg+fTr169enatWqeHh4MHv2bFJSUjLMc+TIEdq3b88XX3xB1apVadSo0Xv/nSPEv8mYag1yvAkhhBCfuhyvESCEECLvxcXFKT+vWLGCcePGERMTo+zT09P7YI21L1++xNPTkxMnTjBx4kRcXFwwNjbmwIED/Pzzz1SrVg0HB4cPUnd6sRQoUCBXeS9evEjv3r0pWbJkusfd3d0JCAjg1q1bmJubA68b9SwtLdm5c6dG2oiICGrWrImhoWGuYsmN5ORkVCoVWlrZ79NftGgRw4YNY86cOUybNg19ff0s83z//ff4+vqSnJzMuXPn6NWrF35+fixduvRdwn/vLC0tCQ0NZfr06ejp6QGv1zJavnw5pUqVyuPo/qd27doaz+93333Ho0ePNEZUmpiYKD+nfs9v7hOvpT6XOVWnTh3y5ctHREQE7du3B1538r148YLnz59z4cIFrK2tAdi5cyf58+fHxcUlW2Vra2vnOq7ssLS0JDg4mBEjRij7bt68yY4dO7CwsPhg9b6rd/ldLXJuwYIFhIaGEhAQgLW1NUdOrMB/zHwK6N+mYxeP9DMVuErrDo7Y2H6Fnl4Boo5dYNL3M9DT06Ndu3Yf9wSEEEIIIXJJS5XtGfA/SzIiQAghPkHm5ubKZmJigkqlSrMv1aVLl3B3d0dfXx97e3v279+vUVZkZCT16tVDT08PS0tL/Pz8ePr0aYZ1z5gxg927d7N9+3b69u2Lg4MDZcuWpWPHjhw8eBAbGxvg9QLyfn5+mJmZoaurS506dTh8+HCm57Vq1SoqVaqEjo4OVlZWBAYGahy3srLihx9+wMfHBxMTE3x9fdMtJ7O6U9+Cjo+Pp0ePHhm+gV2nTh3y589PRESEsi8iIoK+ffvy+PFjLly4oLHf3d0dgGnTplGlShUMDAywtLSkT58+ykiBiIgIunfvTkJCgvL2d+obvC9fvmTYsGGUKFECAwMDvvjiC426U9/e3bBhA3Z2dujo6HDlypVMr+ebLl++TGRkJCNGjKBChQr89ddf2cpnZGSEubk5JUqUwN3dna5du3Ls2LEM01+8eJFmzZpRrFgxDA0NqVGjBtu2ac7Dm5iYyLBhw7C0tERHRwcbGxsWLlyYbnnPnz/H29ubWrVqcf/+/QzrdXR0pFSpUqxevVrZt3r1aiwtLalWrZpG2k2bNlGnTh0KFiyIqakpTZo04eLFi8rx1Htk9erVmT47bzpx4gTu7u4YGRlhbGyMk5MTR44cSZOuQIECGs+qnp4eOjo6yudNmzZhYWGR5nt+e2ogeP3Wb79+/ZTzGDNmDG8u/ZTe1DkFCxZU7vcyZcoAUK1aNVQqFW5ubkq64OBgKlasiK6uLhUqVODXX3/N8Nx9fHzYtWsXM2fOVO7ry5cvA7Br1y5q1qyJjo4OFhYWjBgxgqSkpAzLyok3z+/ly5f069cPCwsLdHV1sbKyYvLkyenmS70v336269SpQ506ddLsr1mzJgYGBsq+Z8+e0aNHD4yMjChVqhTz589Xjr05yuLy5cvK74VChQppjExRq9VMnTqVsmXLoqenh729fbaeySZNmhAfH8++ffuUfSEhIXz55ZeYmZlppH3w4AFdu3alUKFC6Ovr4+Xlxfnz55Xzyuh3UVbnCHDjxg3atWtHoUKFMDU1pVmzZsp3Dv+bymry5MkUL14cW1vbLM9NvD9RUVF4eHjg5uZGyZIlafClE7Vq2xF9OuP/Z1SoWIpGjWtSzro4xUsUoXHTWtSpUyfd32NCCCGEEOLTJB0BQgjxHzd69GiGDBlCVFQUtra2dOjQQWmIO3XqFJ6enrRs2ZKTJ0+yYsUK9u7dS79+/TIsb9myZTRo0CBN4ypA/vz5lQazYcOGsWrVKhYvXsyxY8ewtrbG09Mzw8bco0eP0rZtW9q3b8+pU6eYMGECY8eOTdNI/9NPP1G5cmWOHj3K2LFj0y0rs7pTp+4wNjZmxowZxMXFpfu2o4GBATVq1NB4+3/Xrl14eHjg4uKi7L927ZrS2QKgpaXFrFmz+Oeff1i8eDE7duxg2LBhwOu3wWfMmIGxsTFxcXHExcUxZMgQALp3786+ffsIDQ3l5MmTtGnThkaNGikNd/C6cW7y5Mn89ttvnD59GjMzMyZMmJCtKWoWLVqEt7c3JiYmdO7cOcOG98zcuHGDDRs28MUXX2SY5smTJzRu3Jht27Zx/PhxPD09adq0KVevXlXSdO3aldDQUGbNmkV0dDRz585NdzRFQkICX375JS9fvmT79u0ULlw40/i6d++u8Wb9okWL6NGjR5p0T58+ZdCgQRw+fJjt27ejpaVFixYt0kybkdmz87ZOnTpRsmRJDh8+zNGjRxkxYgT58+fPNN6MpPc9p2fx4sXky5ePgwcPMmvWLKZPn85vv/2W7XoOHToEwLZt24iLi1M6URYsWMDo0aP58ccfiY6OZtKkSYwdO5bFixenW87MmTNxdnbG19dXua8tLS25ceMGjRs3pkaNGpw4cYI5c+awcOFCfvjhhxxekazNmjWLsLAwVq5cSUxMDL///numz4W7u7vGs71z507c3NxwdXVNsz/12U4VGBhI9erVOX78OH369OHbb7/l7NmzaeqwtLRk1apVAMTExBAXF8fMmTMBGDNmDMHBwcyZM4fTp08zcOBAOnfuzK4sFjcrUKAAnTp10rjPQ0JC0r3PfXx8OHLkCGFhYezfvx+1Wk3jxo159epVpr+LsjrHZ8+e4e7ujqGhIbt372bv3r0YGhrSqFEjXr58qZSxfft2oqOj2bp1Kxs2bMj0vMT75eTkxIEDB4iNjQXg3NlrRB27gEu9ytku42z0VY4fP07NmjU/VJhCCCGEEO+drBGQBbUQQohPWnBwsNrExCTN/tjYWDWg/u2335R9p0+fVgPq6OhotVqtVnfp0kXdq1cvjXx79uxRa2lpqZ8/f55ufXp6emo/P79MY3ry5Ik6f/786mXLlin7Xr58qS5evLh66tSparVard65c6caUD948ECtVqvVHTt2VDds2FCjnKFDh6rt7OyUz6VLl1Y3b978netWq9VqExMTdXBwcKZljRo1Sm1ra6tWq19fO2NjY3VSUpJ6ypQp6o4dO6rVarV68eLFah0dHfWzZ8/SLWPlypVqU1NT5XN639eFCxfUKpVKfePGDY39Hh4e6pEjRyr5AHVUVJRGmqCgIHX9+vUzPY/k5GS1paWleu3atWq1Wq2+e/euOn/+/Orz589nmq906dLqAgUKqA0MDNS6urpqQP3FF18o31lG5/M2Ozs7dVBQkFqtVqtjYmLUgHrr1q3ppk29L86ePau2t7dXt2zZUp2YmJhp+d26dVM3a9ZMfffuXbWOjo46NjZWffnyZbWurq767t276mbNmqm7deuWYf47d+6oAfWpU6fUanX2np23GRkZqUNCQjKNM7PYU2X0Pb+dztXVVV2xYkV1SkqKsm/48OHqihUrKp8B9Zo1azTKefO+Tz3P48ePa6SxtLRU//HHHxr7Jk6cqHZ2ds7wPFxdXdXfffedxr5Ro0apy5cvrxHjL7/8ojY0NFQnJyenW07q929gYJBmU6lU6unTp6d7fv3791fXr19fo67MbNmyRQ2ob968qVar1WozMzP1oUOH1AcOHFAXL15crVar1VevXlUD6u3btyv5Spcure7cubPyOSUlRW1mZqaeM2eOWq1Oe03f/j2nVr/+HaWrq6uOjIzUiKlnz57qDh06ZBhz6jU+ceKE2sjISP3kyRP1rl271GZmZuqXL1+q7e3t1ePHj1er1Wr1uXPn1IB63759Sv579+6p9fT01CtXrlSr1Rk/u1md48KFC9N8r4mJiWo9PT315s2b1Wr16/u1WLFiWT674sNISUlR//zzz+ry5cur7ezs1OXLl1fP/GWY+vHLnVluderWVFeqZKeuUKG8evbs2Xl9KkIIIYQQOdJzz8482T4VMiJACCH+46pWrar8nDqH9J07d4DXb+GHhIRgaGiobJ6enqSkpChvEr5NrVajUmXe5X3x4kVevXqlMa92/vz5qVmzJtHR0enmiY6OTjMPt4uLC+fPnyc5OVnZV7169fded0bc3d05d+4cN2/eVKYO0dbWxtXVVZk+JCIiglq1ainz0u/cuZOGDRtSokQJjIyM6Nq1K/Hx8ZlOt3Ts2DHUajW2trYa38WuXbs0pqwpUKCAxvcJ0K9fP7Zv357peWzZsoWnT58qC6sWKVKEL7/8kkWLFmV5DYYOHUpUVBQnT55U6vH29tb4Tt709OlThg0bhp2dHQULFsTQ0JCzZ88qIwKioqKUa5iZBg0aULZsWVauXJntucWLFCmCt7c3ixcvJjg4GG9vb4oUKZIm3cWLF+nYsSNly5bF2NhYmSLnzVELkPmz87ZBgwbx9ddf06BBA6ZMmaLxveVUet9zemrVqqXxLDo7O6d5XnLq7t27XLt2jZ49e2rciz/88EOOzyk6OhpnZ2eNGF1cXHjy5AnXr1/PNO+ePXuIiorS2IoXL55heh8fH6Kioihfvjx+fn5ZLu7r4uJCgQIFiIiI4MyZMzx//hxHR0ecnJx49OgR58+fZ+fOnejo6FC7dm2NvG9+N6nTsmV0X6TnzJkzvHjxgoYNG2pc4yVLlmTrGletWhUbGxv++usvFi1aRJcuXdKMPomOjiZfvnwao3dMTU0pX758tn4PZnaOR48e5cKFCxgZGSmxFy5cmBcvXmjEX6VKlSyf3cTERB49eqSxJSYmZhmfyFx4eDhhYWEEBgayevVq/H/04feQraxfl/H0Zql+WzyUpStGMXJcJ5YsWSKjOYQQQggh/kNksWAhhPiPe7OBKLVBLnUKlJSUFL755hv8/PzS5MtogVVbW9ssG5LU/z9P+dsdBpl1IqR3TP3GfOep3pyr+33VnZE3Gwt37typNF5Xr16dhIQEzp07x86dO5V5v69cuULjxo3p3bs3EydOpHDhwuzdu5eePXvy6tWrDOtJSUlBW1ubo0ePoq2trXHszSlz9PT0cnwO8HqKnPv372ssDpySksLx48eZOHFimjrfVKRIEWXhVBsbG2bMmIGzszM7d+6kQYMGadIPHTqUzZs38/PPP2NtbY2enh6tW7dWpgxJ7TDJire3N6tWreLMmTNUqVIl2+fao0cPZWqrX375Jd00TZs2xdLSkgULFlC8eHFSUlKoXLmyxrQmkPmz87YJEybQsWNH/v77bzZu3Mj48eMJDQ2lRYsW2Y49VW6/57epVKo0z1Bm9yH87/wWLFiQZgqozO6T9GT2TGd1fmXKlKFgwYIa+/Lly/jPVkdHR2JjY9m4cSPbtm2jbdu2NGjQIMN59/X19alZsyY7d+7k/v37SicfvJ7Ca+fOnezfvx9nZ2d0dXU18r7d6K5SqTK8L9KTmvbvv/+mRIkSGsd0dHSyVUaPHj345ZdfOHPmjDLF05vS+92Zuj8791Zm55iSkoKTkxPLli1Lk69o0aLKz1n9rgaYPHky/v7+GvvGjx+vsV6ByLmpU6fSq1cvvL29AShRthZxcfEE/7aRps2cM81bouTrzlMb2xI8eWBKUFAQTZo0+eAxCyGEEEK8D/LGe+akI0AIIT5jjo6OnD59WmnozY6OHTsyatQojh8/nmadgKSkJBITE7G2tqZAgQLs3buXjh07Aq8bII8cOcKAAQPSLdfOzo69e/dq7IuMjMTW1jZHDZC5qTsjenp6yqK9u3fvZujQocDrBsnatWuzZMkSjQVBjxw5QlJSEoGBgWhpvf4TZOXKlRplFihQIM0b29WqVSM5OZk7d+5Qt27dHMWYlfj4eNatW0doaCiVKlVS9qekpFC3bl02btyYo0ae1O/i+fPn6R7fs2cPPj4+SgP4kydPNBYRrVKlCikpKezatSvdjoRUU6ZMwdDQEA8PDyIiIrCzs8tWfG/OU+7p6ZnmeHx8PNHR0cybN0+51m/fd7lla2uLra0tAwcOpEOHDgQHB+eqIyC7Dhw4kOazjY2N8h0VLVqUuLg45fj58+d59uyZ8jn1be0378dixYpRokQJLl26RKdOnbIdS3r3tZ2dHatWrdJofI6MjMTIyChNA/j7YGxsTLt27WjXrh2tW7emUaNG3L9/P8O1Jdzd3QkNDeXBgwcaCyWnjvjZv38/3bt3f6eY0rvGqYtAX716NcuRMRnp2LEjQ4YMwd7ePt1nw87OjqSkJA4ePKiMaIiPj+fcuXNUrFhRiS03o0ccHR1ZsWIFZmZmGBsb5yr+VCNHjmTQoEEa+7LbGSIy9uLFizQdPlpaWqhT0u8gyoharc6y81AIIYQQQnw6pKNECCE+Y8OHD2f//v307duXqKgozp8/T1hYGP37988wz4ABA3BxccHDw4NffvmFEydOcOnSJVauXMkXX3zB+fPnMTAw4Ntvv2Xo0KFs2rSJM2fO4Ovry7Nnz+jZs2e65Q4ePJjt27czceJEzp07x+LFi5k9e7bGApbZkZu6M5PaWJg6dUgqV1dXZs2apXQWAJQrV46kpCSCgoK4dOkSS5cuZe7cuRrlWVlZ8eTJE7Zv3869e/d49uwZtra2dOrUia5du7J69WpiY2M5fPgwAQEBhIeHZxrf7Nmz8fDwyPD40qVLMTU1pU2bNlSuXFnZqlatSpMmTbJcNPjx48fcunWLuLg4Dh06xNChQylSpEia6VJSWVtbs3r1aqKiojhx4gQdO3bUeFvaysqKbt260aNHD9auXUtsbCwRERFpOkwAfv75Zzp16kT9+vXTXYw1Pdra2kRHRxMdHZ1uB1KhQoUwNTVl/vz5XLhwgR07dqRpiMyp58+f069fPyIiIrhy5Qr79u3j8OHDSoPrh3Lt2jUGDRpETEwMy5cvJygoiO+++045Xr9+fWbPns2xY8c4cuQIvXv31njT28zMDD09PTZt2sTt27dJSEgAXo9umDx5MjNnzuTcuXOcOnWK4OBgpk2blmEsVlZWHDx4kMuXL3Pv3j1SUlLo06cP165do3///pw9e5Z169Yxfvx4Bg0apHSUvS/Tp08nNDSUs2fPcu7cOf7880/Mzc3TjCp4k7u7O+fPn2fTpk0aDfKurq5s2LBBo5Mvt0qXLo1KpWLDhg3cvXuXJ0+eYGRkxJAhQxg4cCCLFy/m4sWLHD9+nF9++SXDBZnfVqhQIeLi4jKcFszGxoZmzZrh6+vL3r17OXHiBJ07d6ZEiRI0a9YMSP93UXZ06tSJIkWK0KxZM/bs2UNsbCy7du3iu+++y3LKp7fp6OhgbGyssUlHwLtzd3dn7ty5REREcP36dXZsO86yJdtw93BQ0gRNX8O4kf9bdHrl8p3sjjjB1Su3uXrlNmFr9rFo0SKaNm2aB2cghBBCCJE7Wip1nmyfCukIEEKIz1jVqlXZtWsX58+fp27dulSrVo2xY8cq86GnR0dHh61btzJs2DDmzZtHrVq1qFGjBrNmzcLPz4/KlSsDr9/obtWqFV26dMHR0ZELFy6wefNmChUqlG65jo6OrFy5ktDQUCpXrsy4ceP4/vvvlWl3ciKndWfG3d2dx48f4+LiojE1iaurK48fP6Z27dpKw5WDgwPTpk0jICCAypUrs2zZMiZPnqxRXu3atenduzft2rWjaNGiTJ06FYDg4GC6du3K4MGDKV++PF999RUHDx7E0tIy0/ju3buX6bziixYtokWLFuk2vLZq1YoNGzZw+/btDPOPGzcOCwsLihcvTpMmTTAwMGDr1q2Ympqmm3769OkUKlSI2rVr07RpUzw9PTU6UADmzJlD69at6dOnDxUqVMDX1zfDNRSmT59O27ZtqV+/PufOncswzjelNiimR0tLi9DQUI4ePUrlypUZOHAgP/30U7bKzYi2tjbx8fF07doVW1tb2rZti5eXV5opT963rl278vz5c2rWrEnfvn3p378/vXr1Uo4HBgZiaWlJvXr1lDfI35weKl++fMyaNYt58+ZRvHhxpYH466+/5rfffiMkJIQqVarg6upKSEiIspZCeoYMGYK2tjZ2dnYULVqUq1evUqJECcLDwzl06BD29vb07t2bnj17MmbMmPd+LQwNDQkICKB69erUqFGDy5cvEx4enmmHg7Ozs/LsOjk5Kftr1KhBcnKyRidfbpUoUQJ/f39GjBhBsWLFlGmrJk6cyLhx45g8eTIVK1bE09OT9evXZ3qN31awYMFMp98JDg7GycmJJk2a4OzsjFqtJjw8XOkMyuh3UVb09fXZvXs3pUqVomXLllSsWJEePXrw/Pnzdx4hIN6PMWPG4Onpib+/P40bN2bGz3/Rqk1dvu3fTElz714Ct+LuK59TUtTMnrGWDq1/oHO7SYT+sZPBgwdrdC4KIYQQQohPm0qd0SSiQgghhBBCCCE+aU9eReQqn2F+t/cahxBCCCHEh9Z73848qXeuy7uNJP5YZI0AIYQQQgghhBBCCCGEEJ80LVXWaT5n0hEghBBCCCGEEP9R8ma/EEIIIYQA6QgQQgghhBBCCCGEEEKIT0ZSUhJBQUGsX7+ee/fuYVzYgLqNa9CsW8NM18lKde5kLJP6/4qNjQ3r1q37CBF/HDIiIHOyWLAQQgghhBBCCCGEEEJ8IhYsWEBoaCjjxo0jPDyc9n2aEv5HBFv/2ptl3mdPnjPvhz9wdnb+CJGKfxPpCBBCCCGEEEIIIYQQQohPRFRUFB4eHri5uVGyZElquttTuaYtsTHXssy76Kc/cW7oiIODw4cPVPyrSEeAEEIIIYQQQgghhBBCfCKcnJw4cOAAsbGxAFw5f4NzJ2Oxr1Ux03y7/z7EnRvxtOj+5ccI86PTyqPtUyFrBAghhBBCCCGEEEIIIcQnwtfXl8ePH+Pl5YW2tjbJycm07uWFc0PHDPPcunaXFXM3MOaXfmjn0/6I0Yp/C+kIEEIIIYQQQgghhBBCiE9EeHg4YWFhBAYGYm1tzd+HQlk2ay2FiphQ16tGmvQpySn86v87LXs2wqKUWR5E/HFoqdR5HcK/mnQECCGEEEIIIYQQQgghxCdi6tSp9OrVC29vbwASClfn3q0HrF+6Pd2OgOfPEok9e40r52+wZPpqANQpatRqNXZ2dixcuFAWD/4MSEeAEEIIIYQQQgghhBBCfCJevHiBSqXS2KelrUKdkv4b8XoGOkxaMlRj36mN1zlw4ACzZs2iZMmSHyzWj0lLlXWaz5l0BAghhBBCCCGEEEIIIcQnwt3dnblz51K8eHGsra05cuAkm1bsol7jmkqaFXM38ODuI3qP7YiWlhaWZS00yrhp+hwdHR1sbW0/dvgij0hHgBBCCCGEEEIIIYQQQnwixowZw8yZM/H39yc+Ph4TU0Pcv3KmRfcvlTQP4x8Tf/tBHkYp/m1UarVaVlEQQgghhBBCCCGEEEKIT9Chu3/nOE/Not4fIJK8NeTgjjyp9+cv6udJvTmlldcBCCGE+G+7fPkyKpWKqKiovA5Fg5ubGwMGDFA+W1lZMWPGjDyJRaVSsXbt2gyPR0REoFKpePjw4QePZcKECRQrVizLmN729vX8mEJCQihYsOBHq69evXr88ccf2U7/seN7397X/Td//nwsLS3R0tLK0bPm4+ND8+bN36nu3PqYz95/TY0aNVi9enVehyGEEEII8VmoWdQ7x5v4/EhHgBBCiFxTqVSZbj4+Ph+s7pCQkHTr/O233z5YnXmldu3axMXFYWJi8kHriY6Oxt/fn3nz5hEXF4eXl1eaNB+7YfTN79bQ0BB7e3tCQkI00rRr145z5859lHg2bNjArVu3aN++vXItMtvejvV9yssG8px69OgR/fr1Y/jw4dy4cYNevXqlSfOxOw2trKyU70lPT48KFSrw008/8eZg2Y/17OWUm5ubEnvqvK6TJk0iOTn5ncrN7j21e/dumjZtSvHixTPsNBw7diwjRowgJSXlnWISQggh/g2uJjxn2sHLlJm9C6tMtrG7znPh/lNeJL3b/5OFELmjpcqb7VMhHQFCCCFyLS4uTtlmzJiBsbGxxr6ZM2d+0Prfri8uLo5OnTp90DrzQoECBTA3N0el+rB/YVy8eBGAZs2aYW5ujo6OzgetL7uCg4OJi4vjxIkTtGvXju7du7N582bluJ6eHmZmZh8lllmzZtG9e3e0tLSURuLUrW3btjRq1EhjX7t27T5KXO/Dy5cvP1jZV69e5dWrV3h7e2NhYYG+vv4Hqysnvv/+e+Li4oiOjmbIkCGMGjWK+fPnK8c/1rOXG76+vsTFxRETE4Ofnx9jxozh559/zlVZycnJOWqwf/r0Kfb29syePTvDNN7e3iQkJGg8q0IIIcSnanLkJXpVK4lP1RIZpulc2YJhzmWYcegKDf848hGjE0KI7JGOACGEELlmbm6ubCYmJqhUqjT7Ul26dAl3d3f09fWxt7dn//79GmVFRkZSr1499PT0sLS0xM/Pj6dPn2Za/9v1mZubo6enB8CZM2do3LgxhoaGFCtWjC5dunDv3r1sn9vVq1dp1qwZhoaGGBsb07ZtW27fvg1AQkIC2traHD16FAC1Wk3hwoWpUaOGkn/58uVYWFgArxtY+/Xrh4WFBbq6ulhZWTF58mSN+u7du0eLFi3Q19fHxsaGsLAw5djbb+GnTjWzdu1abG1t0dXVpWHDhly7di3Tczp16hT169dHT08PU1NTevXqxZMnT4DXUwI1bdoUAC0trXQbPi9fvoy7uzsAhQoVSjPqIyUlhWHDhlG4cGHMzc2ZMGGCRv6EhAR69eqFmZkZxsbG1K9fnxMnTmQaM0DBggUxNzenXLlyjBo1isKFC7Nlyxbl+NtT70yYMAEHBweWLl2KlZUVJiYmtG/fnsePHytpHj9+TKdOnTAwMMDCwoLp06dnOb3RvXv32LZtG1999RXwv0biN+89HR2ddO9HgM2bN1OxYkUMDQ2VDoM3BQcHU7FiRXR1dalQoQK//vprltcmM7t27aJmzZro6OhgYWHBiBEjSEpKUo67ubnRr18/Bg0aRJEiRWjYsCEA4eHh2Nraoqenh7u7O5cvX86yrsyel5CQEKpUqQJA2bJlUalU6ZZZpkwZAKpVq4ZKpcLNzU3j+M8//4yFhQWmpqb07duXV69eKcdevnzJsGHDKFGiBAYGBnzxxRdERERkGbeRkRHm5uZYWVnx9ddfU7VqVY17K6NnL7PvMikpCT8/PwoWLIipqSnDhw+nW7duGm/a//XXX1SpUkV5Fhs0aJDl77u36evrK7H369cPDw8P5c38adOmUaVKFQwMDLC0tKRPnz7Ks/7meWzYsAE7Ozt0dHTo3r07ixcvZt26dcpog4yuoZeXFz/88AMtW7bMMD5tbW0aN27M8uXLc3ReQgghxL/Rxov32HPtAVXMjDJM06J8Mf74J44NF+5y7dGLjxidEEJkj3QECCGE+ChGjx7NkCFDiIqKwtbWlg4dOiiNkqdOncLT05OWLVty8uRJVqxYwd69e+nXr1+u6oqLi8PV1RUHBweOHDnCpk2buH37Nm3bts1WfrVaTfPmzbl//z67du1i69atXLx4UXm728TEBAcHB6WR7OTJk8p/Hz16BLxuQHR1dQVev0UeFhbGypUriYmJ4ffff8fKykqjTn9/f9q2bcvJkydp3LgxnTp14v79+xnG+OzZM3788UcWL17Mvn37ePToEe3bt880faNGjShUqBCHDx/mzz//ZNu2bco1HjJkCMHBwcr1e7uRGsDS0pJVq1YBEBMTk2bUx+LFizEwMODgwYNMnTqV77//nq1btyrX1Nvbm1u3bhEeHs7Ro0dxdHTEw8Mj0/N8U3JyMitXruT+/fvkz58/07QXL15k7dq1bNiwgQ0bNrBr1y6mTJmiHB80aBD79u0jLCyMrVu3smfPHo4dO5ZpmXv37kVfX5+KFStmK943PXv2jJ9//pmlS5eye/durl69ypAhQ5TjCxYsYPTo0fz4449ER0czadIkxo4dy+LFi3NcF8CNGzdo3LgxNWrU4MSJE8yZM4eFCxfyww8/aKRbvHgx+fLlY9++fcybN49r167RsmVLGjduTFRUFF9//TUjRozItK6snpd27dqxbds2AA4dOkRcXByWlpZpyjl06BAA27ZtIy4uTmN++Z07d3Lx4kV27tzJ4sWLCQkJ0Zh2qXv37uzbt4/Q0FBOnjxJmzZtaNSoEefPn8/W9VKr1URERBAdHZ3lvZXVdxkQEMCyZcsIDg5Wns03p86Ji4ujQ4cO9OjRg+joaCIiImjZsqXGlES5oaenp3SOaGlpMWvWLP755x8WL17Mjh07GDZsWJrzmDx5Mr/99hunT59m1qxZaUa11K5d+51iqlmzJnv27HmnMoQQQoh/g4qmBlS3MCHiSnyGaQpoa5GYLFPiCZGXVCp1nmyfinx5HYAQQojPw5AhQ/D2fr0gkb+/P5UqVeLChQvKvNwdO3ZU3sa2sbFh1qxZuLq6MmfOHHR1ddMtMyEhAUNDQ+WzoaEht27dYs6cOTg6OjJp0iTl2KJFi7C0tOTcuXPY2tpmGuu2bds4efIksbGxSoPl0qVLqVSpEocPH6ZGjRq4ubkRERHB4MGDiYiIwMPDg0uXLrF3714aN25MREQEAwcOBF6/LW1jY0OdOnVQqVSULl06TZ0+Pj506NABgEmTJhEUFMShQ4do1KhRujG+evWK2bNn88UXXwCvG3QrVqzIoUOHqFmzZpr0y5Yt4/nz5yxZsgQDAwMAZs+eTdOmTQkICKBYsWLKW/Xm5ubp1qmtrU3hwoUBMDMzS7MAbtWqVRk/fjzw+jucPXs227dvp2HDhuzcuZNTp05x584dZcqhn3/+mbVr1/LXX3+lO2d8qg4dOqCtrc2LFy9ITk6mcOHCfP311xmmh9ejE0JCQjAyev3WVpcuXdi+fTs//vgjjx8/ZvHixfzxxx94eHgAr9/GL168eKZlXr58mWLFiqGllfP3KF69esXcuXMpV64cAP369eP7779Xjk+cOJHAwEDlDesyZcpw5swZ5s2bR7du3XJc36+//oqlpSWzZ89GpVJRoUIFbt68yfDhwxk3bpxyDtbW1kydOlXJN2rUKMqWLcv06dNRqVSUL1+eU6dOERAQkGFd2XleTE1NAShatGiG91fRokUBMDU1TZOmUKFCzJ49G21tbSpUqIC3tzfbt2/H19eXixcvsnz5cq5fv658h0OGDGHTpk0EBwdr/B542/DhwxkzZgwvX77k1atX6Orq4ufnl+m1zeq7DAoKYuTIkbRo0QJ4/ZyFh4crx+Pi4khKSqJly5bK74LUERO5kZKSwpYtW9i8ebPyO/TNkS1lypRh4sSJfPvttxqjTF69esWvv/6Kvb29sk9PT4/ExMQMv6OcKlGiBFevXiUlJSXd5yYxMZHExESNfTo6Ov+aacmEEEKIVH+3d+LnA7GEnb+bYZrdVx/Q3s6cLZfu8c/dJxmmE0KIvCIjAoQQQnwUVatWVX5OnTLnzp07ABw9epSQkBAMDQ2VzdPTk5SUFGJjYzMs08jIiKioKGWLjIxUytu5c6dGeRUqVAD+Nw9+ZqKjo7G0tNR4a9nOzo6CBQsSHR0NvJ5WZc+ePaSkpLBr1y7c3Nxwc3Nj165d3Lp1i3PnzikjAnx8fIiKiqJ8+fL4+flpTD2S3vUxMDDAyMhIuT7pyZcvH9WrV1c+V6hQQSO+9M7J3t5e6QQAcHFxISUlhZiYmCyvSXa8eQ7w+nt+8zt+8uQJpqamGt9LbGxslt/J9OnTiYqKYuvWrTg4ODB9+nSsra0zzWNlZaV0Arwdy6VLl3j16pVGh4mJiQnly5fPtMznz59n2CmVFX19faXh+O147t69y7Vr1+jZs6fGtfnhhx+ydb+mJzo6GmdnZ40pnlxcXHjy5AnXr19X9r15D6Xmq1WrlkY+Z2fnLOvK6nl5V5UqVUJbW1v5/Ob1O3bsGGq1GltbW43rt2vXriyv39ChQ4mKimLXrl24u7szevToLN+Cz+y7TEhI4Pbt2xr3lra2Nk5OTspne3t7PDw8qFKlCm3atGHBggU8ePAg+xfj//36668YGhqiq6vLV199RefOnZWOuJ07d9KwYUNKlCiBkZERXbt2JT4+XmP6oQIFCqR5Zt83PT09UlJS0jT2p5o8eTImJiYa29vTpgkhhBD/BoO3ncW3miWtKhTLMM2sw1eIuHKfNa2rcaFPvY8YnRAilSwWnDkZESCEEOKjeHO6jdRGxtTFKVNSUvjmm2/SfRO3VKlSGZappaWVboNwSkqK8qb721I7ITKjVqvTnSP/zf316tXj8ePHHDt2jD179jBx4kQsLS2ZNGkSDg4OmJmZKVPIODo6Ehsby8aNG9m2bRtt27alQYMG/PXXX0rZb09HolKpsly8M70YM1rUNKNzyixPTmV2DikpKVhYWKQ75/jbIwveZm5ujrW1NdbW1vz5559Uq1aN6tWrY2dnl6tYUqdgefu8s5qapUiRIrlqsM0ontT6UuNasGCBMsIj1ZuN3zmR3ved3nm/2TH0Zpp3rSuz/bmR1b2VumbH29frzRFD6SlSpIhyb61atQpra2tq1apFgwYNchTL29cts3tLW1ubrVu3EhkZyZYtWwgKCmL06NEcPHhQWSchOzp16sTo0aPR0dGhePHiyrlfuXKFxo0b07t3byZOnEjhwoXZu3cvPXv21FhXQU9P74Mvgnz//n309fU11sp408iRIxk0aJDGPhkNIIQQ4t9oTcwdShjp0sepFKvO3k43TWJyCsN2nGNUxHmK6OXnQPfMX6YQQoiPTToChBBC5DlHR0dOnz6d5VveOSlv1apVWFlZkS9fzv9XZ2dnx9WrV7l27ZrylvOZM2dISEhQGvdT1wlInXrFzs6O4sWLc/z4cTZs2KCMBkhlbGxMu3btaNeuHa1bt6ZRo0bcv39fmWonp5KSkjhy5Ijy5nFMTAwPHz5URj6kd06LFy/m6dOnSuPvvn370NLSynKqpDcVKFAAeD1ff044Ojpy69Yt8uXLl2Z9hJywtramVatWjBw5knXr1uWqjHLlypE/f34OHTqkfL+PHj3i/Pnzab63N1WrVo1bt27x4MEDChUqlKu601OsWDFKlCjBpUuX6NSp03sp087OjlWrVmk0xkdGRmJkZESJEiUyzffmfPYABw4cyLKurJ6X7MjtvVWtWjWSk5O5c+cOdevWzVHeNxUqVIj+/fszZMgQjh8/nqtGchMTE4oVK8ahQ4eUWJKTkzl+/DgODg5KOpVKhYuLCy4uLowbN47SpUuzZs2aNI3iWdWV3u/MI0eOkJSURGBgoDIdz8qVK7NVZoECBXJ8/TPzzz//4OjomOFxmQZICCHEpyRFrSY7fx4kpai59fTlhw9ICJGGTH2TObk+Qggh8tzw4cPZv38/ffv2JSoqivPnzxMWFkb//v1zVV7fvn25f/8+HTp04NChQ1y6dIktW7bQo0ePbDVyNWjQgKpVq9KpUyeOHTvGoUOH6Nq1K66urhpTqbi5ufH777/j6uqKSqWiUKFC2NnZsWLFCtzc3JR006dPJzQ0lLNnz3Lu3Dn+/PNPzM3Ns3wTPjP58+enf//+HDx4kGPHjtG9e3dq1aqV7voA8PrtYV1dXbp168Y///zDzp076d+/P126dKFYsYyHOL+tdOnSqFQqNmzYwN27d3nyJHvznzZo0ABnZ2eaN2/O5s2buXz5MpGRkYwZM4YjR45ku36AwYMHs379+hznS2VkZES3bt0YOnQoO3fu5PTp0/To0QMtLa1MG3+rVatG0aJF2bdvX67qzcyECROYPHkyM2fO5Ny5c5w6dYrg4GCmTZuWab6EhASN6bGioqK4evUqffr04dq1a/Tv35+zZ8+ybt06xo8fz6BBgzJd46B3795cvHiRQYMGERMTwx9//KGxKG96svu8ZMXMzAw9PT1lce+EhIRs5bO1taVTp0507dqV1atXExsby+HDhwkICNCYmz87+vbtS0xMjLIodm7079+fyZMns27dOmJiYvjuu+948OCBcm8dPHiQSZMmceTIEa5evcrq1au5e/durhahTk+5cuVISkoiKCiIS5cusXTpUubOnZutvFZWVpw8eZKYmBju3bunMYLgTU+ePFHuN4DY2Fjl3nvTnj17+PLLL9/pfIQQQoh/A8+ypvR0KMmWi/eUfcOcyxDY4H9TS5YpqEdzWzOsTPSwNzNKrxghhCApKYkxY8ZQpkwZ9PT0KFu2LN9//32WMwIkJiYyevRoSpcujY6ODuXKlWPRokU5qls6AoQQQuS5qlWrsmvXLs6fP0/dunWpVq0aY8eOzdY0PukpXrw4+/btIzk5GU9PTypXrsx3332HiYlJthZ6ValUrF27lkKFClGvXj0aNGhA2bJlWbFihUY6d3d3kpOTNRr9XV1dSU5O1niz3NDQkICAAKpXr06NGjW4fPky4eHhuVp0NpW+vj7Dhw+nY8eOODs7o6enR2hoaKbpN2/ezP3796lRowatW7fGw8OD2bNn56jeEiVK4O/vz4gRIyhWrBj9+vXLVj6VSkV4eDj16tWjR48e2Nra0r59e2UB3pyoUqUKDRo0YNy4cTnK96Zp06bh7OxMkyZNaNCgAS4uLlSsWDHTNQC0tbXp0aMHy5Yty3W9Gfn666/57bffCAkJoUqVKri6uhISEpLlVDERERFUq1ZNYxs3bhwlSpQgPDycQ4cOYW9vT+/evenZsydjxozJtLxSpUqxatUq1q9fj729PXPnzs10sV3I/vOSlXz58jFr1izmzZtH8eLFadasWbbzBgcH07VrVwYPHkz58uX56quvOHjwoMa6BdlRtGhRunTpwoQJE7L8Qzwjw4cPp0OHDnTt2hVnZ2dlzZPUe8vY2Jjdu3fTuHFjbG1tGTNmDIGBgXh5eQGvv1OVSsXly5dzVb+DgwPTpk0jICCAypUrs2zZsmzPu+/r60v58uWpXr16pp1eR44cUe43gEGDBin3XqobN24QGRlJ9+7dc3UeQgghxL/JKJdy/PFPHIEHLyv7zPQLUMLof387aqlU+FYrycb2Tixt9mHX4RFCfLoCAgKYO3cus2fPJjo6mqlTp/LTTz8RFBSUab62bduyfft2Fi5cSExMDMuXL89wRoCMqNS5mQxWCCGEEHkmJCSEAQMG8PDhw7wO5T/j6dOnlChRgsDAQHr27Jlhutu3b1OpUiWOHj1K6dKlP2KE4lOVkpJCxYoVadu2LRMnTswyfUhICD/++CNnzpxJsx7Bp2To0KEkJCQwf/78vA5FCCGEeGdWs3flOM/lfhlPOSmE+DDGHt2WJ/VOdMp4jbG3NWnShGLFirFw4UJlX6tWrdDX12fp0qXp5tm0aRPt27fn0qVLuZ5eGGREgBBCCCE+Q8ePH2f58uVcvHiRY8eOKXPzZ/UWeuofbG9PgSJEqitXrrBgwQJliqdvv/2W2NhYOnbsmK38mzZtYtKkSZ90JwC8nuopOx0fQgghhBBCfOoSExN59OiRxpaYmJhu2jp16rB9+3bOnTsHwIkTJ9i7dy+NGzfOsPywsDCqV6/O1KlTKVGiBLa2tgwZMoTnz5/nKE5ZLFgIIYQQn6Wff/6ZmJgYChQogJOTE3v27KFIkSJZ5svJlDXi86OlpUVISAhDhgxBrVZTuXJltm3blu01ADKb4utTMnTo0A9eR+paCOvXr+fevXsULVqUFi1a0KdPn0ynXnv58iW//PILYWFh3L17F3Nzc3r37k3r1q0/eMxCCCE+TfJ2vxCfBq1sLOj9IUyePBl/f3+NfePHj2fChAlp0g4fPpyEhAQqVKiAtrY2ycnJ/Pjjj3To0CHD8i9dusTevXvR1dVlzZo13Lt3jz59+nD//v0crRMgUwMJIYQQQgghPjlz5swhJCSEgIAArK2tGbomlBO/LaF8q68o41k/w3xHps8h8dEjyrf6ikmezbh//z5JSUk4Ojp+xOiFEEIIIcT7Nv5Y3kwNNKpS3TQjAHR0dNDR0UmTNjQ0lKFDh/LTTz9RqVIloqKiGDBgANOmTaNbt27plv/ll1+yZ88ebt26hYmJCQCrV6+mdevWPH36FD09vWzFKSMChBBCCCGEEJ+cqKgoPDw8lAXbLWo6cvPAYRJir2SY587J08THnMf954kUMDSgZMmSlCxZ8iNFLIQQQggh/osyavRPz9ChQxkxYgTt27cHoEqVKly5coXJkydn2BFgYWFBiRIllE4AgIoVK6JWq7l+/To2NjbZqlvWCBBCCCGEEEJ8cpycnDhw4ACxsbEAPLp6nfvnLlLUvnKGeW4fO4mJVSku/b2Fbd+NwNPTk4CAAF68ePGxwhZCCCGEEB+Ilipvtpx49uxZmmkstbW1SUlJyTCPi4sLN2/e5MmTJ8q+c+fOoaWllaOXWmREgBBCCCGEEOKT4+vry+PHj/Hy8kJbW5uk5GTKt/6KEs41Mszz/O49Hpy/iHb+/FT36023EuXw9/fn4cOHTJ48+SNGL4QQQgghPkdNmzblxx9/pFSpUlSqVInjx48zbdo0evTooaQZOXIkN27cYMmSJQB07NiRiRMn0r17d/z9/bl37x5Dhw6lR48e2Z4WCGREgBBCCCGEEOITFB4eTlhYGIGBgaxevRr7Xt24FL6N63v2Z5jn9fJoKhy+7UHBcla4uroyYsQI1qxZI6MChBBCCCE+cdp5tOVEUFAQrVu3pk+fPlSsWJEhQ4bwzTffMHHiRCVNXFwcV69eVT4bGhqydetWHj58SPXq1enUqRNNmzZl1qxZOapbRgQIIYQQQgghPjlTp06lV69eeHt7A1Dy4Rc8vxfPhQ2bKVnXOd08OibG6BYqSH79/705Va5cOdRqNbdu3cLKyupjhC6EEEIIIT5TRkZGzJgxgxkzZmSYJiQkJM2+ChUqsHXr1neqWzoChBBCCCGEEJ+cFy9eoFJpTsqq0tKCFHWGeQrbliPu8DGSXrwgn64uALGxsWhpaWFubv5B4xVCCCGEEB+WlirjvwOFTA0khBBCCCGE+AS5u7szd+5cIiIiuH79OreORBG7aTvFqjsoac6uXEvUvBDlc3HnGhQwNOTEgqU8vhHH4cOH+emnn2jVqhW6/98xIIQQQgghxH+RjAgQQgghhBBCfHLGjBnDzJkz8ff3Jz4+Hm0TI0q518GmubeSJvFhAs/j7yuf8+nq8sUwP04vXcHe8ZM5V9gULy8vBgwYkAdnIIQQQgghxMejUr9eMUsIIYQQQgghPlmDDu7IcZ5pX9T/AJEIIYQQQoi8MOXEu82hn1sj7BvmSb05JVMDCSGEEEIIIYQQQgghhBD/YTI1kBBCCJENly9fpkyZMhw/fhwHB4e8DiddERERuLu78+DBAwoWLJhumpCQEAYMGMDDhw8/amwCduzYQZ8+fThz5gxaWtl/F+NTuPd8fHx4+PAha9euzetQ3hs3NzccHByYMWNGttJn5/n7t7KysmLAgAHvdXqc2bNns2XLFsLCwt5bmVmRt/uFEEIIIT5vWqq8juDfTUYECCGE+OypVKpMNx8fnw9a/8uXL/npp59wdHTEwMAAExMT7O3tGTNmDDdv3vygdX9IFy5coHv37pQsWRIdHR3KlClDhw4dOHLkSF6HlieGDRvG6NGjlU6AkJCQDBuMVSqV0qhuaWlJXFwclStXzlW9Pj4+yr2cP39+ihUrRsOGDVm0aBEpKSm5KvN9SI3pwIEDGvsTExMxNTVFpVIRERGR7fImTJjwXjtKVq9ezcSJE99beTkVEhKi8XvI0NAQJycnVq9enWcxpXrx4gU+Pj5UqVKFfPny0bx58zRpfH19OXz4MHv37v34AQohxCcqKSmJ6dOnU79+fapWrUo9d2fG/+zHqfgwTj/YkOX2V0QQdnZ2NGvWLK9PRQghxL+QdAQIIYT47MXFxSnbjBkzMDY21tg3c+bMD1Z3YmIiDRs2ZNKkSfj4+LB7926OHj3K1KlTiY+PJygo6IPV/SEdOXIEJycnzp07x7x58zhz5gxr1qyhQoUKDB48OK/D++giIyM5f/48bdq0yXFebW1tzM3NyZcv9wM5GzVqRFxcHJcvX2bjxo24u7vz3Xff0aRJE5KSknJdbnJy8jt1JlhaWhIcHKyxb82aNRgaGua6zHf16tUrAAoXLoyRkVGexQFo/C46fvw4np6etG3blpiYmDyNKzk5GT09Pfz8/GjQoEG6aXR0dOjYseMn+ztMCCHywoIFCwgNDWXcuHGEh4fTpV8T1i6LIPzPrDtVnz55zqzvl+Ps7PwRIhVCCPEpko4AIYQQnz1zc3NlMzExQaVSpdmX6tKlS7i7u6Ovr4+9vT379+/XKCsyMpJ69eqhp6eHpaUlfn5+PH36NMO6p0+fzt69e9mxYwd+fn44OTlhbW2Np6cnc+bMYdKkSUraxMRE/Pz8MDMzQ1dXlzp16nD48OFMzy0kJIRSpUqhr69PixYtiI+PT5Nm/fr1ODk5oaurS9myZfH399doHFapVPz222+0aNECfX19bGxsMp3uQ61W4+Pjg42NDXv27MHb25ty5crh4ODA+PHjWbdunZL21KlT1K9fHz09PUxNTenVqxdPnjxRjvv4+NC8eXMmTZpEsWLFKFiwoBLf0KFDKVy4MCVLlmTRokVKnsuXL6NSqQgNDaV27dro6upSqVIljbfLk5OT6dmzJ2XKlEFPT4/y5cun6fCJiIigZs2aGBgYULBgQVxcXLhy5QoAJ06cwN3dHSMjI4yNjXFycsp0pENoaChffvklurq6GabJSOr5REVFAfDgwQM6depE0aJF0dPTw8bGJk1j+tt0dHQwNzenRIkSODo6MmrUKNatW8fGjRsJCQlR0k2bNo0qVapgYGCApaUlffr00fg+UkcxbNiwATs7O3R0dJRr8qajR49iZmbGjz/+mGlc3bp1IzQ0lOfPnyv7Fi1aRLdu3dKkHT58OLa2tujr61O2bFnGjh2rNNqHhITg7+/PiRMnlDfoU88rISGBXr16YWZmhrGxMfXr1+fEiRNKuakjCRYtWkTZsmXR0dFBrVbj5uamMVXO77//TvXq1TEyMsLc3JyOHTty586dDM/typUrNG3alEKFCmFgYEClSpUIDw/P9Hq87c3fRTY2Nvzwww9oaWlx8uRJJc2DBw/o2rUrhQoVQl9fHy8vL86fP69RzqpVq6hUqRI6OjpYWVkRGBiYab3BwcGYmJiwdWv6i60ZGBgwZ84cfH19MTc3z7Ccr776irVr12p8v0IIITIWFRWFh4cHbm5ulCxZktr17XGoacvF6OtZ5p075S/qflntXzuNoBBCfAzaqrzZPhXSESCEEELkwOjRoxkyZAhRUVHY2trSoUMHpdH81KlTeHp60rJlS06ePMmKFSvYu3cv/fr1y7C85cuX07BhQ6pVq5bucZXqf39VDBs2jFWrVrF48WKOHTumdBjcv38/3bwHDx6kR48e9OnTh6ioKNzd3fnhhx800mzevJnOnTvj5+fHmTNnmDdvHiEhIWkacP39/Wnbti0nT56kcePGdOrUKcN6o6KiOH36NIMHD053LvzU6XCePXtGo0aNKFSoEIcPH+bPP/9k27Ztaa7Xjh07uHnzJrt372batGlMmDCBJk2aUKhQIQ4ePEjv3r3p3bs3165d08g3dOhQBg8ezPHjx6lduzZfffWV0hGSkpJCyZIlWblyJWfOnGHcuHGMGjWKlStXAq+H5jdv3hxXV1dOnjzJ/v376dWrl/J9dOrUiZIlS3L48GGOHj3KiBEjyJ8/f7rXA2D37t1Ur149w+M5MXbsWM6cOcPGjRuJjo5mzpw5FClSJMfl1K9fH3t7e42pZrS0tJg1axb//PMPixcvZseOHQwbNkwj37Nnz5g8eTK//fYbp0+fxszMTON4REQEHh4e+Pv7M3r06ExjcHJyokyZMqxatQqAa9eusXv3brp06ZImrZGRESEhIZw5c4aZM2eyYMECpk+fDkC7du0YPHgwlSpVUt6gb9euHWq1Gm9vb27dukV4eDhHjx7F0dERDw8Pjfv3woULrFy5klWrVikdLm97+fIlEydO5MSJE6xdu5bY2NhMpw3r27cviYmJ7N69m1OnThEQEPBOIx2Sk5NZvHgxAI6Ojsp+Hx8fjhw5QlhYGPv370etVtO4cWOlk+To0aO0bduW9u3bc+rUKSZMmMDYsWM1OoDe9PPPPzNkyBA2b95Mw4YNcx0vQPXq1Xn16hWHDh16p3KEEOJz4eTkxIEDB4iNjQUg9vxNok/E4li7Qqb5tm84xK0b8bTr+eXHCFMIIcQnShYLFkIIIXJgyJAheHt7A68bxytVqsSFCxeoUKECP/30Ex07dlTeIraxsWHWrFm4uroyZ86cdN8GP3fuHG5ubhr7WrRoobyJW7VqVSIjI3n69Clz5swhJCQELy8v4PXw8a1bt7Jw4UKGDh2apuyZM2fi6enJiBEjALC1tSUyMpJNmzYpaX788UdGjBihvIFdtmxZJk6cyLBhwxg/frySzsfHhw4dOgAwadIkgoKCOHToEI0aNUpTb+rbyBUqZP6P1mXLlvH8+XOWLFmCgYEB8HqB0aZNmxIQEECxYsWA11O0zJo1Cy0tLcqXL8/UqVN59uwZo0aNAmDkyJFMmTKFffv20b59e6X8fv360apVKwDmzJnDpk2bWLhwIcOGDSN//vz4+/sracuUKUNkZCQrV66kbdu2PHr0iISEBJo0aUK5cuUAqFixopL+6tWrDB06VDlHGxubTM/18uXLFC9ePM3+hISEHDcOX716lWrVqikdC1ZWVjnK/6YKFSpovF3+5hvwZcqUYeLEiXz77bf8+uuvyv5Xr17x66+/Ym9vn6a8devW0aVLF+bNm6fcL1np3r07ixYtonPnzgQHB9O4cWOKFi2aJt2YMWOUn62srBg8eDArVqxg2LBh6OnpYWhoSL58+TTeUN+xYwenTp3izp076OjoAK8buteuXctff/1Fr169gNeN/EuXLk233lQ9evRQfi5btiyzZs2iZs2aPHnyJN3v8OrVq7Rq1YoqVaooeXLqzfvj+fPn5M+fn/nz5yv35Pnz5wkLC2Pfvn3Url0beP1cWVpasnbtWtq0acO0adPw8PBg7NixwOvfA2fOnOGnn35K05ExcuRIFi9eTEREhBL3u0gdTXP58mVcXV3THE9MTCQxMVFjn46OjvJdCSHE58bX15fHjx/j5eWFtrY2ycnJdOztRd0vHTPMc/PqXX7/5W9+nNcP7XzaHzFaIYT495HFgjMnHQFCCCFEDlStWlX52cLCAoA7d+5QoUIFjh49yoULF1i2bJmSRq1Wk5KSQmxsrEZD8pvefOsf4Ndff+Xp06fMmjWL3bt3A3Dx4kVevXqFi4uLki5//vzUrFmT6OjodMuNjo6mRYsWGvucnZ01OgKOHj3K4cOHNUYAJCcn8+LFC549e4a+vn6a8zYwMMDIyCjDaVHUanW655VefPb29konAICLiwspKSnExMQoHQGVKlXSGFlQrFgxjYVztbW1MTU1TRPPm3Pk5suXj+rVq2tcq7lz5/Lbb79x5coVnj9/zsuXL5Xh9IULF8bHxwdPT08aNmxIgwYNaNu2rfKdDxo0iK+//pqlS5fSoEED2rRpozTOpuf58+fpdgQZGRlx7NixNPsz61j49ttvadWqFceOHePLL7+kefPmSiNwTqnVao3vaefOnUyaNIkzZ87w6NEjkpKSePHiBU+fPlW+pwIFCmjcD6kOHjzIhg0b+PPPP9Pcd5np3LkzI0aM4NKlS4SEhDBr1qx00/3111/MmDGDCxcu8OTJE5KSkjA2Ns607KNHj/LkyRNMTU019j9//pyLFy8qn0uXLp1pJwDA8ePHmTBhAlFRUdy/f19ZG+Hq1avY2dmlSe/n58e3337Lli1baNCgAa1atUr3umXmzfvj2bNnbNu2jW+++QZTU1OaNm1KdHQ0+fLl44svvlDymJqaUr58eeVej46OTrNopIuLCzNmzCA5ORlt7deNRoGBgTx9+pQjR47kqtMiI3p6ejx79izdY5MnT9bokAMYP348EyZMeG/1CyHEpyQ8PJywsDACAwOxtrZm29HlLJq+jsJFjHH3rpEmfXJyCtPHL6O9ryfFS2X+/zEhhBBCpgYSQgghcuDN6V9SG1BTGwRTUlL45ptviIqKUrYTJ05w/vz5DBuJbWxsOHv2rMY+CwsLrK2tKVy4sLIvo8b1txty3z6WlZSUFPz9/TViPnXqFOfPn9douH572huVSpXhIrG2trYAGXZQZCf2N/enV3dO4kmv3JUrVzJw4EB69OjBli1biIqKonv37rx8+VJJGxwczP79+6lduzYrVqzA1taWAwcOAK/nlT99+jTe3t7s2LEDOzs71qxZk2G9RYoU4cGDB2n2a2lpYW1tnWbLjJeXF1euXGHAgAHcvHkTDw8PhgwZkuW5pyc6OpoyZcoAr+e0b9y4MZUrV2bVqlUcPXqUX375BfjfArrwumE3ve+tXLlyVKhQgUWLFmlcx6yYmprSpEkTevbsyYsXL5QRL286cOAA7du3x8vLiw0bNnD8+HFGjx6dZT0pKSlYWFho3N9RUVHExMRojKJ5szMqPU+fPuXLL7/E0NCQ33//ncOHDyvfd0YxfP3111y6dIkuXbpw6tQpqlevnuOFc9+8P6pWrcqgQYNwd3cnICAAyPgZf/PZSu85Sy9f3bp1SU5OVqbHel/u37+fYSfLyJEjSUhI0NhGjhz5XusXQohPydSpU+nVqxfe3t6UL18eN6/qNG1fj9VLtqeb/sWzRC5GX2NB4BpauwyltctQfvnlF86ePYudnV2atayEEOK/TkulzpPtUyEdAUIIIcR74ujoyOnTp9Nt2C1QoEC6eTp06MDWrVs5fvx4pmWnlrF3715l36tXrzhy5EiGIw3s7OyUhutUb392dHQkJiYm3ZjTm98/OxwcHLCzsyMwMDDdxvmHDx8q8UVFRWksprxv3z60tLSUzoR38ea5JiUlcfToUWUqnz179lC7dm369OlDtWrVsLa21nhDPFW1atUYOXIkkZGRVK5cmT/++EM5Zmtry8CBA9myZQstW7bMdMHeatWqcebMmXc+p1RFixbFx8eH33//nRkzZjB//vwcl5E6bU7q9ElHjhwhKSmJwMBAatWqha2tLTdv3sx2eUWKFGHHjh1cvHiRdu3aaXQeZKVHjx5ERETQtWtX5Q31N+3bt4/SpUszevRoqlevjo2NTZpFigsUKEBycrLGPkdHR27dukW+fPnS3N85WVfh7Nmz3Lt3jylTplC3bl0qVKiQ6ULBqSwtLenduzerV69m8ODBLFiwINt1ZkRbW1tZfNfOzo6kpCQOHjyoHI+Pj+fcuXPK7wU7OzuN3xvwelFzW1tbjWtds2ZNNm3axKRJk/jpp5/eOU54PZLpxYsXGa6BoqOjg7GxscYm0wIJIT5nL168SNN5q6WtRUpK+o1MegY6TF82hMAlg5Stffv2lClThrVr16Y7jZ8QQojPl0wNJIQQQrwnw4cPp1atWvTt2xdfX18MDAyIjo5m69atGb4JPHDgQP7++2/q16/PhAkTqFu3LoUKFeLcuXNs3LhRaagzMDDg22+/ZejQoRQuXJhSpUopc+X37Nkz3bL9/PyoXbs2U6dOpXnz5mzZskVjWiCAcePG0aRJEywtLWnTpg1aWlqcPHmSU6dOpVlYOLtUKhXBwcE0aNCAevXqMWrUKCpUqMCTJ09Yv349W7ZsYdeuXXTq1Inx48fTrVs3JkyYwN27d+nfvz9dunRRpgV6F7/88gs2NjZUrFiR6dOn8+DBA2Wed2tra5YsWcLmzZspU6YMS5cu5fDhw8rb8bGxscyfP5+vvvqK4sWLExMTw7lz5+jatSvPnz9n6NChtG7dmjJlynD9+nUOHz6sNKinx9PTU1no9V2NGzcOJycnKlWqRGJiIhs2bMiwMyhVYmIit27dIjk5mdu3b7Np0yYmT55MkyZN6Nq1K/D6jf6kpCSCgoJo2rQp+/btY+7cuTmKzczMjB07duDu7k6HDh0IDQ0lX76s/9xs1KgRd+/ezXCqH2tra65evUpoaCg1atTg77//TjMCw8rKitjYWKKioihZsiRGRkY0aNAAZ2dnmjdvTkBAAOXLl+fmzZuEh4fTvHnzbC/gXKpUKQoUKEBQUBC9e/fmn3/+YeLEiZnmGTBgAF5eXtja2vLgwQN27NiR5ff0NrVaza1bt4DX0xlt3bqVzZs3M27cOOD1iKJmzZrh6+vLvHnzMDIyYsSIEZQoUUKZDmjw4MHUqFGDiRMn0q5dO/bv38/s2bM11n1I5ezszMaNG2nUqBH58uVj4MCBGcZ25swZXr58yf3793n8+LGyyHLq9FrwusOtbNmymU6bJYQQ4n/c3d2ZO3cuxYsXx9ramgOHT7F++S7qN6mppPn917+Jv5vAd+M7oqWlRelyFhplXDR9gY6Oznt5qUIIIcR/i4wIEEIIId6TqlWrsmvXLs6fP0/dunWpVq0aY8eOVeaVT4+uri7bt29nxIgRBAcHU6dOHSpWrMiAAQNwcXFh7dq1StopU6bQqlUrunTpgqOjIxcuXGDz5s0UKlQo3bJr1arFb7/9RlBQEA4ODmzZskVjwVV43UC9YcMGtm7dSo0aNahVqxbTpk2jdOnS73QtatasyZEjRyhXrhy+vr5UrFiRr776itOnTzNjxgwA9PX12bx5M/fv36dGjRq0bt0aDw8PZs+e/U51p5oyZQoBAQHY29uzZ88e1q1bp7wF3rt3b1q2bEm7du344osviI+Pp0+fPkpefX19zp49S6tWrbC1taVXr17069ePb775Bm1tbeLj4+natSu2tra0bdsWLy+vNHOdv6lz586cOXOGmJiYdz6vAgUKMHLkSKpWrUq9evXQ1tYmNDQ00zybNm3CwsICKysrGjVqxM6dO5k1axbr1q1TOpscHByYNm0aAQEBVK5cmWXLljF58uQcx2dubq6MNujUqVOat/TTo1KpKFKkSIYjZ5o1a8bAgQPp168fDg4OREZGKovfpmrVqhWNGjXC3d2dokWLsnz5clQqFeHh4dSrV48ePXpga2tL+/btuXz5co46m4oWLUpISAh//vkndnZ2TJkyhZ9//jnTPMnJyfTt25eKFSvSqFEjypcvr9H4bmVlleVc+I8ePcLCwgILCwsqVqxIYGAg33//PaNHj1bSBAcH4+TkRJMmTXB2dkatVhMeHq5Mn+Xo6MjKlSsJDQ2lcuXKjBs3ju+//z7NQsGpXFxc+Pvvvxk7dmyG6zUANG7cmGrVqrF+/XoiIiKoVq1amjf/ly9fjq+vb6bnKIQQ4n/GjBmDp6cn/v7+NG7cmMVB6/myuTMdvmmkpHlw7xH3bj3MuyCFEOJfTEuVN9unQqXOzgTCQgghhBCfiMuXL1OmTBmOHz+u8XZyXhs2bBgJCQnMmzcvr0MReez58+cULlyY8PBw3N3d8zqcD+Kff/7Bw8ODc+fOYWJiktfhCCHEJ+n0gw05zlOpUJMPEIkQQnwags5syZN6+9t9mSf15pRMDSSEEEII8RGMHj2aX375heTk5HTnwRefj127dlG/fv3/bCcAwM2bN1myZIl0AgghxDuQRn0hhMgZ+VdW5mREgBBCCCH+U/6tIwKEEOK/KnV9kfXr13Pv3j30ChpSpUFN6rTzRJXBwvNXTp5n2ai06+eEh4fLuhJCCCGEyJVf82hEQB8ZESCEEEII8fFZWVkh7zkIIcTHs2DBAkJDQwkICMDa2prZW3/n75l/oKOvR81mbpnm/WbeGHT0dWlb5nW6woULf/B4hRBCCCE+R9IRIIQQQgghhBAi16KiovDw8MDNzQ2AinWqcWb3MW5duJplXgMTQ3QN9SlatOgHjlIIIYQQ/3Wf0sK9eSH9cZpCCCGEEEIIIUQ2ODk5ceDAAWJjYwG4fekG185colz1SlnmXfjdVGZ2GUO3bt04cODAhw5VCCGEEOKzJSMChBBCCCGEEELkmq+vL48fP8bLywttbW2SkpNx6+JNJVenDPMYFjbGq197LKwtSXqVxKtjt/Dx8WHp0qXUqFHjI0YvhBBCiP8KLZVMEZsZ6QgQQgghhBBCCJFr4eHhhIWFERgYiLW1NQsiVrJtwWoMTU2o6vFFunlMSxbDtGQx5XO3r3pz69YtFi5cKB0BQgghhBAfgHQECCGEEEIIIYTItalTp9KrVy+8vb0BqKJVk4Q7D4j8c2uGHQHpsbe3Jyws7EOFKYQQQoj/OG1ZIyBTskaAEEIIIYQQQohce/HiBSqV5r+8tbRUkJKz4fnR0dGyaLAQQgghxAciIwKEEEIIIYQQQuSau7s7c+fOpXjx4lhbWxMTeYKDa3di37CWkmZnSBiP4xP4anAXAA6t24mJmSlFS5mTnJRMYFggmzdvJigoKK9OQwghhBDiP006AoQQQgghhBBC5NqYMWOYOXMm/v7+xMfHo1fIkGpeLtRt30hJ8+TBIx7dfaB8Tn6VzI5Fa3kcn0C+AvmpVL4i8+fPx9XVNS9OQQghhBD/AVoyNVCmVGq1WpZTFkIIIYQQQgjxXiw+vznHebrZeH6ASIQQQgjxOQk+l/O/Qd6H7rafxt8xMiJACCGEEEK8F5cvX6ZMmTIcP34cBweHvA7nvXJzc8PBwYEZM2bkeT1WVlYMGDCAAQMGfNBYsuLj48PDhw9Zu3ZtnsYh/n2kUV8IIYQQeUFGBGROOgKEEEIIIUSW3l4I9G3dunVjwoQJH6TukJAQBgwYwMOHD9ONa82aNTRv3vyD1P2xrV69mvz58+coj5WVFSEhIbi5ueU435UrVzI87urqSkRERI7KFOK/KCkpiaCgINavX8+9e/cwKmxAHa8aNOnaEC0trXTznD1+ganf/Zpmf3h4OOXKlfvQIQshhBBCpCEdAUIIIYQQIktxcXHKzytWrGDcuHHExMQo+/T09Hjw4EF6WUUOFC5c+KPVdfjwYZKTkwGIjIykVatWxMTEYGxsDECBAgU+WixC/JstWLCA0NBQAgICsLa2ZtW+JSycHIqegR4N29TLNO+kZSPQ09elRtEGwMd9xoUQQggh3pT+6wtCCCGEEEK8wdzcXNlMTExQqVRp9qW6dOkS7u7u6OvrY29vz/79+zXKioyMpF69eujp6WFpaYmfnx9Pnz59L3EOHz4cW1tb9PX1KVu2LGPHjuXVq1fK8QkTJuDg4MDSpUuxsrLCxMSE9u3b8/jxYyXN06dP6dq1K4aGhlhYWBAYGJimHisrK3744QclXenSpVm3bh13796lWbNmGBoaUqVKFY4cOaLkiY+Pp0OHDpQsWRJ9fX2qVKnC8uXLNcp1c3PTmPLnzp07NG3aFD09PcqUKcOyZcsyPf+XL1/Sr18/LCws0NXVxcrKismTJ6ebtmjRosr3l9o4aWZmhrm5OUWLFmXo0KGUKVMGPT09ypcvz8yZMzOtW61WM3XqVMqWLYuenh729vb89ddfmeYR4lMQFRWFh4cHbm5ulCxZkupu9lSuYcvlmGtZ5jUuaISJqTFFixalaNGiaGtrf4SIhRBCiM+Tlipvtk+FdAQIIYQQQoj3avTo0QwZMoSoqChsbW3p0KEDSUlJAJw6dQpPT09atmzJyZMnWbFiBXv37qVfv37vpW4jIyNCQkI4c+YMM2fOZMGCBUyfPl0jzcWLF1m7di0bNmxgw4YN7Nq1iylTpijHhw4dys6dO1mzZg1btmwhIiKCo0ePpqlr+vTpuLi4cPz4cby9venSpQtdu3alc+fOHDt2DGtra7p27YparQbgxYsXODk5sWHDBv755x969epFly5dOHjwYIbn4+Pjw+XLl9mxYwd//fUXv/76K3fu3Mkw/axZswgLC2PlypXExMTw+++/Y2VllcOrCCkpKZQsWZKVK1dy5swZxo0bx6hRo1i5cmWGecaMGUNwcDBz5szh9OnTDBw4kM6dO7Nr164c1y/Ev4mTkxMHDhwgNjYWgKsXbnD+VCxValXMMu+EnoEMbD6ebt26ceDAgQ8dqhBCCCFEhmRqICGEEEII8V4NGTIEb29vAPz9/alUqRIXLlygQoUK/PTTT3Ts2FF5693GxoZZs2bh6urKnDlz0NXVTbfMhIQEDA0Ns6x7zJgxys9WVlYMHjyYFStWMGzYMGV/SkoKISEhGBkZAdClSxe2b9/Ojz/+yJMnT1i4cCFLliyhYcOGACxevJiSJUumqatx48Z88803AIwbN445c+ZQo0YN2rRpA7weneDs7Mzt27cxNzenRIkSDBkyRMnfv39/Nm3axJ9//skXX3yRpvxz586xceNGDhw4oBxfuHAhFStqNj5evnxZ+fnq1avY2NhQp04dVCoVpUuXzvKapSd//vz4+/srn8uUKUNkZCQrV66kbdu2adI/ffqUadOmsWPHDpydnQEoW7Yse/fuZd68ebi6uuYqDiH+DXx9fXn8+DFeXl5oa2uTnJxMS18vajVwzDCPiakx3Ya2wcrWklevkojdcxcfHx+WLl1KjRo1PmL0QgghxOdDW6XO6xD+1aQjQAghhBBCvFdVq1ZVfrawsABeT3FToUIFjh49yoULFzSmuFGr1aSkpBAbG5umkTuVkZERx44dS7PfxsZG4/Nff/3FjBkzuHDhAk+ePCEpKUmZ8z6VlZWV0gmQGmPqW/YXL17k5cuXSmM2vJ7Tu3z58pmeZ7FixQCoUqVKmn137tzB3Nyc5ORkpkyZwooVK7hx4waJiYkkJiZiYGCQ7jlHR0eTL18+qlevruyrUKECBQsWTDc9vB5B0LBhQ8qXL0+jRo1o0qQJX375ZYbpMzN37lx+++03rly5wvPnz3n58iUODg7ppj1z5gwvXrxQOk9SvXz5kmrVqqWbJ/X836Sjo4OOjk6u4hXiQwkPDycsLIzAwECsra0JOxjK8qC1FDQ1wcUr/UZ9i1JmWJQyUz538+jLrVu3WLhwoXQECCGEECJPSEeAEEIIIYR4r/Lnz6/8rFK9njQzJSVF+e8333yDn59fmnylSpXKsEwtLS2sra0zrffAgQO0b98ef39/PD09MTExITQ0NM0c/2/Glxpjanyp0/hkR3rnmdm5BwYGMn36dGbMmEGVKlUwMDBgwIABvHz5Mt3yU2NJLSc7HB0diY2NZePGjWzbto22bdvSoEGDHM/Vv3LlSgYOHEhgYCDOzs4YGRnx008/ZTiNUeo5/v3335QoUULjWEYN+5MnT9YYdQAwfvx4JkyYkKNYhfjQpk6dSq9evZSRTrULVif+1gP+XrY9w46A9Njb2xMWFvahwhRCCCE+ezIHfuakI0AIIYQQQnw0jo6OnD59OstG/dzYt28fpUuXZvTo0cq+K1eu5KgMa2tr8ufPz4EDB5SOiQcPHnDu3Ll3nt5mz549NGvWjM6dOwOvG8/Pnz+f4SiIihUrkpSUxJEjR6hZsyYAMTExPHz4MNN6jI2NadeuHe3ataN169Y0atSI+/fvKwsCZzfW2rVr06dPH2XfxYsXM0xvZ2eHjo4OV69ezfZ1GjlyJIMGDdLYJ6MBxL/Rixcv0nTIaWmrUKfkbPqB6OhoihYt+j5DE0IIIYTINukIEEIIIYQQH83w4cOpVasWffv2xdfXFwMDA6Kjo9m6dStBQUHvVLa1tTVXr14lNDSUGjVq8Pfff7NmzZoclWFoaEjPnj0ZOnQopqamFCtWjNGjR6Ol9e7vF1lbW7Nq1SoiIyMpVKgQ06ZN49atWxl2BKRO7+Pr68v8+fPJly8fAwYMQE9PL8M6pk+fjoWFBQ4ODmhpafHnn39ibm6e6XRCGcW6ZMkSNm/eTJkyZVi6dCmHDx+mTJky6aY3MjJiyJAhDBw4kJSUFOrUqcOjR4+IjIzE0NCQbt26pckj0wCJT4W7uztz586lePHiWFtbc3T/STav2EXdxjWVNH/N28CDe4/wHd0RgC0rd1HEojAlrMxJSkom8PdANm/e/M6/54QQQgghcks6AoQQQgghxEdTtWpVdu3axejRo6lbty5qtZpy5crRrl27dy67WbNmDBw4kH79+pGYmIi3tzdjx47N8VQzP/30E0+ePOGrr77CyMiIwYMHk5CQ8M7xjR07ltjYWDw9PdHX16dXr140b94807KDg4P5+uuvcXV1pVixYvzwww+MHTs2w/SGhoYEBARw/vx5tLW1qVGjBuHh4TnuyOjduzdRUVG0a9cOlUpFhw4d6NOnDxs3bswwz8SJEzEzM2Py5MlcunSJggUL4ujoyKhRo3JUtxD/NmPGjGHmzJn4+/sTHx+Psakhbl8585XP/9bfSIh/zP3bD5TPyUnJrPw1jAd3Eyigk58KtnbMnz9fFs4WQgghPiCt7M+o+VlSqXMyEaoQQgghhBBCCPEZ23f77xzncSnm/QEiEUIIIcSbVl7alCf1ti3bKE/qzSkZESCEEEIIIYQQQgghhBDikyYjAjInHQFCCCGEEEIIIUQ2ydv9QgghhPgUSUeAEEIIIYQQQgjxmUpKSiIoKIj169dz79499AoaUqVBTeq080SVwfoiV06eZ9motAsfh4eHU65cuQ8dshBCCCFyQToChBBCCCGEEEKIz9SCBQsIDQ0lICAAa2trZm/9nb9n/oGOvh41m7llmvebeWPQ0delbZnX6QoXLvzB4xVCCCEyoq2SpXAzIx0BQgghhBBCCCHEZyoqKgoPDw/c3NwAqFinGmd2H+PWhatZ5jUwMUTXUJ+iRYt+4CiFEEII8a7SH+cnhBBCCCGEEEKI/zwnJycOHDhAbGwsALcv3eDamUuUq14py7wLv5vKzC5j6NatGwcOHPjQoQohhBCZ0lLlzfapkBEBQgghhBBCCCHEZ8rX15fHjx/j5eWFtrY2ScnJuHXxppKrU4Z5DAsb49WvPRbWliS9SuLVsVv4+PiwdOlSatSo8RGjF0IIIUR2SUeAEEIIIYQQQgjxmQoPDycsLIzAwECsra1ZELGSbQtWY2hqQlWPL9LNY1qyGKYliymfu33Vm1u3brFw4ULpCBBCCCH+paQjQAghhBBCCCGE+ExNnTqVXr164e3tDUAVrZok3HlA5J9bM+wISI+9vT1hYWEfKkwhhBAiS5/SND15QdYIEEIIIYQQQgghPlMvXrxApdJsOdHSUkGKOkflREdHy6LBQgghxL+YjAgQQgghhBBCCCE+U+7u7sydO5fixYtjbW1NTOQJDq7diX3DWkqanSFhPI5P4KvBXQA4tG4nJmamFC1lTnJSMoFhgWzevJmgoKC8Og0hhBBCRgRkQToChBBCCCGEEEKIz9SYMWOYOXMm/v7+xMfHo1fIkGpeLtRt30hJ8+TBIx7dfaB8Tn6VzI5Fa3kcn0C+AvmpVL4i8+fPx9XVNS9OQQghhBDZoFKr1Tkb7yeEEEIIIYQQQoj/pMXnN+c4Tzcbzw8QiRBCCJEzm65vzJN6G5X0ypN6c0rWCBBCiM/E5cuXUalUREVF5XUoGfLx8aF58+aZpnFzc2PAgAGZprGysmLGjBnvLa6cmDBhAg4ODnlS97vKzrX9UD6F+zMrqv9j787jasr/P4C/blHaS7QgQtJCpezRYpmyZidZwsjYd2ls2SZbCGMZVBj7TMgylqhIdhJKJZEl+1qE6vz+8Ot8XW23qCyv5zzOY9zP+Szvc+4598H5nM/nI5Fg9+7dX1RHYGAgNDU1v0o8JUGWe/Zb9jXuV0EQ4OHhgfLlyxf6GuZvFRF9i/rXcir0RkRERN8+dgQQEf0AJBJJvpu7u3uxtZ3fg8uv8WC0KM6dOwcPD4+vGkdgYGCB5zksLOzLAs+Hg4NDrm3+9ttvxdZmccnt4bGBgQFSUlJQp06dYm07u8Mhe9PS0oKdnR3Cw8OLtd2S9DUeznt7exd4vd+6deurxJub0nxAXlgHDx5EYGAg9u3bl+c1XJIdPJ9f4xoaGmjcuDH27t0rlW/ChAk4evRoicREREQl6/6bdAQmJKPVfyfRMo/t0N2HpR0mERGVMK4RQET0A0hJSRH/vH37dkyfPh1xcXFimpKSEp4/f55b0R9SxYoVv3qdPXv2hLPz/+bK7dKlC+rUqYNZs2aJaeXLly/WzoDBgwdLtQcAysrKxdZeSZKXl4eenl6JtRcSEgJzc3M8evQIv//+O9q2bYurV6+ievXqOfJ++PABZcuWLbHYvgUTJkyQ6mRq0KABPDw8MHjwYDGtOO6z4lKc32FiYiL09fXRtGnTYqm/qLKv8RcvXmDlypXo2rUrLl68KHZUqKqqQlVVtZSjJCKi4rA27hYm1q2FtA8ZCLqdkmueP2OTsDbutvj5n5YNSyo8IqJiIyfhDPj54YgAIqIfgJ6enrhpaGhAIpHkSMt28+ZNODo6QllZGZaWljh16pRUXZGRkbCzs4OSkhIMDAwwatQopKWlfZU4r1y5ghYtWkBJSQna2trw8PBAampqjnwzZ86Ejo4O1NXVMWTIELx//15qf0ZGBkaMGAFNTU1oa2tj6tSp+HTJm0/fJjY0NAQAdO7cGRKJRPxcWEpKSlLnVEFBAcrKyjnSsm3atAmGhobQ0NBAr1698Pr1a3GfIAhYsGABatSoASUlJVhaWuKff/4pMIbP29PT04O6ujqA/70FHBQUlO/3e/LkSdjb20NZWRlaWlpwcnKS6iTKysrCpEmTUL58eejp6cHb21uq/OLFi1G3bl2oqKjAwMAAw4YNk/oOs998PnToEExNTaGqqgpnZ2exs8rb2xsbNmzAnj17pEZSfD41UFhYGCQSCY4ePYr69etDWVkZTZs2lergAoA5c+ZAR0cHampq+PXXXzF58mSZpjvR1taGnp4eLCwssGbNGrx58waHDx8G8HEEyerVq+Hi4gIVFRXMmTMHALB3717Y2NigXLlyqFGjBmbOnImMjIxc68+O/8WLF2JaVFRUjjfpAwMDUbVqVSgrK6Nz5854+vRpjroK025e5xeQ/f4DPj4k/vQ6k5eXh5qaWo60bIsWLYK+vj60tbUxfPhwfPjwQdz3/v17TJo0CZUrV4aKigoaNWr0xR1mq1atQs2aNaGgoIDatWtj06ZNUvvz+g7nzZsHXV1dqKmpYdCgQUhPTy+wrfDwcDRs2BCKiorQ19fH5MmTxfPv7u6OkSNHIjk5Oc/fl7CwMAwYMAAvX74Uv5NP76s3b95g4MCBUFNTQ9WqVfHXX39Jlb937x569uwJLS0taGtrw8XFRabRGNnXuImJCebOnYsPHz4gNDRU3P/51EDZI0ny+y5TUlLQrl07KCkpoXr16tiyZUuO0Rve3t6oWrUqFBUVUalSJYwaNarAWImI6Os6/uApzj95DmONvDt80zIy8fz9B3EjIqIfHzsCiIh+MlOmTMGECRMQFRUFY2NjuLq6ig+1rly5AicnJ3Tp0gXR0dHYvn07IiIiMGLEiC9u982bN3B2doaWlhbOnTuHnTt3IiQkJEfdR48eRWxsLEJDQ7F161bs2rULM2fOlMqzYcMGlClTBmfOnMGyZcuwZMkSrFu3Ltd2z507BwAICAhASkqK+Dk3Dg4OX2UapcTEROzevRv79u3Dvn37EB4ejnnz5on7p06dioCAAKxatQrXrl3D2LFj0adPn68yPU1+329UVBRatmwJc3NznDp1ChEREejQoQMyMzPF8hs2bICKigrOnDmDBQsWYNasWThy5Ii4X05ODsuWLcPVq1exYcMGHDt2DJMmTZKK4c2bN1i0aBE2bdqE48ePIzk5GRMmTADw8U3zHj16iJ0DKSkp+b5JPWXKFPj6+uL8+fMoU6YMBg4cKO7bvHkz5s6di/nz5+PChQuoWrUqVq1aVehzlj2q4tMHnjNmzICLiwuuXLmCgQMH4tChQ+jTpw9GjRqFmJgYrFmzBoGBgZg7d26h28t25swZDBw4EMOGDUNUVBQcHR3FB9bZCttuXudX1vuvKEJDQ5GYmIjQ0FBs2LABgYGBCAwMFPcPGDAAJ0+exLZt2xAdHY3u3bvD2dkZCQkJRWpv165dGD16NMaPH4+rV69iyJAhGDBggNRDbiDnd7hjxw7MmDEDc+fOxfnz56Gvr4+VK1fm29a9e/fQtm1bNGjQAJcvX8aqVauwfv168Xvy8/PDrFmzUKVKlTx/X5o2bYqlS5dCXV1d/E6y7wcA8PX1Rf369XHp0iUMGzYMQ4cOxfXr1wF8vJccHR2hqqqK48ePIyIiQuxc+7yDNC8fPnzA2rVrAaDAUREFfZf9+vXD/fv3ERYWhn///Rd//fUXHj16JO7/559/sGTJEqxZswYJCQnYvXs36tatK1OcRET09dRQU0ZdLXWcefzzjAgmIgI+Puguje27IRAR0Q8lICBA0NDQyJGelJQkABDWrVsnpl27dk0AIMTGxgqCIAh9+/YVPDw8pMqdOHFCkJOTE96+fZtnewAEFRWVHBsAYdeuXYIgCMJff/0laGlpCampqWLZ/fv3C3JycsKDBw8EQRCE/v37C+XLlxfS0tLEPKtWrRJUVVWFzMxMQRAEwd7eXjA1NRWysrLEPJ6enoKpqan4uVq1asKSJUvEz5/GkZ++ffsKkydPLjBfdhyjR4/OkT5jxgxBWVlZePXqlZg2ceJEoVGjRoIgCEJqaqpQrlw5ITIyUqrcoEGDBFdX13zbK1u2bI5zHBgYKAiCbN+vq6urYGtrm28bzZo1k0pr0KCB4OnpmWeZHTt2CNra2uLn7Ovhxo0bYtqff/4p6Orqip/79+8vuLi4SNWTHf+lS5cEQRCE0NBQAYAQEhIi5tm/f78AQLwWGzVqJAwfPlyqHltbW8HS0jLPeD9vJzU1VRgyZIggLy8vREdHC4Lw8XoZM2aMVLnmzZsLf/zxh1Tapk2bBH19ffHzp9dZdvzPnz8X91+6dEkAICQlJQmC8PH7cHZ2lqqzZ8+eUvevLO1+LrfzK8v9l5/P76lP26pWrZqQkZEhpnXv3l3o2bOnIAiCcOPGDUEikQj37t2TKteyZUvBy8ur0O0JgiA0bdpUGDx4sFRa9+7dhbZt24qfc/sOmzRpIvz2229SaY0aNcr3evn999+F2rVrS/3e/Pnnn1K/SUuWLBGqVauWZx2CkPfvcrVq1YQ+ffqIn7OysgQdHR1h1apVgiAIwvr163O0/+7dO0FJSUk4dOhQrm1lX+NKSkqCioqKICcnJwAQDA0NhadPn4r5ZsyYIXXsBX2XsbGxAgDh3Llz4v6EhAQBgPhd+fr6CsbGxsL79+/zPR/Z0tPThZcvX0pt6enpMpUlIqK8ZWZlCWuvJwktDkTItHU7eqa0QyYi+iqO3N1fKtv34rvqtCAioi9nYWEh/llfXx8AxDc6L1y4gMDAQHHuaFVVVTg5OSErKwtJSUl51qmmpoaoqKgc26diY2NhaWkJFRUVMc3W1hZZWVlS071YWlpKzXvfpEkTpKam4s6dO2Ja48aNIZFIpPIkJCRIvdleFBs3boSPj88X1QF8nI5ITU1N/Kyvry+e45iYGKSnp6N169ZS53njxo1ITEzMt143N7cc57hz585SefL7frNHBOTn0/Kfxw58fGO4devWqFy5MtTU1NCvXz88ffpUavooZWVl1KxZM886CiO/44mLi0PDhtLz2X7+OS9NmzaFqqoq1NTUsHfvXgQGBkq9uVy/fn2p/BcuXMCsWbOkvrPBgwcjJSUFb968KdKxxcbGokmTJlJpn3/+Wu3Kev8Vhbm5udQ0QZ9+3xcvXoQgCDA2NpY6hvDw8AKv9/yOxdbWVirN1tYWsbGxUmmff4eynO/c2mrSpInU742trS1SU1Nx9+7dooSfw6fXePa0bp/+Jt+4cQNqamriuStfvjzS09MLPH/bt2/HpUuXEBwcDCMjI6xbtw7ly5fPt0x+32VcXBzKlCkDa2trcb+RkRG0tLTEz927d8fbt29Ro0YNDB48GLt27cpzGisA8PHxgYaGhtT2NX6DiYh+dvOjE9CjemX8Ulm29XycKusUc0RERPQt4GLBREQ/mU+nhsh+uJWVlSX+f8iQIbnO6Vy1atU865STk4ORkVG+7QqCIPUw7VN5pRc2z7fi8+k3JBKJ1DkGgP3796Ny5cpS+RQVFfOtV0NDo8DznN/3q6Sk9EWx3759G23btsVvv/2G2bNno3z58oiIiMCgQYOkptXJrQ5BKNqiTfkdz6dp2WRtZ/v27TAzMxPXmfjcpw/Ms9ucOXMmunTpkiNvuXLlcqTJycnliOfTcyRrrIVtNy9fev/lp6DrXV5eHhcuXJB6wAzgixaqze17/zzt8++wKHKrN/t7+1q/SQWdPxsbG2zevDlHuYIWazYwMECtWrVQq1YtqKqqomvXroiJiYGOTt4Pe/KLJa/r9dN0AwMDxMXF4ciRIwgJCcGwYcOwcOFChIeH5zotkZeXF8aNGyeVVtDvIBERFSzk/mPoKinCtUYVHL73uMD8zlV0SyAqIqLiJ/f9PDYoFewIICIikbW1Na5du1bgw+aiMDMzw4YNG5CWliY+oDt58iTk5ORgbGws5rt8+TLevn0rPrQ+ffo0VFVVUaVKFTHP6dOnpeo+ffo0atWqleNBY7ayZct+8WiBr8XMzAyKiopITk6Gvb19ibZtYWGBo0eP5lhzQVbnz59HRkYGfH19xQfdO3bsKHQ9CgoKX+X7qF27Ns6ePYu+fftKxSgLAwMDqVELBbG2tkZcXJzM90b2Q9qUlBTxjenPR8mYmZnlei1/SbtA7udX1vvva6tXrx4yMzPx6NEjNG/e/KvUaWpqioiICPTr109Mi4yMhKmpaYHlTp8+LVXu8/P9OTMzM/z7779SHQKRkZFQU1PL0ZGXn6Je89bW1ti+fbu4eHpR2dvbo06dOpg7dy78/PyKVIeJiQkyMjJw6dIl2NjYAABu3LghtSA28LHDsWPHjujYsSOGDx8OExMTXLlyRWokQTZFRUU++CciKiZZggA5GTqtLcuro4pKwS+LEBHR949TAxERkcjT0xOnTp3C8OHDERUVhYSEBAQHB2PkyJFfXLebmxvKlSuH/v374+rVqwgNDcXIkSPRt29f6Or+7y2k9+/fY9CgQYiJicF///2HGTNmYMSIEeKDZwC4c+cOxo0bh7i4OGzduhXLly/H6NGj82zb0NAQR48exYMHD/D8ed6LpvXr1w9eXl5ffKz5UVNTw4QJEzB27Fhs2LABiYmJuHTpEv78809s2LAh37Jv3rzBgwcPpLb8judzXl5eOHfuHIYNG4bo6Ghcv34dq1atwpMnT2QqX7NmTWRkZGD58uW4efMmNm3ahNWrV8vcfjZDQ0NER0cjLi4OT548yfGmvKxGjhyJ9evXY8OGDUhISMCcOXMQHR1dLKNHpk+fjo0bN8Lb2xvXrl1DbGwstm/fjqlTp+aa38jICAYGBvD29kZ8fDz2798PX19fqTyjRo3CwYMHsWDBAsTHx2PFihU4ePDgF7UL5H5+Zb3/vjZjY2O4ubmhX79+CAoKQlJSEs6dO4f58+fjwIED+Za9d+9ejqmwnj17hokTJyIwMBCrV69GQkICFi9ejKCgIKkFeHMzevRo+Pv7w9/fH/Hx8ZgxYwauXbuWb5lhw4bhzp07GDlyJK5fv449e/ZgxowZGDdunNRvUkEMDQ2RmpqKo0eP4smTJzJP6+Tm5oYKFSrAxcUFJ06cQFJSEsLDwzF69OhCT000fvx4rFmzBvfu3StUuWwmJiZo1aoVPDw8cPbsWVy6dAkeHh5QUlIS77nAwECsX78eV69eFX8jlJSUUK1atSK1SURERWOrWx7dqldGxMOnYtog42rwtKiVI2+bKrqIefG6JMMjIio28pLS2b4X7AggIiKRhYUFwsPDkZCQgObNm6NevXqYNm2aODf7l1BWVsahQ4fw7NkzNGjQAN26dUPLli2xYsUKqXwtW7ZErVq1YGdnhx49eqBDhw7w9vaWytOvXz+8ffsWDRs2xPDhwzFy5Eh4eHjk2bavry+OHDkCAwMD1KtXL898ycnJSElJ+aLjlMXs2bMxffp0+Pj4wNTUFE5OTti7dy+qV6+eb7m1a9dCX19fanN1dZW5XWNjYxw+fBiXL19Gw4YN0aRJE+zZswdlysg2QNDKygqLFy/G/PnzUadOHWzevLlI83kPHjwYtWvXRv369VGxYkWcPHmy0HUAHx+Senl5YcKECbC2tkZSUhLc3d0LNWWOrJycnLBv3z4cOXIEDRo0QOPGjbF48eI8H3CWLVsWW7duxfXr12FpaYn58+djzpw5UnkaN26MdevWYfny5bCyssLhw4dzPOAvbLtA7udX1vuvOAQEBKBfv34YP348ateujY4dO+LMmTMwMDDIt9yiRYtQr149qS04OBidOnWCn58fFi5cCHNzc6xZswYBAQFwcHDIt76ePXti+vTp8PT0hI2NDW7fvo2hQ4fmW6Zy5co4cOAAzp49C0tLS/z2228YNGhQvh0xuWnatCl+++039OzZExUrVsSCBQtkKqesrIzjx4+jatWq6NKlC0xNTTFw4EC8ffu20CME2rdvD0NDQ8ydO7dQ5T61ceNG6Orqws7ODp07d8bgwYOhpqYm3nOamppYu3YtbG1txRFIe/fuzXX6LSIiKj6/mRhiX/IDBMQni2naimWhU056FJZKGXk019PGf3celnSIRERUCiRCUSftJSIiIvrGtG7dGnp6eti0aVNph0L0w7t79y4MDAwQEhJS4ELkRERUclr+V/iXLI62sS2GSIiIStaJB/tLpd3meu1Kpd3C4hoBRERE9F168+YNVq9eDScnJ8jLy2Pr1q0ICQnBkSNHSjs0oh/SsWPHkJqairp16yIlJQWTJk2CoaEh7OzsSjs0IiL6BB/qExFRbtgRQERERN8liUSCAwcOYM6cOXj37h1q166Nf//9F61atSrt0Ih+SB8+fMDvv/+OmzdvQk1NDU2bNsXmzZtRtmzZ0g6NiIjom5C9ntbevXvx5MkTVKyoic6dW2LYsJ55ri90+HAktm79D7GxN/H+/QfUqlUbI0aMQPPmzUs4eiL60XFqICIiIiIiIiIioi+0atUqBAYGYv78+TAyMsLVq0fg5eWHMWP6oH//jrmWmTt3LXR0yqNRo7pQV1dFUNBF+Pv7Y8eOHTAzMyvhIyD6vp18WDpTA9nqcmogIiIiIiIiIiKin0JUVBRatmwJBwcHAECVKrbYvz8cV68m5FlmypTBUp/HjXPA0aNHcezYMXYEENFXlfu4JCIiIiIiIiIiIpKZjY0NTp8+jaSkJADA9etJuHAhFvb29WWuIysrC2lpadDU1CymKIl+XHKS0tm+FxwRQERERERERERE9IUGDx6M169fo02bNpCXl0dmZibGju2L9u3tZa7D398fb9++RZs2bYoxUiL6GbEjgIiIiIiIiIiI6AsdOHAAwcHB8PX1hZGREWJjQ+Hjsw46OuXRuXPLAsvv2xeOFSv+xMqVK6GtrV0CERPRz4QdAURERERERERERF9owYIF8PDwQLt2HxcOrV1bgvv3H2PNmp0FdgQcOHACU6Ysg5/fcjRt2rQkwiX64XAO/Pzx/BAREREREREREX2h9PR0SCTSE4bLy8tBEIR8y+3bF47Jk5fC13eCuNAwEdHXxhEBREREREREREREX8jR0RGrV69GpUqV/n9qoFMICNiNrl1bi3l8fTfg4cOnWLBgHICPnQCenkvw+++DYWlpgsePHwMAypUrBzU1tVI5DqLvleQ7Wri3NEiEgroliYiIiIiIiIiIKF+pqanw8/NDSEgInj59Ch0dLbRrZ4fhw3tBQaEsAGDy5CW4d+8RNm3yAQD07euFs2ev5qirc+fOmDdvXonGT/S9O/t4f6m027Biu1Jpt7DYEUBERERERERERPTVxRehjPFXj4LoZ3GulDoCGnwnHQFcI4CIiIiIiIiIiIiI6AfGjgAiIiKi78StW7cgkUgQFRVV2qF8dQ4ODhgzZkxph0FfUVhYGCQSCV68eFHaoRAREZUS4yJsRETFgx0BRERERN8AiUSS7+bu7l5sbQcGBkJTU7PY6i8J2Z0k2ZuCggKMjIwwZ84cfM8zYUZGRkJeXh7Ozs4y5XdwcIBEIsG2bduk0pcuXQpDQ8NiiJCIiIiIvhcZGRlYsmQJWrRoAQsLC7Rs2RzLV0zDh8woZArRuW4HD62F+4BuaNy4PqytrdCzZ0+cOHGitA8lVxJJ6WzfizKlHQARERERASkpKeKft2/fjunTpyMuLk5MU1JSwvPnz0sjtO9KSEgIzM3N8e7dO0RERODXX3+Fvr4+Bg0aVNqhFYm/vz9GjhyJdevWITk5GVWrVi2wTLly5TB16lR07doVZcuWLYEoiYiIiOh7sHbtWmzbtg3z58+HkZERoq/sx5TfV0JNTRl9++U+z/358zFo2tQSY8b2hpqaCvbsuoahQ4dix44dMDMzK+EjoC/BEQFERERE3wA9PT1x09DQgEQiyZGW7ebNm3B0dISysjIsLS1x6tQpqboiIyNhZ2cHJSUlGBgYYNSoUUhLSytybMnJyXBxcYGqqirU1dXRo0cPPHz4EAAQFxcHiUSC69evS5VZvHgxDA0NxbfxY2Ji0LZtW6iqqkJXVxd9+/bFkydPcm1v1qxZqFu3bo50GxsbTJ8+Pd9YtbW1oaenh2rVqsHNzQ1NmzbFxYsXxf1ZWVmYNWsWqlSpAkVFRVhZWeHgwYPi/uyRBUFBQV90jleuXIlatWqhXLly0NXVRbdu3fKNOzdpaWnYsWMHhg4divbt2yMwMFCmcq6urnj58iXWrl2bb75Vq1ahZs2aUFBQQO3atbFp0yapOnr16iWV/8OHD6hQoQICAgIAAIIgYMGCBahRowaUlJRgaWmJf/75p3AHSUREREQlJioqCi1btoSDgwOqVKkCJ+cmsLW1xNWriXmW8fp9AAb96oK6dY1gaKiPcePGoVq1ajh27FgJRi4buVLavhffU6xEREREBGDKlCmYMGECoqKiYGxsDFdXV2RkZAAArly5AicnJ3Tp0gXR0dHYvn07IiIiMGLEiCK1JQgCOnXqhGfPniE8PBxHjhxBYmIievbsCQCoXbs2bGxssHnzZqlyW7ZsQe/evSGRSJCSkgJ7e3tYWVnh/PnzOHjwIB4+fIgePXrk2ubAgQMRExODc+fOiWnR0dG4dOlSoaZIOn/+PC5evIhGjRqJaX5+fvD19cWiRYsQHR0NJycndOzYEQkJCVJlv+Qcnz9/HqNGjcKsWbMQFxeHgwcPws7OTqw7MDAQEhnGEG/fvh21a9dG7dq10adPHwQEBMg0zZG6ujp+//13zJo1K88OoF27dmH06NEYP348rl69iiFDhmDAgAEIDQ0FALi5uSE4OBipqalimUOHDiEtLQ1du3YFAEydOhUBAQFYtWoVrl27hrFjx6JPnz4IDw8vMEYiIiIiKnk2NjY4ffo0kpKSAADXr9/CxYvXYWdnLXMdWVlZSEtL++6nFv0ZsSOAiIiI6DszYcIEtGvXDsbGxpg5cyZu376NGzduAAAWLlyI3r17Y8yYMahVqxaaNm2KZcuWYePGjUhPTy90WyEhIYiOjsaWLVtgY2ODRo0aYdOmTQgPDxcf1Lu5uWHLli1imfj4eFy4cAF9+vQB8PHNc2tra/zxxx8wMTFBvXr14O/vj9DQUMTHx+dos0qVKnBychLfPAeAgIAA2Nvbo0aNGvnG27RpU6iqqkJBQQENGjRAjx490K9fP3H/okWL4OnpiV69eqF27dqYP38+rKyssHTpUql6vuQcJycnQ0VFBe3bt0e1atVQr149jBo1SqxbQ0MDtWvXLvDcr1+/XjyHzs7OSE1NxdGjRwssBwDDhg1DuXLlsHjx4lz3L1q0CO7u7hg2bBiMjY0xbtw4dOnSBYsWLQIAODk5QUVFBbt27RLLbNmyBR06dIC6ujrS0tKwePFi+Pv7w8nJCTVq1IC7uzv69OmDNWvWyBTju3fv8OrVK6nt3bt3MpUlIiIiosIbPHgw2rVrhzZt2sDc3BxdO09C337t0K59M5nr8Pf3x9u3b9GmTZtijJSKAzsCiIiIiL4zFhYW4p/19fUBAI8ePQIAXLhwAYGBgVBVVRU3JycnZGVliW/+FEZsbCwMDAxgYGAgppmZmUFTUxOxsbEAgF69euH27ds4ffo0AGDz5s2wsrIS5wy9cOECQkNDpWIyMTEBACQm5j4MefDgwdi6dSvS09Px4cMHbN68GQMHDiww3u3btyMqKgqXL1/G9u3bsWfPHkyePBkA8OrVK9y/fx+2trZSZWxtbcVjyfYl57h169aoVq0aatSogb59+2Lz5s148+aNWF/nzp1zTKX0ubi4OJw9e1acnqdMmTLo2bMn/P39CzwHAKCoqIhZs2Zh4cKFuU7BFBsbm+95KFu2LLp37y6O9EhLS8OePXvg5uYG4ONUT+np6WjdurXUedi4cWOe3+nnfHx8oKGhIbX5+PjIVJaIiIiICu/AgQMIDg6Gr68vgoKC4DNvOAL8g7F7V5hM5ffvi8CKFSuwZMkSaGtrF2+wRSCRCKWyfS+4WDARERHRd+bTBWCzp5jJysoS/z9kyBCpN9CzybLQ7OcEQch1GptP0/X19eHo6IgtW7agcePG2Lp1K4YMGSLmzcrKQocOHTB//vwc9WQ/ZP9chw4doKioiF27dkFRURHv3r0Tp6TJj4GBAYyMjAAApqamuHnzJqZNmwZvb28xz+fHk9sxfsk5VlBQwMWLFxEWFobDhw9j+vTp8Pb2xrlz52QeQr1+/XpkZGSgcuXKUnGWLVsWz58/h5aWVoF19OnTB4sWLcKcOXNgaGiYY39B58HNzQ329vZ49OgRjhw5gnLlyolvfmWfi/3790vFCHzshJCFl5cXxo0bV6SyRERERFR4CxYsgIeHB9q1+7gwsJHxO9y//wRr/9qFTp0d8i3734GTmDZ1Ffz8lqNp06bFHyx9dewIICIiIvqBWFtb49q1a+LD8C9lZmaG5ORk3LlzRxwVEBMTg5cvX8LU1FTM5+bmBk9PT7i6uiIxMVFqoVlra2v8+++/MDQ0RJkysv31s0yZMujfvz8CAgKgqKiIXr16QVlZudDxy8vLIyMjA+/fv4e6ujoqVaqEiIgIqTn7IyMj0bBhQ5nrlOUclylTBq1atUKrVq0wY8YMaGpq4tixY+jSpUuB9WdkZGDjxo3w9fXFL7/8IrWva9eu2Lx5s0xrPsjJycHHxwddunTB0KFDpfaZmpoiIiJCatqkyMhIqe+0adOmMDAwwPbt2/Hff/+he/fuUFBQAPDxulBUVERycjLs7e0LjCU3ioqKfPBPREREVILS09NzvAwiJyeHrKz832rfvy8CU6esxELfMXBwcCjGCL9Mwatw/dzYEUBERET0A/H09ETjxo0xfPhwDB48GCoqKoiNjcWRI0ewfPnyPMtlZmYiKipKKk1BQQGtWrWChYUF3NzcsHTpUmRkZGDYsGGwt7dH/fr1xbzZD5uHDh0KR0dHqbfEhw8fjrVr18LV1RUTJ05EhQoVcOPGDWzbtg1r166FvLx8rjH9+uuv4oPpkydPynT8T58+xYMHD5CRkYErV67Az88Pjo6OUFdXBwBMnDgRM2bMQM2aNWFlZYWAgABERUXlWOw4PwWd43379uHmzZuws7ODlpYWDhw4gKysLHFdgF27dsHLyyvP6YH27duH58+fY9CgQdDQ0JDa161bN6xfv17mxZ/btWuHRo0aYc2aNdDV1RXTJ06ciB49esDa2hotW7bE3r17ERQUhJCQEDGPRCJB7969sXr1asTHx4sLCQOAmpoaJkyYgLFjxyIrKwvNmjXDq1evEBkZCVVVVfTv31/m80lEREREJcPR0RGrV69GpUqVYGRkhGsxZ7AhcC+6dG0h5lnsuxmPHj3DvPkjAXzsBPCavAJevw+ApWUtPH78GABQrlw5qKmplcpxUNGwI4CIiIjoB2JhYYHw8HBMmTIFzZs3hyAIqFmzJnr27JlvudTUVNSrV08qrVq1arh16xZ2796NkSNHws7ODnJycnB2ds7RqaCuro4OHTpg586dOeaxr1SpEk6ePAlPT084OTnh3bt3qFatGpydnSEnl/eSVdkL8T59+hSNGjWS6fhbtWoF4ONIAH19fbRt2xZz584V948aNQqvXr3C+PHj8ejRI5iZmSE4OBi1atWSqX6g4HOsqamJoKAgeHt7Iz09HbVq1cLWrVthbm4OAHj58iXi4uLyrH/9+vVo1apVjk4A4OOIgD/++AMXL16EtbW1TPHOnz8/x/DtTp06wc/PDwsXLsSoUaNQvXp1BAQE5HjDy83NDX/88QeqVauWY02B2bNnQ0dHBz4+Prh58yY0NTVhbW2N33//Xaa4iIiIiKhkTZ06FX5+fpg5cyaePn0KHR1N9OjZGkOHdRPzPHn8HCn3/7fG1I7tR5CRkYnZs9Zh9qx1Ynrnzp0xb968Eo2/ILnMaEqfkAiC8P2saEBEREREPw1BEGBiYoIhQ4bkmEueiIiIiIi+TKYQXegy8hKLYojk67j8bF+ptGtZvn2ptFtYHBFARERERN+cR48eYdOmTbh37x4GDBhQ2uEQEREREf1wvuWH+vT1sSOAiIiIiL45urq6qFChAv766y9oaWmVdjhEP4WMjAwsX74ce/fuxZMnT6BVQQW/tK8Pt19b5TmN19VLSVi7fD/u3HqEd+nvUbmSAXr16gV3d/eSDZ6IiIh+epwZKH/sCCAiIiKibw5nryQqeWvXrsW2bdswf/58GBkZIex8IBbN3AEVVSV06d081zLllBTg0sMWNWrpo5ySAlJiNTFjxgwoKSkVuDYJEREREZWcvFdnIyIiIiIiop9GVFQUWrZsCQcHB1SpUgV2rSxh09gY8bF38ixjZFIZLZzrwbCmHvQqlYeLiwuaNWuG8+fPl2DkRERERICcpHS2wsjIyMDUqVNRvXp1KCkpoUaNGpg1axaysrJkKn/y5EmUKVMGVlZWhT8/hS5BREREREREPxwbGxucPn0aSUlJAIDE+Pu4GpWEhramMtcRExODS5cuoWHDhsUVJhEREdF3a/78+Vi9ejVWrFiB2NhYLFiwAAsXLsTy5csLLPvy5Uv069cPLVu2LFLbnBqIiIiIiIiIMHjwYLx+/Rpt2rSBvLw8MjMzMWCYM1o41yuwrGub2Xj5PBWZmQJGjBiB7t27l0DERERERN+XU6dOwcXFBe3atQMAGBoaYuvWrTKNphwyZAh69+4NeXl57N69u9BtsyOAiIiIiIiIcODAAQQHB8PX1xdGRkaIiNqKVb57oF1RHb90aJBv2cXrhiH9zXs8TNCEr68vqlWrhvbt25dQ5ERERESlt1jwu3fv8O7dO6k0RUVFKCoq5sjbrFkzrF69GvHx8TA2Nsbly5cRERGBpUuX5ttGQEAAEhMT8ffff2POnDlFipMdAURERERERIQFCxbAw8NDfENNqbINHqU8x7aAYwV2BOhX1gYA2NfrgCdPnmD58uXsCCAiIqKfgo+PD2bOnCmVNmPGDHh7e+fI6+npiZcvX8LExEQcgTl37ly4urrmWX9CQgImT56MEydOoEyZoj/OZ0cAERERERERIT09HRKJ9Lt0cnISZAlCoeoRBAEfPnz4mqERERERFUhSSkMCvLy8MG7cOKm03EYDAMD27dvx999/Y8uWLTA3N0dUVBTGjBmDSpUqoX///jnyZ2Zmonfv3pg5cyaMjY2/KE52BBAREREREREcHR2xevVqVKpU6ePUQBev4N/Nx+Hk8r/RAOuXH8CTxy/hOevjW2t7dpyEjp4mDAx1AADnYv+Fv78/+vTpUyrHQERERFTS8poGKDcTJ07E5MmT0atXLwBA3bp1cfv2bfj4+OTaEfD69WucP38ely5dwogRIwAAWVlZEAQBZcqUweHDh9GiRQuZ2mZHABEREREREWHq1Knw8/PDzJkz8fTpU5SvoIp2XRujz+DWYp6nT17h0YPn4mchS4D/igN4cO8Z5OTlYVitBsaPHy/+45aIiIiopJTWGgGF8ebNG8jJyUmlycvLIysrK9f86urquHLlilTaypUrcezYMfzzzz+oXr26zG1LBKGQ4zyJiIiIiIjoh5ecurfQZaqqdiiGSIiIiIgKFvtiX6m0a6op+7pI7u7uCAkJwZo1a2Bubo5Lly7Bw8MDAwcOxPz58wF8nGro3r172LhxY651eHt7Y/fu3YiKiipUnBwRQERERFRIt27dQvXq1XHp0iVYWVmVdjhSJBIJdu3ahU6dOpV2KCUmMDAQY8aMwYsXL76ons//Qu3u7o4XL15g9+7deZZxcHCAlZUVli5d+kVt/4gMDQ0xZswYjBkzprRDoSLiQ30iIiKir2v58uWYNm0ahg0bhkePHqFSpUoYMmQIpk+fLuZJSUlBcnLyV29bruAsRERERD8PiUSS7+bu7l5sbQcGBkq1pa+vjx49eiApKUnmOlJSUtCmTZtii/F79el5LVOmDKpWrYpx48bh3bt3Yp4JEybg6NGjpRhlTrVr14aCggLu3btXYN7s68fZ2Vkq/cWLF5BIJAgLCyumKImIiKg0ZGRkYMmSJWjRogUsLCzQsmVzLF8xHR8yo5EpXM11O3hoHdwHdEfjxg1gbW2Fnj174sSJE6V9KERfhaSUtsJQU1PD0qVLcfv2bbx9+xaJiYmYM2cOFBQUxDyBgYH5/t3d29u70KMBAHYEEBEREUlJSUkRt6VLl0JdXV0qzc/Pr1jbz27v/v372LJlC6KiotCxY0dkZmbKVF5PT0/mhap+NgEBAUhJSUFSUhJWrlyJTZs2Yc6cOeJ+VVVVaGtrl2KE0iIiIpCeno7u3bsjMDBQpjJlypTB0aNHERoaWrzBERERUalbu3Yttm3bhunTp+PAgQMYP6Ef/Nfvwea/D+RZ5vz5GDRtaonVf03Bzn8XoFGjRhg6dChiYmJKMHIiKg3sCCAiIiL6hJ6enrhpaGhAIpHkSMt28+ZNODo6QllZGZaWljh16pRUXZGRkbCzs4OSkhIMDAwwatQopKWl5dt+dnv6+vpwdHTEjBkzcPXqVdy4cQMAsGrVKtSsWRMKCgqoXbs2Nm3alKN89lQ279+/x4gRI6Cvr49y5crB0NAQPj4+Yt7k5GS4uLhAVVUV6urq6NGjBx4+fCju9/b2hpWVFTZt2gRDQ0NoaGigV69eeP36NQBg79690NTUFBe2ioqKgkQiwcSJE8U6hgwZAldXV/Hzv//+C3NzcygqKsLQ0BC+vr5S8T9//hz9+vWDlpYWlJWV0aZNGyQkJEjlCQwMRNWqVaGsrIzOnTvj6dOn+Z7TbJqamtDT04OBgQHat2+Pjh074uLFizmO93MzZ86Ejo4O1NXVMWTIELx//z7PNt6/f49JkyahcuXKUFFRQaNGjYr8Jv769evRu3dv9O3bF/7+/pBlaS8VFRUMGDAAkydPzjfflStX0KJFCygpKUFbWxseHh5ITU0FABw6dAjlypXLMdXSqFGjYG9vL34uyvVNREREX09UVBRatmwJBwcHVKlSBU7OTWBra4mrVxPzLOP1+0AM+rUT6tY1gqFhJYwbNw7VqlXDsWPHSjByouIhJymd7XvBjgAiIiKiIpoyZQomTJiAqKgoGBsbw9XVFRkZGQA+Pmh1cnJCly5dEB0dje3btyMiIgIjRowoVBtKSkoAgA8fPmDXrl0YPXo0xo8fj6tXr2LIkCEYMGBAnm9/L1u2DMHBwdixYwfi4uLw999/w9DQEAAgCAI6deqEZ8+eITw8HEeOHEFiYiJ69uwpVUdiYiJ2796Nffv2Yd++fQgPD8e8efMAAHZ2dnj9+jUuXboEAAgPD0eFChUQHh4ulg8LCxMfHl+4cAE9evRAr169cOXKFXh7e2PatGlSb7u7u7vj/PnzCA4OxqlTpyAIAtq2bYsPHz4AAM6cOYOBAwdi2LBhiIqKgqOjo9Rb/bKKj49HaGgoGjVqlG++o0ePIjY2FqGhodi6dSt27dqFmTNn5pl/wIABOHnyJLZt24bo6Gh0794dzs7OUp0ZEomkwDf8X79+jZ07d6JPnz5o3bo10tLSZO5Q8Pb2xpUrV/DPP//kuv/NmzdwdnaGlpYWzp07h507dyIkJES8Nlu1agVNTU38+++/YpnMzEzs2LEDbm5uAL7e9U1ERERFZ2Njg9OnT4vTSF6/fgsXL16HnZ21zHVkZWUhLS0NmpqaxRQlEX0ruFgwERERURFNmDAB7dq1A/DxrXFzc3PcuHEDJiYmWLhwIXr37i0ulFqrVi0sW7YM9vb2WLVqFcqVK1dg/Xfv3sXChQtRpUoVGBsbY8iQIXB3d8ewYcMAAOPGjcPp06exaNEiODo65iifnJyMWrVqoVmzZpBIJKhWrZq4LyQkBNHR0UhKSoKBgQEAYNOmTTA3N8e5c+fQoEEDAB//cRgYGAg1NTUAQN++fXH06FHMnTsXGhoasLKyQlhYGGxsbBAWFoaxY8di5syZeP36NdLS0hAfHw8HBwcAwOLFi9GyZUtMmzYNAGBsbIyYmBgsXLgQ7u7uSEhIQHBwME6ePImmTZsCADZv3gwDAwPs3r0b3bt3h5+fH5ycnMQ33o2NjREZGYmDBw8WeD5dXV0hLy+PjIwMvHv3Du3bt4eXl1e+ZRQUFODv7w9lZWWYm5tj1qxZmDhxImbPng05Oel3ahITE7F161bcvXsXlSpVAvDxGjl48CACAgLwxx9/APg47/+nI0tys23bNtSqVQvm5uYAgF69emH9+vW5fs+fq1SpEkaPHo0pU6bkumj05s2b8fbtW2zcuBEqKioAgBUrVqBDhw6YP38+dHV10bNnT2zZsgWDBg0C8LFD5Pnz5+jevTsAfJXrm4iIiL7M4MGD8fr1a7Rp0wby8vLIzMzE6DG90a59c5nr8Pf3x9u3b7nGFNFPgCMCiIiIiIrIwsJC/LO+vj4A4NGjRwA+vv0eGBgIVVVVcXNyckJWVla+i/++fPkSqqqqUFFRgYGBAd6/f4+goCAoKCggNjYWtra2UvltbW0RGxuba13u7u6IiopC7dq1MWrUKBw+fFjcFxsbCwMDA7ETAADMzMygqakpVZ+hoaHYCZB9nNnHCAAODg4ICwuDIAg4ceIEXFxcUKdOHURERCA0NBS6urowMTER28wt/oSEBGRmZiI2NhZlypSRektfW1sbtWvXFmOKjY1FkyZNpOr4/HNelixZgqioKFy+fBn79u1DfHw8+vbtm28ZS0tLKCsrS7WVmpqKO3fu5Mh78eJFCIIAY2Njqe89PDwciYn/G6J//fp1dO7cOd92169fjz59+oif+/Tpg6CgoBzT9eTF09MTjx8/hr+/f459sbGxsLS0FDsBgI/fQ1ZWFuLi4gAAbm5uCAsLw/379wF87Dxo27YttLS0ABT9+v7Uu3fv8OrVK6nt08WbiYiIKH8HDhxAcHAwfH19ERQUBJ95IxDgvwe7d8m2VtD+fSewYsUKLFmy5JtaJ4moqL6HxYJLE0cEEBERERVR2bJlxT9LJB//Cpg9X35WVhaGDBmCUaNG5ShXtWrVPOtUU1PDxYsXIScnB11dXamHtZ+2k00QhBxp2aytrZGUlIT//vsPISEh6NGjB1q1aoV//vknz3Kfp396jNntZx8j8LEjYP369bh8+TLk5ORgZmYGe3t7hIeH4/nz51JzyufW5qfz3uc1B/6n5WSZJz8venp6MDIyAvDxrfzXr1/D1dUVc+bMEdNlldu5y8rKgry8PC5cuAB5eXmpfaqqqjLXHRMTgzNnzuDcuXPw9PQU0zMzM7F161YMHTq0wDo0NTXh5eWFmTNnon379lL78rtmstMbNmyImjVrYtu2bRg6dCh27dqFgIAAqWMtyvX9KR8fnxzTLM2YMQPe3t4ylSciIvrZLViwAB4eHuIIVSPjD7h//wnW/hWETp3zH0X434GTmDZ1Jfz8losjMYnox8aOACIiIqJiYG1tjWvXrhX6AbOcnFyeZUxNTREREYF+/fqJaZGRkTA1Nc2zPnV1dfTs2RM9e/ZEt27d4OzsjGfPnsHMzAzJycm4c+eOOCogJiYGL1++zLe+z2WvE7B06VLY29tDIpHA3t4ePj4+eP78OUaPHi3mNTMzQ0REhFT5yMhIGBsbQ15eHmZmZsjIyMCZM2fEf5A+ffoU8fHxYkxmZmY4ffq0VB2ff5ZV9sP6t2/f5pnn8uXLePv2rbhWw+nTp6GqqooqVarkyFuvXj1kZmbi0aNHaN5c9iH5n1u/fj3s7Ozw559/SqVv2rQJ69evl6kjAABGjhyJZcuWwc/PTyrdzMwMGzZsQFpamtjRdPLkScjJycHY2FjM17t3b2zevBlVqlSBnJyc+JABKPr1/SkvLy+MGzdOKk1RUbHI9REREf1s0tPTc3Tuy8nJISsr/xcn9u87galTVmKh7xhxCkeiH4FEUvSXhn4GnBqIiIiIqBh4enri1KlTGD58OKKiosT570eOHFnkOidOnIjAwECsXr0aCQkJWLx4MYKCgjBhwoRc8y9ZsgTbtm3D9evXER8fj507d0JPTw+amppo1aoVLCws4ObmhosXL+Ls2bPo168f7O3tUb9+fZljyl4n4O+//xb/IWlnZ4eLFy9KrQ8AAOPHj8fRo0cxe/ZsxMfHY8OGDVixYoUYf61ateDi4oLBgwcjIiICly9fRp8+fVC5cmW4uLgAAEaNGoWDBw9iwYIFiI+Px4oVK2RaHwAAXrx4gQcPHuD+/fsIDw/HrFmzYGxsnG/Hx/v37zFo0CDExMTgv//+w4wZMzBixIgc6wMAH9crcHNzQ79+/RAUFISkpCScO3cO8+fPx4EDB8R8JiYm2LVrV67tffjwAZs2bYKrqyvq1Kkjtf3666+4cOECLl++LNPxlitXDjNnzsSyZcuk0t3c3FCuXDn0798fV69eRWhoKEaOHIm+fftCV1dXKt/Fixcxd+5cdOvWTWre/69xfSsqKkJdXV1qY0cAERGR7BwdHbF69WqEhYXh7t27CDlyBhsC96JV6/9Ns7jY929M9vzf3wX27zsBr8nLMcmzPywtjfH48WM8fvwYr1+/Lo1DIKISxI4AIiIiomJgYWGB8PBwJCQkoHnz5qhXrx6mTZsmriVQFJ06dYKfnx8WLlwIc3NzrFmzBgEBAXm+yaWqqor58+ejfv36aNCgAW7duoUDBw5ATk4OEokEu3fvhpaWFuzs7NCqVSvUqFED27dvL3Rcjo6OyMzMFOPQ0tKCmZkZKlasKPWQ3draGjt27MC2bdtQp04dTJ8+HbNmzYK7u7uYJyAgADY2Nmjfvj2aNGkCQRBw4MABcYqixo0bY926dVi+fDmsrKxw+PBhTJ06VaY4BwwYAH19fVSpUgWurq4wNzfHf//9hzJl8h4k27JlS9SqVQt2dnbo0aMHOnTokO/UNQEBAejXrx/Gjx+P2rVro2PHjjhz5ozUWgxxcXF4+fJlruWDg4Px9OnTXNcQqFWrFurWrYv169fLdLwA0L9/f9SoUUMqTVlZGYcOHcKzZ8/QoEEDdOvWDS1btsSKFStytNegQQNER0fDzc1Nal9xXN9ERERUOFOnToWTkxNmzpyJtm3bYuGCDejRszVGjuol5nny+DlS7j8RP+/YfgQZGZmYPWst7Jv/imbNmqFZs2aYO3duaRwC0VfFNQLyJxG+ZKJVIiIiIiIiIiIiKnWZwtVCl5GX1CmGSIhKR+KrvaXSbk31DqXSbmFxRAARERERERERERER0Q+MiwUTERERERERERF95/h2P/3sJN/TPD2lgB0BREREREREREREREWUkZGB5cuXY+/evXjy5AkqVtRAp84O+G1oV8jJ5T4hy5HDZ7Bt2yFcj72F9+8zUKtWbYwYMQLNmzcv2eDpp8GOACIiIiIiIiIiIqIiWrt2LbZt24b58+fDyMgI0Vf2Y8rvK6Gmpoy+/drlWub8+Rg0bWqJMWN7Q01NBXt2XcPQoUOxY8cOmJmZlfAR/Bg4B37+2BFAREREREREREREVERRUVFo2bIlHBwcAAD6lZvgwP6TuHo1Mc8yXr8PkPo8bpwTjh49imPHjrEjgIoFO0qIiIiIiIiIiIiIisjGxganT59GUlISAOD69Vu4ePE67OysZa4jKysLaWlp0NTULKYo6WfHEQFERERERERERERERTR48GC8fv0abdq0gby8PDIzMzF6jCvatW8mcx3+/v54+/Yt2rRpU4yR/ti4WHD+2BFAREREREREREREVEQHDhxAcHAwfH19YWRkhJjYw/D5IxA6Olro1NmhwPL790VgxYq/sHLlSmhraxd7vPRzYkcAERERERERERERUREtWLAAHh4eaNfu48LARsbvcP/+E6z9a1eBHQH/HTiJaVNXwc9vOZo2bVr8wf7AOCAgf1wjgIiIiIiIiIiIiKiI0tPTIflsXho5OTlkZQn5ltu/LwK/e/2JBYtGiwsNExUXjgggIiIiIiIiIiIiKiJHR0esXr0alSpVgpGREa7FnMGGwL3o0rWFmGex72Y8evQM8+aPBPCxE8Br8gp4/T4Alpa18PjxYwBAuXLloKamVirHQT82iSAI+XdNEREREREREREREVGuUlNT4efnh5CQEDx9+hQ6Oppo284WQ4d1g4JCWQDA75NX4N69x9iwaSYAoH/fGTh3LiZHXZ07d8a8efNKNP4fxZ20vaXSroFKh1Jpt7DYEUBERERERERERET0lWQK0YUuIy+xKIZIfi7sCMgf1wggIqIfwq1btyCRSBAVFVXaoXzX/vrrLxgYGEBOTg5Lly6VuZy7uzs6depUbHHlx9DQsFCxfoljx47BxMQEWVlZMpcpyfiKg4ODA8aMGfNFdTx48ACtW7eGiooKNDU1ZS5X2vf11zj2n9G+fftQr169Qt0nRERERD8SeYlFoTf6cpJS2r4X7AggIqJvnkQiyXdzd3cvtrYDAwOl2tLV1UWHDh1w7dq1QtXzPTwMfvXqFUaMGAFPT0/cu3cPHh4eOfKU9IPZz8+bIAgYP3481NTUcOzYMQDAuXPnco21OEyaNAlTpkyBnJwcHBwc8r0uDQ0Niy2O0n5AXlhLlixBSkoKoqKiEB8fn2uekuxMkvW+DgoKwuzZs0skJlmFhYVJxV6xYkW0adMGly9f/qJ6Zb2mnj59CmdnZ1SqVAmKioowMDDAiBEj8OrVKzFP+/btIZFIsGXLli+KqaSkp3/Ahct30dEtEIZW83LdhowLwonTSXj67A1ep74r7ZCJiIiIiAqNHQFERPTNS0lJEbelS5dCXV1dKs3Pz69Y289u7/79+9i/fz/S0tLQrl07vH//vljbzU1xtpmcnIwPHz6gXbt20NfXh7KycrG1VRSZmZkYNGgQNm7ciGPHjqFFi48Lb1WsWLFEYo2MjERCQgK6d+8O4OND4uxr8OzZswCAkJAQMe3cuXPFHtPXIggCMjIyiq3+xMRE2NjYoFatWtDR0Sm2dgpDlvu6fPny3+xCbXFxcUhJScH+/fvx/PlzODs74+XLl0WqqzC/K3JycnBxcUFwcDDi4+MRGBiIkJAQ/Pbbb1L5BgwYgOXLlxcpnpLm1H09Tpy6hb9X94KujmqueRrZGCDi9C0MGLkDHXoHlmyARERERCQTOUnpbN8LdgQQEdE3T09PT9w0NDQgkUhypGW7efMmHB0doaysDEtLS5w6dUqqrsjISNjZ2UFJSQkGBgYYNWoU0tLS8m0/uz19fX3Ur18fY8eOxe3btxEXFydTvQ4ODrh9+zbGjh0rvsULAN7e3rCyspJqa+nSpVJvkme/Je3j44NKlSrB2NhYfHM3KCgo32P9XHJyMlxcXKCqqgp1dXX06NEDDx8+BPDxDem6desCAGrUqAGJRIJbt27lqKN69eoAgHr16kEikcDBwUFq/6JFi6Cvrw9tbW0MHz4cHz58EPe9f/8ekyZNQuXKlaGiooJGjRohLCws35izvXv3Dt27d8eRI0dw/PhxNGjQQNz3+agBiUSCdevWoXPnzlBWVkatWrUQHBwsVV9wcDBq1aoFJSUlODo6YsOGDZBIJHjx4kWeMWzbtg2//PILypUrB+DjQ+Lsa7BixYoAAG1t7RxpAPDmzRsMHDgQampqqFq1Kv766y+puu/du4eePXtCS0sL2tracHFxyfX8y+rdu3cYNWoUdHR0UK5cOTRr1kyqYyL7rfJDhw6hfv36UFRUxIkTJ5CWloZ+/fpBVVUV+vr68PX1lam9VatWoWbNmlBQUEDt2rWxadMmcZ+hoSH+/fdfbNy4Mc8RPN7e3tiwYQP27Nkj3iOfXhuldV9/PjWQoaEh/vjjj3y/y8jISFhZWaFcuXKoX78+du/eLfWm/fPnz+Hm5oaKFStCSUkJtWrVQkBAQAFnOCcdHR3o6emhYcOG8PX1xYMHD3D69GkkJibCxcUFurq6UFVVRYMGDRASEiJV1tDQEHPmzIG7uzs0NDQwePDgAu/tbFpaWhg6dCjq16+PatWqoWXLlhg2bBhOnDghla9jx444e/Ysbt68WehjK2m377zA0tURuHv/Jfp0r5drnlkLj2JN4BlEX3uAW8nPSzhCIiIiIqIvx44AIiL6oUyZMgUTJkxAVFQUjI2N4erqKr7pfOXKFTg5OaFLly6Ijo7G9u3bERERgREjRshc/4sXL8TpLsqWLStTvUFBQahSpQpmzZolvi1eGEePHkVsbCyOHDmCffv2yXSsnxMEAZ06dcKzZ88QHh6OI0eOIDExET179gQA9OzZU3xYePbsWaSkpMDAwCBHPZ+/+R4UFCTuCw0NRWJiIkJDQ7FhwwYEBgYiMDBQ3D9gwACcPHkS27ZtQ3R0NLp37w5nZ2ckJCTke/ypqalo164drl27hpMnT8LU1LTAczZz5kz06NED0dHRaNu2Ldzc3PDs2TMAH6dA6datGzp16oSoqCgMGTIEU6ZMKbDO48ePo379+gXmy42vry/q16+PS5cuYdiwYRg6dCiuX78O4GMngaOjI1RVVXH8+HFERERAVVUVzs7ORR4BMmnSJPz777/YsGEDLl68CCMjIzg5OYnn4NN8Pj4+iI2NhYWFBSZOnIjQ0FDs2rULhw8fRlhYGC5cuJBvW7t27cLo0aMxfvx4XL16FUOGDMGAAQMQGhoK4OPUTc7OzujRo0eeI3gmTJiAHj16wNnZWbxHmjZtKu4vjfs6L/l9l69fv0aHDh1Qt25dXLx4EbNnz4anp6dU+WnTpiEmJgb//fcfYmNjsWrVKlSoUEHmWHOjpKQEAPjw4QNSU1PRtm1bhISE4NKlS3ByckKHDh2QnJwsVWbhwoWoU6cOLly4gGnTpuV7b+fn/v37CAoKgr29vVR6tWrVoKOjk6OD4FuWnp6BBvVy/u4REREREf0QBCIiou9IQECAoKGhkSM9KSlJACCsW7dOTLt27ZoAQIiNjRUEQRD69u0reHh4SJU7ceKEICcnJ7x9+zbP9gAIKioqgrKysgBAACB07NhRzCNLvdWqVROWLFkilWfGjBmCpaWlVNqSJUuEatWqiZ/79+8v6OrqCu/evSvUsX7u8OHDgry8vJCcnJyjzNmzZwVBEIRLly4JAISkpKRc6/i07UuXLkml9+/fX6hWrZqQkZEhpnXv3l3o2bOnIAiCcOPGDUEikQj37t2TKteyZUvBy8srz/aqVasmKCgoCNra2sLDhw/zzPPpuQUgTJ06VfycmpoqSCQS4b///hMEQRA8PT2FOnXqSNUxZcoUAYDw/PnzPGPR0NAQNm7cmOu+vM5Ldnx9+vQRP2dlZQk6OjrCqlWrBEEQhPXr1wu1a9cWsrKyxDzv3r0TlJSUhEOHDhW6vdTUVKFs2bLC5s2bxbT3798LlSpVEhYsWCAIgiCEhoYKAITdu3eLeV6/fi0oKCgI27ZtE9OePn0qKCkpCaNHj841DkEQhKZNmwqDBw+WSuvevbvQtm1b8bOLi4vQv3//POsQhI/XkIuLS67HWRr3tSAIgr29vdSxF/Rdrlq1StDW1pZqd+3atVLfVYcOHYQBAwbkey7yk/3dZV+rT548ETp27CioqanleY+YmZkJy5cvlzqOTp06SeXJ75rKTa9evQQlJSUBgNChQ4dcz3W9evUEb2/vPOtIT08XXr58KbWlp6fL1P7XVL3ePGG0V7CQmZkl3Eh6IlSz9ClwIyIiIqJvz/204FLZvhccEUBERD8UCwsL8c/6+voAgEePHgEALly4gMDAQKiqqoqbk5MTsrKykJSUlGedampqiIqKwoULF7B69WrUrFkTq1evFvcXtV5Z1a1bFwoKCoU61s/FxsbCwMBA6i1/MzMzaGpqIjY29otjBABzc3PIy8tLxZQdz8WLFyEIAoyNjaXOU3h4OBITE/Ot95dffkFaWhr++OMPmWP59NyoqKhATU1NjCUuLk5qaiEAaNiwYYF1vn37VpwWqLA+jSd7SppPr8sbN25ATU1NPC/ly5dHenp6gecmN4mJifjw4QNsbW3FtLJly6Jhw4Y5vutPRzgkJibi/fv3aNKkiZhWvnx51K5dO9/2YmNjpdoCAFtb2692XQGlc1/LEsvn32VcXBwsLCykrpPPr62hQ4di27ZtsLKywqRJkxAZGSnDGcipSpUqUFVVRYUKFRAbG4udO3dCR0cHaWlpmDRpknh/q6qq4vr16zlGBBR1dEu2JUuW4OLFi9i9ezcSExMxbty4HHmUlJTw5s2bPOvw8fGBhoaG1Obj4/NFcRVF/NmJcO9tgz3/XUNWplBg/o7OBY9KIiIiIiL61pQp7QCIiIi+pk+n9cieiz8rK0v8/5AhQzBq1Kgc5apWrZpnnXJycjAyMgIAmJiY4MGDB+jZsyeOHz/+xfUKgvRDp0/n1M+moqKSa/n8jvVzgiCIeWRJL4rPp1SRSCRS515eXh4XLlyQ6iwAAFXV3BfnzNayZUuMGjUKLi4uyMzMlGkB0vxiye2YP/8eclOhQgU8f160ucELOjc2NjbYvHlzjnKfrjMgq+xjye0YP0/79NqS5RzkRZa2vkRp3NeyxJIdT2GurTZt2uD27dvYv38/QkJC0LJlSwwfPhyLFi3Kt93PnThxAurq6qhYsSLU1dXF9IkTJ+LQoUNYtGgRjIyMoKSkhG7duuWYZiqv3xVZZa+FYWJiAm1tbTRv3hzTpk0TO2oA4NmzZ/lew15eXjk6EBQVFb8orqJo4vwnHj9Jw4r5Lrhz/0W+edv/YoL5M9qWTGBEREREVCgSSdH/TfMz4IgAIiL6aVhbW+PatWswMjLKseX2xn1exo4di8uXL2PXrl0y16ugoIDMzEypeipWrIgHDx5IPSjMXlD0azMzM0NycjLu3LkjpsXExODly5cyzbmfLft4Pj+WgtSrVw+ZmZl49OhRjnOkp6dXYPnWrVtj37598Pf3x/Dhw7/oobWJiYnUwrkAcP78eZmOISYmpsjt5sXa2hoJCQnQ0dHJcW4+XQhbVtnXXUREhJj24cMHnD9/Pt/v2sjICGXLlsXp06fFtOfPnyM+Pj7f9kxNTaXaAj4umFuY6wrI/R6RRXHd10VhYmKC6OhovHv3TkzL7dqqWLEi3N3d8ffff2Pp0qU5FhyWRfXq1VGzZk2pTgDgYweBu7s7OnfujLp160JPT0+mhaeLem8D/+vs+PS4s0e01KuX++K7wMeH/urq6lJbaXQEPH6SBnU1Rdg1rY4jYXmvWdLR2RSLZrXD6N+D88xDRERERPStYkcAERH9NDw9PXHq1CkMHz4cUVFRSEhIQHBwMEaOHFmoetTV1fHrr79ixowZEARBpnoNDQ1x/Phx3Lt3D0+ePAEAODg44PHjx1iwYAESExPx559/4r///vuqx5ytVatWsLCwgJubGy5evIizZ8+iX79+sLe3L9QUITo6OlBSUsLBgwfx8OFDvHz5UqZyxsbGcHNzQ79+/RAUFISkpCScO3cO8+fPx4EDB2Sqo0WLFti/fz82bNjwRZ0BQ4YMwfXr1+Hp6Yn4+Hjs2LFDXNQ4v7fYnZyccjzw/hrc3NxQoUIFuLi44MSJE0hKSkJ4eDhGjx6Nu3fv5ls2Li4OUVFRUlvZsmUxdOhQTJw4EQcPHkRMTAwGDx6MN2/eYNCgQXnWpaqqikGDBmHixIk4evQorl69Cnd3d8jJ5f/XxYkTJyIwMBCrV69GQkICFi9ejKCgIEyYMKFQ58HQ0BDR0dGIi4vDkydPch0dk5viuq+Lonfv3sjKyoKHhwdiY2PFN/OB/11b06dPx549e3Djxg1cu3YN+/btK3SnSX6MjIwQFBSEqKgoXL58WYypILLe2wcOHEBAQACuXr2KW7du4cCBAxg6dChsbW1haGgo5jt9+jQUFRWlppr6VjVrbIht63rj5q1n2LnnCgBg0kh7+M5uL+bp6GwK39ntMWfxMVyKvl9aoRIRERERFRk7AoiI6KdhYWGB8PBwJCQkoHnz5qhXr16OqSxkNXr0aHFeblnqnTVrFm7duoWaNWuKU2WYmppi5cqV+PPPP2FpaYmzZ88W+uGprCQSCXbv3g0tLS3Y2dmhVatWqFGjBrZv316oesqUKYNly5ZhzZo1qFSpElxcXGQuGxAQgH79+mH8+PGoXbs2OnbsiDNnzkitW1AQBwcHHDhwAJs2bcLQoUOL9MC2evXq+OeffxAUFAQLCwusWrUKU6ZMAZD/tCR9+vRBTEwM4uLiCt1mfpSVlXH8+HFUrVoVXbp0gampKQYOHIi3b9/meNv7c7169UK9evWktvv372PevHno2rUr+vbtC2tra9y4cQOHDh2ClpZWvvUtXLgQdnZ26NixI1q1aoVmzZrBxsYm3zKdOnWCn58fFi5cCHNzc6xZswYBAQFwcHAo1HkYPHgwateujfr166NixYo4efKkTOWK674uCnV1dezduxdRUVGwsrLClClTMH36dAAQ1w1QUFCAl5cXLCwsYGdnB3l5eWzbtk2sw8HBAe7u7kVqH/g4d7+WlhaaNm2KDh06wMnJCdbW1gWWk/XeVlJSwtq1a9GsWTOYmppizJgxaN++Pfbt2yeVb+vWrXBzc4OysnKRj6WkLJ7dHucu3UXfoduRkfGx00Snoioq6//v/uvdrR7KlpXHnN+dcO5o4TqZiIiIiKhkSEpp+15IhC8ZW09ERET0A5g7dy5Wr14tNXVSbiZNmoSXL19izZo1JRQZfe82b96MAQMG4OXLl1BSUiowv6GhIby9vb+oM6C0PX78GCYmJjh//jyqV69e2uEUyNBqXqHL3IqaXAyREBEREdGXePi2dKZw1FXqWCrtFhYXCyYiIqKfzsqVK9GgQQNoa2vj5MmTWLhwIUaMGFFguSlTpuDPP/9EZmZmjkWPiQBg48aNqFGjBipXrozLly/D09MTPXr0kKkT4Pr161BTU0O/fv1KINLik5SUhJUrV34XnQAAH+oTERER/SjymemVwBEBRERE9BMaO3Ystm/fjmfPnqFq1aro27cvvLy8UKYM35GgL7NgwQKsXLkSDx48gL6+Pjp16oS5c+d+F1PkEBEREVHJysjIwPLly7F37148efIEquVV0MipIZz6tM5zra6EqBtYNu7PHOkHDhxAzZo1izvkb9qj9NIZEaBT7vsYEcCOACIiIiIiIiIiIqIStmrVKgQGBmL+/PkwMjLC5uMbsXnBNrQf2AYOXe1zLZPdETBtgxfKqZSDvV5LAED58uV/+lHLj0upI6Did9IRwNfeiIiIiIiIiIiIiEpYVFQUWrZsCQcHBwBAPXsrXDh2Cclx+a9dBgCqWmpQVlVCxYoVizlK+lHkPsaEiIiIiIiIiIiIiIqNjY0NTp8+jaSkJADA3cR7uHn1JswamRVYdr7HIkzpNh39+/fH6dOniztU+gFwRAARERERERERERFRCRs8eDBev36NNm3aQF5eHpmZmWg/qC3qt7TOs4x6eXX0GtcDVY2rIONDJlIiH8Hd3R2bNm1CgwYNSjD6bw/feM8fOwKIiIiIiIiIiIiIStiBAwcQHBwMX19fGBkZYWfkNvy7cjc0tNXRyKlhrmV0q+pAt6qO+HnIL8Pw4MEDrF+//qfvCKD8sSOAiIiIiIiIiIiIqIQtWLAAHh4eaNeuHQCgoWoDPHv4HIe3HM2zIyA3lpaWCA4unYVyvyUSSWlH8G3jiAkiIiIiIiIiIiKiEpaeng7JZ0+v5eTlIAhCoeqJjY3losFUII4IICIiIiIiIiIiIiphjo6OWL16NSpVqgQjIyNcjohG6M4wNG7TSMwTvHYfXjx5iX5ebgCA0H/CUV6vPPQN9ZD5IQO+23xx6NAhLF++vLQOg74T7AggIiIiIiIiIiIiKmFTp06Fn58fZs6ciadPn0KtvCps2zeFc79fxDwvn73C80fPxc+ZGRnYvToYL5+8RFnFsjA1NsVff/0Fe3v70jiEbwznBsqPRCjsWBMiIiIiIiIiIiIi+qoO3ztQ6DK/VG5bDJF8n56921sq7ZZX7FAq7RYWRwQQERERERERERER0XdNwhEB+eJiwURERN+JW7duQSKRICoqqrRDyZVEIsHu3bsLXc7d3R2dOnX66vEUxefHcP36dTRu3BjlypWDlZXVF9U9bdo0eHh4FLpcYGAgNDU1v6jt4mZoaIilS5eWdhhfVWGvZ29v7y++RkpDcf2udOvWDYsXL/6qdRIRERH96H6p3LbQG5Gs2BFARET0DZBIJPlu7u7uxdZ2ZmYmfHx8YGJiAiUlJZQvXx6NGzdGQEDAV22nODsyHBwcMGbMGKk0Pz8/KCoqYsuWLTLXk5KSgjZt2oifZ8yYARUVFcTFxeHo0aNFju/hw4fw8/PD77//Lqbl1QESFhYGiUSCFy9eAAB69uyJ+Pj4IrdtaGgoXkdKSkowNDREjx49cOzYsSLX+aWyj1FLSwvp6elS+86ePSvGWxi5XQNf4vNroaS5u7tL/QZoa2vD2dkZ0dHRpRZTtrVr16J58+bQ0tKClpYWWrVqhbNnz0rlmT59OubOnYtXr16VUpTfv4yMDCxZsgQtWrSAhYUFLGxt0XLiRPQPC4X78fBct2bu7qhdu3aOrV27dqV9OERERETFTiKRK5Xte/H9REpERPQDS0lJEbelS5dCXV1dKs3Pz6/Y2vb29sbSpUsxe/ZsxMTEIDQ0FIMHD8bz588LLvyNmjFjBry8vLBr1y707t1b5nJ6enpQVFQUPycmJqJZs2aoVq0atLW1ixzP+vXr0aRJExgaGha6rJKSEnR0dIrcNgDMmjULKSkpiIuLw8aNG6GpqYlWrVph7ty5X1Tv+/fvv6i8mpoadu3aJZXm7++PqlWrflG9XyL7mD6/FkqDs7Oz+Btw9OhRlClTBu3bty/VmICPHTmurq4IDQ3FqVOnULVqVfzyyy+4d++emMfCwgKGhobYvHlzKUb6fVu7di22bduG6dOn48CBA6jWrSvuHzqEB8dC8yxj2KsnbBYtFLfw8HBoamrC2dm5BCMnIiIiom8ROwKIiIi+AXp6euKmoaEBiUSSIy3bzZs34ejoCGVlZVhaWuLUqVNSdUVGRsLOzg5KSkowMDDAqFGjkJaWlmfbe/fuxbBhw9C9e3dUr14dlpaWGDRoEMaNGyfmyW3qFysrK3h7e0ulZb9FraSkhOrVq2Pnzp3ivurVqwMA6tWrB4lEAgcHh1zjEQQBCxYsQI0aNaCkpARLS0v8888/+Z0+qbIjR46En58fDh8+jLZt/zdU1sHBAaNGjcKkSZNQvnx56Onp5Yj/0+lgJBIJLly4gFmzZkEikYh57927h549e0JLSwva2tpwcXHBrVu38o1r27Zt6Nixo0zH8LnPpwa6fPkyHB0doaamBnV1ddjY2OD8+fP51qGmpgY9PT1UrVoVdnZ2+OuvvzBt2jRMnz4dcXFxAD6ODBk0aBCqV68OJSUl1K5dO0cHVPYoBh8fH1SqVAnGxsa5thcQEAANDQ0cOXIk37j69+8Pf39/8fPbt2+xbds29O/fXyrf06dP4erqiipVqkBZWRl169bF1q1bpeIKDw+Hn5+f+AZ99ncSExODtm3bQlVVFbq6uujbty+ePHkilnVwcMCIESMwbtw4VKhQAa1btwaQc2ogT09PGBsbQ1lZGTVq1MC0adPw4cOHPI8tLCwMDRs2hIqKCjQ1NWFra4vbt2/nez4+p6ioKP4GWFlZwdPTE3fu3MHjx4/FPFeuXEGLFi2gpKQEbW1teHh4IDU1VdyflZWFWbNmoUqVKlBUVISVlRUOHjyYZ5tZWVkYPHgwjI2N84x38+bNGDZsGKysrGBiYoK1a9ciKysrx6iZjh07Sn1PVDhRUVFo2bIlHBwcUKVKFWjb2EDT3Aypt2/lWaaMsjIUNDTE7erVq3j58iW6dOlScoETERER0TeJHQFERETfmSlTpmDChAmIioqCsbExXF1dkZGRAeDjQ0EnJyd06dIF0dHR2L59OyIiIjBixIg869PT08OxY8ekHi4W1bRp09C1a1dcvnwZffr0gaurK2JjYwFAnDokJCQEKSkpCAoKyrWOqVOnIiAgAKtWrcK1a9cwduxY9OnTB+Hh4fm2nZGRgb59+2Lnzp0IDw9Hs2bNcuTZsGEDVFRUcObMGSxYsACzZs3K82F1SkoKzM3NMX78eKSkpGDChAl48+YNHB0doaqqiuPHjyMiIgKqqqpwdnbO8+3458+f4+rVq6hfv36+8cvKzc0NVapUwblz53DhwgVMnjwZZcuWLXQ9o0ePhiAI2LNnD4CPD4CrVKmCHTt2ICYmBtOnT8fvv/+OHTt2SJU7evQoYmNjceTIEezbty9HvYsWLcKECRNw6NAh8aF6Xvr27YsTJ04gOTkZAPDvv//C0NAQ1tbWUvnS09NhY2ODffv24erVq/Dw8EDfvn1x5swZAB+ngWrSpAkGDx4svkFvYGCAlJQU2Nvbw8rKCufPn8fBgwfx8OFD9OjRQ6r+DRs2oEyZMjh58iTWrFmTa6xqamoIDAxETEwM/Pz8sHbtWixZsiTXvBkZGejUqRPs7e0RHR2NU6dOwcPDo9DTHX0qNTUVmzdvhpGRkTg65c2bN3B2doaWlhbOnTuHnTt3IiQkROp+9/Pzg6+vLxYtWoTo6Gg4OTmhY8eOSEhIyNHG+/fv0aNHD5w/fx4RERGoVq2aTLG9efMGHz58QPny5aXSGzZsiLNnz+Ldu3dFPu6fmY2NDU6fPo2kpCQAQNqdO3idcANaderKXMc///yDpk2bonLlysUVJhEREdE3RFJK2/ehTGkHQERERIUzYcIEcb7nmTNnwtzcHDdu3ICJiQkWLlyI3r17i3Ol16pVC8uWLYO9vT1WrVqFcuXK5ahv8eLF6NatG/T09GBubo6mTZvCxcWlSPOjd+/eHb/++isAYPbs2Thy5AiWL1+OlStXomLFigAAbW1t6Onp5Vo+LS0NixcvxrFjx9CkSRMAQI0aNRAREYE1a9bA3t4+z7bXrl0L4OMb8yYmJrnmsbCwwIwZMwB8PDcrVqzA0aNHc31graenhzJlykBVVVWM19/fH3Jycli3bp34UDcgIACampoICwvDL7/8kqOe27dvQxAEVKpUKce+ffv2QVVVVSotMzMzz2MEgOTkZEycOFE8xlq1auWbPy/ly5eHjo6O+OZ82bJlMXPmTHF/9erVERkZiR07dkg9OFdRUcG6deugoKCQo04vLy9s2LABYWFhqFu34IeVOjo6aNOmDQIDAzF9+nT4+/tj4MCBOfJVrlwZEyZMED+PHDkSBw8exM6dO9GoUSNoaGhAQUEBysrKUtfWqlWrYG1tjT/++ENM8/f3h4GBAeLj48URDUZGRliwYEG+sU6dOlX8s6GhIcaPH4/t27dj0qRJOfK+evUKL1++RPv27VGzZk0AgKmpaYHn43OfXh9paWnQ19fHvn37ICf38V2ezZs34+3bt9i4cSNUVFQAACtWrECHDh0wf/586OrqYtGiRfD09ESvXr0AAPPnz0doaCiWLl2KP//8U2wrNTUV7dq1w9u3bxEWFiY1CqkgkydPRuXKldGqVSup9MqVK+Pdu3d48OBBrp0K7969y9FJoKioWOpTMn0rBg8ejNevX6NNmzaQl5dHRmYmqnbqhAqNGspU/v2LFzh7/DgWLVpUzJESERER0feAIwKIiIi+MxYWFuKf9fX1AQCPHj0CAFy4cAGBgYFQVVUVNycnJ2RlZYlvlX7OzMwMV69exenTpzFgwAA8fPgQHTp0EB/oF0b2w/tPP2ePCJBFTEwM0tPT0bp1a6lj2LhxIxITE/Mt26xZM6iqqmLq1KniCInPfXrugI/nL/vcyeLChQu4ceMG1NTUxNjKly+P9PT0PON7+/YtAOTaCePo6IioqCipbd26dfnGMG7cOPz6669o1aoV5s2bV+B5yY8gCFJvqa9evRr169dHxYoVoaqqirVr14pv62erW7durp0Avr6+WLNmDSIiImTqBMg2cOBABAYG4ubNmzh16hTc3Nxy5MnMzMTcuXNhYWEBbW1tqKqq4vDhwzli+9yFCxcQGhoqdS1ld6B8et5kGa3xzz//oFmzZtDT04OqqiqmTZuWZ/vly5eHu7s7nJyc0KFDB/j5+SElJaXANj736fVx5swZ/PLLL2jTpo04ZU9sbCwsLS3FTgAAsLW1RVZWFuLi4vDq1Svcv38ftra2UvXa2trmuC9dXV2RmpqKw4cPF6oTYMGCBdi6dSuCgoJyXONKSkoAPo4YyI2Pjw80NDSkNh8fH5nb/tEdOHAAwcHB8PX1RVBQEIwGuOP+4cN4FBkpU/nHkaegpqaWo4OGiIiI6EclKaX/vhfsCCAiIvrOfDoNTPZD3KysLPH/Q4YMkXqwfPnyZSQkJIhvJudGTk4ODRo0wNixY7Fr1y4EBgZi/fr1YueBnJwcBEGQKpPf/OifKsx0KNnHsX//fqljiImJKXCdgLp16+Lo0aMICwtDjx49co3v8yl0JBKJ2Kas8dnY2OR4eB8fH5/nosQVKlQAgFwXX1ZRUYGRkZHUVtAUHt7e3rh27RratWuHY8eOwczMLMeCu7J4+vQpHj9+LK7dsGPHDowdOxYDBw7E4cOHERUVhQEDBuSY8ujTh86fat68OTIzM3NMJVSQtm3bIj09HYMGDUKHDh1yXZTZ19cXS5YswaRJk3Ds2DFERUXBycmpwMWKs7Ky0KFDhxzfV0JCAuzs7Ao8pmynT59Gr1690KZNG+zbtw+XLl3ClClT8m0/ICAAp06dQtOmTbF9+3YYGxvj9OnTBZwNaZ9eHw0bNsT69euRlpYmjn75vCPnU5+mf54nt3Jt27ZFdHR0oWJctGgR/vjjDxw+fDhHJxsAPHv2DADE0UCf8/LywsuXL6U2Ly8vmdv/0S1YsAAeHh5o164dateujYpNmkC/VSvc+++/AssKgoBHJ0/CxcUl1447IiIiIvr5cGogIiKiH4i1tTWuXbsGIyOjL6rHzMwMAMRFhitWrCj1RvOrV69yHWFw+vRp9OvXT+pzvXr1AEB8GJXf1DdmZmZQVFREcnJyvtMA5cXKygrHjh1Dq1at0L17d+zcubNI8+fnxdraGtu3b4eOjg7U1dVlKlOzZk2oq6sjJiYmz8V1C8vY2BjGxsYYO3YsXF1dERAQgM6dOxeqDj8/P8jJyaFTp04AgBMnTqBp06YYNmyYmKcwow0aNmyIkSNHwsnJCfLy8pg4caJM5eTl5dG3b18sWLAA/+XxgPPEiRNwcXFBnz59AHx8wJ+QkCA13Y6CgkKOa8va2lpcd6BMmaL/tffkyZOoVq0apkyZIqbJsvBvvXr1UK9ePXh5eaFJkybYsmULGjduXOQ4JBIJ5OTkxFEmZmZm2LBhA9LS0sTOjJMnT0JOTg7GxsZQV1dHpUqVEBERIdXxERkZiYYNpaeXGTp0KOrUqYOOHTti//79Bd5/CxcuxJw5c3Do0KE8R1RcvXoVVapUETvDPsdpgPKXnp6eo8NGIicHZAl5lPifV/HxSH/0CN26dSuu8IiIiIjoO8MRAURERD8QT09PnDp1CsOHDxfffA4ODsbIkSPzLNOtWzcsWbIEZ86cwe3btxEWFobhw4fD2NhYnEalRYsW2LRpE06cOIGrV6+if//+kJeXz1HXzp074e/vj/j4eMyYMQNnz54VFy7V0dGBkpKSuGDry5cvc5RXU1PDhAkTMHbsWGzYsAGJiYm4dOkS/vzzT2zYsEGmc2BhYYHQ0FCcOnUK3bp1K/Ct8cJwc3NDhQoV4OLighMnTiApKQnh4eEYPXo07t69m2sZOTk5tGrVChEREV/c/tu3bzFixAiEhYXh9u3bOHnyJM6dO1fg/POvX7/GgwcPcOfOHRw/fhweHh6YM2cO5s6dK3YaGRkZ4fz58zh06BDi4+Mxbdo0nDt3rlDxNWnSBP/99x9mzZqV50K6uZk9ezYeP34MJyenXPcbGRnhyJEjiIyMRGxsLIYMGYIHDx5I5TE0NMSZM2dw69YtPHnyBFlZWRg+fDiePXsGV1dXnD17Fjdv3sThw4cxcODAAtdi+Lz95ORkbNu2DYmJiVi2bFm+ozCSkpLg5eWFU6dO4fbt2zh8+DDi4+MLvU5A9vz6Dx48QGxsLEaOHInU1FR06NABwMfrsVy5cujfvz+uXr2K0NBQjBw5En379oWuri4AYOLEiZg/fz62b9+OuLg4TJ48GVFRURg9enSO9kaOHIk5c+agffv2+V6vCxYswNSpU+Hv7w9DQ0MxxtTUVKl8J06cyHXdDJKNo6MjVq9ejbCwMNy9exdPL17C/SNHUP7/O1cB4HZQEBLW++co+ygiAqrVq3+1zkciIiKi7wMXC84POwKIiIh+IBYWFggPD0dCQgKaN2+OevXqYdq0aeJaArlxcnLC3r170aFDBxgbG6N///4wMTHB4cOHxbeovby8YGdnh/bt26Nt27bo1KlTrlMNzZw5E9u2bYOFhQU2bNiAzZs3i6MLypQpg2XLlmHNmjWoVKkSXFxcco1n9uzZmD59Onx8fGBqairGlz2FjSzMzc0RGhqKs2fPomvXrl+tM0BZWRnHjx9H1apV0aVLF5iammLgwIF4+/ZtviMEPDw8sG3btkJNQ5QbeXl5PH36FP369YOxsTF69OiBNm3aSC3ym5vp06dDX18fRkZG6Nu3L16+fImjR4/C09NTzPPbb7+hS5cu6NmzJxo1aoSnT59KjQ6Qla2tLfbv349p06Zh2bJlMpVRUFBAhQoV8pzmZtq0abC2toaTkxMcHBygp6cnjmTINmHCBMjLy8PMzAwVK1ZEcnIyKlWqhJMnTyIzMxNOTk6oU6cORo8eDQ0NDXHBXVm4uLhg7NixGDFiBKysrBAZGYlp06blmV9ZWRnXr19H165dYWxsDA8PD4wYMQJDhgwBANy6dQsSiQRhYWH5tnvw4EHo6+tDX18fjRo1wrlz57Bz5044ODiI7Rw6dAjPnj1DgwYN0K1bN7Rs2RIrVqwQ6xg1ahTGjx+P8ePHo27dujh48CCCg4PzXGR6zJgxmDlzJtq2bYvIPOaiX7lyJd6/f49u3bqJ8enr60stSpueno5du3Zh8ODB+R4j5W3q1KlwcnISv4/b/+yErp0dDDr977fzw4uXeP//UzBly3jzBs8uXoROs2YlHTIRERERfcMkwucT/hIRERHRVyUIAho3bowxY8bA1dW1tMOhUhYWFobOnTvj5s2b0NLSKu1wisWff/6JPXv24PDhw6Udyg/D/Xh4ocsE2hV+ijUiIiKi79WrD0dKpV31sq1Lpd3C4hoBRERERMVMIpHgr7/+QnR0dGmHQt+AgwcP4vfff/9hOwGAjwtzL1++vLTD+KHwoT4RERERfQmOCCAiIiIiIiIiAMDb9Pe4fPUWJnhvwIXom7nmadqgNuZ4ucK4ZiUoKylCqZxCCUdJRESU06sPIaXSrnrZVqXSbmFxjQAiIiIiIiIiAgDUbz0JISeisX/LFFTSzX3kUtqbd1gdeBitu8+CVYvxJRwhERERFQVHBBARERERERERAECp6se1bE7/54P/jl7CzEU7CizzNnlrcYdFRERUII4IyB/XCCAiIiIiIiIiKenp79G0Qe3SDoOIiEhmEkhKO4RvGjsCiIiIiIiIiAgAICcnQQ8XWzSoZ4QbSQ/yzXvjzApUKK9eQpERERHRl+DUQEREREREREQEAMjIyETU1SQk3HwAq7qGsG45Mc+81QwqQlW5HM4fWVCCERIREeUu9cOxUmlXtWyLUmm3sDgigIiIiIiIiIgAALUaj8CDRy+w6c9RuJX8ON+8t+/kv5+IiIi+HXKlHQARERERERERfRsePHoBTQ0VtLKzwL4j50s7HCIiIvpKOCKAiIiIiIiIiAAALZrXxR+/90bCzRRs3BEOAJjl2QuV9LTw69hVAIAh/Vrjzv2niLtxvzRDJSIi+gzfec8POwKIiIiIiIiICACwbslQ7DlwFjMWbkdGRiYAQE9HEwaVKoh55OTkMMuzFwwNKiIjI6u0QiUiIqJC4GLBRERERERERAQAUKrqWugyb5O3FkMkREREhZOWEV4q7aqUsS+VdguL4yWIiIiI6Jvm7e0NKysr8bO7uzs6deokfnZwcMCYMWNKPK6vKTAwEJqamnnuDwsLg0QiwYsXL75qu7KcO0NDQyxdurTQdX/+vRHR9+Ft8tZCb0RERPTtY0cAEREREclMIpHku7m7uxeqvtweFp84cQKampoYOXIkBEHAhAkTcPTo0a93EDIIDAyERCKBqalpjn07duyARCKBoaFhicXTtGlTpKSkQENDo8TazHbu3Dl4eHiUeLtERET0Y0r/kIkLt57BZelxVB8fnOfW68+TuHLnBd59yCztkOm7ISml7fvAjgAiIiIikllKSoq4LV26FOrq6lJpfn5+X1T//v374eTkhNGjR2P58uWQSCRQVVWFtrb2VzoC2amoqODRo0c4deqUVLq/vz+qVq1aorEoKChAT08PEknJ/0OjYsWKUFZWznP/hw8fSjAaIiIi+t45LwzDibjH2DSkCXTVy+Wap0p5Zfj/2gjnkp6i3eLSme6F6EfDjgAiIiIikpmenp64aWhoQCKRSKVt2bIFNWvWhIKCAmrXro1NmzbJXPeWLVvQpUsXzJs3DzNnzhTTv3SKmcTERLi4uEBXVxeqqqpo0KABQkJCCixXpkwZ9O7dG/7+/mLa3bt3ERYWht69e+fIv2rVqnyP/cWLF/Dw8ICuri7KlSuHOnXqYN++fbm2/fTpUzRs2BAdO3ZEenp6jqmBsqcSOnToEExNTaGqqgpnZ2ekpKSIdWRkZGDUqFHQ1NSEtrY2PD090b9/f6lplbLzjRgxQsw3depUfLqM2OdTA0kkEqxevRouLi5QUVHBnDlzAADz5s2Drq4u1NTUMGjQIKSnpxd4jomIiOjnc/tpGvwOx+Huszfo09Qw1zxuTarh/ou3mL3nGhIfpZZsgEQ/KHYEEBEREdFXsWvXLowePRrjx4/H1atXMWTIEAwYMAChoaEFlv3zzz8xYMAArF+/HqNGjfqqcaWmpqJt27YICQnBpUuX4OTkhA4dOiA5ObnAsoMGDcL27dvx5s0bAB8fwDs7O0NXV1cqX0HHnpWVhTZt2iAyMhJ///03YmJiMG/ePMjLy+do8+7du2jevDlMTEwQFBSEcuVyf1PuzZs3WLRoETZt2oTjx48jOTkZEyZMEPfPnz8fmzdvRkBAAE6ePIlXr15h9+7dOerZsGEDypQpgzNnzmDZsmVYsmQJ1q1bl+95mTFjBlxcXHDlyhUMHDgQO3bswIwZMzB37lycP38e+vr6WLlyZb51EBER0c8t/UMm6lcvn+s+62rlcSLucQlHRN87SSn9970oU9oBEBEREdGPYdGiRXB3d8ewYcMAAOPGjcPp06exaNEiODo65lkuNjYWI0aMwPr169GnT5+vHpelpSUsLS3Fz3PmzMGuXbsQHByMESNG5FvWysoKNWvWxD///IO+ffsiMDAQixcvxs2bN6XyFXTsISEhOHv2LGJjY2FsbAwAqFGjRo724uPj0bp1a7i4uMDPzy/fqYA+fPiA1atXo2bNmgCAESNGYNasWeL+5cuXw8vLC507dwYArFixAgcOHMhRj4GBAZYsWQKJRILatWvjypUrWLJkCQYPHpxn271798bAgQPFz66urhg4cCB+/fVXAB/PcUhISL6jAt69e4d3795JpSkqKkJRUTHPMkRERPT9k5MAHetVgVVVLdx6kpZrnorqingS9y7XfURUNBwRQERERERfRWxsLGxtbaXSbG1tERsbm2+5KlWqwNraGgsWLJCa2uZrSUtLw6RJk2BmZgZNTU2oqqri+vXrMo0IAICBAwciICAA4eHh4uiCzxV07FFRUahSpYrYCZCbt2/folmzZujUqROWLVtW4HoAysrKYicAAOjr6+PRo0cAgJcvX+Lhw4do2LChuF9eXh42NjY56mncuLFUW02aNEFCQgIyM/NemK9+/fpSn2NjY9GkSROptM8/f87HxwcaGhpSm4+PT75liIiI6PsXN7893JtXR/Cle8jMEvLM9+lUhUSykSul7fvw/URKRERERN+8zx9eC4JQ4ANtNTU1hISEQE1NDQ4ODrh///5XjWnixIn4999/MXfuXJw4cQJRUVGoW7cu3r9/L1N5Nzc3nD59Gt7e3ujXrx/KlMl9UG1+x66kpFRgO4qKimjVqhX279+Pu3fvFpi/bNmyOdr//B/MucX0NaioqHxxHV5eXnj58qXU5uXl9RWiIyIiom9Z09lH0MnvBMrIS3Dn2Ztc8zx+9Q4V1XKfHpGIioYdAURERET0VZiamiIiIkIqLTIyEqampgWW1dLSQkhICLS0tODg4IB79+59tbhOnDgBd3d3dO7cGXXr1oWenh5u3bolc/ny5cujY8eOCA8Pl5oO51MFHbuFhQXu3r2L+Pj4PNuRk5PDpk2bYGNjgxYtWnxRh4iGhgZ0dXVx9uxZMS0zMxOXLl3Kkff06dM5PteqVSvX9QvyYmpqmms9+VFUVIS6urrUxmmBiIiIfnyPX7+DulJZ2NXWQci1B7nmuXj7GZoZVyzhyIh+bOwIICIiIqKvYuLEiQgMDMTq1auRkJCAxYsXIygoSGoB2/xoaGjg8OHDqFChAhwcHGR6K14WRkZGCAoKQlRUFC5fvozevXsjKyurUHUEBgbiyZMnMDExyXV/Qcdub28POzs7dO3aFUeOHEFSUhL+++8/HDx4UKoeeXl5bN68GZaWlmjRogUePMj9H8eyGDlyJHx8fLBnzx7ExcVh9OjReP78eY5RAnfu3MG4ceMQFxeHrVu3Yvny5Rg9enSh2ho9ejT8/f3h7++P+Ph4zJgxA9euXSty7ERERPTjamZcEVuHNsXNR6nYefbjVI0T25rC17WemGfzqduorKWEKR3NUVNHtbRCpe8MFwvOHzsCiIiIiOir6NSpE/z8/LBw4UKYm5tjzZo1CAgIgIODg8x1qKur49ChQ9DV1YWDgwPu3LnzxXEtWbIEWlpaaKlUJYgAADAySURBVNq0KTp06AAnJydYW1sXqg4lJSVoa2vnuV+WY//333/RoEEDuLq6wszMDJMmTcp1Hv4yZcpg69atMDc3R4sWLcR5/wvL09MTrq6u6NevH5o0aQJVVVU4OTmhXDnpYfb9+vXD27dv0bBhQwwfPhwjR46Eh4dHodrq2bMnpk+fDk9PT9jY2OD27dsYOnRokeImIiKiH5uvaz2cT3qGfn+dQsb/rxGgo66ISpr/m0rx7rM3GLjuDBrX1Mb+8falFSrRD0UicOUNIiIiIqIfXlZWFkxNTdGjRw/Mnj27tMMhIiKin1T18cGFLpPk27EYIqEfTXrmqVJpt5x8k1Jpt7ByX+mMiIiIiIi+a7dv38bhw4dhb2+Pd+/eYcWKFUhKSkLv3r1LOzQiIiIiIiphHBFARERERPQDunPnDnr16oWrV69CEATUqVMH8+bNg52dXWmHRkRERET01aVnni6VdsvJNy6VdguLHQFERERERERERESUr4yMDCxfvhx79+7FkydPUFZDFTXtG6NuZ2dI5PJehjTzwwdE//sfkiLO4v3LVOjp6eG3335Dt27dSjB6+hmwIyB/nBqIiIiIiIiIiIiI8rV27Vps27YN8+fPh5GREWbu3YLI1X+jrJISTNs65lnu+NL1SH/5Gk2G9IFXi0549uwZMjIySjByIgLYEUBEREREREREREQFiIqKQsuWLeHg4AAAqNbYGrciL+Dpzdt5lrkXdQ0PY2+g87KZUFRVQZUqVVClSpUSiph+NhLkPTKFwLNDRERERERERERE+bOxscHp06eRlJQEAHh2+y4exSWicr06eZa5e+EKtGtUxbXgI/hn6O9wcnLC/PnzkZ6eXlJhE9H/44gAIiIiIiIiIiIiytfgwYPx+vVrtGnTBvLy8sjIzIRVzw6obls/zzKpj57gUVwi5MuWhcN4D3TWqYWZM2fixYsX8PHxKcHo6ecgKe0AvmkcEUBERERERERERET5OnDgAIKDg+Hr64ugoCDYDu2LmH1HkRie9wKtQpYACSRoNtIdFYwMYW9vj8mTJ2PXrl0cFUBUwjgigIiIiIiIiIiIiPK1YMECeHh4oF27dgCAGm8aIfXJM1zdcxg17RvnWkZJSwPK5TWgoKwkptWsWROCIODBgwcwNDQsidCJCBwRQERERERERERERAVIT0+HRCI99YpETg5ClpBnmYrGNfDm+Ut8+OTt/6SkJMjJyUFPT6/YYqWfk0QiKZXte8GOACIiIiIiIiIiIsqXo6MjVq9ejbCwMNy9exfJZ6MQu/8YqjawFPNc3LoHJ//cIH6u3qw+FFVVELnqb7y4m4Jz585h4cKF6Nq1K8qVK1cah0FUqjIyMjB16lRUr14dSkpKqFGjBmbNmoWsrKw8ywQFBaF169aoWLEi1NXV0aRJExw6dKjQbUsEQci7246IiIiIiIiIiIh+eqmpqfDz80NISAiePn2KshpqMLStD4uubSBf5uPs4ydXbkTa42f4ZcYYsdzLew9wNnAnHsclomJ5bbRp0wZjxoxhRwB9de+zLpRKuwpyNjLnnTt3LpYsWYINGzbA3Nwc58+fx4ABAzBnzhyMHj061zJjxoxBpUqV4OjoCE1NTQQEBGDRokU4c+YM6tWrJ3Pb7AggIiIiIiIiIiKiQplzKaTQZabWa1UMkRB9VFodAcKHOnj37p1UmqKiIhQVFXPkbd++PXR1dbF+/XoxrWvXrlBWVsamTZtkbtPc3Bw9e/bE9OnTZS7DxYKJiIiI6Kdw/fp1uLu7IyoqCiYmJoiKiir2NiUSCXbt2oVOnToVe1ulydvbG7t37y6Rc0pERETfBj7UJ/rIx8cHM2fOlEqbMWMGvL29c+Rt1qwZVq9ejfj4eBgbG+Py5cuIiIjA0qVLZW4vKysLr1+/Rvny5QsVJzsCiIiIiKhEFLSQVv/+/REYGFhs7c+YMQMqKiqIi4uDqqrqV627JB+Eh4WFwdHREcDHc6qmpoYaNWqgdevWGDt2LPT19Ys9BvoxZWRkYPny5di7dy+ePHmCChVV0d6lCX4d0gZycrkvL3fp4g0sX7wLt5IeIj39PSpVqoJevXrB3d29ZIMnIiKin56klJbD9fLywrhx46TSchsNAACenp54+fIlTExMIC8vj8zMTMydOxeurq4yt+fr64u0tDT06NGjUHGyI4CIiIiISkRKSor45+3bt2P69OmIi4sT05SUlIq1/cTERLRr1w7VqlUrch3v37+HgoLCV4yq6OLi4qCuro5Xr17h4sWLWLBgAdavX4+wsDDUrVu3tMOj79DatWuxbds2zJ8/H0ZGRjh/eRtmTt0IVVUl9O7bItcySkqK6NHbAbWMK0NJSRGxlxUwY8YMKCkpoWfPniV8BEREREQlL69pgHKzfft2/P3339iyZQvMzc0RFRUlrgHQv3//Astv3boV3t7e2LNnD3R0dAoVZ+l0kxARERHRT0dPT0/cNDQ0IJFIoKenB11dXdStWxchIf+bZ9bKykrqL7anTp1C2bJlkZqaCgBITk6Gi4sLVFVVoa6ujh49euDhw4d5ti2RSHDhwgXMmjULEolEHKZ75coVtGjRAkpKStDW1oaHh4fYBgC4u7ujU6dO8PHxQaVKlWBsbJyj7sDAQMycOROXL1+GRCKBRCKRGtnw5MkTdO7cGcrKyqhVqxaCg4OlysfExKBt27ZQVVWFrq4u+vbtiydPnhR4PnV0dKCnpwdjY2P06tULJ0+eRMWKFTF06FAxT1ZWFmbNmoUqVapAUVERVlZWOHjwoLg/LCwMEokEL168ENOioqIgkUhw69YtMW3t2rUwMDCAsrIyOnfujMWLF0NTUzNHTJs2bYKhoSE0NDTQq1cvvH79usDjoG9HVFQUWrZsCQcHB1SpUgWtfrFG46amiL12O88yJqYGcG7bADWNKqFSZW24uLigWbNmOH/+fAlGTkRERAQAklLaZDdx4kRMnjwZvXr1Qt26ddG3b1+MHTsWPj4+BZbdvn07Bg0ahB07dqBVq8JPzcWOACIiIiIqVRKJBHZ2dggLCwMAPH/+HDExMfjw4QNiYmIAfHxgbWNjA1VVVQiCgE6dOuHZs2cIDw/HkSNHkJiYmO/bxykpKTA3N8f48eORkpKCCRMm4M2bN3B2doaWlhbOnTuHnTt3IiQkBCNGjJAqe/ToUcTGxuLIkSPYt29fjrp79uyJ8ePHw9zcHCkpKUhJSZGKZebMmejRoweio6PRtm1buLm54dmzZ2Jc9vb2sLKywvnz53Hw4EE8fPiw0MN8gY8jKn777TecPHkSjx49AgD4+fnB19cXixYtQnR0NJycnNCxY0ckJCTIXO/Jkyfx22+/YfTo0YiKikLr1q0xd+7cHPkSExOxe/du7Nu3D/v27UN4eDjmzZtX6OOg0mNjY4PTp08jKSkJABB//S6iLibC1q6OzHXExMTg0qVLaNiwYXGFSURERPTdevPmTY4pF+Xl5ZGVlZVvua1bt8Ld3R1btmxBu3btitQ2pwYiIiIiolLn4OCAv/76CwBw/PhxWFpaomrVqggLC4OZmRnCwsLg4OAAAAgJCUF0dDSSkpJgYGAA4OOb6Obm5jh37hwaNGiQo349PT2UKVMGqqqq0NPTA/DxLfe3b99i48aNUFFRAQCsWLECHTp0wPz586GrqwsAUFFRwbp16/KcEkhJSQmqqqooU6aMWPen3N3dxTk///jjDyxfvhxnz56Fs7MzVq1aBWtra/zxxx9ifn9/fxgYGIgLiBWGiYkJAODWrVvQ0dHBokWL4OnpiV69egEA5s+fj9DQUCxduhR//vmnTHUuX74cbdq0wYQJEwAAxsbGiIyMzNEpkpWVhcDAQKipqQEA+vbti6NHj+baaQAA7969w7t376TSCjOsmr6+wYMH4/Xr12jTpo04Z+2wUR3h3DbnPfW5Ni298PxZKjIzszBixAh07969BCImIiIi+h9JId/OLw0dOnTA3LlzUbVqVZibm+PSpUtYvHgxBg4cKObx8vLCvXv3sHHjRgAfOwH69esHPz8/NG7cGA8ePADw8d8hGhoaMrfNEQFEREREVOocHBxw7do1PHnyBOHh4XBwcICDgwPCw8ORkZGByMhI2NvbAwBiY2NhYGAgdgIAgJmZGTQ1NREbGytzm7GxsbC0tBQ7AQDA1tYWWVlZUmsX1K1b94vWBbCwsBD/rKKiAjU1NfGN/QsXLiA0NBSqqqrilv0wPzExsdBtCYIA4OMoi1evXuH+/fuwtbWVymNra1uo8xQXF5fj7e7c3vY2NDQUOwEAQF9fXzzO3Pj4+EBDQ0Nqk2VINBWfAwcOIDg4GL6+vggKCsLMuf3xd2AI9u45VWDZdRvGY9P2yZg5cyY2btyY6+gZIiIiop/d8uXL0a1bNwwbNgympqaYMGEChgwZgtmzZ4t5UlJSkJycLH5es2YNMjIyMHz4cOjr64vb6NGjC9U2RwQQERERUamrU6cOtLW1ER4ejvDwcMyaNQsGBgaYO3cuzp07h7dv36JZs2YAPj7slkhyvu2TV3pe8sv/afqnHQVFUbZs2Rx1Zw/9zcrKEkcgfE5fX7/QbWU/4Dc0NJRq71OfHnf2sOTsDgQA+PDhQ575P037XH7HmRsvLy+MGzdOKo2jAUrXggUL4OHhIQ43r1yjEVJSniJg3SF0cGmSb9nKVSoAAOqZt8CTJ0+wfPlytG/fvthjJiIiIvqeqKmpYenSpVi6dGmeeT5dbwyAOIXql2JHABERERGVuux1Avbs2YOrV6+iefPmUFNTw4cPH7B69WpYW1uLb5ubmZkhOTkZd+7cEUcFxMTE4OXLlzA1NZW5TTMzM2zYsAFpaWniw/6TJ09CTk6u0FPyKCgoIDMzs1BlAMDa2hr//vsvDA0NUabMl/3V/O3bt/jrr79gZ2eHihUrAgAqVaqEiIgI2NnZifkiIyPFN/qz86WkpEBLSwvAxwVjP2ViYoKzZ89KpX2NhWA5DdC3Jz09/f/au/OwqKrGD+DfizACw6LIKBICpoi4gAm+uT0iigiWW/pqxutSZlqiaGQu6Q8tS3HBjRcxc3tLJTeMUlESULMSlEioUFMUF4gXEGRxYTm/P3qYnyMMzMAgy+/7eR6ex7n33PM9d+45dx7vmXun0qSPnp4eRHnliZ/qCCEqTSgRERER1TdtvhT0/xEfDUREREREjcLgwYOxb98+ODs7w8zMTDk5sHfvXuXvAwCAp6cnnJ2d4evri8TERMTHx2PKlClwd3eHm5ubxnm+vr4wNDTE1KlTkZKSgtjYWMyZMweTJ09W/j6Apuzt7ZGWloakpCRkZ2dXeva9OrNnz0Zubi4mTZqE+Ph43LhxA6dOncJbb71V48RCVlYWMjMzce3aNYSHh2PAgAHIzs7G1q1blWUWLFiAoKAgfP3117hy5QoWLVqEpKQk5W3EnTt3RocOHbB8+XJcvXoVx44dw/r161Vy5syZg+PHjyM4OBjXrl3Dtm3bcOLECf5Hqxny8PBAWFgY4uLicOfOHcR8n4S9/zkNj6G9lGW2bDiK/1m8W/n6wP44nI27jPRbWUi/lYXDhw9j586dGDly5PPfASIiIiJSixMBRERERNQoeHh4oKysTOWiv7u7O8rKypS/DwD8/U2fo0ePonXr1hg0aBA8PT3x4osv4uuvv9Yqz9jYGCdPnkRubi769OmD8ePHY+jQoQgJCdG67ePGjYO3tzc8PDygUCiwf/9+jbaztrbG+fPnUVZWhuHDh6NHjx7w9/eHubm58rE96jg6OsLa2hqurq5YvXo1PD09kZKSgm7duinLzJ07FwEBAQgICEDPnj0RFRWFyMhIODg4APj7cT779+9HamoqXFxcEBQUhJUrV6rkDBgwAGFhYQgODoaLiwuioqIwf/58GBoaavkuUWO3dOlSDB8+HCtWrMCIESOwcd1hjPvnQLw75/8u6mdn5yMzI1f5urxcIGTjUUwa/yn+NXEVvvrqKwQEBGj9zFoiIiKiutNroL+mQRJVPeCTiIiIiIhIjRkzZiA1NRXnzp1r6KZQPSosidF6GxODIfXQEiIiIqKalYmUBsltIfVokFxt8TcCiIiIiIioWuvWrcOwYcMgl8tx4sQJ7NmzB6GhoQ3dLKpnvKhPRERE1HxwIoCIiIiIiKoVHx+PNWvWoKCgAC+++CI2b96Mt99+u6GbRURPKS0txZYtW/Dtt98iOzsbLcxMYDeoH7qO8YZUzaPGykpKkBpxHOk/JKD0QQGsrKwwa9YsjB8//jm2noiIqO4k8DesqsOJACIiIiIiqtaBAwcauglEVIPt27cjPDwcQUFB6Ny5M5Z8sx+XPv8SBsaG6Oyt/u6O+M078Cj/AVzf+RdWeI5Gbm4uSktLn2PLiYiI6HngRAARERERERFRE5eUlIShQ4cqf3D9hZd74/ZPF3H/RrrabTJ//Q3ZqdcwfMPHkJnIYWNjAxsbm+fUYiIiIl3jHQHVaTo/a0xEREREREREVXJ1dcXPP/+MtLQ0AEDerTvIuXIdVr26q90mI/EyWnW0xdXvonHcbzGGDx+OoKAgPHr06Hk1m4iIiJ4T3hFARERERERE1MTNmDEDBQUF8PHxQYsWLVBaVobu/xyJDv37qN2mKCsHOVevo4WBAfrOn4k3rDpjxYoVyMvLw6pVq55j64mIiOpOknhHQHV4RwARERERERFRE3f8+HFERkZi/fr1OHLkCNxmTsG146dx6+zP6jcqLwcgoc/sN2HRyR7u7u5YtGgRIiIieFcAERFRM8M7AoiIiIiIiIiauDVr1uCdd97BK6+8AgCwLXgZxdm5uBJ5EnaD+la5jWFrcxhZtIKBsZFyWadOnSCEQGZmJuzt7Z9H04mIiOg54B0BRERERERERE3co0ePKj0SQdKTACHUbtOmSyc8up+H0qe+/Z+WlgY9PT1YWVnVW1uJiIjqh14D/TUNTaelRERERERERFQlDw8PhIWFIS4uDnfu3MHdhCRcOxEDazcXZZmU8KO4uHW38nWH/m6QmchxaduXeHAnAwkJCVi7di3GjRsHQ0PDBtgLIiIiqi+SENV8PYCIiIiIiIiIGr3CwkJs2rQJ33//PXJycqBvbgqbfm5wem0E9PT/firwxbD/oDg7B4OWzlduV3AvE7/uOYCcq9ehsGgDHx8fzJs3jxMBRETUBF1toNwuDZSrHU4EEBERERERETUziy+e1nqbVW5D66ElREREzwsnAqrDRwMRERERERERERERETVjnAggIiIiIqJG7fHjx1i+fDkeP37MvCaY1xCZzPv72/3a/tUlT9ca43vKPOY1ZCbzmnZeQ2Q2xD42vC4N9Nc08NFARERERETUqD148ADm5ubIz8+HmZkZ85pYXkNkMq9p5zVEJvOY19gzmde08xoisyH2kRo33hFARERERERERERERNSMcSKAiIiIiIiIiIiIiKgZ40QAEREREREREREREVEzxokAIiIiIiJq1Fq2bInAwEC0bNmSeU0wryEymde08xoik3nMa+yZzGvaeQ2R2RD7SI0bfyyYiIiIiIiIiIiIiKgZ4x0BRERERERERERERETNGCcCiIiIiIiIiIiIiIiaMU4EEBERERERERERERE1Y5wIICIiIiIiIiIiIiJqxjgRQEREREREz93Zs2cxcuRIWFtbQ5IkHD16VGW9EALLly+HtbU1jIyMMHjwYPz2228qZR4/fow5c+bA0tIScrkco0aNwp07d+otb+bMmejUqROMjIygUCgwevRopKam1us+AsBPP/2EIUOGQC6Xo1WrVhg8eDAePnyodd6RI0cwfPhwWFpaQpIkJCUlVarj888/x+DBg2FmZgZJkpCXl1fr/dMk7+n3wsfHp8p6NMkrKSnBwoUL0bNnT8jlclhbW2PKlCm4d+9eveyfpnmDBw+GJEkqf6+//rrWeQCwfPlydO3aFXK5HK1bt4anpycuXLigUkbXfVSTTEB3fVSTvOvXr2Ps2LFQKBQwMzPDhAkT8Ndff9Vq/542c+ZMSJKEjRs3qizX5TGcNm1apbr69u1bZV11HRMV/vjjD4waNQrm5uYwNTVF3759kZ6erlyvzZjQJPPZ/av4W7t2rUo5XfWZv/76C9OmTYO1tTWMjY3h7e2Na9euKdfn5uZizpw5cHR0hLGxMWxtbTF37lzk5+dXylq1ahX69OkDU1NTtG3bFmPGjMGVK1dUymhy3tamz2iSqctztyZ5T6tqXNy8eVPtcT548GCt8qrrp9rkbd26Fc7OzjAzM4OZmRn69euHEydOaPVeanP8asorLCyEn58fbGxsYGRkBCcnJ2zdurXSe6zNefvZ91eSJMybN0+5rKYx8TRNzjPUvHAigIiIiIiInruioiK4uLggJCSkyvVr1qxBcHAwQkJCkJCQACsrKwwbNgwFBQXKMvPmzUNERATCw8Pxww8/oLCwEK+++irKysrqJc/V1RW7du3CH3/8gZMnT0IIAS8vryrzdJX5008/wdvbG15eXoiPj0dCQgL8/Pygp1f5v3I15RUVFWHAgAFYvXp1lesBoLi4GN7e3liyZInaMrrMq7Bx40ZIklTrvOLiYiQmJmLZsmVITEzEkSNHcPXqVYwaNapSOV3sn6Z5ADBjxgxkZGQo/7Zt26Z1HgB06dIFISEhSE5Oxg8//AB7e3t4eXnhv//9r7KMrvuoJpm67KM15RUVFcHLywuSJCEmJgbnz5/HkydPMHLkSJSXl2udV+Ho0aO4cOECrK2tq1yvq2MIAN7e3ip1HT9+vMpydR0TwN+TJgMHDkTXrl0RFxeHX3/9FcuWLYOhoaGyjDZjQpPMp/ctIyMDO3fuhCRJGDdunLKMrvqMEAJjxozBjRs38M033+CXX36BnZ0dPD09UVRUBAC4d+8e7t27h3Xr1iE5ORm7d+9GVFQUpk+fXqm+M2fOYPbs2fj5558RHR2N0tJSeHl5KesCNDtvA5r3GU0ydXnu1iSvgrpx0aFDh0rHecWKFZDL5fDx8dE6r6Z+qk2ejY0NVq9ejYsXL+LixYsYMmQIRo8erZys0fRzSdPjV1Pe/PnzERUVha+++gp//PEH5s+fjzlz5uCbb75R1qHtebtCQkICPv/8czg7OyuXaTImnqbJeYaaGUFERERERNSAAIiIiAjl6/LycmFlZSVWr16tXPbo0SNhbm4uwsLChBBC5OXlCQMDAxEeHq4sc/fuXaGnpyeioqJ0nleVX3/9VQAQf/75Z73soxBCvPzyy2Lp0qU11l9T3tPS0tIEAPHLL7+o3T42NlYAEPfv36/3vKSkJGFjYyMyMjKqrUfTvArx8fECgLh161aldbrcv+ry3N3dhb+/v0YZ2ubl5+cLAOL7779XW6YufVTTzProo+ryTp48KfT09ER+fr6yTG5urgAgoqOja5V3584d8cILL4iUlBRhZ2cnNmzYoLJel8dw6tSpYvTo0TVuq6sxMXHiRPGvf/1Lo/ZqOybUZT5r9OjRYsiQISrLdNVnrly5IgCIlJQU5bLS0lJhYWEhtm/frraeAwcOCJlMJkpKSqrNy8rKEgDEmTNnhBCan7dr22eqynxafZy71eXVNC6e1atXL/HWW2/VKk+bfqptnhBCtG7dWnzxxRcqy6p7L+ty/J7N6969u/j4449V1vfu3bva/q/JebugoEA4ODiI6OholfZqMyZqc56hpo93BBARERERUaOSlpaGzMxMeHl5KZe1bNkS7u7u+PHHHwEAly5dQklJiUoZa2tr9OjRQ1lGl3nPKioqwq5du9CxY0d06NBBqzxNM7OysnDhwgW0bdsW/fv3R7t27eDu7o4ffvhB67zGqri4GJMmTUJISAisrKx0Wnd+fj4kSUKrVq10Wq+2eXv37oWlpSW6d++ODz74oNI3h2vjyZMn+Pzzz2Fubg4XF5cqy9S1j2qSWZ99tKq8x48fQ5IktGzZUlnO0NAQenp6tcosLy/H5MmTsWDBAnTv3l1tOV0ew7i4OLRt2xZdunTBjBkzkJWVpbJeV2OivLwcx44dQ5cuXTB8+HC0bdsWL7/88nN9/Mdff/2FY8eOqXz7Xpd95vHjxwCgcodDixYtIJPJqq0vPz8fZmZm0NfXr7b+iscHWVhYANDus6K2febZzPpWVZ6m46LCpUuXkJSUVOVdFjXl1aafappXVlaG8PBwFBUVoV+/fjW27Wm1OX5V5Q0cOBCRkZG4e/cuhBCIjY3F1atXMXz48Crr0PS8PXv2bLzyyivw9PRUWa7pmKjPz15q3DgRQEREREREjUpmZiYAoF27dirL27Vrp1yXmZkJmUyG1q1bqy2jy7wKoaGhMDExgYmJCaKiohAdHQ2ZTKZVnqaZN27cAPD3c9NnzJiBqKgo9O7dG0OHDlX7vN+mZv78+ejfvz9Gjx6t03ofPXqERYsW4Y033oCZmZlO69Ymz9fXF/v370dcXByWLVuGw4cP47XXXqt1znfffQcTExMYGhpiw4YNiI6OhqWlpUoZXfVRTTLro49Wl9e3b1/I5XIsXLgQxcXFKCoqwoIFC1BeXo6MjAyts4KCgqCvr4+5c+eqLaPLY+jj44O9e/ciJiYG69evR0JCAoYMGaK8eAfobkxkZWWhsLAQq1evhre3N06dOoWxY8fitddew5kzZ+pUt6b27NkDU1NTlfdLl32ma9eusLOzw+LFi3H//n08efIEq1evRmZmptr+kJOTg08++QQzZ86stm4hBN5//30MHDgQPXr0AKD5Z0Vt+0xVmfVJXZ4m4+JpO3bsgJOTE/r37691Xm36aU15ycnJMDExQcuWLTFr1ixERESgW7duGu0LoP3xqy5v8+bN6NatG2xsbCCTyeDt7Y3Q0FAMHDhQpQ5tztvh4eFITEzEqlWrKq3TdEzU12cvNX7VT38SERERERE1kGefWyuEqPFZtpqUqUuer68vhg0bhoyMDKxbtw4TJkzA+fPnVb59p6vMimeez5w5E2+++SYA4KWXXsLp06exc+fOKi8CNCWRkZGIiYnBL7/8otN6S0pK8Prrr6O8vByhoaE6rVvbvBkzZij/3aNHDzg4OMDNzQ2JiYno3bu31lkeHh5ISkpCdnY2tm/fjgkTJii/XV1B1320usz66KPV5SkUChw8eBDvvvsuNm/eDD09PUyaNAm9e/dGixYttMq5dOkSNm3ahMTExGrPGbo8hhMnTlSpy83NDXZ2djh27Bhee+01nY6JimMzevRozJ8/HwDQq1cv/PjjjwgLC4O7u3udM2qyc+dO+Pr6qvQ9XfYZAwMDHD58GNOnT4eFhQVatGgBT0/PSs+Nr/DgwQO88sor6NatGwIDA6ut28/PD5cvX67yzoKaPitq22eqy6wPVeVpOi4qPHz4EPv27cOyZctqladtP9Ukz9HREUlJScjLy8Phw4cxdepUnDlzRuPJAG2PX3V5mzdvxs8//4zIyEjY2dnh7NmzeO+999C+fXuVb/Nret6+ffs2/P39cerUqSrP6ZqMifr67KWmgXcEEBERERFRo1Jxm/qz38bPyspSfhPTysoKT548wf3799WW0WVeBXNzczg4OGDQoEE4dOgQUlNTERERoVWeppnt27cHgEoXL5ycnJCenq51ZmMTExOD69evo1WrVtDX11c+pmPcuHEYPHhwreosKSnBhAkTkJaWhujo6Hq/G0DbvN69e8PAwKDW35aXy+Xo3Lkz+vbtix07dkBfXx87duxQKaOrPqpJZn300Zr20cvLC9evX0dWVhays7Px5Zdf4u7du+jYsaNWOefOnUNWVhZsbW2V/e/WrVsICAiAvb292u3qegyf1r59e9jZ2Snr0uWYsLS0hL6+foOdP86dO4crV67g7bffVlmu6z7j6uqqvAibkZGBqKgo5OTkVOoPBQUF8Pb2homJCSIiImBgYKC2zjlz5iAyMhKxsbGwsbFRLtfms+JpmvQZdZn1RV2etuPi0KFDKC4uxpQpU2qVp20/1SRPJpOhc+fOcHNzw6pVq+Di4oJNmzZV277q1HT81OU9fPgQS5YsQXBwMEaOHAlnZ2f4+flh4sSJWLdunUodmp63L126hKysLLi6uiqPz5kzZ7B582bo6+ujrKysxjFRH5+91HRwIoCIiIiIiBqVjh07wsrKCtHR0cplT548wZkzZ5SPAnB1dYWBgYFKmYyMDKSkpNT4eILa5KkjhFB5rIcuM+3t7WFtbY0rV66obHv16lXY2dlpndnYLFq0CJcvX0ZSUpLyDwA2bNiAXbt2aV1fxUX5a9eu4fvvv0ebNm103OK65/32228oKSlRXgytK036X237qCb1PY8+qq79lpaWaNWqFWJiYpCVlYVRo0ZpVe/kyZMr9T9ra2ssWLAAJ0+eVLudLo9hTk4Obt++raxLl2NCJpOhT58+DXb+2LFjB1xdXSv9hkV99Rlzc3MoFApcu3YNFy9eVHnkyYMHD+Dl5QWZTIbIyEi1d8cIIeDn54cjR44gJiam0mRCbT8rquszNWXqWk152o6LHTt2YNSoUVAoFLXK07af1pSnrg11OQdqO+Yr8kpKSlBSUgI9PdVLry1atFDeCaFtm4cOHYrk5GSV4+Pm5gZfX18kJSWp3Bmlbkzo+rOXmhY+GoiIiIiIiJ67wsJC/Pnnn8rXaWlpSEpKgoWFBWxtbTFv3jx89tlncHBwgIODAz777DMYGxvjjTfeAPD3f3CnT5+OgIAAtGnTBhYWFvjggw/Qs2fPSj+ep4u8Gzdu4Ouvv4aXlxcUCgXu3r2LoKAgGBkZYcSIEfWyj5IkYcGCBQgMDISLiwt69eqFPXv2IDU1FYcOHdI6Lzc3F+np6bh37x4AKC+8WFlZqXzTNTMzU1lPcnIyTE1NYWtrW+nHK+ua93Tu02xtbau8GFZdnrW1NcaPH4/ExER89913KCsrU35r18LCQvmsZV3tnyZ5169fx969ezFixAhYWlri999/R0BAAF566SUMGDBAq/1r06YNPv30U4waNQrt27dHTk4OQkNDcefOHfzzn/8EoPs+qkmmLvuoJnkAsGvXLjg5OUGhUOCnn36Cv78/5s+fD0dHR63ybG1tK03eGBgYwMrKSlmXLo+hhYUFli9fjnHjxqF9+/a4efMmlixZAktLS4wdOxYAdDombG1tsWDBAkycOBGDBg2Ch4cHoqKi8O233yIuLk65jTZjQpNM4O8L7wcPHsT69esrba/r89rBgwehUChga2uL5ORk+Pv7Y8yYMcof9C0oKICXlxeKi4vx1Vdf4cGDB3jw4AEAQKFQqFw4nT17Nvbt24dvvvkGpqamyjFtbm4OIyMjSJJU43lb2z5TUyYAnZ67a8pr06ZNjeOiwp9//omzZ8/i+PHjlfZLm/3TpJ9qmrdkyRL4+PigQ4cOKCgoQHh4OOLi4hAVFaXRe6nt8asuz8zMDO7u7liwYAGMjIxgZ2eHM2fO4D//+Q+Cg4MBaH/eNjU1rfT7EXK5HG3atFEur2lMaHueoWZGEBERERERPWexsbECQKW/qVOnCiGEKC8vF4GBgcLKykq0bNlSDBo0SCQnJ6vU8fDhQ+Hn5ycsLCyEkZGRePXVV0V6enq95N29e1f4+PiItm3bCgMDA2FjYyPeeOMNkZqaWq/7KIQQq1atEjY2NsLY2Fj069dPnDt3rlZ5u3btqnJ9YGCgso7AwMAqy+zatate8p4FQERERGi9f2lpaVWuAyBiY2N1vn+a5KWnp4tBgwYJCwsLIZPJRKdOncTcuXNFTk6O1vv38OFDMXbsWGFtbS1kMplo3769GDVqlIiPj1dur+s+qklmBV30UU3zFi5cKNq1aycMDAyEg4ODWL9+vSgvL9c6ryp2dnZiw4YNyte6PIbFxcXCy8tLKBQKYWBgIGxtbcXUqVPVnrMq1HZMVNixY4fo3LmzMDQ0FC4uLuLo0aMqdWgzJjTN3LZtmzAyMhJ5eXlq90tX57VNmzYJGxsb5Xu6dOlS8fjx4xq3ByDS0tJUstSVe/q9qOm8rW2f0SRTl+duTfKe9ey4qLB48WJhY2MjysrK1G6raV5N/VTTvLfeekvY2dkJmUwmFAqFGDp0qDh16pRyfU3vpbbHr6a8jIwMMW3aNGFtbS0MDQ2Fo6OjyjmrNuftZ7m7uwt/f3/l65rGRFWqO89Q8yIJIQSIiIiIiIiIiIiIiKhZ4m8EEBERERERERERERE1Y5wIICIiIiIiIiIiIiJqxjgRQERERERERERERETUjHEigIiIiIiIiIiIiIioGeNEABERERERERERERFRM8aJACIiIiIiIiIiIiKiZowTAUREREREREREREREzRgnAoiIiIiIiIiIiIiImjFOBBARERERERERNTL29vbYuHFjQzeDiIiaCU4EEBERERERERE1kN27d6NVq1aVlickJOCdd955/g0iIqJmSb+hG0BERERERERE1Nw8efIEMpms1tsrFAodtoaIiP6/4x0BRERERERERNSkDB48GHPnzsWHH34ICwsLWFlZYfny5QCAmzdvQpIkJCUlKcvn5eVBkiTExcUBAOLi4iBJEk6ePImXXnoJRkZGGDJkCLKysnDixAk4OTnBzMwMkyZNQnFxscZt8vPzw/vvvw9LS0sMGzYMABAcHIyePXtCLpejQ4cOeO+991BYWKhsx5tvvon8/HxIkgRJkpT78eyjgSRJwhdffIGxY8fC2NgYDg4OiIyMVGlDZGQkHBwcYGRkBA8PD+zZsweSJCEvLw8AcOvWLYwcORKtW7eGXC5H9+7dcfz4ce3efCIiapI4EUBERERERERETc6ePXsgl8tx4cIFrFmzBh9//DGio6O1qmP58uUICQnBjz/+iNu3b2PChAnYuHEj9u3bh2PHjiE6OhpbtmzRqk36+vo4f/48tm3bBgDQ09PD5s2bkZKSgj179iAmJgYffvghAKB///7YuHEjzMzMkJGRgYyMDHzwwQdq61+xYgUmTJiAy5cvY8SIEfD19UVubi6AvydAxo8fjzFjxiApKQkzZ87ERx99pLL97Nmz8fjxY5w9exbJyckICgqCiYmJVu8ZERE1TXw0EBERERERERE1Oc7OzggMDAQAODg4ICQkBKdPn4aDg4PGdaxcuRIDBgwAAEyfPh2LFy/G9evX8eKLLwIAxo8fj9jYWCxcuFCj+jp37ow1a9aoLJs3b57y3x07dsQnn3yCd999F6GhoZDJZDA3N4ckSbCysqqx/mnTpmHSpEkAgM8++wxbtmxBfHw8vL29ERYWBkdHR6xduxYA4OjoiJSUFHz66afK7dPT0zFu3Dj07NkTAJT7SUREzR/vCCAiIiIiIiKiJsfZ2Vnldfv27ZGVlVXrOtq1awdjY2OVi+Pt2rXTqk43N7dKy2JjYzFs2DC88MILMDU1xZQpU5CTk4OioiKt2vpse+VyOUxNTZXtu3LlCvr06aNS/h//+IfK67lz5yonPwIDA3H58mWt20BERE0TJwKIiIiIiIiIqMkxMDBQeS1JEsrLy6Gn9/elDiGEcl1JSUmNdUiSpLZOTcnlcpXXt27dwogRI9CjRw8cPnwYly5dwr///e9q21Sd6tonhIAkSSrrn34PAODtt9/GjRs3MHnyZCQnJ8PNzU2rRx8REVHTxYkAIiIiIiIiImo2FAoFACAjI0O57OkfDn6eLl68iNLSUqxfvx59+/ZFly5dcO/ePZUyMpkMZWVldc7q2rUrEhISKuU/q0OHDpg1axaOHDmCgIAAbN++vc7ZRETU+HEigIiIiIiIiIiaDSMjI/Tt2xerV6/G77//jrNnz2Lp0qUN0pZOnTqhtLQUW7ZswY0bN/Dll18iLCxMpYy9vT0KCwtx+vRpZGdno7i4uFZZM2fORGpqKhYuXIirV6/iwIED2L17NwAo7xSYN28eTp48ibS0NCQmJiImJgZOTk512kciImoaOBFARERERERERM3Kzp07UVJSAjc3N/j7+2PlypUN0o5evXohODgYQUFB6NGjB/bu3YtVq1aplOnfvz9mzZqFiRMnQqFQVPqxYU117NgRhw4dwpEjR+Ds7IytW7fio48+AgC0bNkSAFBWVobZs2fDyckJ3t7ecHR0RGhoaN12koiImgRJPPvAOCIiIiIiIiIiavI+/fRThIWF4fbt2w3dFCIiamD6Dd0AIiIiIiIiIiKqu9DQUPTp0wdt2rTB+fPnsXbtWvj5+TV0s4iIqBHgRAARERERERERUTXS09PRrVs3tet///132NraPscWVe3atWtYuXIlcnNzYWtri4CAACxevLihm0VERI0AHw1ERERERERERFSN0tJS3Lx5U+16e3t76Ovzu5ZERNR4cSKAiIiIiIiIiIiIiKgZ02voBhARERERERERERERUf3hRAARERERERERERERUTPGiQAiIiIiIiIiIiIiomaMEwFERERERERERERERM0YJwKIiIiIiIiIiIiIiJoxTgQQERERERERERERETVjnAggIiIiIiIiIiIiImrG/hc/stKxf/mAv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33796" name="AutoShape 4" descr="data:image/png;base64,iVBORw0KGgoAAAANSUhEUgAABgIAAAK7CAYAAAAwWZTzAAAAOXRFWHRTb2Z0d2FyZQBNYXRwbG90bGliIHZlcnNpb24zLjcuMiwgaHR0cHM6Ly9tYXRwbG90bGliLm9yZy8pXeV/AAAACXBIWXMAAA9hAAAPYQGoP6dpAAEAAElEQVR4nOzdeVxN+f8H8Ndt39NCRSmkyJKdMJQiyr7vZcs69i0yiTHWEDP2FgyKsSWNXdl3WbNOBqMsWYtQfX5/+HW+bt02UpbX8/E4j5nzOZ/lfT733HNzPud8jkwIIUBERERERERERERERN8lpaIOgIiIiIiIiIiIiIiIvhwOBBARERERERERERERfcc4EEBERERERERERERE9B3jQAARERERERERERER0XeMAwFERERERERERERERN8xDgQQEREREREREREREX3HOBBARERERERERERERPQd40AAEREREREREREREdF3jAMBRERERERERERERETfMQ4EEBERERERFYKQkBDIZDKcOXNG4faWLVvCysrqi8Zw7NgxTJ06Fc+fP/+i7Xwt9u/fj1q1akFbWxsymQzbtm1TmO/OnTuQyWRyi56eHuzt7bFw4UKkpaV90Tg9PT2ho6Pzxeq3srJCy5Ytv1j9GTL6btasWVm25Xb8f2mF1QcFxcfHB6VLl4aKigqKFSuWbb6pU6fKHbeqqqooXbo0BgwYgISEhE9q+/Xr15g6dSqioqKybMv4HO/cufNJdX9PZDIZpk6dmuf8ly5dkj6j+Pj4LxfYN4jHMVHh4EAAERERERHRD+LYsWPw8/P7IQYChBDo3LkzVFVVER4ejuPHj6Nx48Y5lvn5559x/PhxHD9+HBs3bkSDBg0watQojB8/vpCi/j7MmjULT58+Leowvlnbt2/HjBkz0Lt3b0RHR2Pfvn25ltm1axeOHz+Ov//+G127dkVQUBCcnZ3x/v37fLf/+vVr+Pn5KbyA6u7ujuPHj8PMzCzf9f7oVq1aBQBITU3FmjVrijiarxOPY6IvS6WoAyAiIiIiIiIqaA8ePMDTp0/Rrl07ODs756lM6dKlUa9ePWm9efPmuHz5MjZs2AB/f/8vFep3xcXFBVFRUZgxY8YP12dCCKSkpEBTU/Oz6rl8+TIAYPjw4ShRokSeytSsWRPGxsYAPnwGT548QXBwMI4cOQInJ6fPiudjxYsXR/HixQusvh/F27dvsW7dOtjb2+PJkycICgrChAkTCj2O169fQ0tLq9DbzSsex0RfFp8IICIiIiIi+koJIbBkyRJUq1YNmpqaMDAwQMeOHfHPP//I5du7dy/atGkDc3NzaGhowNraGgMHDsSTJ0+kPFOnTsW4ceMAAGXKlJGmYMi4WzJj6pSIiAhUr14dmpqaqFixIiIiIgB8mEqhYsWK0NbWRp06dbJM8XLmzBl07doVVlZW0NTUhJWVFbp164Z///1XLl/GlAx79+5Fnz59YGhoCG1tbbRq1SrLfmXnyJEjcHZ2hq6uLrS0tFC/fn3s3LlTbl/Nzc0BABMmTIBMJvvkaZf09fWhqqoql5aeno45c+agQoUKUFdXR4kSJdC7d2/cv38/S/mgoCDY29tDQ0MDhoaGaNeuHWJjY3Nt9+jRozA2NkbLli2RnJwMADhw4AAcHR1hZGQETU1NlC5dGh06dMDr16/ztC9bt25F1apVoaGhgbJly2LRokXStqSkJBQrVgwDBw7MUu7OnTtQVlbG3Llzc23D1tYW/fr1wx9//JHls8/M0dERjo6OWdI9PT3lPq+MqZvmzp2L2bNnS8eYo6Mjbty4gffv32PixIkoWbIk9PX10a5dOzx69CjffZDh5cuXGDt2LMqUKQM1NTWUKlUKI0eOlD6HDDKZDMOGDcOyZctQsWJFqKurY/Xq1dnub16OGysrK/j4+AAATExM8j39TIZatWoBAB4+fCilPX78GEOGDIGdnR10dHRQokQJNGnSBIcPH5by3LlzR7pA6ufnJ50nPD09ASieUsXR0RGVK1fG6dOn8dNPP0FLSwtly5bFrFmzkJ6eLhfXlStX0KxZM2hpaaF48eIYOnQodu7cKXcuAoDz58+jZcuWKFGiBNTV1VGyZEm4u7sr/I59LC/nQuB/U9FcuXIF3bp1g76+PkxMTNC3b1+8ePFCLu/Lly8xYMAAGBkZQUdHB82bN8eNGzdy/gAy2bZtGxITE9G/f394eHjgxo0bOHLkiLS9bdu2sLS0zNJfAFC3bl3UqFFDWs/r70LG53Lo0CHUr18fWlpa6Nu3LwAgLCwMzZo1g5mZmXSunzhxYpZjHABWrlwJGxsbqKurw87ODuvXr8/yHQWAd+/e4ddff5WO7+LFi6NPnz54/PhxvvrqY9/6cUz0teFAABERERERUSFKS0tDampqlkUIkSXvwIEDMXLkSLi4uGDbtm1YsmQJrly5gvr168tdGLl9+zYcHBywdOlS7NmzB7/88gtOnjyJhg0bSlMq9O/fHz///DMAYMuWLdIUOB9fYLpw4QK8vb0xYcIEbNmyBfr6+mjfvj18fX2xatUq/Pbbb1i3bh1evHiBli1b4s2bN1LZO3fuwNbWFgsXLsTu3bsxe/ZsxMfHo3bt2lkuwgFAv379oKSkhPXr12PhwoU4deoUHB0dc522KDo6Gk2aNMGLFy8QGBiIDRs2QFdXF61atUJYWJi0r1u2bAHwv+l+tm7dmutnk56eLn0eiYmJCAoKwq5du9CrVy+5fIMHD8aECRPQtGlThIeHY/r06di1axfq168vt68zZ85Ev379UKlSJWzZsgUBAQG4ePEiHBwccPPmzWzj2LhxI5ydndG5c2ds374d2trauHPnDtzd3aGmpibFNWvWLGhra+Pdu3e57ltMTAxGjhyJUaNGYevWrahfvz5GjBiBefPmAQB0dHTQt29f6fP92JIlS6CmpiZdRMzN1KlToaysjClTpuQpf1798ccfOHr0KP744w+sWrUK165dQ6tWrdCvXz88fvwYQUFBmDNnDvbt24f+/ftnKZ9bHwAf7phu3LgxVq9ejeHDh+Pvv//GhAkTEBISgtatW2f5nm7btg1Lly7FL7/8gt27d+Onn37KNv68HDdbt25Fv379APxvmhRF+5KbuLg4AICNjY2UljFdk6+vL3bu3Ing4GCULVsWjo6O0sVLMzMz7Nq1C8CH72jGeSK3zzIhIQE9evRAz549ER4ejhYtWsDb2xt//vmnlCc+Ph6NGzfG9evXsXTpUqxZswavXr3CsGHD5OpKTk5G06ZN8fDhQ/zxxx/Yu3cvFi5ciNKlS+PVq1c5xpGXc+HHOnToABsbG2zevBkTJ07E+vXrMWrUKGm7EAJt27bF2rVrMWbMGGzduhX16tVDixYtcowjs8DAQKirq6NHjx7o27cvZDIZAgMDpe19+/bF3bt3ceDAAbly165dw6lTp9CnTx8pLa+/C8CHPu/Zsye6d++OyMhIDBkyBABw8+ZNuLm5ITAwELt27cLIkSOxceNGtGrVSq78ihUr4OXlhapVq2LLli3w8fFRON1Oeno62rRpg1mzZqF79+7YuXMnZs2ahb1798LR0VHutyI/vuXjmOirJIiIiIiIiOiLCw4OFgByXCwtLaX8x48fFwCEv7+/XD337t0TmpqaYvz48QrbSU9PF+/fvxf//vuvACC2b98ubZs7d64AIOLi4rKUs7S0FJqamuL+/ftSWkxMjAAgzMzMRHJyspS+bds2AUCEh4dnu7+pqakiKSlJaGtri4CAgCz90K5dO7n8R48eFQDEr7/+mm2dQghRr149UaJECfHq1Su5tipXrizMzc1Fenq6EEKIuLg4AUDMnTs3x/o+zqto8fT0FKmpqVLe2NhYAUAMGTJEro6TJ08KAGLSpElCCCGePXsmNDU1hZubm1y+u3fvCnV1ddG9e3cpzcPDQ2hrawshhJg1a5ZQVlYWs2fPliv3119/CQAiJiYm1/3JzNLSUshksixlmzZtKvT09KTP9vbt20JJSUksWLBAyvPmzRthZGQk+vTpk2s7AMTQoUOFEEJMnjxZKCkpiQsXLggh/ve5nz59WsrfuHFj0bhx4yz1eHh4yH0XMj4fe3t7kZaWJqUvXLhQABCtW7eWKz9y5EgBQLx48SLffTBz5kyhpKQkF6cQ/+v/yMhIuf3V19cXT58+zbVv8nrcCCGEr6+vACAeP36ca70ZeRMSEsT79+/Fs2fPxMaNG4W2trbo1q1bjmVTU1PF+/fvhbOzs9z38fHjxwKA8PX1zVIm43P8+BzSuHFjAUCcPHlSLq+dnZ1wdXWV1seNGydkMpm4cuWKXD5XV1cBQBw8eFAIIcSZM2cEALFt27Zc9z8nOZ0LM/ptzpw5cmWGDBkiNDQ0pPPI33//LQDIncOEEGLGjBnZ9lFmd+7cEUpKSqJr165SWuPGjYW2trZ4+fKlEEKI9+/fCxMTE7nzghBCjB8/XqipqYknT54IIfL3u5Dxuezfvz/H+DL6KTo6WgCQvrNpaWnC1NRU1K1bVy7/v//+K1RVVeW+oxs2bBAAxObNm+Xynj59WgAQS5YsyTGG7/E4Jvoa8YkAIiIiIiKiQrRmzRqcPn06y9KwYUO5fBEREZDJZOjZs6fckwOmpqawt7eXuyPz0aNHGDRoECwsLKCiogJVVVVYWloCQJ6moclQrVo1lCpVSlqvWLEigA9TJnw8r3RG+sdTvyQlJWHChAmwtraGiooKVFRUoKOjg+TkZIUx9OjRQ269fv36sLS0xMGDB7ONLzk5GSdPnkTHjh2ho6MjpSsrK6NXr164f/8+rl+/nuf9zWzEiBHS53Hw4EH89ttv2LhxI7p16yblyYgvY4qJDHXq1EHFihWxf/9+AMDx48fx5s2bLPksLCzQpEkTKV8GIQQGDhwIX19frF+/PssLiqtVqwY1NTV4eXlh9erVeZ5GKUOlSpVgb28vl9a9e3e8fPkS586dAwCULVsWLVu2xJIlS6Q739evX4/ExMR83+06fvx4GBoaFug86G5ublBS+t9ljIzj0N3dXS5fRvrdu3fl0vPSBxEREahcuTKqVasm971zdXVVOO1HkyZNYGBgkGvseT1uPpWpqSlUVVVhYGCAzp07o2bNmgqnKVq2bBlq1KgBDQ0N6Vyxf//+fJ0nsmu/Tp06cmlVq1aVO0dER0ejcuXKsLOzk8v38fcLAKytrWFgYIAJEyZg2bJluHr1ap7jyO+5sHXr1lliTklJkaaWyvjcMp+vunfvnueYgoODkZ6eLvdETd++fZGcnCw9xaSiooKePXtiy5Yt0hM5aWlpWLt2Ldq0aQMjIyMA+ftdAAADAwM0adIkS0z//PMPunfvDlNTUygrK0NVVVV6mXpGP12/fh0JCQno3LmzXNnSpUujQYMGcmkREREoVqwYWrVqJRdXtWrVYGpqmufpcr6n45joa8SBACIiIiIiokJUsWJF1KpVK8uir68vl+/hw4cQQsDExASqqqpyy4kTJ6SpRNLT09GsWTNs2bIF48ePx/79+3Hq1CmcOHECAPI1JYOhoaHcupqaWo7pKSkpUlr37t3x+++/o3///ti9ezdOnTqF06dPo3jx4gpjMDU1VZiWmJiYbXzPnj2DEAJmZmZZtpUsWRIAciyfG3Nzc+nzcHR0hLe3N6ZMmYJNmzZh9+7dcvVnF0PG9rzmy/Du3TuEhYWhUqVKCqcdKVeuHPbt24cSJUpg6NChKFeuHMqVK4eAgIA87Vt2/f1xrMCHwZCbN29i7969AD5Mx+Pg4CA3hVRe6OnpwcfHB7t27cpxcCc/Puf4BPLWBw8fPsTFixezfOd0dXUhhMgyzZWiz1eR/B4P+bVv3z6cPn0au3fvRocOHXDo0CFpKrAM8+fPx+DBg1G3bl1s3rwZJ06cwOnTp9G8efNPnrolQ8aF6o+pq6vL1ZuYmAgTE5Ms+TKn6evrIzo6GtWqVcOkSZNQqVIllCxZEr6+vgqn98nwKefCzHGrq6vL5U1MTISKikqWfIqOpexiCgkJQcmSJVGzZk08f/4cz58/h4uLC7S1tbNMD5SSkoLQ0FAAwO7duxEfHy83LVBefxcyKDrekpKS8NNPP+HkyZP49ddfERUVhdOnT0vTqX2870DWz0dR2sOHD/H8+XOoqalliSshIUHh9HCKfE/HMdHXSKWoAyAiIiIiIqKsjI2NIZPJcPjwYeni1Mcy0i5fvowLFy4gJCQEHh4e0vZbt24VWqwvXrxAREQEfH19MXHiRCn97du30nzOmSUkJChMs7a2zrYdAwMDKCkpIT4+Psu2Bw8eAPjQbwWpatWqAD68P8HV1VW6UBQfHy+9kPjjGDLa/zifolgzx6muro6DBw/C1dUVLi4u2LVrV5Y7zX/66Sf89NNPSEtLw5kzZ7B48WKMHDkSJiYm6Nq1a477kV1/fxwr8OEO98qVK+P333+Hjo4Ozp07Jzc/dn4MHjwYAQEBmDBhAgYPHpxlu4aGRpb3EQDI80XD/MpLHxgbG0NTUxNBQUEK68j8uclksjy1ndfj5lPZ29tLdTRt2hSurq5YsWIF+vXrh9q1awMA/vzzTzg6OmLp0qVyZXObd7+gGBkZZZnDHlD8uVSpUgWhoaEQQuDixYsICQnBtGnToKmpKXeO+diXOBcaGRlJ7wz5+HuiKGZF9u3bJ91Nrugi84kTJ3D16lXY2dnBzs4OderUQXBwMAYOHIjg4GCULFkSzZo1k/Ln9Xchg6Lj88CBA3jw4AGioqKkpwAAZHk/S0a8efnMjI2NYWRkJM3Ln5murq7C9My+t+OY6GvDJwKIiIiIiIi+Qi1btoQQAv/995/CJwiqVKkC4H8XejJfAFq+fHmWOjPf7VpQZDIZhBBZYli1ahXS0tIUllm3bp3c+rFjx/Dvv//C0dEx23a0tbVRt25dbNmyRW4f0tPT8eeff8Lc3FzupZIFISYmBgBQokQJAJCm2ch8cfz06dOIjY2Fs7MzAMDBwQGamppZ8t2/fx8HDhyQ8n2sevXqiI6Oxv379+Ho6ChNT5KZsrIy6tatiz/++AMApGltcnLlyhVcuHBBLm39+vXQ1dXNcrf/8OHDsXPnTnh7e8PExASdOnXKtX5F1NTU8Ouvv+L06dPYtGlTlu1WVla4ceMG3r59K6UlJibi2LFjn9RebvLSBy1btsTt27dhZGSk8HtnZWX1SW3n9bgpCDKZDH/88QeUlZXh4+Mjl575O3rx4kUcP35cLu1LnScaN26My5cvZ5nqJ+MOeEVkMhns7e2xYMECFCtWLMdjPT/nwrxycnICkPV8tX79+jyVDwwMhJKSErZt24aDBw/KLWvXrgUAuUGnPn364OTJkzhy5Ah27NgBDw8PKCsrS9vz+ruQk7z2k62tLUxNTbFx40a59Lt372b5jrZs2RKJiYlIS0tTGJetrW0eeitrnN/LcUz0teATAURERERERF+hBg0awMvLC3369MGZM2fQqFEjaGtrIz4+HkeOHEGVKlUwePBgVKhQAeXKlcPEiRMhhIChoSF27NghTe3ysYyLRAEBAfDw8ICqqipsbW3zfLdmdvT09NCoUSPMnTsXxsbGsLKyQnR0NAIDA1GsWDGFZc6cOYP+/fujU6dOuHfvHiZPnoxSpUphyJAhObY1c+ZMNG3aFE5OThg7dizU1NSwZMkSXL58GRs2bMjzHdqK3L17V5pGJDk5GcePH8fMmTNhaWmJ9u3bA/hwcczLywuLFy+GkpISWrRogTt37mDKlCmwsLDAqFGjAADFihXDlClTMGnSJPTu3RvdunVDYmIi/Pz8oKGhAV9fX4UxVKxYEYcPH4aLiwsaNWqEffv2wdzcHMuWLcOBAwfg7u6O0qVLIyUlRbqA6OLikuu+lSxZEq1bt8bUqVNhZmaGP//8E3v37sXs2bPl3v8AAD179oS3tzcOHToEHx8faaqdT9GtWzfMmzcPf//9d5ZtvXr1wvLly9GzZ08MGDAAiYmJmDNnDvT09D65vZzkpQ9GjhyJzZs3o1GjRhg1ahSqVq2K9PR03L17F3v27MGYMWNQt27dfLed1+OmoJQvXx5eXl5YsmQJjhw5goYNG6Jly5aYPn06fH190bhxY1y/fh3Tpk1DmTJlkJqaKpXV1dWFpaUltm/fDmdnZxgaGkrf688xcuRIBAUFoUWLFpg2bRpMTEywfv16XLt2DQCk9z9ERERgyZIlaNu2LcqWLQshBLZs2YLnz5+jadOm2dafn3NhXjVr1gyNGjXC+PHjkZycjFq1auHo0aPSRfycJCYmYvv27XB1dUWbNm0U5lmwYAHWrFmDmTNnQlVVFd26dcPo0aPRrVs3vH37Nss7JfL6u5CT+vXrw8DAAIMGDYKvry9UVVWxbt26LINkSkpK8PPzw8CBA9GxY0f07dsXz58/h5+fH8zMzOTe19G1a1esW7cObm5uGDFiBOrUqQNVVVXcv38fBw8eRJs2bdCuXbtc+yyzb/k4JvoqFckriomIiIiIiH4wwcHBAoA4ffq0wu3u7u7C0tIyS3pQUJCoW7eu0NbWFpqamqJcuXKid+/e4syZM1Keq1eviqZNmwpdXV1hYGAgOnXqJO7evSsACF9fX7n6vL29RcmSJYWSkpIAIA4ePCiEEMLS0lK4u7tnaR+AGDp0qFxaXFycACDmzp0rpd2/f1906NBBGBgYCF1dXdG8eXNx+fJlYWlpKTw8PLL0w549e0SvXr1EsWLFhKampnBzcxM3b97MpRc/OHz4sGjSpInUJ/Xq1RM7duzINcbsZOT9eNHQ0BA2NjZi5MiRIj4+Xi5/WlqamD17trCxsRGqqqrC2NhY9OzZU9y7dy9L3atWrRJVq1YVampqQl9fX7Rp00ZcuXJFLo+Hh4fQ1taWS7t//76oUKGCsLKyErdv3xbHjx8X7dq1E5aWlkJdXV0YGRmJxo0bi/Dw8Fz3L+Oz/euvv0SlSpWEmpqasLKyEvPnz8+2jKenp1BRURH379/Ptf4Mio4VIYTYs2eP1K+Zj//Vq1eLihUrCg0NDWFnZyfCwsKEh4eH3Hchu8/y4MGDAoDYtGmTXLqi71p++iApKUn4+PgIW1tb6XOrUqWKGDVqlEhISMh1f7OT1+PG19dXABCPHz/Otc6c8j58+FDo6OgIJycnIYQQb9++FWPHjhWlSpUSGhoaokaNGmLbtm1Z+lsIIfbt2yeqV68u1NXVBQDpO5zRt3FxcVLexo0bi0qVKmVpX1G9ly9fFi4uLkJDQ0MYGhqKfv36idWrVwsA4sKFC0IIIa5duya6desmypUrJzQ1NYW+vr6oU6eOCAkJybU/8nouzK7fFO3f8+fPRd++fUWxYsWElpaWaNq0qbh27ZrC8+vHFi5cKACIbdu2ZZtn2bJlAoDYvHmzlNa9e3cBQDRo0CDbcnn5XcjucxFCiGPHjgkHBwehpaUlihcvLvr37y/OnTsnAIjg4GC5vCtWrBDW1tZCTU1N2NjYiKCgINGmTRtRvXp1uXzv378X8+bNE/b29kJDQ0Po6OiIChUqiIEDB+Z6bv8ej2Oir5FMCCG+8FgDEREREREREQAgJCQEffr0wenTp1GrVq2iDocUePfuHaysrNCwYcMs04IQFTQvLy9s2LABiYmJn/X0CRWO58+fw8bGBm3btsWKFSuKOpyvBo9j+hZwaiAiIiIiIiIiwuPHj3H9+nUEBwfj4cOH2b6UlehTTZs2DSVLlkTZsmWRlJSEiIgIrFq16rOnoKIvIyEhATNmzICTkxOMjIzw77//YsGCBXj16hVGjBhR1OEVGR7H9K3iQAARERERERERYefOnejTpw/MzMywZMmSLC8RJvpcqqqqmDt3Lu7fv4/U1FSUL18e8+fP/6EvKn/N1NXVcefOHQwZMgRPnz6FlpYW6tWrh2XLlqFSpUpFHV6R4XFM3ypODURERERERERERERE9B3jq6yJiIiIiIiIiIiIiL5jHAggIiIiIiIiIiIiIvqOcSCAiIiIiIiIiIiIiOg7xoEAIiIiIiIiIiIiIqLvmEpRB0BERERERF/GoUOHMHfuXJw9exbx8fHYunUr2rZtK21/+PAhJkyYgD179uD58+do1KgRFi9ejPLly0t5EhISMG7cOOzduxevXr2Cra0tJk2ahI4dO2Zp7+3bt6hbty4uXLiA8+fPo1q1aoWwl0REREREgGbpbkXS7pu7G4qk3fziQAARERER0XcqOTkZ9vb26NOnDzp06CC3TQiBtm3bQlVVFdu3b4eenh7mz58PFxcXXL16Fdra2gCAXr164cWLFwgPD4exsTHWr1+PLl264MyZM6hevbpcnePHj0fJkiVx4cKFQttHIvpxeR+PhU+t8lh+5S7Cbj1QmMfeSA9LHatg4YV/cPjBU2xzq13IURIREX0dOBBARERERPSdatGiBVq0aKFw282bN3HixAlcvnwZlSpVAgAsWbIEJUqUwIYNG9C/f38AwPHjx7F06VLUqVMHAODj44MFCxbg3LlzcgMBf//9N/bs2YPNmzfj77///sJ7RkQEHPgvEc0siqOigU62eSob6SI+OQUbb8UXYmRERFQUZDLOgp8T9g4RERER0Q/o7du3AAANDQ0pTVlZGWpqajhy5IiU1rBhQ4SFheHp06dIT09HaGgo3r59C0dHRynPw4cPMWDAAKxduxZaWlqFtg9E9GMrr68Ne2M9HEt4mm2ei4kvUUJTHfVNDQoxMiIioq8PBwKIiIiIiH5AFSpUgKWlJby9vfHs2TO8e/cOs2bNQkJCAuLj/3fnbFhYGFJTU2FkZAR1dXUMHDgQW7duRbly5QB8mGLI09MTgwYNQq1atYpqd4joB7TGpRpCbz7AnntPss1zKfEVfE9dx691bXG0ff1CjI6IiAqbDEpFsnwrvp1IiYiIiIiowKiqqmLz5s24ceMGDA0NoaWlhaioKLRo0QLKyspSPh8fHzx79gz79u3DmTNnMHr0aHTq1AmXLl0CACxevBgvX76Et7d3vtp/+/YtXr58KbdkPKVARJQX007fQA+bUnCzLJFtnjK6mhhdrSyCYu/BY39M4QVHRET0leFAABERERHRD6pmzZqIiYnB8+fPER8fj127diExMRFlypQBANy+fRu///47goKC4OzsDHt7e/j6+qJWrVr4448/AAAHDhzAiRMnoK6uDhUVFVhbWwMAatWqBQ8Pj2zbnjlzJvT19eWWmTNnfvmdJqLvxt93H2PDzQfwsDXPNo9HBQtcTHyFP2/8h1svXhdidERERF8XviyYiIiIiOgHp6+vD+DDC4TPnDmD6dOnAwBev/5w0UxJSf7+IWVlZaSnpwMAFi1ahF9//VXa9uDBA7i6uiIsLAx169bNtk1vb2+MHj1aLk1dXf3zd4aIfijpQkBJJst2u4ayElKFKMSIiIioqPBlwTnjQAARERER0XcqKSkJt27dktbj4uIQExMDQ0NDlC5dGps2bULx4sVRunRpXLp0CSNGjEDbtm3RrFkzAB/eI2BtbY2BAwdi3rx5MDIywrZt27B3715EREQAAEqXLi3Xpo6ODgCgXLlyMDfP/i5ddXV1Xvgnos/SuKQRutmUwo47D6W0IZUtUVxTHX6nbwAADsc/xaSa1mhf1hQnHj4rqlCJiIiKHAcCiIiIiIi+U2fOnIGTk5O0nnEHvoeHB0JCQhAfH4/Ro0fj4cOHMDMzQ+/evTFlyhQpv6qqKiIjIzFx4kS0atUKSUlJsLa2xurVq+Hm5lbo+0NE9LHhVa2w9Z94BF69J6UZaajBROt/g4w7/30ELRVldCpnhhFVyxRFmEREVEj4REDOZELwGTkiIiIiIiIi+rbU/etIvsuc7NjwC0RCRERfA90yfYqk3VdxwUXSbn5xmISIiIiIiIiIiIiI6DvGqYGIiIiIiIiI6JvDu/uJiOhjshxeHk8cCCAiIiIiIiIioi8sNTUVixcvxo4dO/DkyRMo6+mgdCMH2LZpDplS9hNWpL1/j+tbI3Hv6GmkvnwFU1NTDBo0CB07dizE6ImIvn0cCCAiIiIiIiIioi9q5cqVCA0NxezZs2FtbY2J2zfg/Iq1UNXUQLnmTbItd3pxIN6+eInqA3pietM2ePr0KVJTUwsxciL6dnAW/JxwIICIiIiIiIiIiL6omJgYODs7w9HREQBQqk4N3D9+Bs/i7mZb5uGFK3hy7SaazZ8GNR1tmJubw9zcvJAiJiL6vnCYhIiIiIiIiIiIvqiaNWvixIkTiIuLAwC8+Pc+nl6/DVP7StmWSTh3EQZlSuNmxF7s+tkbrq6umD17NlJSUgorbCL6hshkSkWyfCv4RAAREREREREREX1RAwYMwKtXr9CiRQsoKysjNS0Ndp1awbx+7WzLJD9KROKN21BSVUXdkQPRw8wafn5+eP78OWbOnFmI0RMRffu+nSELIiIiIiIiIiL6JkVGRiI8PBz+/v7YsmULagzsjZuR+3H30IlsywiRDkCGWkP6wKCcFRo3boyJEydi69atfCqAiCif+EQAERERERERERF9UXPmzIGXlxfc3d0BAKVf1sWbJ09xY8dulG5UT2EZjWL60DQoBlUtTSmtXLlyEEIgISEBVlZWhRE6EX0jvqVpeooCe4eIiIiIiIiIiL6olJQUyGQyuTSZkgxCiGzLGNmUQ8rz50j96O7/uLg4KCkpwdTU9IvFSkT0PeJAABERERERERERfVFOTk5YtmwZoqKicP/+fTw4HYNbfx9AyVr2Up4rYdtwdlmItG5evxbUdLRxbsVavPwvHqdPn8bcuXPRoUMHaGhoFMFeENHXTAalIlm+FTKR09ArERERERERERHRZ0pKSkJAQAD27duHxMREKOvrwtyhFiq0c4OSyoeZq88uX4PXjxPxk88oqdyrBwm4uGYjnt64jeKGRmjRogVGjhzJgQAiysLAekiRtPvs1pIiaTe/OBBARERERERERESFasLp/fkuM7u28xeIhIi+FxwIyNm38+zCFxYSEoJixYpJ61OnTkW1atXyVYdMJsO2bdsKNK5PjeVb86X6rqAVxHHyNbKyssLChQuLOowi4ejoiJEjRxZ1GAXizp07kMlkiImJKepQvihPT0+0bdu2wOrLy/f4Wz1OMh8TUVFRkMlkeP78eY7lDhw4gAoVKiA9Pf2T2p06dSpMTEzkzu2Z0/LzOX7KsV3Qx0lu8nIe/VZ+6xTJ67HzrSvo73pejsNv9Tc48zGR+W+k33//Ha1bty6a4IiI6Jswu7ZzvhciopzIZEpFsnwrvopIjx07BmVlZTRv3jzXvBMnTkTFihXl0mJjYyGTydCrVy+59LVr10JVVRVJSUkFGm924uPj0aJFi8+qo7AuEnzN/VgQrKysIJPJIJPJoKmpiQoVKmDu3Lk5voToU4wdOxb79+f/LoavzenTp+Hl5VVo7f32229QVlbGrFmzCq3N7GzZsgXTp08v6jDyrbAvcgLAmzdvYGBgAENDQ7x586ZQ2y5qX/o4CQkJkc5Z2S1RUVH5rtfCwgLx8fGoXLlyvsqNHz8ekydPhpLS//5MePPmDXx9fWFrawt1dXUYGxujY8eOuHLlilzZ2NhY+Pn5Yfny5dLvoqK0gIAAhISEfNH9yI0QAitXroSDgwP09PSgo6ODSpUqYcSIEbh161a+6irs82hmBTkQWBQDX/fv34eamhoqVKhQqO1+Db70sTN16tRczy937tzJd73169dHfHw89PX1FW4fMGAATp8+jSNHjnzmHnz7UlNTsWDBAjRp0gRVq1ZFE+eGCFg8CSmpp/Au/YzCJXLXUnh4dkC9erVQo4Y9unTpgsOHDxf1rhARERHRN+yrGAgICgrCzz//jCNHjuDu3bs55nVycsK1a9eQkJAgpUVFRcHCwgIHDx6UyxsVFYU6depAR0fni8SdmampKdTV1Qulrc/1NfdjQZk2bRri4+MRGxuLsWPHYtKkSVixYkWBtqGjowMjI6MCrbMwvXv3DgBQvHhxaGlpFVq7wcHBGD9+PIKCggqtzczev38PADA0NISurm6RxfEt2bx5MypXrgw7Ozts2bKlqMMpVF/6OOnSpQvi4+OlxcHBAQMGDJBLq1+/vpQ/4/jNjbKyMkxNTaHy/3Ou5sWxY8dw8+ZNdOrUSUp7+/YtXFxcEBQUhOnTp+PGjRuIjIxEWloa6tatixMnTkh5b9++DQBo06aN9LuoKE1fX1/u7uGC3o/cCCHQvXt3DB8+HG5ubtizZw8uXryIRYsWQVNTE7/++mu+6ivs8+j3JiQkBJ07d8br169x9OjRog6nUH3pY2fs2LFy5xJzc3Ppb6SMxcLCQsqf8bdBbtTU1GBqagqZTKZwu7q6Orp3747FixcXyH58y1auXInQ0FD88ssviIyMxOix3RAStBPr/9yTbZmzZ67BoX5lLFk+DmF/zUDdunUxePBgXL16tRAjJyIiIvq28ImAnBV5pMnJydi4cSMGDx6Mli1b5np3YMOGDaGqqip3Z2RUVBSGDh2KV69eyd3BFxUVBScnJwDA/PnzUaVKFWhra8PCwgJDhgzJ1x3ucXFxsLa2xuDBg7OdKuHju/kz7szbsmULnJycoKWlBXt7exw/fjzbNqysrAAA7dq1g0wmk9YzrF27FlZWVtDX10fXrl3x6tUraZsQAnPmzEHZsmWhqakJe3t7/PXXX9m29an9ePfuXbRp0wY6OjrQ09ND586d8fDhQ7m6ly5dinLlykFNTQ22trZYu3at3PabN2+iUaNG0NDQgJ2dHfbu3Su3/d27dxg2bBjMzMygoaEBKysrzJw5M9t9yY6uri5MTU1hZWWF/v37o2rVqtiz53//4Hr37h3Gjx+PUqVKQVtbG3Xr1s1yx21ISAhKly4NLS0ttGvXDomJiXLbM08pkjFooq2tjWLFiqFBgwb4999/pe3h4eGoVasWNDQ0YGxsjPbt20vbnj17ht69e8PAwABaWlpo0aIFbt68CQB48eIFNDU1sWvXLrn2t2zZAm1tbelY/u+//9ClSxcYGBjAyMgIbdq0kbvLL+Mu8pkzZ6JkyZKwsbEBkHVaAplMhlWrVqFdu3bQ0tJC+fLlER4eLtd2eHg4ypcvD01NTTg5OWH16tV5mjYiOjoab968wbRp05CcnIxDhw4p7NOgoCCULl0aOjo6GDx4MNLS0jBnzhyYmpqiRIkSmDFjhly5Fy9ewMvLCyVKlICenh6aNGmCCxcuKKy3bNmyUFdXhxAiy52vb9++xfjx42FhYQF1dXWUL18egYGBAIC0tDT069cPZcqUgaamJmxtbREQEJDj/mbsc506daCurg4zMzNMnDgRqamp0nZHR0cMHz4c48ePh6GhIUxNTTF16tRs65s6dSpWr16N7du3K7xb/J9//snxvHPs2DE0atQImpqasLCwwPDhw5GcnJzrfgQGBqJnz57o2bOn1Ccfk8lkWLp0KVq0aAFNTU2UKVMGmzZtkrZnnBdDQ0NRv359aGhooFKlSnKxf0of79q1Cw0bNkSxYsVgZGSEli1bSheeM9y/fx9du3aFoaEhtLW1UatWLZw8eVIuT07n2MzHyZ9//olatWpJ55nu3bvj0aNH0vaMKTP279+PWrVqQUtLC/Xr18f169cV7oOmpiZMTU2lRU1NDVpaWtL6smXLUKdOnSzHb277/il3iYeGhqJZs2ZyL19buHAhjh8/joiICHTu3BmWlpaoU6cONm/ejIoVK6Jfv34QQmDq1Klo1aoVAEBJSQkymUxhGpD1qZb09HTMnj0b1tbWUFdXR+nSpaXveeb9+NTv4sfCwsIQGhqKsLAwTJkyBfXq1UPZsmXh7OyMWbNmITg4WMqr6A75tm3bwtPTU1rPfB7N7bcOyP2cndtvysfKlCkDAKhevTpkMhkcHR0BfOjXadOmwdzcHOrq6qhWrVqW35KPeXp6Ijo6GgEBAQrvFj979myOx/SOHTtQs2ZNaGhooGzZsvDz85M73ykihEBwcDB69eqF7t27Zzm/5OXckfGd27lzJ+zt7aGhoYG6devi0qVLUp7ExER069YN5ubm0NLSQpUqVbBhw4YcY8vtuw4AV65cgbu7O/T09KCrq4uffvopyzlo3rx5MDMzg5GREYYOHSo3mJf52Mntb9aMKXh2796NihUrQkdHB82bN0d8fLzCfdDR0ZE7vygrK0v7Y2pqiokTJ6JDhw5Z/jbI63kup9/91q1bY9u2bT/cU2SZxcTEwNnZGY6OjjA3N0cz17qo36AKrlz+J9syEyb1Qt/+rVC5SjlYWpli9OjRsLS0xIEDBwoxciIiIiL6nhT5QEBYWBhsbW1ha2uLnj17Ijg4OMfpW7S1tVG7dm25u9ajo6Ph7OyMBg0aSOn37t2TLoYBHy4+LFq0CJcvX8bq1atx4MABjB8/Pk8xXr58GQ0aNECnTp2wdOlSuakScjN58mSMHTsWMTExsLGxQbdu3bL9B/Hp06cBfLhbOj4+XloHPtxhuW3bNkRERCAiIgLR0dFy06r4+PggODgYS5cuxZUrVzBq1Cj07NkT0dHRCtv6lH4UQqBt27Z4+vQpoqOjsXfvXty+fRtdunSR6ti6dStGjBiBMWPG4PLlyxg4cCD69Okj1Zeeno727dtDWVkZJ06cwLJlyzBhwgS52BYtWoTw8HBs3LgR169fx59//ik3KOLp6Sld4MgLIQSioqIQGxsLVVVVKb1Pnz44evQoQkNDcfHiRXTq1AnNmzeXLr6fPHkSffv2xZAhQxATEwMnJ6cc7xBNTU1F27Zt0bhxY1y8eBHHjx+Hl5eXdNFr586daN++Pdzd3XH+/HnpAuHH+3XmzBmEh4fj+PHjEELAzc0N79+/h76+Ptzd3bFu3Tq5NtevXy8NzLx+/RpOTk7Q0dHBoUOHcOTIEeniwMd39+3fvx+xsbHYu3cvIiIist0fPz8/dO7cGRcvXoSbmxt69OiBp0+fAvhwUaZjx45o27YtYmJiMHDgQEyePDlPn0dgYCC6desGVVVVdOvWTeEF5du3b+Pvv//Grl27sGHDBgQFBcHd3R33799HdHQ0Zs+eDR8fH+kuZCEE3N3dkZCQgMjISJw9exY1atSAs7OzFDMA3Lp1Cxs3bsTmzZuzvTDau3dvhIaGYtGiRYiNjcWyZcukp2HS09Nhbm6OjRs34urVq/jll18wadIkbNy4Mdv9/e+//+Dm5obatWvjwoULWLp0KQIDA7McS6tXr4a2tjZOnjyJOXPmYNq0aQovHAIf7u7s3LmzdOEn893iOZ13Ll26BFdXV7Rv3x4XL15EWFgYjhw5gmHDhmW7DxmfyfHjx9G5c2d07twZx44dwz//ZL2AMWXKFHTo0AEXLlxAz5490a1bN8TGxsrlGTduHMaMGYPz58+jfv36aN26tTTI9il9nJycjNGjR+P06dPYv38/lJSU0K5dO2nQNikpCY0bN8aDBw8QHh6OCxcuYPz48XKDurmdYzN79+4dpk+fjgsXLmDbtm2Ii4uTuyicYfLkyfD398eZM2egoqKCvn375tjPOVF0/Oa275/i0KFDcucm4MO5pmnTprC3t5dLV1JSwqhRo3D16lVcuHABY8eOlS6gZxybitIU8fb2xuzZszFlyhRcvXoV69evh4mJicK8n3KcZLZhwwbY2tpmO4d5dnc550VefutyO2fn9puS2alTpwAA+/btQ3x8vPTUTkBAAPz9/TFv3jxcvHgRrq6uaN26tfRbl1lAQECWJ1I+vls8p2N69+7d6NmzJ4YPH46rV69i+fLlCAkJyTJwm9nBgwfx+vVruLi4oFevXti4caPcQFyGnM4dH+eZN28eTp8+jRIlSqB169bSRfeUlBTUrFkTERERuHz5Mry8vNCrV68sg4Ify+27/t9//0kDPgcOHMDZs2fRt29fub/1Dh48iNu3b+PgwYNYvXo1QkJCcrzxJS9/s75+/Rrz5s3D2rVrcejQIdy9exdjx47NqZtzpOhvg7ye53JSq1YtvH//Xjo+f1Q1a9bEiRMnEBcXBwC4fu1fnDt3HT81rpbnOtLT05GcnJznJ6mIiIiIfkR8IiAXoojVr19fLFy4UAghxPv374WxsbHYu3dvjmUmTZokbGxshBBCXLlyRejp6YnU1FQxa9Ys0b17dyGEEKtXrxbq6uri9evXCuvYuHGjMDIyktaDg4OFvr6+tO7r6yvs7e3FsWPHhKGhoZg7d26u+wJAbN26VQghRFxcnAAgVq1aJW2/cuWKACBiY2PzVMfHsWhpaYmXL19KaePGjRN169YVQgiRlJQkNDQ0xLFjx+TK9evXT3Tr1i3btvLbj3v27BHKysri7t27Wfbp1KlTQogPn+eAAQPk2unUqZNwc3MTQgixe/duoaysLO7duydt//vvv+X2++effxZNmjQR6enpCuOeOHGi6NWrV7b7JYQQlpaWQk1NTWhrawtVVVUBQGhoaIijR48KIYS4deuWkMlk4r///pMr5+zsLLy9vYUQQnTr1k00b95cbnuXLl0UHidCCJGYmCgAiKioKIUxOTg4iB49eijcduPGDQFAik8IIZ48eSI0NTXFxo0bhRBCbNmyRejo6Ijk5GQhhBAvXrwQGhoaYufOnUIIIQIDA4Wtra1cv719+1ZoamqK3bt3CyGE8PDwECYmJuLt27dZ+mvBggXSOgDh4+MjrSclJQmZTCb+/vtvIYQQEyZMEJUrV5arY/LkyQKAePbsmcJ9zIhZS0tLxMTECCGEOH/+vNDS0hIvXryQ8ig63l1dXYWVlZVIS0uT0mxtbcXMmTOFEELs379f6OnpiZSUFLn2ypUrJ5YvXy7Vq6qqKh49eiSXp3HjxmLEiBFCCCGuX78uAOR6DvrYkCFDRIcOHbLdPmnSpCyfyx9//CF0dHSk/WncuLFo2LChXLnatWuLCRMmZFuvh4eHaNOmjVxaXs47vXr1El5eXnLlDh8+LJSUlMSbN29y3I+2bdtK623atBGTJ0+WywNADBo0SC6tbt26YvDgwXLxzZo1S9r+/v17YW5uLmbPnp1t25n7WNG+f+zRo0cCgLh06ZIQQojly5cLXV1dkZiYqDB/budYIeSPE0VOnTolAIhXr14JIYQ4ePCgACD27dsn5dm5c6cAkGM/Z9dedsdvZpn3PaPPz58/LxdXTt9TfX19sWbNGrk0DQ2NbPf/3LlzAoAICwsTQgixdetWkfnPC0VpH3+OL1++FOrq6mLlypUK28i8H4rk9zipUKGCaN26tVzaiBEjhLa2ttDW1halSpWS0hV9/m3atBEeHh7S+sfn0bz81uV2zs7tNyWz7PqoZMmSYsaMGXJptWvXFkOGDMm2LkX7m5dj+qeffhK//fabXLm1a9cKMzOzHGPv3r27GDlypLRub28vdyzk5dyREV9oaKiUJzExUWhqakrHpiJubm5izJgxOe77xzJ/1729vUWZMmXEu3fvFOb38PAQlpaWIjU1VUrr1KmT6NKli7Se+Tc4M0V/swIQt27dktL++OMPYWJikm0dH8vcXnZ/G2SW3Xku43yS+W/pDAYGBiIkJERhnSkpKeLFixdyS+bf8u9Benq6mDdvnrC1tRV2dnbC1tZW/LHUR7xNO53nZeXKlaJOnTriyZMnRb07RERERF8tI5sRRbJ8K4p0yOL69es4deoUunbtCgBQUVFBly5dcp033MnJCTdu3MCDBw8QFRWFhg0bQllZGY0bN5YeE4+KikK9evWgqakJ4MPdWE2bNkWpUqWgq6uL3r17IzExMcfpMO7evQsXFxf4+Ph88l1WVatWlf7fzMwMALI8Up4XVlZWcvNTm5mZSfVcvXoVKSkpaNq0KXR0dKRlzZo1WR5N/1h++zE2NhYWFhZydwba2dmhWLFi0h2/sbGxaNCggVw7DRo0kNteunRpmJubS9sdHBzk8nt6eiImJga2trYYPny43HQ+ADBz5kysWbMm1z4bN24cYmJiEB0dDScnJ0yePFm6a/rcuXMQQsDGxkauz6Kjo6U+i42NzRJb5vWPGRoawtPTE66urmjVqhUCAgLk7nzNeCxckdjYWKioqKBu3bpSmpGREWxtbaW+c3d3h4qKijRFz+bNm6Grq4tmzZoB+DBdw61bt6Crqyvtj6GhIVJSUuSOgypVqkBNTS3X/vv42NXW1oaurq50zF2/fh21a9eWy1+nTp1c61y/fj3Kli0r3VVcrVo1lC1bFqGhoXL5Mh/vJiYmsLOzk3sax8TERIrn7NmzSEpKgpGRkdznGRcXJ7fvlpaWKF68eLbxxcTESN+B7Cxbtgy1atVC8eLFoaOjg5UrV+b4bpOM4+jju3gbNGiApKQk3L9/X0r7uL8B+e94fuV03jl79ixCQkLk+snV1RXp6enSnYqZpaWlYfXq1ejZs6eU1rNnT6xevRppaWlyeRV9ZzI/EfBxHhUVFdSqVUsuT377+Pbt2+jevTvKli0LPT09aYqUjDIxMTGoXr06DA0Ns60jp3OsIufPn0ebNm1gaWkJXV1d6SmlzHEW1G8AoPj4zW3fP8WbN2/kpgXKjfj/p/g+5w762NhYvH37NttzpCL5PU4UyRzz5MmTERMTg19++SVf0wdmlpffutzO2bn9puTFy5cv8eDBgxx/l/Mrt/PLtGnT5M4vGU8WvH79WmF9z58/x5YtW7KcXxT9LZjbuSNzHkNDQ7nf0bS0NMyYMQNVq1aVfi/27NmT43GT23c9JiYGP/30k9wTh5lVqlQJysrK0npu55e8/M2qpaWFcuXK5bnO3Cj62yCv57ncaGpqZvv5z5w5E/r6+nLLp0wH+bWLjIxEeHg4/P39sWXLFsyYORAhQZHYvu1Q7oUBRO48ht9//x0LFiz4pt9NRURERERFq+DeuvcJAgMDkZqailKlSklpQgioqqri2bNnMDAwUFiuQYMGUFNTQ1RUFA4ePChdtKtVqxZevHiBGzdu4ODBg9Ljy//++y/c3NwwaNAgTJ8+HYaGhjhy5Aj69euX4wsXixcvjpIlSyI0NBT9+vWDnp5evvfx438YZlxw+JQpGzL/A1Mmk0n1ZPx3586dcn0JIMeXF+e3H4UQCi/0ZE7PnOfj7ULBtE+Z89eoUQNxcXH4+++/sW/fPnTu3BkuLi45vvNAEWNjY1hbW8Pa2hqbN2+GtbU16tWrBxcXF6Snp0NZWRlnz56V+8c5AGkaGEWx5iY4OBjDhw/Hrl27EBYWBh8fH+zdu1duUEqR7Nr6uO/U1NTQsWNHrF+/Hl27dsX69evRpUsX6eWZ6enpqFmzZpbpgwDIXTzU1tbO077kdMwpOhby0l9BQUG4cuWK3As/09PTERgYCC8vrxzbzu07YGZmluUdDwDkHqHPbd9z+owAYOPGjRg1ahT8/f3h4OAAXV1dzJ07N8dpJXLqq4/Tc9q//MrpvJOeno6BAwdi+PDhWcqVLl1aYX27d++W5jL/WFpaGvbs2YMWLVrkGE9eLhBn5PmUPm7VqhUsLCywcuVKlCxZEunp6ahcubI0JVZunyuQv/5PTk5Gs2bN0KxZM/z5558oXrw47t69C1dX1ywv2Syo3wBA8fGb275/CmNjYzx79kwuzcbGJtsXVF67dg0AUL58+U9uMy+f0cc+5TjJrHz58lLsGYoXL47ixYujRIkSculKSkpZznE5/f2Ql9+6vJyzc/pNyY+cfpfzK7fzi5+fn9z7bzJkN7i0fv16pKSkyA2ECyGQnp6Oq1evws7OLsd48nN+8ff3x4IFC7Bw4UJpDv6RI0dm+33Jy3e9oM8vef2bVVGdn/J3S4bM55f8nOdy8/Tp02wH4b29vTF69Gi5tJz+dv1WzZkzB15eXnB3dwcAlCn/Cg8ePMGqFeFo07ZRjmV3RR6Hr89KBAQslpsGkIiIiIiykuHTb1D7ERTZEwGpqalYs2YN/P39ERMTIy0XLlyApaWlwn8YZ9DU1JRe7Hro0CHpDiUVFRXUr18fa9aswZ07d6T3A5w5cwapqanw9/dHvXr1YGNjgwcPHuQao6amJiIiIqChoQFXV1eF89UWNFVV1Sx32ObGzs4O6urquHv3rnThO2P5+O79zPLbj3Z2drh79y7u3bsn1XH16lW8ePECFStWBABUrFgRR44ckWvn2LFj0vaMOj7uf0UvUNbT00OXLl2wcuVKhIWFYfPmzXJzveeXgYEBfv75Z4wdOxZCCFSvXh1paWl49OhRlj4zNTWVYs2Ygz5D5nVFqlevDm9vbxw7dgyVK1fG+vXrAXy4i3L//v0Ky9jZ2SE1NVXuIlZiYiJu3Lgh9R0A9OjRA7t27cKVK1dw8OBB9OjRQ9pWo0YN3Lx5EyVKlMiyT/r6+nnvrDyoUKGC3DssgA/fs5xcunQJZ86cQVRUlNx3/tChQzh9+jQuX778yfHUqFEDCQkJUFFRybLvxsbGea6nSpUqSE9Pz/bdGocPH0b9+vUxZMgQVK9eHdbW1jk+dQN8+GyPHTsmd4Hm2LFj0NXVzTJwlx9qamr5PlcAH/rqypUrWfrJ2to62ydFAgMD0bVrV7nPLSYmBj169MjyjgdF35kKFSpkmyc1NRVnz56V8uS3jxMTExEbGwsfHx84OzujYsWKWS5iV61aFTExMZ91DvnYtWvX8OTJE8yaNQs//fQTKlSo8Fl34n6qvOz7p6hevXqWi/5du3bFvn375F7ADXy48LtgwQLY2dlleX9AfmS8eDy7c2Rmn/JdzKxbt264fv06tm/fnmve4sWLy92Nn5aWluM5Ky+/dXk9Z2f3m5JZxvf34/OCnp4eSpYsmePvcnZ1fer55fr16wrPL9m9XykwMBBjxozJ8regk5NTlqcCcjp3KMrz7Nkz3LhxQ+780qZNG/Ts2RP29vYoW7Zstu9KAPL2Xa9atSoOHz6c48BQfnzq36wFraDOc7dv30ZKSgqqV6+ucLu6ujr09PTklu9xICAlJSXLoJWyshJEes6DN5E7j8Fn0nLMmjs0X+/HIiIiIiJSpMgGAiIiIvDs2TP069cPlStXlls6duyo8AWiH3NyckJoaCjevHmDGjVqSOmNGzfGokWLpIvcAFCuXDmkpqZi8eLF+Oeff7B27VosW7YsT3Fqa2tj586dUFFRQYsWLT5rqoC8sLKywv79+5GQkJDnCzq6uroYO3YsRo0ahdWrV+P27ds4f/48/vjjD6xevTrHsvnpRxcXF1StWhU9evTAuXPncOrUKfTu3RuNGzeWXiw5btw4hISEYNmyZbh58ybmz5+PLVu2SFMrubi4wNbWFr1798aFCxdw+PDhLC+ZXbBgAUJDQ3Ht2jXcuHEDmzZtgqmpqXRnt7e3N3r37p2nvvnY0KFDcf36dWzevBk2Njbo0aMHevfujS1btiAuLg6nT5/G7NmzERkZCQDSXZhz5szBjRs38Pvvv2PXrl3Z1h8XFwdvb28cP34c//77L/bs2SN3Id/X1xcbNmyAr68vYmNjcenSJcyZMwfAh4tgbdq0wYABA3DkyBHpRaulSpVCmzZt5D4XExMT9OjRA1ZWVnJ3hfbo0QPGxsZo06YNDh8+jLi4OERHR2PEiBFyU9AUhIEDB+LatWuYMGECbty4gY0bN0ovPszu7szAwEDUqVMHjRo1kvu+N2zYEA4ODrl+53Pi4uICBwcHtG3bFrt378adO3dw7Ngx+Pj45DpA8TErKyt4eHigb9++0osRo6KipBeQWltb48yZM9i9ezdu3LiBKVOmZBkQyWzIkCG4d+8efv75Z1y7dg3bt2+Hr68vRo8ena8XjyuK9eLFi7h+/TqePHmS54tQEyZMwPHjxzF06FDExMTg5s2bCA8Px88//6ww/+PHj7Fjxw54eHhkOVd7eHggPDwcjx8/lvJv2rQJQUFBuHHjBnx9fXHq1KksLyL+448/sHXrVly7dg1Dhw7Fs2fPpBeO5rePDQwMYGRkhBUrVuDWrVs4cOBAlrtLu3XrBlNTU7Rt2xZHjx7FP//8g82bNyschMyL0qVLQ01NTfpNCQ8Px/Tp0z+prs+Rl33/FK6urlkuHI8aNQp16tRBq1atsGnTJty9exenT59Ghw4dEBsbi8DAwM+aGkhDQwMTJkzA+PHjpWntTpw4ke154VO+i5l17doVHTt2RNeuXTFt2jScPHkSd+7cQXR0NMLCwuSeFmvSpAl27tyJnTt34tq1axgyZAieP3+ebd15+a3L7Zyd229KZiVKlICmpiZ27dqFhw8f4sWLFwA+/C7Pnj0bYWFhuH79OiZOnIiYmBiMGDEi2/itrKyk/njy5Emen2L55ZdfsGbNGkydOhVXrlxBbGys9CSDIjExMTh37hz69++f5fzSrVs3rFmzRu7cltO5I8O0adOwf/9+XL58GZ6enjA2Nkbbtm0BfDhu9u7di2PHjiE2NhYDBw5EQkJCtvuTl+/6sGHD8PLlS3Tt2hVnzpzBzZs3sXbtWly/fj1PfZbZ5/zNWpAK6jx3+PBhlC1bVm4aox+Rk5MTli1bhqioKNy/fx/7957GmpC/0cTlfy9mXzg/FJMmLJXWI3cew+SJyzB2fA/Y21vj8ePHePz4caHcmERERET0reLLgnNWZJEGBgbCxcVF4Z3KHTp0kP5xmB0nJye8evUKDRo0kJtmpHHjxnj16hXq168v3VFUrVo1zJ8/H7Nnz0blypWxbt26fM0/qqOjg7///htCCLi5ueX4XoHP5e/vj71798LCwiLbu6cUmT59On755RfMnDkTFStWhKurK3bs2CHNF52d/PSjTCbDtm3bYGBggEaNGsHFxQVly5ZFWFiYVK5t27YICAjA3LlzUalSJSxfvhzBwcHSXUxKSkrYunUr3r59izp16qB///6YMWOGXEw6OjqYPXs2atWqhdq1a+POnTuIjIyULprGx8d/0vzXxYsXR69evTB16lSkp6cjODgYvXv3xpgxY2Bra4vWrVvj5MmT0lMU9erVw6pVq7B48WJUq1YNe/bsyfZiBvBhvt5r166hQ4cOsLGxgZeXF4YNG4aBAwcCABwdHbFp0yaEh4ejWrVqaNKkidwTAMHBwahZsyZatmwJBwcHCCEQGRmZZRqGbt264cKFC3JPA2S0f+jQIZQuXRrt27dHxYoV0bdvX7x58+aTprXKSZkyZfDXX39hy5YtqFq1KpYuXSpd5FJ0J9+7d+/w559/okOHDgrr69ChA/78889Pns5EJpMhMjISjRo1Qt++fWFjY4OuXbvizp07MDExyVddS5cuRceOHTFkyBBUqFABAwYMkL7zgwYNQvv27dGlSxfUrVsXiYmJGDJkSI71lSpVCpGRkTh16hTs7e0xaNAg9OvXL8djKS8GDBgAW1tbaY70o0eP5qlc1apVER0djZs3b+Knn35C9erVMWXKFGmu78zWrFkDbW1thXO3Ozk5QVdXF2vXrpXS/Pz8EBoaiqpVq2L16tVYt25dlqk9Zs2ahdmzZ8Pe3h6HDx/G9u3bpSc38tvHSkpKCA0NxdmzZ1G5cmWMGjUKc+fOlcujpqaGPXv2oESJEnBzc0OVKlUwa9asLNOC5VXx4sUREhKCTZs2wc7ODrNmzcK8efM+qa7PkZd9/xQ9e/bE1atX5S5kamho4MCBA/Dw8MCkSZNgbW2N5s2bQ1lZGSdOnMj3VDWKTJkyBWPGjMEvv/yCihUrokuXLtnegfwp38XMZDIZwsLCsHDhQkRGRsLZ2Rm2trbo27cvLCws5AZD+vbtCw8PD2nwu0yZMtLTcork5bcut3N2br8pmamoqGDRokVYvnw5SpYsKQ0iDx8+HGPGjMGYMWNQpUoV7Nq1C+Hh4TlO5TR27FgoKyvDzs5OmhImL1xdXREREYG9e/eidu3aqFevHubPnw9LS0uF+QMDA2FnZ5flrn7gw98TT58+xY4dO6S0nM4dH+cZMWIEatasifj4eISHh0tPS0yZMgU1atSAq6srHB0dpQHC7OTlu25kZIQDBw4gKSkJjRs3Rs2aNbFy5coc3xmQk8/9m7WgFNR5bsOGDRgwYMAXiPDb4uPjA1dXV/j5+cHNzQ3z5q5Hx85N8PPwTlKex4+fIz4+UVrfFHYAqalpmDE9BE6NhqJhw4Zo2LBhlnMJEREREVFeycTnTChKRPT/ZsyYgWXLlslNHUU/FplMhq1bt2Z7Ye3OnTsoU6YMzp8/j2rVqhVqbJQ/48ePx4sXL7B8+fKiDoUoT+eOqKgoODk54dmzZ3LvhqGic/nyZTg7O+PGjRsFPkXht+5det6fVsygplQr90xEREREP7gSFcYUSbuPrvkXSbv59e08u0BEX5UlS5bg9OnT0tQFc+fOhYeHR1GHRUQFYPLkybC0tPykeeKJiADgwYMHWLNmDQcBiIiIiKjQcGqgnKnknoWIKKubN2/i119/xdOnT1G6dGmMGTMG3t7eRR0WERUAfX19TJo0qajDIKJvWLNmzYo6hK8W7+6nr03Gu0l27NiBJ0+eoHjx4mjXrh2GDBmSp3danT17Fr169UL58uWxffv2QoiYiIiIPgWnBiIiIiIiIiL6QS1duhQhISGYPXs2rK2tcfB0CPynbYTH4OZo1+2nHMsmJ73B0B4LUa5MRTx58oQDAUREVKRM7SYUSbsJV2cXSbv59e08u0BEREREREREBSomJgbOzs5wdHSEubk5fnKxR426Nrh5Nfd3fwXM2Ayn5tX5/iciIqJvAAcCiIiIiIiIiH5QNWvWxIkTJxAXFwcAuH3jAa5ciEPtBhVzLLc7/BTi/3uCngOaFkaYREREeaBURMu3ge8IICIiIiIiIvpBDRgwAK9evUKLFi2grKyMtLQ0eA5pDqfm1bMt89/dxwj6PRL+K4dCWUW5EKMlIiKiT8WBACIiIiIiIqIfVGRkJMLDw+Hv7w9ra2scPr8By+Zvh1FxPTRtWTtL/rS0dMzyWYdeXs1gblm8CCImIiKiT8GBACIiIiIiIqIf1Jw5c+Dl5QV3d3cAgHrJmngU/wyhwQcUDgS8ef0WN67ex63rD/DH3G0AAJEuIISAnZ0dAgMD4eDgUJi7QEREBACQyb6daXqKAgcCiIiIiIiIiH5QKSkpkMlkcmlKyjIIIRTm19JWx/LQMXJpUdsf4MSJE1i0aBHMzc2/WKxERET06TgQQERERERERPSDcnJywrJly1CyZElYW1vj6LlL2LLuEJq1/t/TAEG/R+LJoxcYP60blJSUYGVtJleHkdFbqKurw8bGprDDJyIikvCJgJxxIICIiIiIiIjoB+Xj44OAgAD4+fkhMTERhsY6cGtfDz0GNJXyPH3yEo8TnhVhlERERPS5ZCK75/2IiIiIiIiI6Idy59WOfJex0m31BSIhIiLKn5KVpxRJuw8uTy+SdvOLTwQQERERERERERER0TdNBk4NlBMOBBARERERFbCpU6di27ZtiImJ+S7aIaIfB+/uJyIi+j5xIICIiIiIKJNjx47hp59+QtOmTbFr1658lx87dix+/vnnLxBZ/ty5cwdlypTJkt6jRw/8+eefRRAR0f+kpqZi8eLF2LFjB548eQIjY224tamFPl4uUFJSfEffhXNx+GPhTvwb9wgpKe9QqqQFunbtCk9Pz8INnoiIiL46fFlwzjgQQERERESUSVBQEH7++WesWrUKd+/eRenSpfNVXkdHBzo6Ol8ouvzbt28fKlWqJK1ramp+Uj3v3r2DmppaQYVFP7iVK1ciNDQUs2fPhrW1NU6cD8GMXzZCR0cTXXr+pLCMhqYaOnZtAGsbM2hqquHWpWLw9fWFpqYmunTpUsh7QERERPTt4DAJEREREdFHkpOTsXHjRgwePBgtW7ZESEiI3PaoqCjIZDLs378ftWrVgpaWFurXr4/r169LeaZOnYpq1apJ656enmjbti1+++03mJiYoFixYvDz80NqairGjRsHQ0NDmJubIygoSK6tCRMmwMbGBlpaWihbtiymTJmC9+/f53ufjIyMYGpqKi36+vq4ffs22rRpAxMTE+jo6KB27drYt2+fXDkrKyv8+uuv8PT0hL6+PgYMGICQkBAUK1YMERERsLW1hZaWFjp27Ijk5GSsXr0aVlZWMDAwwM8//4y0tLR8x0o/jpiYGDg7O8PR0RHm5uZo0swedRxscO3qvWzL2FYshWZu1VHW2hRmpQzRpk0bNGzYEGfOnCnEyImIiIi+PRwIICIiIiL6SFhYGGxtbWFra4uePXsiODgYQogs+SZPngx/f3+cOXMGKioq6Nu3b471HjhwAA8ePMChQ4cwf/58TJ06FS1btoSBgQFOnjyJQYMGYdCgQbh3738XQXV1dRESEoKrV68iICAAK1euxIIFCwpkP5OSkuDm5oZ9+/bh/PnzcHV1RatWrXD37l25fHPnzkXlypVx9uxZTJkyBQDw+vVrLFq0CKGhodi1axeioqLQvn17REZGIjIyEmvXrsWKFSvw119/FUis9H2qWbMmTpw4gbi4OADAzesPcOF8HBwaVsxzHVevXsX58+dRp06dLxUmERERfSNkMlmRLN8KTg1ERERERPSRwMBA9OzZEwDQvHlzJCUlYf/+/XBxcZHLN2PGDDRu3BgAMHHiRLi7uyMlJQUaGhoK6zU0NMSiRYugpKQEW1tbzJkzB69fv8akSZMAAN7e3pg1axaOHj2Krl27AgB8fHyk8lZWVhgzZgzCwsIwfvz4fO1T/fr15eZcP3z4MKpXrw57e3sp7ddff8XWrVsRHh6OYcOGSelNmjTB2LFjpfUjR47g/fv3WLp0KcqVKwcA6NixI9auXYuHDx9CR0cHdnZ2cHJywsGDB7OdruXt27d4+/atXJq6ujrU1dXztW/07RowYABevXqFFi1aQFlZGWlpaRj4c3M0c6uea9nWLtPx/FkS0tIEhg0bhk6dOhVCxERERETfLg4EEBERERH9v+vXr+PUqVPYsmULAEBFRQVdunRBUFBQloGAqlWrSv9vZmYGAHj06FG27xOoVKmS3MV4ExMTVK5cWVpXVlaGkZERHj16JKX99ddfWLhwIW7duoWkpCSkpqZCT08v3/sVFhaGihX/d5e1hYUFkpOT4efnh4iICDx48ACpqal48+ZNlicCatWqlaU+LS0taRAgY1+srKzk3otgYmIity+ZzZw5E35+fnJpvr6+mDp1an53j75RkZGRCA8Ph7+/P6ytrXHm0gYsnLMdxsX14N6mdo5ll4UMwevX73Anthj8/f1haWmJli1bFlLkRERE9DXiy4JzxoEAIiIiIqL/FxgYiNTUVJQqVUpKE0JAVVUVz549g4GBgZSuqqoq/X/GI8Hp6enZ1v1x/owyitIy6jhx4gS6du0KPz8/uLq6Ql9fH6GhofD398/3fllYWMDa2loubdSoUdi9ezfmzZsHa2traGpqomPHjnj37p1cPm1t7c/eF0W8vb0xevRouTQ+DfBjmTNnDry8vODu7g4AKG5VEwnxz7Am8ECuAwElzY0AAHWqtMKTJ0+wePFiDgQQERER5YADAUREREREAFJTU7FmzRr4+/ujWbNmcts6dOiAdevWyU2Z86UdPXoUlpaWmDx5spT277//Flj9hw8fhqenJ9q1awfgwzsD7ty5U2D154bTAFFKSkqWeXWVlGQK38mREyHEJ71Em4iIiL4vMr4ON0ccCCAiIiIiAhAREYFnz56hX79+0NfXl9vWsWNHBAYGFupAgLW1Ne7evYvQ0FDUrl0bO3fuxNatWwu0/i1btqBVq1aQyWSYMmVKjnfwExU0JycnLFu2DCVLloS1tTVOXbyE0LWH0LLt/54GWBIQiccPX8D3t24AgL9Cj8LEtBisypQAABy8tBlBQUHSez2IiIiISDEOBBARERER4cO0QC4uLlkGAYAPTwT89ttvOHfuXKHF06ZNG4waNQrDhg3D27dv4e7ujilTphTYHPoLFixA3759Ub9+fRgbG2PChAl4+fJlgdRNlBc+Pj4ICAiAn58fEhMTYVxcB2071kPfQU2lPImPX+JhwjNpXaQLLAuIxIP/nkJZRRmWpctizJgx0gu2iYiIiEgxmcjvc5dEREREREREBezp2x35LmOo3uoLREJERETfIqtqs4qk3TsxE4uk3fziEwFERERERERU5HhRn4iIiOjL4UAAEREREREREVEu7j57jU2X4rH4aBxymlqhdw1zeNS0gLm+BjRUlQstPiKiH51MxpcF54S9Q0RERERERESUi5kHb2FgXUt41rLINk/P6qUw3tEaC478A5dVJwoxOiIiopxxIICIiIiIiIiIKBeR1x/hcNxTVDXTyzZP+8pmWH/+PiJiH+Le8zeFGB0REX0rXr16hZEjR8LS0hKampqoX78+Tp8+nW3+LVu2oGnTpihevDj09PTg4OCA3bt357tdDgQQEREREREREeWiYgkd1LLQx8HbT7LNo6ashLdp6YUYFRERZZBBqUiW/Orfvz/27t2LtWvX4tKlS2jWrBlcXFzw33//Kcx/6NAhNG3aFJGRkTh79iycnJzQqlUrnD9/Pn/9I4TIaWo7IiIiIiIiIqIfXroQmBt9G0uO38k2z7jG5dC5akn02RSDywmv8K+3S+EFSET0gytbfV6RtPvP+bF5zvvmzRvo6upi+/btcHd3l9KrVauGli1b4tdff81TPZUqVUKXLl3wyy+/5LltviyYiIiIiIiIiCgXoyOuwNfFBg+T3mLzpXiFeRYdjUMJbXVs610bMlkhB0hE9KMropcFv337Fm/fvpVLU1dXh7q6epa8qampSEtLg4aGhly6pqYmjhw5kqf20tPT8erVKxgaGuYrTk4NRERERERERESUi62XExB46h6GOFhlm+dtajrGRV5FhXkH0WDJ0cILjoiIiszMmTOhr68vt8ycOVNhXl1dXTg4OGD69Ol48OAB0tLS8Oeff+LkyZOIj1c8yJyZv78/kpOT0blz53zFyScCiIiIiIiIiIjyIE0IKOXhTv/UdIGEV29zz0hERAVGVkRPBHh7e2P06NFyaYqeBsiwdu1a9O3bF6VKlYKysjJq1KiB7t2749y5c7m2tWHDBkydOhXbt29HiRIl8hUnBwKIiIiIiIiIiHLhalMc/euUxsYLD6S08Y3LwVRXA6MjrgAAyhhqoZqZHs4/eAF9DdWiCpWIiApRdtMAZadcuXKIjo5GcnIyXr58CTMzM3Tp0gVlypTJsVxYWBj69euHTZs2wcUl/++g4UAAEREREREREVEuJjcpj/Xn/0PAkX+ktBI66iip9795npVlwIA6lihrpIX3aaIowiQiom+EtrY2tLW18ezZM+zevRtz5szJNu+GDRvQt29fbNiwQe4lw/khE0Lwl4mIiIiIiIiIKAeWM/flu8y/3vm/Y5OIiD6Nda2AImn31pkR+cq/e/duCCFga2uLW7duYdy4cVBXV8eRI0egqqoKb29v/Pfff1izZg2AD4MAvXv3RkBAANq3by/Vo6mpCX19/Ty3y5cFExEREdEPLyQkBMWKFSuy9q2srLBw4cLPqsPT0xNt27YtkHiIiIiIiOjLePHiBYYOHYoKFSqgd+/eaNiwIfbs2QNV1Q9TysXHx+Pu3btS/uXLlyM1NRVDhw6FmZmZtIwYkb8BCE4NRERERETfBU9PT6xevTpL+s2bN2FtbV0EERWugIAAfPywr6OjI6pVq5avAYaBAwdixYoVWLBgAUaOHClXV3R0tFzeLl26IDQ0VFqfMWMGdu7ciZiYGKipqeH58+efuitERF8l3t3/7UlNTcXixYuxY8cOPHnyBMWLF0e7du0wZMgQKCkpvjf25MmT6N27d5b0yMhIlCtX7kuHTESfQfaN3PPeuXNndO7cOdvtISEhcutRUVEF0i4HAoiIiIjou9G8eXMEBwfLpRUvXvyLtPXu3Tuoqal9kbo/RX4eC1Zk27ZtOHnyJEqWLKlw+4ABAzBt2jRpXVNTU277u3fv0KlTJzg4OCAwMPCzYiEiIioIK1euRGhoKGbPng1ra2vM370OyxatwMXXD1CjlaPCMvf+vQkA8PxjCtS0NNC7fGMAgKGhYWGFTUT0RXwbwyRERERERHmgrq4OU1NTuUVZWRnz589HlSpVoK2tDQsLCwwZMgRJSUlZyu/evRsVK1aEjo4Omjdvjvj4eGlbxtQ7M2fORMmSJWFjYwMA+O+//9ClSxcYGBjAyMgIbdq0wZ07d7KUmzdvHszMzGBkZIShQ4fi/fv3cm2/fv0affv2ha6uLkqXLo0VK1bIbc9rOxn/Hx0djYCAAMhkMshkMrm8mf33338YNmwY1q1bJz2SnJmWlpZcv2YeePDz88OoUaNQpUqVbNshIiIqTDExMXB2doajoyPMzc1hU786LKtVwMNbd3Mtq6mvA20DPRQvXhzFixeHsrJyIURMRPTlcCCAiIiIiL57SkpKWLRoES5fvozVq1fjwIEDGD9+vFye169fY968eVi7di0OHTqEu3fvYuzYsXJ59u/fj9jYWOzduxcRERF4/fo1nJycoKOjg0OHDuHIkSPSIMK7d++kcgcPHsTt27dx8OBBrF69GiEhIVke+fX390etWrVw/vx5DBkyBIMHD8a1a9ek2PLSToaAgAA4ODhgwIABiI+PR3x8PCwsLBT2TXp6Onr16oVx48ahUqVK2fbhunXrYGxsjEqVKmHs2LF49epVjn1ORERU1GrWrIkTJ04gLi4OAPA47j4exP6DMjXtci27bvRsLO8zGR4eHjhx4sSXDpWICoBMplQky7eCUwMRERER0XcjIiICOjo60nqLFi2wadMmufnuy5Qpg+nTp2Pw4MFYsmSJlP7+/XssW7ZMmv932LBhclPhAIC2tjZWrVolTQkUFBQEJSUlrFq1CjKZDAAQHByMYsWKISoqCs2aNQMAGBgY4Pfff4eysjIqVKgAd3d37N+/HwMGDJDqdnNzw5AhQwAAEyZMwIIFCxAVFYUKFSogNDQ0T+1k0NfXh5qamnQXf05mz54NFRUVDB8+PNs8PXr0QJkyZWBqaorLly/D29sbFy5cwN69e3Osm4iIqCgNGDAAr169QosWLaCsrIzUtDQ06NESFRrVyraMtqEeXIZ0RYlypZH2PhVKF+Lh6emJtWvXonbt2oUYPRFRweJAABERERF9N5ycnLB06VJpXVtbG8CHO/J/++03XL16FS9fvkRqaipSUlKQnJws5dHS0pJ7CaCZmRkePXokV3+VKlXk3gtw9uxZ3Lp1C7q6unL5UlJScPv2bWm9UqVKclMKmJmZ4dKlS3JlqlatKv2/TCaDqamp1H5e28mvs2fPIiAgAOfOnZMGGBT5eMCicuXKKF++PGrVqoVz586hRo0an9T227dv8fbtW7k0dXV1qKurf1J9REREmUVGRiI8PBz+/v6wtrbGH/s3ITpoM7QN9VGpSV2FZQxLmcCwlIm0PqjdQCQkJCAwMJADAURfuxz+niUOBBARERHRd0RbWxvW1tZyaf/++y/c3NwwaNAgTJ8+HYaGhjhy5Aj69esnN09/5rnxZTIZhBBZ6v9Yeno6atasiXXr1mWJ5eOXFCuqOz09XS4tpzx5bSe/Dh8+jEePHqF06dJSWlpaGsaMGYOFCxdm+16BGjVqQFVVFTdv3vzkgYCZM2fCz89PLs3X1xdTp079pPqIiIgymzNnDry8vODu7g4AsEuvg1ePn+L05j3ZDgQoYm9vj/Dw8C8VJhFRoeBAABERERF9186cOYPU1FT4+/tDSenDHJ4bN24skLpr1KiBsLAwlChRAnp6egVSZ0G1o6amhrS0tBzz9OrVCy4uLnJprq6u6NWrF/r06ZNtuStXruD9+/cwMzPLUyyKeHt7Y/To0XJpfBqAiIgKUkpKSpYn3mRKSlkG+nMTGxv7WQPvRFRIvp3p+osEu4eIiIiIvmvlypVDamoqFi9ejH/++Qdr167FsmXLCqTuHj16wNjYGG3atMHhw4cRFxeH6OhojBgxAvfv3y+QNj61HSsrK5w8eRJ37tzBkydPsjyBAABGRkaoXLmy3KKqqgpTU1PY2toCAG7fvo1p06bhzJkzuHPnDiIjI9GpUydUr14dDRo0kOq6e/cuYmJicPfuXaSlpSEmJgYxMTFISkpSGJ+6ujr09PTkFg4EEBFRQXJycsKyZcsQFRWF+/fv49aJCzgXfhDWde2lPEfWhmPXwjXS+rnwg7h14gKePXiEJ3fj4e/vj927d6Nnz55FsQtERAWGTwQQERER0XetWrVqmD9/PmbPng1vb280atQIM2fORO/evT+7bi0tLRw6dAgTJkxA+/bt8erVK5QqVQrOzs4F+oTAp7QzduxYeHh4wM7ODm/evEFcXBysrKzy3baamhr279+PgIAAJCUlwcLCAu7u7vD19ZV778Evv/yC1atXS+vVq1cH8OH9DI6Ojvlul4iI6HP5+PggICAAfn5+SExMhEYxXVRxbYB6nZtLeZKfvsCrx8+k9bTUNBwK2Yakpy+goqaKyrYVsWLFCjRu3LgodoGIqMDIRH6fhyIiIiIiIiIiIvrGLIvdk+8ygyo2+wKRENGXYOOwtEjavXF8cJG0m1+cGoiIiIiIiIiIiIiI6DvGqYGIiIiIiIiIiOi7x7v7ib5zmV4OTvI4EEBEREREREREVEAyXlC/Y8cOPHnyBPpG2nB0q432fVygpJT7xAzXLsTBb+hSlC9fHtu3by+EiImI6EfAgQAiIiIiIiIiogKycuVKhIaGYvbs2bC2tsbOE6uxZEYYtHQ04NalUY5lXye9wR/TN8DBwQFPnjwppIiJiOhHwHcEEBEREREREREVkJiYGDg7O8PR0RHm5uao18QeVevY4Pa1+7mWXTH7LzRoWh3VqlX78oESEX1vlIpo+UZ8Q6ESEREREREREX3datasiRMnTiAuLg4AcOfmA1y/EIfqDhVyLHcw4hQe/peITv04jz0RERU8Tg1ERERERERERFRABgwYgFevXqFFixZQVlZGWloaug5sgYbNamRbJv7eY6xfshN+y4ZBWUW5EKMlIvp+CL4sOEccCCAiIiIiIiIiKiCRkZEIDw+Hv78/rK2tsefMBoQs3A4DYz04utfOkj89LR2LfNehU39XlCxdvAgiJiKiHwEHAoiIiIiIiIiICsicOXPg5eUFd3d3AEBK8Vp4nPAM29bsVzgQ8Ob1W9yOvYe4G/8haP5WAIBIFxBCwM7ODoGBgXBwcCjUfSAi+ibxgYAccSCAiIiIiIiIiKiApKSkQJZpegolJSUIIRTm19RWx7w/x8qlnd35H06cOIFFixbB3Nz8i8VKREQ/Dg4EEBEREREREREVECcnJyxbtgwlS5aEtbU1Tp26hIjQaDi1rCPlWb9kJ54+foFhvt2hpKSE0uXM5Oq4Y5QCdXV12NjYFHb4RET0neJAABERERERERFRAfHx8UFAQAD8/PyQmJiIYsY6aNrWAR37NpXyPEt8iScPnxddkERE3yMlzg2UE5nI7tk0IiIiIiIiIiL6LBeeRuS7jL1hyy8QCRHR962844oiafdmlFeRtJtffCKAiIiIiKgQRUVFwcnJCc+ePUOxYsUQEhKCkSNH4vnz559Vr6OjI6pVq4aFCxcWSJxTp07Ftm3bEBMTUyD1ERH9qHhRn4iokMj4REBOlIo6ACIiIiKiz+Hp6QmZTJZluXXrVqHH4ujoKLWvpKQEExMTdOrUCf/++2+2Zbp06YIbN2588dhCQkIgk8lQsWLFLNs2btwImUwGKysrKW3s2LHYv3//F4/rW5GamooFCxagSZMmqFq1Kpydf8Li36fgfVoM0sRFhcuu3Svh2acj6tWrhRo1qqFLly44fPhwUe8KEREREf2AOBBARERERN+85s2bIz4+Xm4pU6bMF2vv/fv32W4bMGAA4uPj8d9//2H79u24d+8eevbsmW1+TU1NlChR4kuEmYW2tjYePXqE48ePy6UHBQWhdOnScmk6OjowMjIqlLi+BStXrkRoaCh++eUXREZGYszYnggKDMe6P//OtsyZM1dRv749lq2YhE2bZ6Nu3boYPHgwrl69WoiRExERERFxIICIiIiIvgPq6uowNTWVW5SVlQEA0dHRqFOnDtTV1WFmZoaJEyciNTVVKmtlZZVlOp1q1aph6tSp0rpMJsOyZcvQpk0baGtr49dff802Fi0tLZiamsLMzAz16tXD0KFDce7cuWzzh4SEoFixYtL61KlTUa1aNaxduxZWVlbQ19dH165d8erVKylPcnIyevfuDR0dHZiZmcHf3z9P/aSiooLu3bsjKChISrt//z6ioqLQvXt3ubwZcXwsKCgIlSpVkvpy2LBh0rYXL17Ay8sLJUqUgJ6eHpo0aYILFy7kKa5vQUxMDJydneHo6Ahzc3O4NndAgwb2uHz5drZlvCf1Qb/+bVClijWsrMwwevRoWFpa4sCBA4UYOREREdEPQlZEyzeCAwFERERE9N3677//4Obmhtq1a+PChQtYunQpAgMDc7yQnx1fX1+0adMGly5dQt++ffNU5unTp9i0aRPq1q2br7Zu376Nbdu2ISIiAhEREYiOjsasWbOk7ePGjcPBgwexdetW7NmzB1FRUTh79mye6u7Xrx/CwsLw+vVrAB8GIpo3bw4TE5Mcyy1duhRDhw6Fl5cXLl26hPDwcFhbWwMAhBBwd3dHQkICIiMjcfbsWdSoUQPOzs54+vRpvvb9a1WzZk2cOHECcXFxAIBr1+7g3LlraNSoRp7rSE9PR3JystzADxERERFRYeDLgomIiIjomxcREQEdHR1pvUWLFti0aROWLFkCCwsL/P7775DJZKhQoQIePHiACRMm4JdffoGSUt7vi+nevXueBgCWLFmCVatWQQiB169fw8bGBrt3787X/qSnpyMkJAS6uroAgF69emH//v2YMWMGkpKSEBgYiDVr1qBp06YAgNWrV8Pc3DxPdVerVg3lypXDX3/9hV69eiEkJATz58/HP//8k2O5X3/9FWPGjMGIESOktNq1awMADh48iEuXLuHRo0dQV1cHAMybNw/btm3DX3/9BS8vryz1vX37Fm/fvpVLU1dXl8p/bQYMGIBXr16hRYsWUFZWRlpaGkaM7Ab3lg3zXEdQUBDevHmDFi1afMFIiYiIiH5QSt/Q7flFgE8EEBEREdE3z8nJCTExMdKyaNEiAEBsbCwcHBwgk/3vHwUNGjRAUlIS7t+/n682atWqlad8PXr0QExMDC5cuIAjR47A2toazZo1k5vaJzdWVlbSIAAAmJmZ4dGjRwA+PC3w7t07ODg4SNsNDQ1ha2ub5/r79u2L4OBgREdHIykpCW5ubjnmf/ToER48eABnZ2eF28+ePYukpCQYGRlBR0dHWuLi4nD7tuKpc2bOnAl9fX25ZebMmXneh8IWGRmJ8PBw+Pv7Y8uWLZg5ayiCg8KxbWtUnsrvjDiC33//HQsWLOC7F4iIiIio0PGJACIiIiL65mlra0vT1HxMCCE3CJCRBkBKV1JSktIyKHoZsLa2dp5i0dfXl2KxtrZGYGAgzMzMEBYWhv79++epDlVVVbl1mUyG9PR0ufg/R48ePTB+/HhMnToVvXv3hopKzv8s0NTUzHF7eno6zMzMEBUVlWVbdtPgeHt7Y/To0XJpX+vTAAAwZ84ceHl5wd3dHQBgbfMWDx48wcoVW9G2nWOOZf+OPIopPksRELAY9evX//LBEhEREf2IZHwiICd8IoCIiIiIvlt2dnY4duyY3MXzY8eOQVdXF6VKlQIAFC9eHPHx8dL2ly9fSvPAF4SMlxa/efOmQOqztraGqqoqTpw4IaU9e/YMN27cyHMdhoaGaN26NaKjo/M03ZGuri6srKywf/9+hdtr1KiBhIQEqKiowNraWm4xNjZWWEZdXR16enpyy9c8EJCSkpJlUElJSQnp6TkPzOyMOIJJ3n9gzrwRcHR0/IIREhERERFljwMBRERERPTdGjJkCO7du4eff/4Z165dw/bt2+Hr64vRo0dL7wdo0qQJ1q5di8OHD+Py5cvw8PCQLt5/itevXyMhIQEJCQm4cOEChgwZAg0NDTRr1qxA9klHRwf9+vXDuHHjsH//fly+fBmenp75et8B8OElwU+ePEGFChXylH/q1Knw9/fHokWLcPPmTZw7dw6LFy8GALi4uMDBwQFt27bF7t27cefOHRw7dgw+Pj44c+ZMvvfxa+Tk5IRly5YhKioK9+/fx769J7E6ZAdcmtaR8sz3X4eJExZL6zsjjsB74u8YP8ED9vbl8fjxYzx+/Dhf00QRERERERUETg1ERERERN+tUqVKITIyEuPGjYO9vT0MDQ3Rr18/+Pj4SHm8vb3xzz//oGXLltDX18f06dM/64mAlStXYuXKlQAAAwMDVK1aFZGRkfmawz83c+fORVJSElq3bg1dXV2MGTMGL168yFcdmpqauU758zEPDw+kpKRgwYIFGDt2LIyNjdGxY0cAH6YuioyMxOTJk9G3b188fvwYpqamaNSoEUxMTPIV19fKx8cHAQEB8PPzQ2JiIkqUKIbOXZpi8JCOUp4nj58h/sETaX1j2F6kpqZh+rRVmD5tlZTerl07zJo1q1DjJyIiIvrucWagHMlEQUwySkRERERE9ANJExfzXUZZVvULREJEREREAFC+WWCRtHtzT78iaTe/+EQAERERERFRPvGiPhEREdFXRomPBOSEAwFEREREREREBSw1NRWLFy/Gjh078OTJE2gU00EV5zpo0MUVsmze6fHvpZvYMGlxlvTIyEiUK1fuS4dMRERE3zEOBBAREREREREVsJUrVyI0NBSzZ8+GtbU1Fu/9E5EB66GurYnarR1zLOu1zAdqWhroWvZDPkNDwy8fMBEREX3XOBBAREREREREVMBiYmLg7OwMR0dHAECFBtVxNfocEm7ezbWslr4ONHS0ULx48S8cJRER0XeEMwPlSPHziERERERERET0yWrWrIkTJ04gLi4OAPAw7j/cj/0H5WpVyrVs8Ig5WNzbBx4eHjhx4sSXDpWIiIh+AHwigIiIiIiIiKiADRgwAK9evUKLFi2grKyM1LQ0NO7lDrvGNbMto2Ogh+bDusK0nAXSUlORei4Bnp6eWLt2LWrXrl2I0RMREX17hIyPBOSEAwFEREREREREBSwyMhLh4eHw9/eHtbU1VhzciH2rtkDHUB9VnOsqLGNkbgIjcxNpvU/rQUhISEBgYCAHAoiIiOizcCCAiIiIiIiIqIDNmTMHXl5ecHd3BwBUltXBi8fPcHzT3mwHAhSxt7dHeHj4lwqTiIjo+6HEJwJywncEEBERERERERWwlJQUyDJNUaCkJIMQIl/1xMbG8qXBRERE9Nn4RAARERERERFRAXNycsKyZctQsmRJWFtb4/rxCzi17SCqNq0n5YlaHY5XiS/QanQvAMDp7QehX8IIxpamSHufBv8d/ti9ezcWL15cVLtBRERE3wkOBBAREREREREVMB8fHwQEBMDPzw+JiYnQNNBB9eYN0KBrcylP0tOXePn4mbSelpqGA8HbkJT4AipqqqhkWxErVqxA48aNi2IXiIiIvi2cGShHMpHf5xKJiIiIiIiIKF+Cb+zOd5k+Nq5fIBIiIqLvk3WrkCJp99YOzyJpN7/4RAARERERERERERERfdtkfCQgJ3xZMBERZREVFQWZTIbnz58Xah1Tp05FtWrVPrnNH0FISAiKFSv2xdspiGMgL2QyGbZt2/ZF2/gWWFlZYeHChTnmeffuHaytrXH06NHCCeoL8fT0RNu2bb94O4VxPims78nX7s6dO5DJZIiJiQEAXLp0Cebm5khOTi7awIi+Mn1sXPO9EBERERUUDgQQEX3lsrtoVtQXoKysrCCTybIss2bNAgDUr18f8fHx0NfXL9B2HR0dMXLkyAKtc/369VBWVsagQYPylP/8+fNo2bIlSpQoAQ0NDVhZWaFLly548uQJgKL/bApCQXx+ISEhcseGmZkZOnfujLi4uAKM9PNia968uVz68+fPIZPJEBUVVTSB5WDFihWwtLREgwYNsmzz8vKCsrIyQkND81TX5s2bUbduXejr60NXVxeVKlXCmDFjpO3fw6Dc2LFjsX///s+qw9PTUzp+VVVVUbZsWYwdO/aruMCdEVvGOTfDtm3bICviO6GqVKmCOnXqYMGCBUUaB1FmqampWLBgAZo0aYKqVavCqYkD5gb8jCdvtuPp2x0Kl4PHF6FjF1fUrlMdVapWQvPmzRESElLUu0JERESUbxwIICL6gb179+6zyk+bNg3x8fFyy88//wwAUFNTg6mpaZFfkMqLoKAgjB8/HqGhoXj9+nWOeR89egQXFxcYGxtj9+7diI2NRVBQEMzMzHIt+y0pqM9PT08P8fHxePDgAdavX4+YmBi0bt0aaWlpBRTpp1NRUcH+/ftx8ODBog4lTxYvXoz+/ftnSX/9+jXCwsIwbtw4BAYG5lrPvn370LVrV3Ts2BGnTp3C2bNnMWPGjM8+H3xtdHR0YGRk9Nn1NG/eHPHx8fjnn3/w66+/YsmSJRg7dmwBRPj5NDQ0MHv2bDx79iz3zIWsT58+WLp06VfxXSfKsHLlSoSGhuKXX35BZGQkho5yx/qQaGxan/2TVhqaaujYtQGWBg9B6LbxGDx4MBYuXIiwsLBCjJyIiIjyRElWNMs3ggMBRETficTERHTr1g3m5ubQ0tJClSpVsGHDBrk8jo6OGDZsGEaPHg1jY2M0bdoUABAZGQkbGxtoamrCyckJd+7cyVOburq6MDU1lVu0tbUBKL4rfuXKlbCwsICWlhbatWuH+fPnK5zmZu3atbCysoK+vj66du2KV69eAfhwB2x0dDQCAgKku3TzGmt27ty5g2PHjmHixImoUKEC/vrrrxzzHzt2DC9fvsSqVatQvXp1lClTBk2aNMHChQtRunRp3LlzB05OTgAAAwMDyGQyeHp6AgCEEJgzZw7Kli0LTU1N2Nvby7WX0Wc7d+6Evb09NDQ0ULduXVy6dClLHLt370bFihWho6MjXajMcPr0aTRt2hTGxsbQ19dH48aNce7cObnyMpkMq1atQrt27aClpYXy5csjPDw8Sywff37Hjh1Do0aNoKmpCQsLCwwfPjzXO6NlMhlMTU1hZmYGJycn+Pr64vLly7h161aWvIrajImJkfucM6ZGioiIgK2tLbS0tNCxY0ckJydj9erVsLKygoGBAX7++edcL0Bqa2ujT58+mDhxYo75Ll26hCZNmkBTUxNGRkbw8vJCUlISgA+fg4aGRpanP4YPH47GjRtL65/Sdx87d+4cbt26BXd39yzbNm3aBDs7O3h7e+Po0aO5ficiIiLQsGFDjBs3Dra2trCxsUHbtm2xePFiAB/62M/PDxcuXJC+Zxl3v7548QJeXl4oUaIE9PT00KRJE1y4cEGqO+NJguXLl0vf9U6dOil8OmbevHkwMzODkZERhg4divfv30vb/vzzT9SqVUs6x3Tv3h2PHj2StmccK/v370etWrWgpaWF+vXr4/r161li+VhwcDAqVqwIDQ0NVKhQAUuWLMmxrwBAXV0dpqamsLCwQPfu3dGjR49sp7NS1ObChQthZWUlrWc85fXbb7/BxMQExYoVg5+fH1JTUzFu3DgYGhrC3NwcQUFBucbm4uICU1NTzJw5M8d8mzdvRqVKlaCurg4rKyv4+/tL27y9vVGvXr0sZapWrQpfX19pPb995+rqisTERERHR+e6H0SFJSYmBs7OznB0dIS5uTmaNLNHHQcbXLt6L9sythVLoZlbdZS1NoVZKUO0adMGDRs2xJkzZwoxciIiIqLPx4EAIqLvREpKCmrWrImIiAhcvnwZXl5e6NWrF06ePCmXb/Xq1VBRUcHRo0exfPly3Lt3D+3bt4ebmxtiYmLQv3//XC+MfoqjR49i0KBBGDFiBGJiYtC0aVPMmDEjS77bt29j27ZtiIiIQEREBKKjo6WpLwICAuDg4IABAwZITyBYWFgobG/q1KlyF9+yExQUBHd3d+jr66Nnz5653lFtamqK1NRUbN26FUKILNstLCywefNmAMD169cRHx+PgIAAAICPjw+Cg4OxdOlSXLlyBaNGjULPnj2zXCgbN24c5s2bh9OnT6NEiRJo3bq13EXS169fY968eVi7di0OHTqEu3fvyt2h/OrVK3h4eODw4cM4ceIEypcvDzc3N2lAJYOfnx86d+6Mixcvws3NDT169MDTp08V7velS5fg6uqK9u3b4+LFiwgLC8ORI0cwbNiwHPsrM01NTQCQ25/8ev36NRYtWoTQ0FDs2rULUVFRaN++PSIjIxEZGYm1a9dixYoVuQ7qAB+Ok0uXLmWb9/Xr12jevDkMDAxw+vRpbNq0Cfv27ZP228XFBcWKFZM+cwBIS0vDxo0b0aNHDwAF03eHDh2CjY0N9PT0smwLDAxEz549oa+vDzc3NwQHB+dYl6mpKa5cuYLLly8r3N6lSxeMGTMGlSpVkr5nXbp0gRAC7u7uSEhIQGRkJM6ePYsaNWrA2dlZ7ri5desWNm7ciB07dmDXrl2IiYnB0KFD5do4ePAgbt++jYMHD2L16tUICQmRm2rj3bt3mD59Oi5cuIBt27YhLi5OGlD72OTJk+Hv748zZ85ARUUFffv2zXa/V65cicmTJ2PGjBmIjY3Fb7/9hilTpmD16tU59ldmmpqan3X8AsCBAwfw4MEDHDp0CPPnz8fUqVPRsmVLGBgY4OTJkxg0aBAGDRqEe/eyvzgJAMrKyvjtt9+wePFi3L9/X2Ges2fPonPnzujatSsuXbqEqVOnYsqUKVJ/9+jRAydPnsTt27elMleuXMGlS5ekY/hT+k5NTQ329vY4fPhwPnuH6MupWbMmTpw4IU1Rd/P6A1w4HweHhhXzXMfVq1dx/vx51KlT50uFSURERJ9KVkTLt0IQEdFXzcPDQygrKwttbW25RUNDQwAQz549y7asm5ubGDNmjLTeuHFjUa1aNbk83t7eomLFiiI9PV1KmzBhQq51W1paCjU1tSxxHTx4UAghxMGDB+Xq6NKli3B3d5ero0ePHkJfX19a9/X1FVpaWuLly5dS2rhx40TdunXl9mHEiBHZxpVh8eLFokmTJjnmSUtLExYWFmLbtm1CCCEeP34sVFVVxc2bN3MsN2nSJKGioiIMDQ1F8+bNxZw5c0RCQoK0PfO+CyFEUlKS0NDQEMeOHZOrq1+/fqJbt25y5UJDQ6XtiYmJQlNTU4SFhQkhhAgODhYAxK1bt6Q8f/zxhzAxMck23tTUVKGrqyt27NghpQEQPj4+cvHJZDLx999/K9yHXr16CS8vL7l6Dx8+LJSUlMSbN28UthscHCz3+d67d0/Uq1dPmJubi7dv30pxbN26Ndt+O3/+vAAg4uList3/gQMHCi0tLfHq1SspzdXVVQwcODDbPvk4tokTJwobGxvx/v178ezZMwFAOo5XrFghDAwMRFJSklR2586dQklJSfrMhw8fLnes7d69W6ipqYmnT5/mue8sLS3FggULso13xIgRCo/nGzduCFVVVfH48WMhhBBbt24VFhYWIi0tLdu6kpKShJubmwAgLC0tRZcuXURgYKBISUmR8vj6+gp7e3u5cvv37xd6enpy+YQQoly5cmL58uVSOWVlZXHv3j1p+99//y2UlJREfHy8EOLDOc3S0lKkpqZKeTp16iS6dOmSbcynTp0SAKTPOONY2bdvn5Rn586dAoDUp5n3wcLCQqxfv16u3unTpwsHB4ds2/Xw8BBt2rSR1k+ePCmMjIxE586d5eLIOGYV9duCBQuEpaWlXJ2WlpZyn5Gtra346aefpPXU1FShra0tNmzYkKfY6tWrJ/r27SuE+HAMfPwnfvfu3UXTpk3lyo4bN07Y2dlJ61WrVhXTpk2T1r29vUXt2rWl9dz6Li4uTgAQ58+fl8vTrl074enpme0+pKSkiBcvXsgtmY8vooKUnp4u5s2bJ2xtbYWdnZ2wtbUV838fIRJTwnNdGjSsLSpVqigqVKggfv/996LeFSIiIlKgXNvVRbJ8K/hEABHRN8DJyQkxMTFyy6pVq+TypKWlYcaMGahatSqMjIygo6ODPXv24O7du3L5atWqJbceGxuLevXqyc0F7+DgkKe4xo0blyWuunXrKsx7/fr1LHfPKbqbzsrKCrq6utK6mZmZ3JQgeTVs2LBcXxS6Z88eJCcno0WLFgAAY2NjNGvWLNcpOWbMmIGEhAQsW7YMdnZ2WLZsGSpUqKBwCp8MV69eRUpKCpo2bQodHR1pWbNmjdyduIB8/xsaGsLW1haxsbFSmpaWFsqVKyetZ+6jR48eYdCgQbCxsYG+vj709fWRlJSU5VioWrWq9P/a2trQ1dXNtq/Pnj2LkJAQudhdXV2Rnp6e48t/X7x4AR0dHWhra8PCwgLv3r3Dli1boKamlm2Z3GTefxMTE1hZWUFHR0cuLa/HzYQJE/D48WOFn3tsbCzs7e2lKa8AoEGDBkhPT5emoenRoweioqLw4MEDAMC6devg5uYGAwMDAJ/edx978+YNNDQ0sqQHBgbC1dUVxsbGAAA3NzckJydj37592dalra2NnTt34tatW/Dx8YGOjg7GjBmDOnXq5Piei7NnzyIpKUk6v2QscXFxcsdw6dKlYW5uLq07ODjI9RcAVKpUCcrKytJ65mP4/PnzaNOmDSwtLaGrqwtHR0cAyPEYNjMzAwCFn/vjx49x79499OvXTy72X3/9Ncv3L7OIiAjo6OhAQ0MDDg4OaNSokTSN0qeqVKkSlJT+92e4iYkJqlSpIq0rKyvDyMgoz8fw7NmzsXr1aly9ejXLttjY2CwvmG7QoAFu3rwpTZ/Vo0cPrFu3DsCHKcw2bNggPQ3wOX2nqamZ4zE1c+ZM6RyVseQ2zRHR54iMjER4eDj8/f2xZcsWTPm1K9avjsbO7adzLbssZAiCNoyEn58f1qxZg4iIiEKImIiIiKjgqBR1AERElDttbW1YW1vLpWWeBsLf3x8LFizAwoULUaVKFWhra2PkyJFZXgD68QVNAAqnt8krY2PjLHFlRwiR5cWzitpWVVWVW5fJZEhPT//kGHMSFBSEp0+fQktLS0pLT0/H+fPnMX36dLkLlZkZGRmhU6dO6NSpE2bOnInq1atj3rx52U6VkbEPO3fuRKlSpeS2qaur5xrrx32nqI8+7ktPT088fvwYCxcuhKWlJdTV1eHg4JDlWMhPX6enp2PgwIEYPnx4lm2lS5fONm5dXV2cO3cOSkpKMDExyXL8fSzjwujH+6JoChZFcX/OcVOsWDF4e3vDz88PLVu2lNum6Lj9uA3gw4BWuXLlEBoaisGDB2Pr1q1y0/N8at99zNjYOMtAU1paGtasWYOEhASoqKjIpQcGBqJZs2Y51lmuXDmUK1cO/fv3x+TJk2FjY4OwsDD06dNHYf709HSYmZkhKioqyzZF7/rIkNFPuR3DGZ9XcnIymjVrhmbNmuHPP/9E8eLFcffuXbi6uuZ4DGfUr+hzz0hbuXJllsHKnL7nwIeB2KVLl0JVVRUlS5bMEvvHlJSUspzXCuMYbtSoEVxdXTFp0qQsUyjl5dzbvXt3TJw4EefOncObN29w7949dO3aFcDn9d3Tp0/lBu0y8/b2xujRo+XS8nI+JPpUc+bMgZeX1/+xd+dxNeX/H8Bft6K9JGlXSIhUImQrIrLFDCFLljAzNPZl7NukyJaxDKmGCGMZS8pukDVlzZayTZbsIVrO7w+/ztft3uqWJfF6Ph7n8Zj7OZ/P57zPuacm53M+74+43oqBpSPupz7FXyEH0K5T/QLbmpi9X3zcybYD0tLSEBwcLPP/DCIiIiph+fzbjd7jQAAR0TfiyJEj6NSpE3r16gXg/cOb69evo2bNgvPe2tjYyCx8eeLEiU8eX40aNXDq1CmpsuIstFe2bNlCF4FVxOPHj/HPP/8gMjIStWrVEstzcnLQtGlT7N69W+F/4JctWxZVq1YVF3/Nfdv9wzhtbGygqqqK27dvSy0iK8+JEyfEB8RPnz7FtWvXUKNGDYXP7ciRI1i6dCk8PDwAAHfu3EFaWprC7eWpW7cuLl26pPDATy4lJSWF2xgYGAAAUlNTxbfpExISinS84ho2bBgWL14srueQy8bGBuHh4Xj16pU4iHHs2DEoKSnB2tparNezZ09ERETAzMwMSkpKUov6FvfafcjBwQHLli2TeqgbFRWFly9fIj4+XuqB7JUrV+Dt7Y3Hjx9DX19fof4tLS2hoaEhdQ/n/TmrW7euOOhQ0Pobt2/fxn///QcTExMAwPHjx2WuV0GuXLmCtLQ0zJkzR1wD5GMX5TQ0NISpqSlu3rwpvumuKHkDsfkxMDDA/fv3pb6nL3UPz5kzB/b29jLX2cbGBkePHpUqi42NhbW1tXjfmJmZoVmzZoiIiMCbN2/g5uYGQ0NDAB937S5evIgff/wx3/2qqqp88E9fVEZGhszAmJKSpMgvRQiC8NFrhRARERF9aRwIICL6RlhZWWHz5s2IjY2Fnp4e5s+fj/v37xc6EDBkyBAEBQVh5MiRGDx4sJjGRBEvX77E/fv3pco0NDTkLmg6bNgwNGvWDPPnz0eHDh1w4MAB7N69O9+3rfNjaWmJkydPIiUlBVpaWihfvrxUio1cS5YswdatW/NND7RmzRrxrf687du3b4+QkBC5AwE7d+5EZGQkunfvDmtrawiCgB07diAqKkp8C9zCwgISiQQ7d+6Eh4cH1NXVoa2tjdGjR2PEiBHIyclBkyZN8OLFC8TGxkJLSwt9+/YVjzFjxgzo6+vD0NAQEydORIUKFeDp6anwNbKyssKaNWtQr149vHjxAmPGjBEX6S2ucePGoWHDhvjll1/g6+sLTU1NJCYmYu/evR+dJuXDuM3NzTFt2jTMmjUL169fR1BQ0CfpuzBqamqYPn26zKK23t7emDp1Kvr27Ytp06bh0aNHGDZsGHr37i0+KM2tN336dMyePRs//vijVBqfT3HtXF1d8erVK1y6dAm1a9cG8D4tULt27WBnZydVt1atWhg+fDjWrl2LX3/9VaavadOm4fXr1/Dw8ICFhQWePXuGxYsXIzMzE61atQLw/ucsOTkZCQkJMDMzg7a2Ntzc3NCoUSN4enoiICAA1atXx3///YeoqCh4enqKacfU1NTQt29fzJs3Dy9evICfnx+6desGIyMjhc61UqVKKFu2LIKDgzFkyBBcvHgRM2fOVKhtQaZNmwY/Pz/o6Oigbdu2ePv2Lc6cOYOnT5/KvJVeXC4uLnj06BECAwPx448/Ijo6Grt375b7O/FTs7W1hbe3t8w9NWrUKNSvXx8zZ86El5cXjh8/jiVLlmDp0qVS9by9vTFt2jS8e/cOCxYskNpXnGuXkpKCe/fuwc3N7dOeKNFHcHV1xfLly2FiYgIrKyucOn8BkWv+RXvP/80GWLooCo8ePMfU33sAAP6OPAZDo3KwrFwRAHDwwmasXr1afPGCiIiIviKcEVAgrhFARPSNmDx5MurWrQt3d3e4uLjAyMhIoYfHlSpVwubNm7Fjxw7Y2dlh+fLl+P333xU65pQpU2BsbCy1jR07Vm7dxo0bY/ny5Zg/fz7s7OwQHR2NESNGyM17XpDRo0dDWVkZNjY2YsoQedLS0grMX7169Wp07txZ7iDCDz/8gJ07d+LBgwcy+2xsbKChoYFRo0bB3t4eDRs2xMaNG7Fq1Sr07t0bAGBqaorp06dj/PjxMDQ0xNChQwEAM2fOxJQpU+Dv74+aNWvC3d0dO3bsQOXKlaWOMWfOHPz6669wdHREamoqtm/fXqSc+qtXr8bTp0/h4OCA3r17w8/PDxUrVlS4vTx16tTB4cOHcf36dTRt2hQODg6YPHmymJf9UyhTpgzWr1+PK1euwM7ODgEBAZg1a9Yn678wffv2RZUqVaTKNDQ0EBMTgydPnqB+/fr48ccf0bJlSyxZskSqXrVq1VC/fn2cP39e5q3pT3Ht9PX10aVLFzGP+4MHD7Br1y788MMPMnUlEgm6dOmCkJAQuX01b94cN2/eRJ8+fVCjRg20bdsW9+/fx549e1C9enUA738G2rRpA1dXVxgYGGD9+vWQSCSIiopCs2bN0L9/f1hbW6N79+5ISUmRGhSxsrJCly5d4OHhgdatW6N27doyD50LYmBggLCwMGzatAk2NjaYM2cO5s2bp3D7/AwcOBCrVq1CWFgYbG1t0bx5c4SFhcn8/H2MmjVrYunSpfjjjz9gZ2eHU6dOYfTo0Z+s/8LMnDlT5s3munXrYuPGjYiMjETt2rUxZcoUzJgxQyaFUNeuXfH48WO8fv1a5v8dxbl269evR+vWrWFhYfGpTo/oo02aNAnu7u6YPn06PDw8sCRoJzx/bIhBQ9uIdR4/eoEH95+Kn4UcAcsXRaFP1/no12MR1q5di1GjRskdaCUiIiL6mkmEj0kOTURE9BF8fX1x5coVHDlypKRD+SocOnQIrq6uePr0aYE51+n7dOHCBbi5ueHGjRtSC2p/TaZNm4Zt27Z9sXQ49HV6+/YtqlWrhvXr18ssVEz0NXnydkeR25RX7fAZIiEiIqJPwarr2hI57o1NpWOmIFMDERHRFzNv3jy0atUKmpqa2L17N8LDw4v0pjDR98zW1haBgYFISUmBra1tSYdDlK9bt25h4sSJHASgrx4f6hMREdH3hAMBRET0xZw6dQqBgYF4+fIlqlSpgsWLF2PgwIElHRZRqfHhWhJEXytra2uFF4cmIiIi+lrdefkG264/wPKE2ygonUr7KhXRv44ZLHTUkf4uCwYaql8sRqKiYGogIiIiIiIiIiIiog8MP3AZs5taY1FcCtZe/k9unbqGOghva4eAU0k4ePsJDDXLYm07+y8bKImsukWUyHFvbPQuvNJXgDMCiIiIiIiIiIiIiD6wJyUNHlUMULtC/utz2Rno4F56hjhQcC8940uFR1RkSiUdABEREREREREREdHXpHp5TdQ11MW/d5/kWyf+4QsYaaqimZkeAEBfrcyXCo/kkZTQVkpwRgARERERERERERHRBzZ3qotFcSmIuvko3zoJD19g7OErCHKtibLKSiijxHeu6evFu5OIiIiIiIiIiIjoAxP+vYp+tc3Qycow3zpVy2ngt4ZVsSz+Nrr+Ew/fmAtfMEKiouGMACIiIiIiIiIiIqIP7Eh6CBMtNfjWMcc/Nx7IreNbxxzxD15g9cW7AIBrT199yRApD0GpFOXpKQGcEUBERERERERERESUR44goKBny2oqSsgRhC8XENFH4EAAERERERERERER0QdaWuijby1T7Lv1WCwb4WgJ/2bVxc+Hbj+Bm2UFeNUwhpm2Ghwq6pREqJRLIimZrZRgaiAiIiIiIiIiIiKiD4ypXwUbr97HsoRbYlkFjbIw1lQVP2+78QCaZZThXdMEY52q4OW7rJIIlUghEkHg/BUiIiIiIiIiIiKiXDar/y1Wu8v9m33iSEhRVb3Xl8hxkyJ6lMhxi4ozAoiIiIi+kLCwMAwfPhzPnj0rUjsfHx88e/YM27Zt+yxxfQouLi6wt7fHwoUL861jaWmJ4cOHY/jw4V8srlxXrlyBj48PEhISUKNGDSQkJBSpvSLn9zGaNWuGIUOGoGfPnp+l//wU954syNu3b1GtWjVs3boVjo6On6xfIiIioi+JD/TpW8M1AoiIiEoZHx8feHp6ypQfOnQIEonkkz7Q+1guLi6QSCSQSCRQVVWFtbU1fv/9d2RnZyvUPiwsDOXKlZMpt7S0/GwPZEtSSkoKJBJJkR9Sf4z4+Hh4eXnB2NgYqqqqsLCwQPv27bFjxw6U9MTRadOmwd7e/pP0NXXqVGhqauLq1avYv3+/3Do+Pj7i/frhduPGDWzZsgUzZ878JLHktXPnTty/fx/du3cXyywtLcXjKysrw8TEBAMGDMDTp08/SwzFNXjwYEgkEqmfR1VVVYwePRrjxo0rucCIiIhIYRlvs3D20gN0+eUfVGsVIndz9lqHHQeScPPOM+TkMLkIUWnEgQAiIiISvXv3TqZMEARkZRU/16Wvry9SU1Nx9epV+Pn5YdKkSZg3b97HhPnJyDvf78k///yDhg0bIj09HeHh4bh8+TI2bdoET09PTJo0Cc+fPy/pED+ZpKQkNGnSBBYWFtDX18+3Xps2bZCamiq1Va5cGeXLl4e2tna+7T7mXlq8eDH69esHJSXpP81nzJiB1NRU3L59GxEREfj333/h5+dX7ON8atu2bcPJkydhYmIis8/b2xtHjhxBYmJiCURGRERERdFu0BYcjbuH8MC2MNTXkFunbBllPHmegWXrzuHKzSdfOEIiBSlJSmYrJTgQQERE9I16/PgxevToATMzM2hoaMDW1hbr10vnTHRxccHQoUMxcuRIVKhQAa1atRJnFsTExKBevXpQVVXFmjVroKSkhDNnzki1Dw4OhoWFRYFvjmtoaMDIyAiWlpYYOnQoWrZsKaa4efr0Kfr06QM9PT1oaGigbdu2uH79OoD3Mxz69euH58+fi29GT5s2DS4uLrh16xZGjBghlueKjY1Fs2bNoK6uDnNzc/j5+eHVq1fifktLS8yaNQs+Pj7Q1dWFr6+v3Jijo6PRpEkTlCtXDvr6+mjfvj2SkpLE/blv7m/ZsgWurq7Q0NCAnZ0djh8/LtVPWFgYKlWqBA0NDXTu3BmPHz8u4BsDKleuDABwcHCARCKBi4uL1P558+bB2NgY+vr6+OWXX5CZmSnue/fuHcaOHQtTU1NoamqiQYMGOHToUL7HevXqFQYMGIB27dph165daN26NapWrQonJycMHDgQ586dg66urlj/8OHDcHJygqqqKoyNjTF+/HiZAaKsrCwMHTpUvG6TJk0q8N54/vw5Bg0ahIoVK0JHRwctWrTAuXPnxGs3ffp0nDt3Tvyew8LC5PaTk5ODGTNmwMzMDKqqqrC3t0d0dLS4XyKRIC4uDjNmzBDvo/yoqqrCyMhIalNWVoaLi4tUSqP87qXC7sG80tLSsG/fPnTs2FFmn7a2NoyMjGBqagpXV1f06dMHZ8+elaqzefNm1KpVC6qqqrC0tERQUJDU/oJ+xuR5/PgxnJyc0LFjR2RkZORb7969exg6dCgiIiJQpkwZmf36+vpwdnaW+Z1DREREX5/b/71E8Jp43L3/Ej071JRb596DdMxaegLb9t3Ay1ff98s0RKUVBwKIiIi+URkZGXB0dMTOnTtx8eJFDBo0CL1798bJkyel6oWHh0NFRQXHjh3DihUrxPKxY8fC398fiYmJ6NixI9zc3BAaGirVNjQ0VEynoih1dXXxAbaPjw/OnDmD7du34/jx4xAEAR4eHsjMzISzszMWLlwIHR0d8c3s0aNHY8uWLTAzMxPflk5NTQUAXLhwAe7u7ujSpQvOnz+PDRs24OjRoxg6dKjU8efOnYvatWsjLi4OkydPlhvjq1evMHLkSJw+fRr79++HkpISOnfujJycHKl6EydOxOjRo5GQkABra2v06NFDfDh+8uRJ9O/fHz///DMSEhLg6uqKWbNmFXhtTp06BQDYt28fUlNTsWXLFnHfwYMHkZSUhIMHDyI8PBxhYWFSD8b79euHY8eOITIyEufPn0fXrl3Rpk2bfB/67tmzB48fP8bYsWPzjSf3e7137x48PDxQv359nDt3DsuWLUNISIjM+eTeSydPnsTixYuxYMECrFq1Sm7fgiCgXbt2uH//PqKiohAXF4e6deuiZcuWePLkCby8vDBq1CjUqlVL/J69vLzk9rVo0SIEBQVh3rx5OH/+PNzd3dGxY0fx3FNTU1GrVi2MGjVKvI8+hbz3kqL34IeOHj0KDQ0N1Kwp/x/due7du4edO3eiQYMGYllcXBy6deuG7t2748KFC5g2bRomT54sdV8U9DOW1927d9G0aVPUqFEDW7ZsgZqamtxYcnJy0Lt3b4wZMwa1atXKN2YnJyccOXKkwPMiIiKir0fG22w41jYs6TCIik8iKZmtlOBiwURERKXQzp07oaWlJVWWN+++qamp1APPYcOGITo6Gps2bZJ6mGhlZYXAwEDx8/379wG8T0vSqlUrsXzgwIEYMmQI5s+fD1VVVZw7dw4JCQlSD6sLkpOTgz179iAmJgbDhw/H9evXsX37dhw7dgzOzs4AgIiICJibm2Pbtm3o2rUrdHV1IZFIYGRkJNWXsrKy+LZ0rrlz56Jnz57iW9vVqlXD4sWL0bx5cyxbtkx8qNmiRYtCHwT/8MMPUp9DQkJQsWJFXL58GbVr1xbLR48ejXbt2gEApk+fjlq1auHGjRuoUaMGFi1aBHd3d4wfPx4AYG1tjdjYWKk31fMyMDAA8P5t6rznrKenhyVLlkBZWRk1atRAu3btsH//fvj6+iIpKQnr16/H3bt3xTQto0ePRnR0NEJDQ/H777/LHOvatWsAgOrVq4tlp0+fhqurq/g5MjIS7du3x9KlS2Fubo4lS5ZAIpGgRo0a+O+//zBu3DhMmTJFTGljbm6OBQsWQCKRoHr16rhw4QIWLFggd+bFwYMHceHCBTx8+BCqqqoA3s942LZtG/7++28MGjQIWlpaUFFRkbkWec2bNw/jxo0Tc+wHBATg4MGDWLhwIf744w8YGRlBRUUFWlpahfaV92erbdu22LRpk9y6ee+lPn36KHQPfiglJQWGhoYyaYEAYNy4cZg0aRKys7ORkZGBBg0aYP78+eL++fPno2XLluKAlrW1NS5fvoy5c+fCx8dHoZ+xXNeuXUOrVq3QqVMnLFq0qMDBvYCAAKioqBSapsjU1BQpKSkF1iEiIqKSp6QkQXvXKrCrYYCUe99OakgiksYZAURERKWQq6srEhISpLa8b15nZ2dj9uzZqFOnDvT19aGlpYU9e/bg9u3bUvXq1asn9xh5yz09PaGiooKtW7cCAFavXg1XV1dYWloWGOvSpUuhpaUFNTU1dOzYEb169cLUqVORmJgIFRUVqUEJfX19VK9evVh5xePi4hAWFgYtLS1xc3d3R05ODpKTkws93w8lJSWhZ8+eqFKlCnR0dMSUPXmvXZ06dcT/NjY2BgA8fPgQAJCYmIhGjRpJ1c/7uShq1aoFZWVlqePlHuvs2bMQBAHW1tZS53/48GGplEaFqVOnjng/vXr1SpzdkHsuHz4cbty4MdLT03H37l2xrGHDhlJ1GjVqhOvXr8tdHDouLg7p6enivZm7JScnFynmFy9e4L///kPjxo2lyhs3blys+yjvz9bixYvzrZv3XlL0HvzQmzdv8n3zfsyYMUhISMD58+fFBY7btWsnXs/ExES55517zRX9GXvz5g2aNGkCT09PLF68uMBBgLi4OCxatAhhYWGFzgRSV1fH69ev893/9u1bvHjxQmp7+/ZtgX0SERHRp3cpygd9PGthx4EkLgRM9A3jjAAiIqJSSFNTE1ZWVlJlHz6QBYCgoCAsWLAACxcuhK2tLTQ1NTF8+HCZRU01NTXzPcaHypYti969eyM0NBRdunTBunXrsHDhwkJj9fb2xsSJE6GqqgoTExPxYXZ+ueMFQShSqqFcOTk5GDx4sNy3lCtVqiT+d37n+6EOHTrA3NwcK1euhImJCXJyclC7dm2Za/dhbvTcmHPTBxWUG7848uZhl0gk4rFycnKgrKyMuLg4qcECADIzR3JVq1YNAHD16lU0bNgQwPv8+HnvK0D+d5J7fsX5rnJjNjY2lruOQbly5Yrcn7z4ihObvJ+tgup+SNF78EMVKlTA06dP892XG0u1atWwcOFCNGrUCAcPHoSbm1uB30ve/85b58N2qqqqcHNzw65duzBmzBiYmZnJbQcAR44cwcOHD6XOJzs7G6NGjcLChQulZgA8efJEnOUij7+/P6ZPny5VNnXq1ALXcCAiIqJPr1nPSDx68gYLJ7ri7v30kg6HqPhKT5aeEsGBACIiom/UkSNH0KlTJ/Tq1QvA+4eU169fLzQXeUEGDhyI2rVrY+nSpcjMzESXLl0KbaOrqyv3waqNjQ2ysrJw8uRJMW3J48ePce3aNTHGsmXLyn2bXF553bp1cenSJYUf4ubn8ePHSExMxIoVK9C0aVMA7/O4F5WNjQ1OnDghVZb3c15ly5YFIJvmqTAODg7Izs7Gw4cPxZgL07p1a5QvXx4BAQHiLI/82NjYYPPmzVIPkGNjY6GtrQ1TU1OxnrzzrVatmszgBPD++7p//z5UVFTynVWS3/f/IR0dHZiYmODo0aNo1qyZWB4bGwsnJ6cC235qxbkHHRwccP/+fTx9+hR6enoF1s29jm/evAHw/nvJe2/GxsbC2toaysrKCv2MAYCSkhLWrFmDnj17okWLFjh06JCYYiqv3r17w83NTarM3d0dvXv3Rr9+/aTKL168CAcHh3zPZ8KECRg5cqRUWW6aKCIiIvpyHj15Ax2tsmhazxSBK0+XdDhE9JkwNRAREdE3ysrKCnv37kVsbCwSExMxePBgMf9/cdWsWRMNGzbEuHHj0KNHD6irqxe7r2rVqqFTp07w9fXF0aNHce7cOfTq1Qumpqbo1KkTAMDS0hLp6enYv38/0tLSxDQjlpaW+Pfff3Hv3j2kpaUBeJ9P/fjx4/jll1+QkJAg5kcfNmxYkeLS09ODvr4+/vzzT9y4cQMHDhyQeVipCD8/P0RHRyMwMBDXrl3DkiVLClwfAAAqVqwIdXV1REdH48GDB3j+XLEcrdbW1vD29kafPn2wZcsWJCcn4/Tp0wgICEBUVJTcNlpaWli1ahV27dqFdu3aISYmBjdv3sT58+fFNSNyHzz//PPPuHPnDoYNG4YrV67gn3/+wdSpUzFy5Eip3PZ37tzByJEjcfXqVaxfvx7BwcH49ddf5R7fzc0NjRo1gqenJ2JiYpCSkoLY2FhMmjQJZ86cAfD+e05OTkZCQgLS0tLyTRszZswYBAQEYMOGDbh69SrGjx+PhISEfI/9uRTnHnRwcICBgQGOHTsms+/ly5e4f/8+UlNTcerUKYwZMwYVKlQQH+qPGjUK+/fvx8yZM3Ht2jWEh4djyZIl4roFivyM5VJWVkZERATs7OzQokWLfH9X6Ovro3bt2lJbmTJlYGRkJLXeBPB+MLJ169b5nruqqip0dHSkNg4EEBERfXmN65pg7TwPJN95js0x79eRGtW/HgLHNpOqV7NqedSsWh4a6nyvmL5SSpKS2UoJDgQQERF9oyZPnoy6devC3d0dLi4uMDIygqen50f3O2DAALx79w79+/f/6L5CQ0Ph6OiI9u3bo1GjRhAEAVFRUWIaHGdnZwwZMgReXl4wMDAQH1DPmDEDKSkpqFq1qph6pE6dOjh8+DCuX7+Opk2bwsHBAZMnTxZz9ytKSUkJkZGRiIuLQ+3atTFixAjMnTu3yOfWsGFDrFq1CsHBwbC3t8eePXswadKkAtuoqKhg8eLFWLFiBUxMTGQe1hYkNDQUffr0wahRo1C9enV07NgRJ0+ehLm5eb5tOnfujNjYWGhoaKBPnz6oXr06WrRogQMHDogLBQPvF32NiorCqVOnYGdnhyFDhmDAgAEy59OnTx+8efMGTk5O+OWXXzBs2DAMGjRI7rElEgmioqLQrFkz9O/fH9bW1ujevbu4eC7wftHmNm3awNXVFQYGBli/fr3cvvz8/DBq1CiMGjUKtra2iI6Oxvbt28X0R19Kce5BZWVl9O/fHxERETL7pkyZAmNjY5iYmKB9+/bQ1NTE3r17oa+vD+D9DISNGzciMjIStWvXxpQpUzBjxgz4+PiIfRT2M/YhFRUVrF+/HrVq1UKLFi3ENSiK4/jx43j+/Dl+/PHHYvdBREREX0bg2OY4c/EBfMZHIyv7fWrBivrqMKkonWJy+/LO2L68M2yt80/9R0RfL4nwqRPYEhER0Tdt9uzZiIyMxIULF0o6FKJvwoMHD1CrVi3ExcXBwsKipMP5JLp27QoHBwf89ttvJR0KERERFaJaq5Ait7m+d8BniITo41QdsKlEjpsU0rVEjltUnBFARERECklPT8fp06cRHBwsdzFUIioeQ0NDhISE4Pbt2yUdyifx9u1b2NnZYcSIESUdChERERER/T/OCCAiIiKF+Pj4YP369fD09MS6devkLgBLREREREREVBI4I6BgHAggIiIiIiIiIiL6SmS8y8LllKeYseYsLtx8km89pxoGmNirLqqZ6kK1LF/SIaoysGQGAm6uKh0DAUwNRERERERERERE9JXwGL8bRy7cx5oJrjDUU5dbx8xAEyFjXHD6yiN0mBj9hSMkotKIAwFERERERERERERfiVsP0rF4y0XcefQK3m5Wcuv0bGmF/x6/wqy1Z5H034svHCHRV0pJUjJbKcGBACIiIiIiIiIioq9MxrtsOFobyN3nUK0Cjl64/4UjIqLSjAMBREREREREREREXwkliQSdGlvCvqo+KpaTnxrIQFcNac8zvnBkRFSaqZR0AERERERERERERPReYng3XEp5iu2xt1Crsl6+9YQvGBNRqSApPWl6SgJnBBAREREREREREX0lmvj9gy5T9qCMigR3H6bLrfPoeQYMdNW+cGREVJpxIICIiIiIiIiIiOgr8ehZBnQ0yqCprTH2xd2TWyf+ehoa2xp94ciIvnJcLLhAHAggIiIiIiIiIiL6SjSubYSISS1xM/UF/v73JgBgtJcd5g1pKNZZt/8GTPU18Zu3A6qa6JRUqERUDC9fvsTw4cNhYWEBdXV1ODs74/Tp0wW2OXz4MBwdHaGmpoYqVapg+fLlRT4uBwKIiIiIiIiIiIi+EvOGNMSZq4/Qd84hZGW/XwmgYjk1GOtriHXuPnqFAXMPoUHNitjxe5uSCpXo66JUQlsRDRw4EHv37sWaNWtw4cIFtG7dGm5ubrh3T/4MoOTkZHh4eKBp06aIj4/Hb7/9Bj8/P2zevLlIx5UIgsC1RYiIiIiIiIiIiL4CVb3XF7lNUkSPzxAJUelS5ZctJXLcm390UbjumzdvoK2tjX/++Qft2rUTy+3t7dG+fXvMmjVLps24ceOwfft2JCYmimVDhgzBuXPncPz4cYWPraJwTSIiIqKvSFhYGIYPH45nz54VqZ2Pjw+ePXuGbdu2fZa4ikoikWDr1q3w9PQs6VA+i2nTpmHZsmV4+PDhZzvP4t4LH7K0tMTw4cMxfPjwTxZXUUyePBkPHjzAn3/++UWPm5KSgsqVKyM+Ph729vafrN8ff/wRzs7OGDly5Cfrk4iI6HvBh/pEpcvbt2/x9u1bqTJVVVWoqqrK1M3KykJ2djbU1KQX+1ZXV8fRo0fl9n/8+HG0bt1aqszd3R0hISHIzMxEmTJlFIqTqYGIiOi75uPjI/fB5KFDhyCRSD7qweKn5uLiAolEAolEAlVVVVhbW+P3339Hdna2Qu3DwsJQrlw5mXJLS0ssXLjw0wb7FUhJSYFEIkFCQsIXOZ6lpaX4/WhoaKB27dpYsWJFoe1SU1PRtm3bLxDhl5eYmIjp06djxYoVCp1n69atoaysjBMnTnyhCL8ODx48wKJFi/Dbb7+JZT4+PuL9JJFIoK+vjzZt2uD8+fMlGOl7W7ZsQb169VCuXDloamrC3t4ea9askaozZcoUzJ49Gy9evCihKImIiOhbk/EuC2evp8Fzyh5U7R2Z79Zj9n5cTH6Ct+8U+3cSfUMkkhLZ/P39oaurK7X5+/vLDVFbWxuNGjXCzJkz8d9//yE7Oxtr167FyZMnkZqaKrfN/fv3YWhoKFVmaGiIrKwspKWlKXx5OBBARET0mbx7906mTBAEZGVlFbtPX19fpKam4urVq/Dz88OkSZMwb968jwnzk5F3vt+bGTNmIDU1FefPn4enpyeGDBmCDRs2yK2be72MjIzkvinytfiYezYpKQkA0KlTp0LP8/bt2zh+/DiGDh2KkJCQYh2vtAoJCUGjRo1gaWkpVd6mTRukpqYiNTUV+/fvh4qKCtq3b18yQX6gfPnymDhxIo4fP47z58+jX79+6NevH2JiYsQ6derUgaWlJSIiIkowUiIiIvqWeEyIxpEL97FmvAsM9dTl1jEz0ETI6OY4ffUROkyOkVuH6FObMGECnj9/LrVNmDAh3/pr1qyBIAgwNTWFqqoqFi9ejJ49e0JZWTnfNhKJROpzbrb/vOUF4UAAERGRAh4/fowePXrAzMwMGhoasLW1xfr10rk7XVxcMHToUIwcORIVKlRAq1atxJkFMTExqFevHlRVVbFmzRooKSnhzJkzUu2Dg4NhYWGBgpbv0dDQgJGRESwtLTF06FC0bNlSTHHz9OlT9OnTB3p6etDQ0EDbtm1x/fp1AO9nOPTr1w/Pnz8X3zCeNm0aXFxccOvWLYwYMUIszxUbG4tmzZpBXV0d5ubm8PPzw6tXr8T9lpaWmDVrFnx8fKCrqwtfX1+5MUdHR6NJkyYoV64c9PX10b59e/EBMfC/N/e3bNkCV1dXaGhowM7OTibXYVhYGCpVqgQNDQ107twZjx8/LuAbAypXrgwAcHBwgEQigYuLi9T+efPmwdjYGPr6+vjll1+QmZkp7nv37h3Gjh0LU1NTaGpqokGDBjh06FCBxwPev91hZGQEKysrzJo1C9WqVRO/H3n3B/D+D7fcOu/evcPQoUNhbGwMNTU1WFpaSr1Jcvv2bXTq1AlaWlrQ0dFBt27d8ODBA3H/tGnTxLezLS0toauri+7du+Ply5diHUEQEBgYiCpVqkBdXR12dnb4+++/xf3y7tkjR47IPd8LFy6gRYsWUFdXh76+PgYNGoT09HQxlg4dOgAAlJSUCv0DNTQ0FO3bt8dPP/2EDRs2SN1rufdI3i3vd5rr8ePHcHJyQseOHZGRkYGkpCR06tQJhoaG0NLSQv369bFv3z6Zdi9fvkTPnj2hpaUFExMTBAcHS+2fP38+bG1toampCXNzc/z888/i+QL/m3UTExODmjVrQktLS3yYX5DIyEh07NhRplxVVRVGRkYwMjKCvb09xo0bhzt37uDRo0dinYK+AwDIycnBjBkzYGZmBlVVVdjb2yM6OjrfWHJycuDr6wtra2vcunVLbh0XFxd07twZNWvWRNWqVfHrr7+iTp06MlOZO3bsKPN7koiIiKi4bj1Mx+KtF3Hn0St4t7SSW6dnCyv8l/YKsyLikfQfZyZ+d5QkJbKpqqpCR0dHaivoJaiqVavi8OHDSE9Px507d3Dq1ClkZmaK/4bNy8jICPfv35cqe/jwIVRUVKCvr6/45VG4JhER0XcsIyMDjo6O2LlzJy5evIhBgwahd+/eOHnypFS98PBwqKio4NixY1JpYcaOHQt/f38kJiaiY8eOcHNzQ2hoqFTb0NBQMR2IotTV1cUH2D4+Pjhz5gy2b9+O48ePQxAEeHh4IDMzE87Ozli4cCF0dHTEN4xHjx6NLVu2wMzMTHyTPfeB5YULF+Du7o4uXbrg/Pnz2LBhA44ePYqhQ4dKHX/u3LmoXbs24uLiMHnyZLkxvnr1CiNHjsTp06exf/9+KCkpoXPnzsjJyZGqN3HiRIwePRoJCQmwtrZGjx49xDfRT548if79++Pnn39GQkICXF1d5S6i9KFTp04BAPbt24fU1FRs2fK/haMOHjyIpKQkHDx4EOHh4QgLC0NYWJi4v1+/fjh27BgiIyNx/vx5dO3aFW3atBEHVhSlpqYmNcCQ3/2Ra/Hixdi+fTs2btyIq1evYu3ateJb4oIgwNPTE0+ePMHhw4exd+9eJCUlwcvLS6qPpKQkbNu2DTt37sTOnTtx+PBhzJkzR9w/adIkhIaGYtmyZbh06RJGjBiBXr164fDhw1L9fHjP1qlTRybW169fo02bNtDT08Pp06exadMm7Nu3T7xHRo8eLd7jH95b8giCgNDQUPTq1Qs1atSAtbU1Nm7cKO43NzcX+0hNTUV8fDz09fXRrFkzmb7u3r2Lpk2bokaNGtiyZQvU1NSQnp4ODw8P7Nu3D/Hx8XB3d0eHDh1w+/ZtqbZz585FnTp1cPbsWUyYMAEjRozA3r17xf1KSkpYvHgxLl68iPDwcBw4cABjx46VuS7z5s3DmjVr8O+//+L27dsYPXp0vuf+9OlTXLx4EfXq1cu3DgCkp6cjIiICVlZW4h/7hX0HALBo0SIEBQVh3rx5OH/+PNzd3dGxY0e59/K7d+/QrVs3nDlzBkePHoWFhUWBMQHvv7v9+/fj6tWrMt+Hk5MTTp06JZMvlYiIiOhjZLzLhqO1gdx9Dlb6OHrxvtx9RF8bTU1NGBsb4+nTp4iJiUGnTp3k1mvUqJHUv0sAYM+ePahXr57C6wMAAAQiIqLvWN++fQVlZWVBU1NTalNTUxMACE+fPs23rYeHhzBq1Cjxc/PmzQV7e3upOgcPHhQACNu2bZMq37Bhg6CnpydkZGQIgiAICQkJgkQiEZKTk/M9XvPmzYVff/1VEARByM7OFnbv3i2ULVtWGDt2rHDt2jUBgHDs2DGxflpamqCuri5s3LhREARBCA0NFXR1dWX6tbCwEBYsWCBV1rt3b2HQoEFSZUeOHBGUlJSEN2/eiO08PT3zjTc/Dx8+FAAIFy5cEARBEJKTkwUAwqpVq8Q6ly5dEgAIiYmJgiAIQo8ePYQ2bdpI9ePl5SX3fHLl9hsfHy9V3rdvX8HCwkLIysoSy7p27Sp4eXkJgiAIN27cECQSiXDv3j2pdi1bthQmTJiQ7/E+vI6ZmZlCaGioAEBYunSpIAjy7w9BEAQAwtatWwVBEIRhw4YJLVq0EHJycmTq7dmzR1BWVhZu374tluVep1OnTgmCIAhTp04VNDQ0hBcvXoh1xowZIzRo0EAQBEFIT08X1NTUhNjYWKm+BwwYIPTo0UMQhPzv2bz+/PNPQU9PT0hPTxfLdu3aJSgpKQn3798XBEEQtm7dKijy5+aePXsEAwMDITMzUxAEQViwYIHQuHFjuXXfvHkjNGjQQGjfvr2QnZ0tCML/7u2rV68KlSpVEoYNGyb3Gn7IxsZGCA4OFj9bWFjIvcfatm2bbx8bN24U9PX1xc+53/mNGzfEsj/++EMwNDTMt4/4+HgBgNT3Kgiyv5sACMbGxkJcXJxYR5HvwMTERJg9e7ZU3/Xr1xd+/vlnQRD+93Ny5MgRwc3NTWjcuLHw7NmzfOPN9ezZM0FTU1NQUVERVFVVhZCQEJk6586dEwAIKSkpcvvIyMgQnj9/LrXl/k4kIiIiysuqd6QwYmmskJ2dIyT991yo0mu9zHbzv+fC3A3nxM/0fak8bGuJbEUVHR0t7N69W7h586awZ88ewc7OTnBychLevXsnCIIgjB8/Xujdu7dY/+bNm4KGhoYwYsQI4fLly0JISIhQpkwZ4e+//y7ScTkjgIiIvnuurq5ISEiQ2latWiVVJzs7G7Nnz0adOnWgr68PLS0t7NmzR+aN4vze6s1b7unpCRUVFWzduhUAsHr1ari6usrkCM9r6dKl0NLSgpqaGjp27IhevXph6tSpSExMhIqKCho0aCDW1dfXR/Xq1ZGYmKjopRDFxcUhLCwMWlpa4ubu7o6cnBwkJycXer4fSkpKQs+ePVGlShXo6OiI0x3zXrsP3zo3NjYG8H66I/B+0dlGjRpJ1c/7uShq1aollX/R2NhYPNbZs2chCAKsra2lzv/w4cNSKY3kGTduHLS0tKCuro5ffvkFY8aMweDBg8X9hV0vHx8fJCQkoHr16vDz88OePXvEfYmJiTA3N4e5ublYZmNjg3Llykl9x5aWltDW1pZ7bpcvX0ZGRgZatWoldW5//fWXzLkVFmtiYiLs7OygqakpljVu3Bg5OTm4evVqgW3zCgkJgZeXF1RUVAAAPXr0wMmTJ+X2M2DAALx8+RLr1q2DktL//pR98+YNmjRpAk9PTyxevFhqZs2rV68wduxY8XppaWnhypUrMvegvHvsw2t78OBBtGrVCqamptDW1kafPn3w+PFjqTRGGhoaqFq1qvj5w+svz5s3bwC8nz2S14e/m06ePInWrVujbdu2Ysqewr6DFy9e4L///kPjxo2l+m3cuLHM74UePXogPT0de/bsga6ubr7x5tLW1kZCQgJOnz6N2bNnY+TIkTLps9TV3+fuff36tdw+irKoGhEREVFiaFf0bW2N7cdvITsn/3SqAvLfR982QSIpka2onj9/jl9++QU1atRAnz590KRJE+zZs0d8uz81NVXq3yqVK1dGVFQUDh06BHt7e8ycOROLFy/GDz/8UKTjqhQ5UiIiom+MpqYmrKykc0zevXtX6nNQUBAWLFiAhQsXijnChw8fLrNA7ocP5AoqL1u2LHr37o3Q0FB06dIF69atw8KFCwuN1dvbGxMnToSqqipMTEzEh9lCPusKCIJQpFRDuXJycjB48GD4+fnJ7KtUqZL43/md74c6dOgAc3NzrFy5EiYmJsjJyUHt2rVlrt2HUxpzY85NH5Tf+RVX3umTEolEPFZOTg6UlZURFxcns1iTlpZWgf2OGTMGPj4+0NDQgLGxscy1L+x61a1bF8nJydi9ezf27duHbt26wc3NDX///Xe+32Xe8sLODQB27doFU1NTqXp5c1gWFmtB91ZR7rknT55g27ZtyMzMxLJly8Ty7OxsrF69GgEBAWLZrFmzEB0djVOnTkkNduTG7+bmhl27dmHMmDEwMzMT940ZMwYxMTGYN28erKysoK6ujh9//FGhBa5zz+XWrVvw8PDAkCFDMHPmTJQvXx5Hjx7FgAEDpNI/ybv+Bd2/FSpUAPA+RZCBgfQU97y/mxwdHaGrq4uVK1di1qxZCn8H8hYWy1vm4eGBtWvX4sSJE2jRokW+8eZSUlISY7O3t0diYiL8/f2l1m148uQJAMicV64JEyZg5MiRUmVf88LZREREVLKa/Lodj55nYPEvzrj76JXcOo+eZ8BAV/YFC6KvSbdu3dCtW7d893+YtjZX8+bNcfbs2Y86LgcCiIiIFHDkyBF06tQJvXr1AvD+ger169dRs2bNYvc5cOBA1K5dG0uXLkVmZia6dOlSaBtdXV2ZQQvg/ZvhWVlZOHnyJJydnQG8XzD12rVrYoxly5ZFdna2TFt55XXr1sWlS5fkHqsoHj9+jMTERKxYsQJNmzYFAJkFRRVhY2ODEydOSJXl/ZxX2bJlAUDuORfEwcEB2dnZePjwoRizoipUqPDR10xHRwdeXl7w8vLCjz/+iDZt2uDJkyewsbHB7du3cefOHXFWwOXLl/H8+XOF70MbGxuoqqri9u3baN68+UfFaWNjg/DwcLx69UocNDh27BiUlJRgbW2tcD8REREwMzMTF0zOtX//fvj7+2P27NlQUVHB5s2bMWPGDOzevVvqjftcSkpKWLNmDXr27IkWLVrg0KFDMDExAfD+59fHxwedO3cG8D7ffkpKikwf8u6xGjVqAADOnDmDrKwsBAUFiTMRPlzHoLiqVq0KHR0dXL58udDrJpFIoKSkJM4iKOw70NHRgYmJCY4ePSqVvz82NhZOTk5Sff/000+oXbs2OnbsiF27dhX5/hAEQWYtgIsXL8LMzEwc7MhLVVWVD/6JiIhIYY+eZ0BHowya2hohYMM5uXXibzxGCweTLxwZfTWY+6ZAvDxEREQKsLKywt69exEbG4vExEQMHjwY9+9/3CJUNWvWRMOGDTFu3Dj06NFDTKNRHNWqVUOnTp3g6+uLo0eP4ty5c+jVqxdMTU3FBYcsLS2Rnp6O/fv3Iy0tTUzXYWlpiX///Rf37t1DWloagPcpbo4fP45ffvkFCQkJuH79OrZv345hw4YVKS49PT3o6+vjzz//xI0bN3DgwAGZN4AV4efnh+joaAQGBuLatWtYsmQJoqOjC2xTsWJFqKurIzo6Gg8ePMDz588VOpa1tTW8vb3Rp08fbNmyBcnJyTh9+jQCAgIQFRVV5NiLYsGCBYiMjMSVK1dw7do1bNq0CUZGRihXrhzc3NxQp04deHt74+zZszh16hT69OmD5s2bK5SiCXifzmX06NEYMWIEwsPDkZSUhPj4ePzxxx8IDw8vUqze3t5QU1ND3759cfHiRRw8eBDDhg1D7969YWhoqHA/ISEh+PHHH1G7dm2prX///nj27Bl27dqFixcvok+fPhg3bhxq1aqF+/fv4/79++Ib57mUlZUREREBOzs7tGjRQvwZtbKywpYtW5CQkIBz586hZ8+eMotVA+8foufeY3/88Qc2bdqEX3/9FcD7B/ZZWVkIDg7GzZs3sWbNGixfvrxI10weJSUluLm5yR0ge/v2rXiuiYmJGDZsGNLT09GhQwcAin0HY8aMQUBAADZs2ICrV69i/PjxSEhIEM/rQ8OGDcOsWbPQvn37Agfs/P39sXfvXty8eRNXrlzB/Pnz8ddff4kDpbmOHDmC1q1bf8zlISIiIhI1rm2IiN9a4Ob9l/j735sAgNHd6mDe4P+lR1134AZMK2jit572qGqiU1KhEn2VOBBARESkgMmTJ6Nu3bpwd3eHi4sLjIyM4Onp+dH9DhgwAO/evUP//v0/uq/Q0FA4Ojqiffv2aNSoEQRBQFRUlJiqxNnZGUOGDIGXlxcMDAwQGBgIAJgxYwZSUlJQtWpVMYVHnTp1cPjwYVy/fh1NmzaFg4MDJk+eLObuV5SSkhIiIyMRFxeH2rVrY8SIEZg7d26Rz61hw4ZYtWoVgoODYW9vjz179mDSpEkFtlFRUcHixYuxYsUKmJiYiAMiiggNDUWfPn0watQoVK9eHR07dsTJkyel8vN/DlpaWggICEC9evVQv359pKSkICoqCkpKSpBIJNi2bRv09PTQrFkzuLm5oUqVKtiwYUORjjFz5kxMmTIF/v7+qFmzJtzd3bFjxw5x7QZFaWhoICYmBk+ePEH9+vXx448/omXLlliyZInCfcTFxeHcuXNyc1tqa2ujdevWCAkJwZkzZ/D69WvMmjULxsbG4iZvFo2KigrWr1+PWrVqoUWLFnj48CEWLFgAPT09ODs7o0OHDnB3d0fdunVl2o4aNQpxcXFwcHDAzJkzERQUBHd3dwDv09/Mnz8fAQEBqF27NiIiIj5ZPvtBgwYhMjJSZnAiOjpaPNcGDRrg9OnT2LRpk5h+R5HvwM/PD6NGjcKoUaNga2uL6OhobN++HdWqVZMby/DhwzF9+nR4eHggNjZWbp1Xr17h559/Rq1ateDs7Iy///4ba9euxcCBA8U6GRkZ2Lp1K3x9fT/y6hARERG9N29wQ5y59gh9Aw4hK/t96sWK5dRhrP+/lJZ3H73CgHmH0aBmReyY5V5SoVJJUZKUzFZKSIRPnXSXiIiIFDZ79mxERkbiwoULJR0KEZUQQRDQsGFDDB8+HD169CjpcD6JP/74A//884/UgtdEREREH6Nq78git0la0/0zREJfq8qjtpfIcZODOpbIcYuKawQQERGVgPT0dCQmJiI4OBgzZ84s6XCIqARJJBL8+eefOH/+fEmH8smUKVMGwcHBJR0GERERfUP4UJ/o43BGABERUQnw8fHB+vXr4enpiXXr1kFZWbmkQyIiIiIiKrKMd1m4nPwUM8PP4ELSE7l1DMqpYUJvR9SuUh6WRtpQKkWpNIio9Kg8ekeJHDd5XocSOW5RcY0AIiKiEhAWFoa3b99iw4YNHAQgIiIiolKr3ehdOHo+FX9NaglDPXW5dcqWUcaTFxlYuvUirtx6+oUjJCIigAMBRERERERERERUTLcepGPx3xdw52E6era2llvn3qNXmBUeh23/JuPl68wvHCERfTe4WHCBOBBAREREREREREQf5e27bNSrblDSYRARUT44EEBERERERERERMWiJJGgUxNL2FlVgEE+qYGIiKjkqZR0AEREREREREREVDpdjuiOS8lPsONYCmpVLl/S4RDR96z0ZOkpEZwRQERERERERERExdL05634YWIMVJSVcOdhekmHQ0RE+eCMACIiIiIiIiIiKpZHzzKgo1kWTe2MERARX9LhENF3TChFC/eWBA4EEBERERERERFRsTS2NcK4Xg64+d8LbD6UBAAY3cMehuXVMeaP42K9mhZ6AAANNT6KIiIqCfztS0RERERERERExTL3F2fEnLyNoMhzyMoWAAAG5dRgoq8pVW9HoEdJhEdE3xPOCCiQRBAEoaSDICIiIiIiIiKi0sfKK6LIbW5s8P4MkRDR985yYlSJHDdldukY6ORiwURERERERERERERE3zCmBiIiIlJAWFgYhg8fjmfPnhWpnY+PD549e4Zt27Z9lrjo2/Pu3TvY2NggPDwcjRs3LulwvishISHYsGED9uzZU9KhKEQikWDr1q3w9PT8bMewtLTE8OHDMXz4cLn7f/zxRzg7O2PkyJFi2c6dOzF58mTExcVBSYnvHRERfev4dj8RfTUkTA1UEP5lTkT0Bfn4+Mh9YHPo0CFIJJIiP2T+nFxcXCCRSCCRSKCqqgpra2v8/vvvyM7OVqh9WFgYypUrJ1NuaWmJhQsXftpgvwIpKSmQSCRISEj4IseLj49H+/btUbFiRaipqcHS0hJeXl5IS0v7Isf/Ug4dOgRLS8tity/sOn2NP3t//vknLCwspAYBJBKJ3MGk/H6nlJTcn4PcTU9PD82aNcPhw4cV7sPFxUXmofOX+J7evn2LKVOmYPLkyWLZtGnTxHNRVlaGubk5Bg4ciEePHn22OEqbKVOmYPbs2Xjx4oVY1r59e0gkEqxbt64EIyMiIiJ67/bT15h/8AYqT4+BZQHb5KjLuPEoHRmZiv2bl6i04UAAEdE34t27dzJlgiAgKyur2H36+voiNTUVV69ehZ+fHyZNmoR58+Z9TJifjLzz/V48fPgQbm5uqFChAmJiYpCYmIjVq1fD2NgYr1+/Lna/n+uaZmZmftF2uT7XdfrcgoODMXDgwC92PHnX+WPvhX379iE1NRWHDx+Gjo4OPDw8kJyc/FF9fgoF/U7cvHkztLS00LRpU6nyWrVqITU1Fbdv38ayZcuwY8cO9OnT50uEm6+v6fdfnTp1YGlpiYgI6fzQ/fr1Q3BwcAlFRURERPQ//nuvYZCzJXwaVMq3Tq965hjb0hoLDyeh1dJjXzA6+qSUSmgrJUpRqERE34/Hjx+jR48eMDMzg4aGBmxtbbF+/XqpOi4uLhg6dChGjhyJChUqoFWrVuJbszExMahXrx5UVVWxZs0aKCkp4cyZM1Ltg4ODYWFhgYLWjNfQ0ICRkREsLS0xdOhQtGzZUnwr+enTp+jTpw/09PSgoaGBtm3b4vr16wDev73br18/PH/+XHybdtq0aXBxccGtW7cwYsQIsTxXbGwsmjVrBnV1dZibm8PPzw+vXr0S91taWmLWrFnw8fGBrq4ufH195cYcHR2NJk2aoFy5ctDX10f79u2RlJQk7s99Y3nLli1wdXWFhoYG7OzscPz4cal+wsLCUKlSJWhoaKBz5854/PhxAd8YULlyZQCAg4MDJBIJXFxcpPbPmzcPxsbG0NfXxy+//CL18PXdu3cYO3YsTE1NoampiQYNGuDQoUP5His2NhYvXrzAqlWr4ODggMqVK6NFixZYuHAhKlX63x+3hw8fhpOTE1RVVWFsbIzx48dLPQSVdw8BwKVLl9CuXTvo6OhAW1sbTZs2lbqGoaGhqFmzJtTU1FCjRg0sXbpU5vpu3LgRLi4uUFNTw9q1az+q3YfOnTsHV1dXaGtrQ0dHB46OjjL3tqLXKSUlBa6urgAAPT09SCQS+Pj4AHj/drifn584k6BJkyY4ffq02Hfuz9r+/ftRr149aGhowNnZGVevXpWKYceOHXB0dISamhqqVKmC6dOnFzg4d/bsWdy4cQPt2rXLt05BFL3/817n3JkF/v7+MDExgbW1NWbMmAFbW1uZYzg6OmLKlCkFxqGvrw8jIyPUqVMHK1aswOvXr8V0OwXdlz4+Pjh8+DAWLVok/o4o6HsSBAGBgYGoUqUK1NXVYWdnh7///luMQ97vxCNHjsiNOTIyEh07dpQpV1FRgZGREUxNTdG+fXv4+flhz549ePPmjcLXOzIyEs7OzlBTU0OtWrVkfr4vX74MDw8PaGlpwdDQEL1795aa3ZPfzyoApKamom3btlBXV0flypWxadMmqb7HjRsHa2traGhooEqVKpg8ebLM4M/27dtRr149qKmpoUKFCujSpYvcawS8/znW1dXF3r17xbKOHTvK/D+qY8eOOHXqFG7evJlvX0RERERfwu7EBziS9Bi2xrr51ulcxxjr4u5g56X7uPPszReMjujL4UAAEdFXKCMjA46Ojti5cycuXryIQYMGoXfv3jh58qRUvfDwcKioqODYsWNYsWKFWD527Fj4+/sjMTERHTt2hJubG0JDQ6XahoaGwsfHR+phfGHU1dXFB0g+Pj44c+YMtm/fjuPHj0MQBHh4eCAzMxPOzs5YuHAhdHR0kJqaitTUVIwePRpbtmyBmZkZZsyYIZYDwIULF+Du7o4uXbrg/Pnz2LBhA44ePYqhQ4dKHX/u3LmoXbs24uLipNJ3fOjVq1cYOXIkTp8+jf3790NJSQmdO3dGTk6OVL2JEydi9OjRSEhIgLW1NXr06CE+jDx58iT69++Pn3/+GQkJCXB1dcWsWbMKvDanTp0C8L83obds2SLuO3jwIJKSknDw4EGEh4cjLCwMYWFh4v5+/frh2LFjiIyMxPnz59G1a1e0adNGHFjJy8jICFlZWdi6dWu+Azn37t2Dh4cH6tevj3PnzmHZsmUICQmROY+899C9e/fQrFkzqKmp4cCBA4iLi0P//v3Fa7Ny5UpMnDgRs2fPRmJiIn7//XdMnjwZ4eHhUv2OGzcOfn5+SExMhLu7e7Hb5eXt7Q0zMzOcPn0acXFxGD9+PMqUKVOs62Rubo7NmzcDAK5evYrU1FQsWrQIwPufoc2bNyM8PBxnz56FlZUV3N3d8eTJE6k+Jk6ciKCgIJw5cwYqKiro37+/uC8mJga9evWCn58fLl++jBUrViAsLAyzZ8+WGy8A/Pvvv7C2toaOjk6+dQqi6P0v7zrv378fiYmJ2Lt3L3bu3In+/fvj8uXLUgMg58+fR3x8vPggXhEaGhoA3s88KOy+XLRoERo1aiTORkpNTS3we5o0aRJCQ0OxbNkyXLp0CSNGjECvXr1kUhF9+DuxTp06cuM8cuQI6tWrV+j5qKurIycnB1lZWQpf7zFjxmDUqFGIj4+Hs7MzOnbsKA4upqamonnz5rC3t8eZM2cQHR2NBw8eoFu3blJ95Pf7fvLkyfjhhx9w7tw59OrVCz169EBiYqK4X1tbG2FhYbh8+TIWLVqElStXYsGCBeL+Xbt2oUuXLmjXrh3i4+PFwS155s2bh9GjRyMmJkZqMMLJyQmnTp3C27dvxTILCwtUrFgx34EXIiIioi+lpqE26lUqh0M38k/vWFZZCW+zcvLdT/RNEIiI6Ivp27evoKysLGhqakptampqAgDh6dOn+bb18PAQRo0aJX5u3ry5YG9vL1Xn4MGDAgBh27ZtUuUbNmwQ9PT0hIyMDEEQBCEhIUGQSCRCcnJyvsdr3ry58OuvvwqCIAjZ2dnC7t27hbJlywpjx44Vrl27JgAQjh07JtZPS0sT1NXVhY0bNwqCIAihoaGCrq6uTL8WFhbCggULpMp69+4tDBo0SKrsyJEjgpKSkvDmzRuxnaenZ77x5ufhw4cCAOHChQuCIAhCcnKyAEBYtWqVWOfSpUsCACExMVEQBEHo0aOH0KZNG6l+vLy85J5Prtx+4+Pjpcr79u0rWFhYCFlZWWJZ165dBS8vL0EQBOHGjRuCRCIR7t27J9WuZcuWwoQJE/I93m+//SaoqKgI5cuXF9q0aSMEBgYK9+/fl9pfvXp1IScnRyz7448/BC0tLSE7O1sQBPn30IQJE4TKlSsL7969k3tcc3NzYd26dVJlM2fOFBo1aiR1HRYuXPhJ2uWlra0thIWFFVjnQ4Vdp9yfmQ9/9tLT04UyZcoIERERYtm7d+8EExMTITAwUKrdvn37xDq7du0SAIj3bNOmTYXff/9dKp41a9YIxsbG+cb766+/Ci1atJApByCoqanJ/O5QUVEROnXqlG9/+d3/ea9z3759BUNDQ+Ht27dS5W3bthV++ukn8fPw4cMFFxeXfI+X9+cgPT1dGDx4sKCsrCycP39e4fsy93dPrvy+JzU1NSE2Nlaq7oABA4QePXpItcv7OzGvp0+fCgCEf//9V6p86tSpgp2dnfg5MTFRsLKyEpycnOT2k9/1njNnjlgnMzNTMDMzEwICAgRBEITJkycLrVu3lurnzp07AgDh6tWr4jXJ+7MqCO/viyFDhkiVNWjQQOo7yyswMFBwdHQUPzdq1Ejw9vbOt37u7+zx48cLxsbGwvnz52XqnDt3TgAgpKSkSJU7ODgI06ZNy7fvjIwM4fnz51Jb7v+niIiIiD6V7JwcIWDfVcFiWnS+25J/k4QHLzKEditiBYtp0SUdMhWTxZTdJbKVFpwRQET0hbm6uiIhIUFqW7VqlVSd7OxszJ49G3Xq1IG+vj60tLSwZ88e3L59W6pefm9t5i339PSEiooKtm7dCgBYvXo1XF1dC12EdenSpdDS0oKamho6duyIXr16YerUqUhMTISKigoaNGgg1tXX10f16tWl3kRVVFxcHMLCwqClpSVu7u7uyMnJkcorrsjbuklJSejZsyeqVKkCHR0dMWVP3mv34VvBxsbGAN7nlAeAxMRENGrUSKp+3s9FUatWLSgrK0sdL/dYZ8+ehSAIsLa2ljr/w4cPS6UYyWv27Nm4f/8+li9fDhsbGyxfvhw1atTAhQsXpM7hwxkfjRs3Rnp6Ou7evSuW5b2mCQkJaNq0qdy37B89eoQ7d+5gwIABUrHOmjVLJtYP+y1uO3lGjhyJgQMHws3NDXPmzCnwGilyneRJSkpCZmam1GK9ZcqUgZOTk8z9XdB9FBcXhxkzZkidc+6b7vmtUfDmzRuoqanJ3bdgwQKZ3x15U9koev/Lu862trYoW7asVJmvry/Wr1+PjIwMZGZmIiIiQmrWQ36cnZ2hpaUFbW1t7NixA2FhYbC1tVX4vlTE5cuXkZGRgVatWkld47/++qvI99WbN++nf8u79hcuXICWlhbU1dVhY2MDc3NzMR++otf7w98fKioqqFevnngvxcXF4eDBg1LnUKNGDbH/ws5B3u+qD+/Tv//+G02aNIGRkRG0tLQwefJkqfgSEhLQsmXLAq9PUFAQVqxYgaNHj8pNF6Wurg4AMve1urp6getx+Pv7Q1dXV2rz9/cvMBYiIiKiohq17QJ8G1niBzuTfOss/jcJh248wtYBDXBjcqt86xGVZiolHQAR0fdGU1MTVlZWUmV5H4AFBQVhwYIFWLhwIWxtbaGpqYnhw4fLLBCpqamZ7zE+VLZsWfTu3RuhoaHo0qUL1q1bh4ULFxYaq7e3NyZOnAhVVVWYmJiID7OFfNLRCIJQpFRDuXJycjB48GD4+fnJ7Psw531+5/uhDh06wNzcHCtXroSJiQlycnJQu3ZtmWv34YPu3Jhz03nkd37FlfehukQiEY+Vk5MDZWVlxMXFSQ0WAICWllaB/err66Nr167o2rUr/P394eDggHnz5iE8PFzud5F7Xh+W572muQ/05MmNeeXKlVKDQABkYv+w3+K2k2fatGno2bMndu3ahd27d2Pq1KmIjIxE586d821T0HWSR951yi3PW1bQfZSTk4Pp06fLzbee38P+ChUq5DtIYWRkJPO7Q1tbG8+ePRM/K3r/y7vO8so6dOgAVVVVbN26Faqqqnj79i1++OEHufF9aMOGDbCxsRFz5+dS9L5URO513rVrF0xNTaX2qaqqSn0u7L7S19eHRCLB06dPZfZVr14d27dvh7KyMkxMTKT6VvR6y/Ph/dKhQwcEBATI1MkdXFLkHOT1feLECXTv3h3Tp0+Hu7s7dHV1ERkZiaCgILFuQT/zuZo2bYpdu3Zh48aNGD9+vMz+3JRZBgYGMuV5yz40YcIEjBw5Uqos73dHRERE9LG2nk+Fqa46fm5SGZvP/Se3ztusHIzdfgm/7byMCpplcWKky5cNkj4NpaI/j/iecCCAiOgrdOTIEXTq1Am9evUC8P5B0fXr11GzZs1i9zlw4EDUrl0bS5cuRWZmZoGLQebS1dWVefAIADY2NsjKysLJkyfh7OwM4P0Cx9euXRNjLFu2LLKzs2XayiuvW7cuLl26JPdYRfH48WMkJiZixYoVaNq0KQDg6NGjRe7HxsYGJ06ckCrL+zmv3Dep5Z1zQRwcHJCdnY2HDx+KMRdH2bJlUbVqVXGBZRsbG2zevFnqwWtsbCy0tbVlHpp+qE6dOggPD0dmZqbMAIahoSFMTU1x8+ZNeHt7Kxxbcdvlx9raGtbW1hgxYgR69OiB0NDQAgcCPpT3Osn73qysrFC2bFkcPXoUPXv2BPA+v/2ZM2cwfPhwheOsW7curl69WqT72sHBAcuWLSvWoNqnuv8/pKKigr59+yI0NBSqqqro3r27mPO/IObm5qhatapMuSL3pbzfEfK+JxsbG6iqquL27dto3rx5sc8xt38bGxtcvnwZrVu3ltkn7zssyvU+ceIEmjVrBgDIyspCXFycuAZK3bp1sXnzZlhaWkJFpeh/mp84cQJ9+vSR+uzg4AAAOHbsGCwsLDBx4kRx/61bt6Ta16lTB/v370e/fv3yPYaTkxOGDRsGd3d3KCsrY8yYMVL7L168CDMzM1SoUEEsy8jIQFJSkhiLPKqqqnzwT0RERF9EjoJ/X2flCLj/8m2h9YhKIw4EEBF9haysrLB582bExsZCT08P8+fPx/379z9qIKBmzZpo2LAhxo0bh/79+yv0Fmh+qlWrhk6dOsHX1xcrVqyAtrY2xo8fD1NTU3Tq1AkAYGlpifT0dOzfvx92dnbQ0NCAhoYGLC0t8e+//6J79+5QVVVFhQoVMG7cODRs2BC//PILfH19oampKS5aGhwcrHBcenp60NfXx59//gljY2Pcvn1b7turhfHz84OzszMCAwPh6emJPXv2IDo6usA2FStWhLq6OqKjo2FmZgY1NTXo6uoWeixra2t4e3ujT58+CAoKgoODA9LS0nDgwAHY2trCw8NDps3OnTsRGRmJ7t27w9raGoIgYMeOHYiKihIXhf7555+xcOFCDBs2DEOHDsXVq1cxdepUjBw5EkpK+WcGHDp0KIKDg9G9e3dMmDABurq6OHHiBJycnFC9enVMmzYNfn5+0NHRQdu2bfH27VucOXMGT58+lXmz90PFbfehN2/eYMyYMfjxxx9RuXJl3L17F6dPn873DXVFrpOFhQUkEgl27twJDw8PqKurQ0tLCz/99BPGjBmD8uXLo1KlSggMDMTr168xYMAAhWIFgClTpqB9+/YwNzdH165doaSkhPPnz+PChQv5Lj7t6uqKV69e4dKlS6hdu7bCxwI+3f2f18CBA8XfPceOHfuovhS5Ly0tLXHy5EmkpKRAS0sL5cuXl/s9aWtrY/To0RgxYgRycnLQpEkTvHjxArGxsdDS0kLfvn2LFJu7uzuOHj2q8GBPUa73H3/8gWrVqqFmzZpYsGABnj59KqZY+uWXX7By5Ur06NEDY8aMQYUKFXDjxg1ERkZi5cqVMrNm8tq0aRPq1auHJk2aICIiAqdOnUJISAiA9/8vuX37NiIjI1G/fn3s2rVLTBGXa+rUqWjZsiWqVq2K7t27IysrC7t378bYsWOl6jVq1Ai7d+9GmzZtoKKighEjRoj7jhw5IjOAcuLECaiqqn5UWjUiIiKiT8G9RkUMaGiJTQn3xLKxLavBUFsVo7ZdBABULq8BO1NdJNx7Dl012TSpRN8CrhFARPQVmjx5MurWrQt3d3e4uLjAyMgInp6eH93vgAED8O7dO4VyfBcmNDQUjo6OaN++PRo1agRBEBAVFSW+Re7s7IwhQ4bAy8sLBgYGCAwMBADMmDEDKSkpqFq1qpgyok6dOjh8+DCuX7+Opk2bwsHBAZMnT5ZKi6EIJSUlREZGIi4uDrVr18aIESMwd+7cIp9bw4YNsWrVKgQHB8Pe3h579uzBpEmTCmyjoqKCxYsXY8WKFTAxMREHRBQRGhqKPn36YNSoUahevTo6duyIkydPwtzcXG59GxsbaGhoYNSoUbC3t0fDhg2xceNGrFq1Cr179wYAmJqaIioqCqdOnYKdnR2GDBmCAQMGFHoe+vr6OHDgANLT09G8eXM4Ojpi5cqV4vc6cOBArFq1Ssz53rx5c4SFhYm50fNT3HYfUlZWxuPHj9GnTx9YW1ujW7duaNu2LaZPn/5R12n69OkYP348DA0Nxbe058yZgx9++AG9e/dG3bp1cePGDcTExEBPT0/heN3d3bFz507s3bsX9evXR8OGDTF//nxYWFjk20ZfXx9dunQRc9AXxae6//OqVq0anJ2dUb16dZnUTkWlyH05evRoKCsrw8bGBgYGBrh9+3a+39PMmTMxZcoU+Pv7o2bNmnB3d8eOHTuKdF/l8vX1RVRUFJ4/f65Q/aJc7zlz5iAgIAB2dnY4cuQI/vnnH/HteRMTExw7dgzZ2dlwd3dH7dq18euvv0JXV7fAQbtc06dPR2RkpDibJyIiAjY2NgCATp06YcSIERg6dCjs7e0RGxuLyZMnS7V3cXHBpk2bsH37dtjb26NFixY4efKk3GM1btwYu3btwuTJk7F48WIA79/837p1K3x9faXqrl+/Ht7e3grNICEiIiL6nH5rVR3r4u4g6MB1sayilipMdf/3cpySkgS+jSyxe4gz1vR2LIkw6VNQkpTMVkpIhE+dCJmIiL5as2fPRmRkZIELpRJRybpw4QLc3Nxw48YNaGtrl3Q4EAQBNWrUwODBgxWevVFadevWDQ4ODpgwYcIn6S8lJQWVK1dGfHw87O3tP0mfX5s//vgD//zzD/bs2SOWPXr0CDVq1MCZM2eKNShDRERE9ClZTo8pcpuUqe6fIRL63Cxn7im80meQMrl14ZW+AkwNRET0HUhPT0diYiKCg4Mxc+bMkg6HiApga2uLwMBApKSkwNbWtkRjefjwIdasWYN79+4VmEP+WzF37lxs3769pMMoVcqUKSOTwi05ORlLly7lIAARERF9FfhQ//shFHGdte8NZwQQEX0HfHx8sH79enh6emLdunWF5pwmIgIAiUSCChUqYNGiReLCyaS472FGABUuKysLwcHB2LFjB9LS0lDBQAvtOzXCgMFt8k3/lHD2BhbP34ZbyQ+QkfEOJiZm6N69O3x8fL5s8ERERESliMWsvSVy3FuTWpXIcYuKMwKIiL4DYWFhCAsLK+kwiKiU4fsiH8fS0pLXkLBy5UpERkYiICAAVlZWOH1uPWZMWgMtLTX06N1Cbhs1dVV069kc1axNoa6uiivnVDF16lSoq6vDy8vrC58BERERUSnB1XALxIEAIiIiIiKizyQhIQEtW7aEi4sLAEDXsC5ios7g8qXb+bapUdMcNWr+b8H46pYtsXfvXpw5c4YDAURERERULBwnISIiIiIi+kwcHR1x4sQJJCcnAwCuXbmLc2eT0LhZLYX7uHz5MuLj4+Hk5PS5wiQiIiKibxxnBBAREREREX0mvr6+ePnyJdq2bQtlZWVkZ2fjZ78OaONRv9C2Hi1/w9Mn6cjOzsHQoUPRtWvXLxAxERERUSnFxYILxIEAIiIiIiKizyQqKgrbt29HUFAQrKysEH9xM+YH/A2DiuXQvlPDAtuuDB+JN6/f4volNQQFBcHCwgLt27f/QpETERER0beEAwFERERERESfSWBgIAYNGoR27doBAEyqNEBq6hOEroopdCDA1KwCAMChVkukpaUhODiYAwFERERE+VHijICCcI0AIiIiIiKizyQjIwOSPNPUlZUkEHKEIvUjCAIyMzM/ZWhERERE9B3hjAAiIiIiIqLPxNXVFcuXL4eJiQmsrKxw9kICIv46gI6dG4l1lizYhocPn2GGvw8AYOP6wzAy1oNlZSMAwJVzm7F69Wr06tWrJE6BiIiIiL4BHAggIiIiIiL6TCZNmoRFixZh+vTpePz4MSoYaKNL1ybw/clDrJOW9gL3U5+Kn3NycrBk4T/4795jKCsrwaJSFYwaNQrdu3cviVMgIiIiKh2YGqhAEkEQijYnlYiIiIiIiIrlZeb+IrfRLtPyM0RCRERE9G2xmHugRI57a0yLEjluUXFGABERERF9NywtLTF8+HAMHz68pEP5Zhw6dAiurq54+vQpypUrV9LhfPX4UJ+IiIjoM+GEgAJxsWAiIiIi+mr4+PjA09OzpMP4LO7evYuyZcuiRo0aCtX38fGBRCLBkCFDZPb9/PPPkEgk8PHx+cRRFp2zszNSU1Ohq6tb0qEQfROysrKwYMECtGjRAnXq1EHLlk2xOHgS3mbFITMnXu4WFb0CfX1+RMOG9VC3rj28vLxw5MiRkj4VIiIi+opwIICIiIiI6AsICwtDt27d8Pr1axw7dkyhNubm5oiMjMSbN2/EsoyMDKxfvx6VKlX6XKEWSdmyZWFkZASJRP4rWNnZ2cjJyfnCURGVXitXrkRkZCSmTJmCqKgojBzdE6GrdyBibXS+beLOJMLZ2RZLV4zHxr9/R4MGDfDTTz/h8uXLXzByIiKikiUoSUpkKy04EEBEREREpUJYWJhM6plt27bJPIDevn076tWrBzU1NVSoUAFdunTJt8/Q0FDo6upi7969sLKywrx586T2X7x4EUpKSkhKSvqo2AVBQGhoKHr37o2ePXsiJCREoXZ169ZFpUqVsGXLFrFsy5YtMDc3h4ODg8wxAgMDUaVKFairq8POzg5///23uP/QoUOQSCSIiYmBg4MD1NXV0aJFCzx8+BC7d+9GzZo1oaOjgx49euD169diu7dv38LPzw8VK1aEmpoamjRpgtOnT8v0++zZMwD/+5527twJGxsbqKqq4tatW8W5bETfpYSEBLRs2RIuLi4wMzNDa/eGcG5cB5cu3sy3zfjf+qL/wI6wta0KC0tjjBw5EhYWFjhwoGRyJRMREdHXhwMBRERERPTN2LVrF7p06YJ27dohPj4e+/fvR7169eTWnTdvHkaPHo2YmBi0atUK/fv3R2hoqFSd1atXo2nTpqhatarcPnIfgqekpBQY18GDB/H69Wu4ubmhd+/e2LhxI16+fKnQOfXr108qrtWrV6N///4y9SZNmoTQ0FAsW7YMly5dwogRI9CrVy8cPnxYqt60adOwZMkSxMbG4s6dO+jWrRsWLlyIdevWYdeuXdi7dy+Cg4PF+mPHjsXmzZsRHh6Os2fPwsrKCu7u7njy5Em+Mb9+/Rr+/v5YtWoVLl26hIoVKyp0rkQEODo64sSJE0hOTgYAXLlyC2fPXkWz5g6FtPyfnJwcvHr1iut2EBERkYiLBRMRERHRN2P27Nno3r07pk+fLpbZ2dnJ1JswYQLCw8Nx6NAh2NraAnj/wH3KlCk4deoUnJyckJmZibVr12Lu3Ln5Hk9DQwPVq1dHmTJlCowrJCQE3bt3h7KyMmrVqgUrKyts2LABAwcOLPScevfujQkTJiAlJQUSiQTHjh1DZGQkDh06JNZ59eoV5s+fjwMHDqBRo0YAgCpVquDo0aNYsWIFmjdvLtadNWsWGjduDAAYMGAAJkyYgKSkJFSpUgUA8OOPP+LgwYMYN24cXr16hWXLliEsLAxt27YF8D5tyd69exESEoIxY8bIjTkzMxNLly6Ve+2JqGC+vr54+fIl2rZtC2VlZWRnZ8NvuBc82jVWuI/Vq1fjzZs34s8tERHRdyGfVJX0HgcCiIiIiOibkZCQAF9f3wLrBAUF4dWrVzhz5oz48BsAjI2N0a5dO6xevRpOTk7YuXMnMjIy0LVr13z7cnJywpUrVwo83rNnz7BlyxYcPXpULOvVqxdWr16t0EBAhQoV0K5dO4SHh0MQBLRr1w4VKlSQqnP58mVkZGSgVatWUuXv3r2TSSFUp04d8b8NDQ2hoaEhdR0MDQ1x6tQpAEBSUhIyMzPFgQMAKFOmDJycnJCYmJhvzGXLlpU6jjxv377F27dvpcpUVVWhqqpaYDuib11UVBS2b9+OoKAgWFlZ4eLlaAT4/4WKFfXQybN54e13HcOSJauwdOlS6Ovrf4GIiYiIqDTgQAARERERlQpKSkoQBEGqLDMzU+qzurp6of00bdoUu3btwsaNGzF+/HipfQMHDkTv3r2xYMEChIaGwsvLCxoaGh8V97p165CRkYEGDRqIZYIgICcnB5cvX4aNjU2hffTv3x9Dhw4FAPzxxx8y+3MX4921axdMTU2l9uV9sP7h7AWJRCIzm0EikYj95V7vvOswCIKQ7+LAwPvvoaD9AODv7y81cwMApk6dimnTphXYjuhbFxgYiEGDBqFdu3YAgCrVXiP1vzSs+vOfQgcCdkfFYsqkFVi0KBjOzs5fIlwiIqKvRylauLckcI0AIiIiIioVDAwM8PLlS7x69UosS0hIkKpTp04d7N+/v8B+nJycEB0djd9//10m7Y+Hhwc0NTWxbNky7N69W24u/qIKCQnBqFGjkJCQIG7nzp2Dq6srVq9erVAfbdq0wbt37/Du3Tu4u7vL7M9dlPf27duwsrKS2szNzYsdu5WVFcqWLSs1myEzMxNnzpxBzZo1i90v8D490/Pnz6W2CRMmfFSfRN+CjIwMmYE0JWUlcYAuP1G7jmHSb8sQMHcYXFxcPmOEREREVBpxRgARERERfVWeP38u84C/fPnyaNCgATQ0NPDbb79h2LBhOHXqFMLCwqTqTZ06FS1btkTVqlXRvXt3ZGVlYffu3Rg7dqxUvUaNGmH37t1o06YNVFRUMGLECACAsrIyfHx8MGHCBFhZWYn59vNz6tQp9OnTB/v375d5Ex94P1Bx9uxZREREoEaNGlL7evTogYkTJ8Lf37/QNQaUlZXFVDzKysoy+7W1tTF69GiMGDECOTk5aNKkCV68eIHY2FhoaWmhb9++BfafH01NTfz0008YM2YMypcvj0qVKiEwMBCvX7/GgAEDitVnLqYBIpLP1dUVy5cvh4mJCaysrHDh0in8FbYLnbu4iHUWzF+Phw+ewD/gFwDvBwF+G78U4yf0hZ1dNTx69AgAoKamBm1t7ZI4DSIiIvrKcEYAEREREX1VDh06BAcHB6ltypQpKF++PNauXYuoqCjY2tpi/fr1MmlkXFxcsGnTJmzfvh329vZo0aIFTp48Kfc4jRs3xq5duzB58mQsXrxYLB8wYADevXun0GyA169f4+rVqzIpinKFhITAxsZGZhAAADw9PfHkyRPs2LGj0OMAgI6ODnR0dPLdP3PmTEyZMgX+/v6oWbMm3N3dsWPHDlSuXFmh/vMzZ84c/PDDD+jduzfq1q2LGzduICYmBnp6eh/VLxHJN2nSJLi7u2P69Onw8PDAvLlr0bWbG4b5eYl10h49RWpqmvh544Z9yMrKxqyZq+HSbAiaNGmCJk2aYPbs2SVxCkRERCVDUkJbKSER8iZaJSIiIiL6jh07dgwuLi64e/cuDA0NSzocIvrOZebEF7lNGSWHwisRERF9YyotPlwix73tV/AaPl8LpgYiIiIiIgLw9u1b3LlzB5MnT0a3bt04CEBEREREVIooMfdNgTgQQEREREQEYP369RgwYADs7e2xZs2akg6HiAgA3+4nIiKiT4OpgYiIiIiIiIiIvjNZWVkIDg7Gjh07kJaWhgoGWmjfqREGDm4LpXxeq40/ewPB87ciJfkBMjLewcTEDN27d4ePj8+XDZ6ISI7Kf5RMaqDkX5gaiIiIiIiIiIiIvkIrV65EZGQkAgICYGVlhTPnIjF90l/Q0lJHz94t5LZRV1dFt54uqGZtCnV1VSSeK4upU6dCXV0dXl5ectsQEdHXgQMBRERERERERETfmYSEBLRs2RIuLi4AgHKGdRETdRqJl27l26ZGTXPUqGkufra2bIG9e/fizJkzHAggIvrKcQkFIiIiIiIiIqLvjKOjI06cOIHk5GQAwLUrd5FwNgmNm9VWuI/Lly8jPj4eTk5OnytMIiKFSSQls5UWnBFARERERERERPSd8fX1xcuXL9G2bVsoKysjOzsbP/t1RBuP+oW2bdtyAp4+SUd2dg6GDh2Krl27foGIiYjoY3AggIiIiIiIiIjoOxMVFYXt27cjKCgIVlZWSLi4BUEBm2BQURcdOjUqsO2q8FF4/fotrl9SRVBQECwsLNC+ffsvFDkRkXyS0vR6fgngQAARERERERER0XcmMDAQgwYNQrt27QAAplUaIDX1MUJXxRQ6EGBqVgEA4FCrBdLS0hAcHMyBACKirxzXCCAiIiIiIiIi+s5kZGTIvD2rpKQEIUcoUj+CICAzM/NThkZERJ8BZwQQEREREREREX1nXF1dsXz5cpiYmMDKygpnLyQg4q/96NTZWawTvGAbHj18hhn+PgCAjesPwci4PCwrGwEAEs9txurVq9GrV6+SOAUiIinMDFQwDgQQEREREREREX1nJk2ahEWLFmH69Ol4/PgxKhho44euTeD7UzuxTlrac9xPfSJ+zskRsGThNty79xjKykqwqFQFo0aNQvfu3UviFIiIqAgkgiAUbc4XERERERERERF9U9IzDxS5jVaZFp8hEiKi4qm24t8SOe71wc1K5LhFxRkBRERERETfobCwMAwfPhzPnj1TuI2Pjw+ePXuGbdu2fba4iIioZPChPhHRt40DAURERERE3xgfHx+Eh4fD398f48ePF8u3bduGzp07QxAEeHl5wcPD45Mf29LSEsOHD8fw4cMVqp+VlYXg4GDs2LEDaWlpUNfTgr2bE5p1bw2JkpLcNinnryN8/BKZ8qioKFStWvVjwiciIiKiUkoi/09H+n8cCCAiIiIi+gapqakhICAAgwcPhp6ensx+dXV1qKurl0Bk0lauXInIyEgEBATAysoKy/evxT8L1kFVQw0NPV0KbDv0z4lQ1VBDZ0tXAED58uW/QMRERERERKUPx0mIiIiIiL5Bbm5uMDIygr+/v9z9YWFhKFeunFTZrFmzULFiRWhra2PgwIEYP3487O3tZdrOmzcPxsbG0NfXxy+//ILMzEwAgIuLC27duoURI0ZAIpFAIpEUGmdCQgJatmwJFxcXmJmZwaaJPao6VEfq9TuFttUspwWt8jowMDCAgYEBlJWVC21DRERERPQ94kAAEREREdE3SFlZGb///juCg4Nx9+7dQutHRERg9uzZCAgIQFxcHCpVqoRly5bJ1Dt48CCSkpJw8OBBhIeHIywsDGFhYQCALVu2wMzMDDNmzEBqaipSU1MLPa6joyNOnDiB5ORkAMD9m/dw+/JNWNW3KbTtimFzEeQ9GX379sWJEycKrU9ERERE3y6JpGS20oKpgYiIiIiIvlGdO3eGvb09pk6dipCQkALrBgcHY8CAAejXrx8AYMqUKdizZw/S09Ol6unp6WHJkiVQVlZGjRo10K5dO+zfvx++vr4oX748lJWVoa2tDSMjowKP9/btW7x9+xZeXl5IS0tD27ZtoaysjKzsbLTo0w62Lo75ttUqr4P2fl4wsTJHVmYW3px5AB8fH6xZswb169dX8OoQEREREX0/OCOAiIiIiOgbFhAQgPDwcFy+fLnAelevXoWTk5NUWd7PAFCrVi2pFDzGxsZ4+PBhkePy9/eHrq4uzM3NsWrVKvz3339o1aoVPEd64/iWA0jYdyrfthXMDOHYxhnGVuYwr1kZ06ZNg4uLS6GDHURERET07VKSlMxWWnAggIiIiIjoG9asWTO4u7vjt99+K7Ru3pz+giDI1ClTpoxMm5ycnCLHNWHCBDx//hx2dnb47bffcPfuXQQEBMCuZX009HTB0Y17i9SfnZ0dbt26VeQ4iIiIiIi+BxwIICIiIiL6xs2ZMwc7duxAbGxsvnWqV6+OU6ek38I/c+ZMkY9VtmxZZGdnF1pPVVUVOjo6ePfuHTQ0NKCjowNVVVUAgERJCUKO7CBEQRITE2FgYFDkeImIiIiIvgdcI4CIiIiI6Btna2sLb29vBAcH51tn2LBh8PX1Rb169eDs7IwNGzbg/PnzqFKlSpGOZWlpiX///Rfdu3eHqqoqKlSoUGB9V1dXLF++HCYmJrCyskJi7Dmc2HoQ9q0binX2he7Ay8fP0Xl0LwDAiW2HUK5ieRhYGCE7KxtB24IQExNT4PkRERER0betNC3cWxI4EEBERERE9B2YOXMmNm7cmO9+b29v3Lx5E6NHj0ZGRga6desGHx8fmVkChZkxYwYGDx6MqlWr4u3bt3LTC31o0qRJWLRoEaZPn47Hjx9DQ08Ljm0bo3lPd7FO+tMXeP7oqfg5OzMbe0L+wcvHz6FStgxqVa+JP//8E82bNy9SrERERERE3wuJUNhf5kRERERE9F1q1aoVjIyMsGbNmi92zHVJ0UVu07Nqm88QCRERERGVJrVC/y2R417q16xEjltUnBFARERERER4/fo1li9fDnd3dygrK2P9+vXYt28f9u4t2qK9H4sP9YmIiIiIPj0OBBARERERESQSCaKiojBr1iy8ffsW1atXx+bNm+Hm5lbSoRHRNyYrKwvBwcHYsWMH0tLSoKmnBcfW9dGyZ2soKSnJbZN07jpWjPlDpjwqKgpVq1b93CETEVEpIOEiAQXiQAAREREREUFdXR379u0r6TCI6DuwcuVKREZGIiAgAFZWVgg9uAYbg9ZDXVMdTToXvNbHmNW/QU1DDe5mLQAA5cuX/xIhExERlXocCCAiIiIiIiKiLyYhIQEtW7aEi4sLAKBOM3skHDqLu9fuFNpWq5wW1LU0YGBg8JmjJCIi+rbIn3NHRERERERERPQZODo64sSJE0hOTgYA/Jd0DykXb6K6U81C2y78aR5mdp+Cvn374sSJE587VCIiKkUkSiWzlRacEUBEREREREREX4yvry9evnyJtm3bQllZGdnZ2XD38YCDq2O+bbTL6+CH4V4wrWaG7MwsPDn5ED4+PlizZg3q16//BaMnIiIqnTgQQERERERERERfTFRUFLZv346goCBYWVkh4ugG7Fi2FTr6uqjX2klum4rmhqhobih+9mv7M+7fv4+QkBAOBBAREQCAawUXjAMBRERERERERPTFBAYGYtCgQWjXrh0AwFGtPp49eIqDkfvyHQiQx87ODtu3b/9cYRIREX1TSlEWIyIiIiIiIiIq7TIyMiDJ89qmREkCQRCK1E9iYiIXDSYiIlIQZwQQERERERER0Rfj6uqK5cuXw8TEBFZWVrh49DyObDmE+u4NxDq7Q3bg+ePn6D62FwDgyJZD0DMsD0NLY2RnZiHo7yDExMQgODi4pE6DiIi+MkwNVDAOBBARERERERHRFzNp0iQsWrQI06dPx+PHj6FZXgsNPJzh1stdrPPiyQs8e/hU/JydlY1dK7fjedpzlFEtAxvrmvjzzz/RvHnzkjgFIiKiUkciFHXuHRERERERERHRJ/LPrd1FbtPJou1niISIiEoz+4gjJXLcBO+mJXLcouIaAURERERERERERERE3zCmBiIiIiL6zk2bNg3btm1DQkICAMDHxwfPnj3Dtm3bPtkxDh06BFdXVzx9+hTlypX7ZP3S100ikWDr1q3w9PQs6VCI6CvGt/uJiOhTUOIaAQXijAAiIiKir5CPjw8kEgkkEgnKlCmDKlWqYPTo0Xj16tVnP/aiRYsQFhb22Y+TV3x8PNq3b4+KFStCTU0NlpaW8PLyQlpa2heP5Wvx5s0b6OnpoXz58njz5k2h9adNmwaJRIIhQ4ZIlSckJEAikSAlJeUzRUpE35usrCwsWLAALVq0QJ06ddCyZTMsWTId2TmJEHBV7hazJxT9+nVDw4b1UbeuPbp5dcSRIyWTxoGIiOh7w4EAIiIioq9UmzZtkJqaips3b2LWrFlYunQpRo8eLbduZmbmJzuurq7uF39r/+HDh3Bzc0OFChUQExODxMRErF69GsbGxnj9+vUXjeVzKur3tHnzZtSuXRs2NjbYsmWLQm3U1NQQEhKCa9euFSdEIiKFrFy5EpGRkZgyZQqioqIweowPQkK2Yu2anfm2OXP6Epyd7fHnn1OxecsCNGhgi59++gmXL1/+gpETERF9nzgQQERERPSVUlVVhZGREczNzdGzZ094e3uL6XqmTZsGe3t7rF69GlWqVIGqqioEQcDt27fRqVMnaGlpQUdHB926dcODBw+k+p0zZw4MDQ2hra2NAQMGICMjQ2q/j4+PVCqXly9fwtvbG5qamjA2NsaCBQvg4uKC4cOHi3XWrl2LevXqQVtbG0ZGRujZsycePnyo8LnGxsbixYsXWLVqFRwcHFC5cmW0aNECCxcuRKVKlQAAYWFhMgMU27Ztg0TyvznAH16XSpUqQUtLCz/99BOys7MRGBgIIyMjVKxYEbNnz5bqRyKRYMWKFWjfvj00NDRQs2ZNHD9+HDdu3ICLiws0NTXRqFEjJCUlSbXbsWMHHB0doaamhipVqmD69OnIysqS6nf58uXo1KkTNDU1MWvWLIWvCQCEhISgV69e6NWrF0JCQhRqU716dbi6umLSpEkF1jt8+DCcnJygqqoKY2NjjB8/Xox9xYoVMDU1RU5OjlSbjh07om/fvuLnws6fiL5dCQkJaNmyJVxcXGBmZoY2bRqjcRN7XLx4I982v030xUDfH2BbpxosLU0wcmQfWFhY4MCBA18wciIi+lZJJCWzFUVWVhYmTZqEypUrQ11dHVWqVMGMGTNk/u7OKyIiAnZ2dtDQ0ICxsTH69euHx48fF+nYHAggIiIiKiXU1dWl3ii/ceMGNm7ciM2bN4v5/T09PfHkyRMcPnwYe/fuRVJSEry8vMQ2GzduxNSpUzF79mycOXMGxsbGWLp0aYHHHTlyJI4dO4bt27dj7969OHLkCM6ePStV5927d5g5cybOnTuHbdu2ITk5GT4+Pgqfm5GREbKysrB161YIgqBwO3mSkpKwe/duREdHY/369Vi9ejXatWuHu3fv4vDhwwgICMCkSZNw4sQJqXYzZ85Enz59kJCQgBo1aqBnz54YPHgwJkyYgDNnzgAAhg4dKtaPiYlBr1694Ofnh8uXL2PFihUICwuTGWSYOnUqOnXqhAsXLqB///5ISUmBRCLBoUOHCj2P48ePo1u3bujWrRtiY2Nx8+ZNha7BnDlzsHnzZpw+fVru/nv37sHDwwP169fHuXPnsGzZMoSEhIgDFV27dkVaWhoOHjwotnn69CliYmLg7e1dpPMnom+To6MjTpw4geTkZADAlSvJOBt3Gc2aOyrcR05ODl69esW1Y4iI6LsREBCA5cuXY8mSJUhMTERgYCDmzp2L4ODgfNscPXoUffr0wYABA3Dp0iVs2rQJp0+fxsCBA4t0bC4WTERERFQKnDp1CuvWrUPLli3Fsnfv3mHNmjUwMDAAAOzduxfnz59HcnIyzM3NAQBr1qxBrVq1cPr0adSvXx8LFy5E//79xT8aZ82ahX379snMCsj18uVLhIeHSx07NDQUJiYmUvX69+8v/neVKlWwePFiODk5IT09HVpaWoWeX8OGDfHbb7+hZ8+eGDJkCJycnNCiRQv06dMHhoaGRbhS7x8srV69Gtra2rCxsYGrqyuuXr2KqKgoKCkpoXr16ggICMChQ4fQsGFDsV2/fv3QrVs3AMC4cePQqFEjTJ48Ge7u7gCAX3/9Ff369RPrz549G+PHjxffkK9SpQpmzpyJsWPHYurUqWK9nj17Sl2fe/fuoXr16tDQ0CjwPFavXo22bdtCT08PwPtUUatXr1ZoVkHdunXRrVs3jB8/Hvv375fZv3TpUpibm2PJkiWQSCSoUaMG/vvvP4wbNw5TpkxB+fLl0aZNG6nvfdOmTShfvrz4WdHzz8/bt2/x9u1bqTJVVVWoqqoW2paISp6vry9evnyJtm3bQllZGdnZ2Rg+ohfat2+ucB+hq7fhzZs3aNuWiwUTEdHHK+rb+Z9KUf6uPX78ODp16oR27doBACwtLbF+/XrxxSN5Tpw4AUtLS/j5+QEAKleujMGDByMwMLBIcXJGABEREdFXaufOndDS0oKamhoaNWqEZs2aSb0pYmFhIQ4CAEBiYiLMzc3FQQAAsLGxQbly5ZCYmCjWadSokdRx8n7+0M2bN5GZmQknJyexTFdXF9WrV5eqFx8fj06dOsHCwgLa2tpwcXEBANy+fVvh8509ezbu37+P5cuXw8bGBsuXL0eNGjVw4cIFhfsA3v8xra2tLX42NDSEjY0NlJSUpMrypi6qU6eO1H4AsLW1lSrLyMjAixcvAABxcXGYMWMGtLS0xM3X1xepqalS6xrUq1dP6jimpqa4cuWK1DXNKzs7G+Hh4ejVq5dY1qtXL4SHhyM7O1uh6zBr1iwcOXIEe/bskdmXex98mFapcePGSE9Px927dwEA3t7e2Lx5s/iPmoiICHTv3h3KyspFOv/8+Pv7Q1dXV2rz9/dX6NyIqORFRUVh+/btCAoKwpYtWzBnznCsXr0NW7fKDj7Ks3PnYSxZsh4LFiyAvr7+Z46WiIjo8ynK37VNmjTB/v37xfW8zp07h6NHj8LDwyPf/p2dnXH37l1ERUVBEAQ8ePAAf//9tziYoKhizwhISkpCaGgokpKSsGjRIlSsWBHR0dEwNzdHrVq1itstEREREf0/V1dXLFu2DGXKlIGJiQnKlCkjtV9TU1PqsyAIUg92CytXRG6anrztP0zf8+rVK7Ru3RqtW7fG2rVrYWBggNu3b8Pd3R3v3r0r0vH09fXRtWtXdO3aFf7+/nBwcMC8efMQHh4OJSUlmbRB8hbfzXudJBKJ3LK8eTg/rJN7vvLKctvl5ORg+vTp6NKli0wMampq4n/n/Z4UERMTg3v37kmldQLeDxDs2bNHobdnq1atCl9fX4wfP15mfQF590Te77pDhw7IycnBrl27UL9+fRw5cgTz588X6yt6/vmZMGECRo4cKVXG2QBEpUdgYCAGDRokPoSwrg78999D/Lnib3Tu3LLAtlFRRzBpYjAWLhoHZ2fnLxEuERHRZ1OUv2vHjRuH58+fo0aNGuKMutmzZ6NHjx759u/s7IyIiAh4eXkhIyMDWVlZ6NixY4HphOQp1oyAw4cPw9bWFidPnsSWLVuQnp4OADh//rxC04CJiIiIqHCampqwsrKChYWFzINseWxsbHD79m3cuXNHLLt8+TKeP3+OmjVrAgBq1qwpkxs/7+cPVa1aFWXKlMGpU6fEshcvXuD69evi5ytXriAtLQ1z5sxB06ZNUaNGjSItFJyfsmXLomrVqnj16hUAwMDAAC9fvhQ/AxDXRigJdevWxdWrV2FlZSWzfTj7oDhCQkLQvXt3JCQkSG3e3t4KLxoMAFOmTMG1a9cQGRkpVW5jY4PY2FipgZXY2Fhoa2vD1NQUwPs1Kbp06YKIiAisX78e1tbWcHT8X+7vjz1/VVVV6OjoSG0cCCAqPTIyMmQGFJWUlZBTyDovO3cexoTxizAvaDRcXOp/zhCJiOg7I1GSlMhWlL9rN2zYgLVr12LdunU4e/YswsPDxRef8nP58mX4+flhypQpiIuLQ3R0NJKTkzFkyJAiXZ9izQgYP348Zs2ahZEjR0pNu3Z1dcWiRYuK0yURERERfSQ3NzfUqVMH3t7eWLhwIbKysvDzzz+jefPmYnqaX3/9FX379kW9evXQpEkTRERE4NKlS6hSpYrcPrW1tdG3b1+MGTMG5cuXR8WKFTF16lQoKSmJD4AqVaqEsmXLIjg4GEOGDMHFixcxc+bMIsW+c+dOREZGonv37rC2toYgCNixYweioqIQGhoKAGjQs+Ff2QABAABJREFUoAE0NDTw22+/YdiwYTh16hTCwsKKf8E+0pQpU9C+fXuYm5uja9euUFJSwvnz53HhwoUC8/jfu3cPLVu2xF9//SU3PdCjR4+wY8cObN++HbVr15ba17dvX7Rr1w6PHj2SSguVH0NDQ4wcORJz586VKv/555+xcOFCDBs2DEOHDsXVq1cxdepUjBw5Uuohvre3Nzp06IBLly5JpSn6mPMnom+Dq6srli9fDhMTE1hZWeFy4nGEhf6DH35wE+sEBYXj4YMnCAgcAeD9IMD4cQvx22++sLOrjkePnkKCR1BTU5N6tkBERPStGjNmDMaPH4/u3bsDeJ+K9NatW/D39xfX3srL398fjRs3xpgxYwC8T2mqqamJpk2bYtasWTA2Nlbo2MV6VenChQvo3LmzTLmBgQEeP35cnC6JiIiI6CNJJBJs27YNenp6aNasGdzc3FClShVs2LBBrOPl5YUpU6Zg3LhxcHR0xK1bt/DTTz8V2O/8+fPRqFEjtG/fHm5ubmjcuDFq1qwppn8xMDBAWFgYNm3aBBsbG8yZMwfz5s0rUuw2NjbQ0NDAqFGjYG9vj4YNG2Ljxo1YtWoVevfuDQAoX7481q5di6ioKNja2mL9+vWYNm1a0S7SJ+Tu7o6dO3di7969qF+/Pho2bIj58+fDwsKiwHaZmZm4evVqvnn0//rrL2hqakotDJ3L1dUV2traWLNmjcJxjhkzRmbBZlNTU0RFReHUqVOws7PDkCFDMGDAAEyaNEmqXosWLVC+fHlcvXoVPXv2lNpX3PMnom/DpEmT4O7ujunTp8PDwwOBAaHw8moDv1+9xTqPHj3Ff6mPxM8bNsQgKysbM2YsR9MmfdG0SV80adIEs2fPLolTICKib4xEUjJbUbx+/Vpm9qyysrJM2lJF2gCQSZ1aEIlQlNr/z8zMDBs3boSzszO0tbVx7tw5VKlSBVu3bsXo0aORlJRU1C6JiIiIqJR49eoVTE1NERQUhAEDBpR0OERE9BUQcLVY7SSoXnglIiIiBThtOloixz3VtYnCdX18fLBv3z6sWLECtWrVQnx8PAYNGoT+/fsjICAAwPs1B+7du4e//voLABAWFgZfX18sXrwY7u7uSE1NxfDhw6GkpISTJ08qfOxipQbq2bMnxo0bh02bNokLrR07dgyjR49Gnz59itMlEREREX2l4uPjceXKFTg5OeH58+eYMWMGAKBTp04lHBkREX0t+ECfiIiocMHBwZg8eTJ+/vlnPHz4ECYmJhg8eDCmTJki1klNTcXt27fFzz4+Pnj58iWWLFmCUaNGoVy5cmjRooU4cKCoYs0IyMzMhI+PDyIjIyEIAlRUVJCdnY2ePXsiLCxMnJpARERERKVffHw8Bg4ciKtXr6Js2bJwdHTE/PnzYWtrW9KhERF9c7KyshAcHIwdO3YgLS0NWuU10dDdCW16tcp3Ie5rCTewaOQfMuVRUVGoWrXq5w6ZiIjoq9Dg75KZEXDyR8VnBJSkYs0IKFOmDCIiIjBjxgzEx8cjJycHDg4OqFat2qeOj4iIiIhKmIODA+Li4ko6DCKi78LKlSsRGRmJgIAAWFlZYd2/f2FtYCTUNdXg+kPzAttOCZ8ANU01NDN6v8ZI+fLlv0TIREREVAoUayAgV9WqVfl2AREREREREdEnkpCQgJYtW8LFxQUAULe5PeIOxOPW1TuFttXW04aGljoMDAw+c5RERERfn6Iu3Pu9UXggYOTIkQp3On/+/GIFQ0RERERERPQ9c3R0RGRkJJKTk1G5cmXcTbqHpIs38ePPnQttO2fQPGS+y8Qa6w346aef0LBhwy8QMREREZUGCg8ExMfHf844iIiIiIiIiL57vr6+ePnyJdq2bQtlZWVkZ2ejwwAP1GtZN982uuV10HNkN5hbmyErMxv/xT6Ej48P1qxZg/r163/B6ImIiEqOEmcEFEjhgYCDBw9+zjiIiIiIiIiIvntRUVHYvn07goKCYGVlhb9jI7F56Tbo6uugobuT3DaGlSrCsFJF8fOg1j/j/v37CAkJ4UAAERERAQCUitOof//+ePnypUz5q1ev0L9//48OioiIiIiIiOh7FBgYiEGDBqFdu3aoXr06GrSuD9cfmmPPuv1F6sfOzg63bt36TFESERFRaVOsgYDw8HC8efNGpvzNmzf466+/PjooIiIiIiIiou9RRkYGJHlWO1RSVoIgCEXqJzExkYsGExHRd0UiKZmttFA4NRAAvHjxAoIgQBAEvHz5EmpqauK+7OxsREVFoWLFigX0QERERERERET5cXV1xfLly2FiYgIrKyskHD2PA5sOoVHbBmKdf1buxLO05+g7wRsAcODvw9A3Kg9jSyNkZWYhKDIIMTExCA4OLqnTICIioq9MkQYCypUrB4lEAolEAmtra5n9EokE06dP/2TBEREREREREX1PJk2ahEWLFmH69Ol4/PgxtMtroUl7Z7Tt01qs8/zJCzx9+FT8nJ2VhS3Lt+N52nOUUS2DmtY18eeff6J58+YlcQpEREQlQlKs3DffD4lQhPmFhw8fhiAIaNGiBTZv3ozy5cuL+8qWLQsLCwuYmJh8lkCJiIiIiIiIvjf77kUVuY2bqcdniISIiOjr1uSfoyVy3KOdmpTIcYuqSDMCct8mSE5ORqVKlWTyFhIRERHR90sikWDr1q3w9PRESkoKKleujPj4eNjb25d0aB/l/v376N27N2JjY1GmTBk8e/ZMoXbf0jUAAB8fn/9j787jesr+B46/PoX2QqQQoUKWUhgJlZgkxr5vYTLG0tj3rTGDzGTLjG0ojBEztpjsZMtOGJIte7aQParP7w+/7tdHe5bGeD8fj/uYPvee5X3v594m59xzDg8fPmTt2rV5HYoQnxVp1BdCCCHE+5DtjoCTJ09SuXJltLS0SEhI4NSpUxmmrVq16nsJTgghhBBC/DvcuXOHsWPHsnHjRm7fvk2hQoWwt7dnwoQJODs7AxAXF0ehQoXyONL3b/r06cTFxREVFYWJiUm6aT5mI3lISAgDBgzIdoeEEP81SUlJBAUFsX79eu7du0dBUwM8mtSgXY8GaGllPSfAmROxjOo9BxsbG9atW/cRIhZCCCHExyDvrGcu2x0BDg4O3Lp1CzMzMxwcHFCpVKQ3q5BKpSI5Ofm9BimEEEIIIfJWq1atePXqFYsXL6Zs2bLcvn2b7du3c//+fSWNubl5Hkb44Vy8eBEnJydsbGzyOhQhBLBgwQJCQ0MJCAjA2tqarYcWM3PiCgwMdfmqfb1M8z598pzpE5bj7OzMvXv3PlLEQgghhBB5L9tLKMTGxlK0aFHl50uXLhEbG5tmu3Tp0gcLVgghhBBCfHwPHz5k7969BAQE4O7uTunSpalZsyYjR47E29tbSadSqTJ9I/7MmTM0btwYQ0NDihUrRpcuXTQa4tzc3PDz82PYsGEULlwYc3NzJkyYkCaWXr16UaxYMXR1dalcuTIbNmxQjkdGRlKvXj309PSwtLTEz8+Pp0+fZnp+c+bMoVy5chQoUIDy5cuzdOlS5ZiVlRWrVq1iyZIlqFQqfHx80uSfMGECixcvZt26dahUKlQqFREREcrxS5cu4e7ujr6+Pvb29uzfv18jf25izsymTZuoU6cOBQsWxNTUlCZNmnDx4kXl+OXLl1GpVKxcuZK6deuip6dHjRo1OHfuHIcPH6Z69eoYGhrSqFEj7t69m6Z8f39/zMzMMDY25ptvvuHly5fKsb/++osqVaqgp6eHqakpDRo0eKdzESI9UVFReHh44ObmRsmSJXHxsMfhC1vOR1/PMu8vk//C1bPaf2K6LiGEEEJoSv1b/GNvn4psdwSULl2afPnycefOHUqXLp3pJoQQQggh/jsMDQ0xNDRk7dq1JCYm5qqMuLg4XF1dcXBw4MiRI2zatInbt2/Ttm1bjXSLFy/GwMCAgwcPMnXqVL7//nu2bt0KQEpKCl5eXkRGRvL7779z5swZpkyZgra2NgCnTp3C09OTli1bcvLkSVasWMHevXvp169fhnGtWbOG7777jsGDB/PPP//wzTff0L17d3bu3AnA4cOHadSoEW3btiUuLo6ZM2emKWPIkCG0bduWRo0aERcXR1xcHLVr11aOjx49miFDhhAVFYWtrS0dOnQgKSkp1zFn5enTpwwaNIjDhw+zfft2tLS0aNGiBSkpKRrpxo8fz5gxYzh27Bj58uWjQ4cODBs2jJkzZ7Jnzx4uXrzIuHHjNPJs376d6Ohodu7cyfLly1mzZg3+/v7A6++4Q4cO9OjRg+joaCIiImjZsmW6o4iFeBdOTk4cOHCA2NhYAGLP3ST6RCzVa1fINN+29YeIux5Ph6+//BhhCiGEEEL8q6jUOfjLXEtLS5keSAghhBBCfD5WrVqFr68vz58/x9HREVdXV9q3b6+xNlRmiwWPGzeOgwcPsnnzZiX99evXsbS0JCYmBltbW9zc3EhOTmbPnj1Kmpo1a1K/fn2mTJnCli1b8PLyIjo6Gltb2zQxdu3aFT09PebNm6fs27t3L66urjx9+hRdXd00eVxcXKhUqRLz589X9rVt25anT5/y999/A9C8eXMKFixISEhIhtcnvTUCUq/Bb7/9Rs+ePYHXoyIqVapEdHQ0FSpUyFXMOV0j4O7du5iZmXHq1CkqV66cblyhoaF06NCB7du3U79+fQCmTJlCSEgIZ8+eVc5x/fr1XLt2DX19fQDmzp3L0KFDSUhIICoqCicnJy5fvpytl4MSExPTdCzp6Oigo6OTrfMSny+1Ws20adNYsGAB2traJCcn0+VbL9r4eGSY5+bVuwzvNZsp8/pRonRRNi+JZdu2bbJGgBBCCPEf4rphX57Uu6uJS57Um1PZHhEghBBCCCE+X61ateLmzZuEhYXh6elJREQEjo6OmTaOv+no0aPs3LlTGV1gaGhIhQqv3959c9qaNzsWACwsLLhz5w7wejqQkiVLptsJkFpHSEiIRh2enp6kpKQobw6/LTo6GhcXzT/cXVxciI6OztZ5Zceb52RhYQGgnFNuYs7KxYsX6dixI2XLlsXY2JgyZcoAcPXq1QzjKlasGABVqlTR2JcaZyp7e3ulEwDA2dmZJ0+ecO3aNezt7fHw8KBKlSq0adOGBQsW8ODBgwzjnDx5MiYmJhrb5MmTc3XO4vMSHh5OWFgYgYGBrF69mgHj27Pm9wi2bzicbvrk5BR+GruMjr6elChd9CNHK4QQQgjx75DtxYJTbd68GRMTk0zTfPXVV7kOSAghhBBC/Dvp6urSsGFDGjZsyLhx4/j6668ZP358uvPmvy0lJYWmTZsSEBCQ5lhq4zhA/vz5NY6pVCplShs9Pb0s6/jmm2/w8/NLc6xUqVIZ5nt7Xk+1Wv1e5/p885xSy009p9zGnJmmTZtiaWnJggULKF68OCkpKVSuXFljLv+M4np739vTCWVEpVKhra3N1q1biYyMZMuWLQQFBTF69GgOHjyodEa8aeTIkQwaNEhjn4wGENkxdepUevXqpaxRojKvzt24B/y5eDseTWqkSf/8WSIXoq9x6dwN5v68BgB1ihq1Wo2dnR0LFy7E2dn5o56DEEIIIcTHluOOgG7dumV6XKVSkZycnOuAhBBCCCHEp8HOzi7TxYHf5OjoyKpVq7CysiJfvhz/CQq8foP9+vXrnDt3Lt1RAY6Ojpw+fRpra+tsl1mxYkX27t1L165dlX2RkZFUrFgxR7EVKFAgV38D5ybmzMTHxxMdHc28efOoW7cu8HqqofflxIkTPH/+XOmUOXDgAIaGhpQsWRJ4/W8BFxcXXFxcGDduHKVLl2bNmjVpGvxBpgESuffixYs0nXVa2lqoU9Kf9VbfQIfZy4do7NsXdoMDBw4wa9Ys5f4VQgghxKftE1q3N0/k+F9hskaAEEIIIcTnJT4+njZt2tCjRw+qVq2KkZERR44cYerUqTRr1ixbZfTt25cFCxbQoUMHhg4dSpEiRbhw4QKhoaHKPN9ZcXV1pV69erRq1Ypp06ZhbW3N2bNnUalUNGrUiOHDh1OrVi369u2Lr68vBgYGREdHs3XrVoKCgtItc+jQobRt2xZHR0c8PDxYv349q1evZtu2bTm6RlZWVmzevJmYmBhMTU2zHEGbKjcxAyQnJxMVFaWxr0CBAlSoUAFTU1Pmz5+PhYUFV69eZcSIETk6l8y8fPmSnj17MmbMGK5cucL48ePp168fWlpaHDx4kO3bt/Pll19iZmbGwYMHuXv3bo47VYTIiru7O3PnzqV48eJYW1uz/8gp1v6xi4ZNayppFv/yN/F3Ehjk3xEtLS1Kl7PQKOOs6Qt0dHQynGpMCCGEEOK/JkcdAe9ziLQQQgghhPg0GBoa8sUXXzB9+nQuXrzIq1evsLS0xNfXl1GjRmWrjOLFi7Nv3z6GDx+Op6cniYmJlC5dmkaNGqGllf1lq1atWsWQIUPo0KEDT58+xdramilTpgCvRwzs2rWL0aNHU7duXdRqNeXKlaNdu3YZlte8eXNmzpzJTz/9hJ+fH2XKlCE4OBg3N7dsxwTg6+tLREQE1atX58mTJ+zcuRMrK6ss8+UmZoAnT55QrVo1jX2lS5fm8uXLhIaG4ufnR+XKlSlfvjyzZs3K8flkxMPDAxsbG+rVq0diYiLt27dnwoQJABgbG7N7925mzJjBo0ePKF26NIGBgXh5eb2XuoVINWbMGGbOnIm/vz/x8fEUKmJIoxbOtP+6oZLm/r1H3L39MO+CFEIIIcRHJ03XmVOp1er0x0+mQ0tLS0YECCGEEEIIIYT41ziXsCHHeWxNmnyASIQQQgiRl9zD9+VJvTsbu+RJvTmV/deveL0+wNuLtBkbG3Pp0qX3GpQQQgghhBBCCCGEEEIIId6PHE0NFBwcnGZfDgYUCCGEEEIIIYQQ79W/9e3+pKQkgoKCWL9+Pffu3aNo0aK0aNGCPn36ZDgl2pYtW1i+fDnR0dG8fPkSGxsb+vXrpyz+LYQQQoiMacnUQJnK8WLBQgghhBBCCCGEyNyCBQsIDQ0lICAAa2trTp76m9GjfsXQ6DFdunqnm+fQ4Y041y7LdwObYmRkwLo1p/n2229ZuXIldnZ2H/kMhBBCCPFf8s4dAZ07d8bY2Ph9xCKEEEIIIYQQQvwnREVF4eHhoSzWbVHCmfC/9/HPPxczzDNyVHeNz4MGebJ9+3Z27NghHQFCCCFEFmREQOZytEZAqmvXrik/z5kzhyJFiiifDxw48O5RCSGEEEIIIYQQnzAnJycOHDhAbGwsAGfPXubYsbPUq+eY7TJSUlJ4+vQpBQsW/EBRCiGEEOJzkasRAQ0bNmTfvn2Ymppq7N+3bx/e3t48fPjwfcQmhBBCCCGEEEJ8knx9fXn8+DFeXl5oa2uTnJzMdwM64N2kTrbLWLRoEc+fP8fLy+sDRiqEEEL8N2ipZC3bzOSqI6Bu3bp8+eWXREREYGRkBMDu3btp2rQpEyZMeJ/xCSGEEEIIIYQQn5zw8HDCwsIIDAzE2tqaM9FbmDwpBDOzQjRv4ZZl/r837GX27Pn8+uuvaV7CE0IIIYTIqVxNDTR//nzKlCmDt7c3L168YOfOnXh7e/P9998zcODA9x2jEEIIIYQQQgjxSZk6dSq9evXC29ub8uXL81UzV7r5NGHB/DVZ5t0Yvo+xY+YwY8YMateu/RGiFUIIIcR/Xa46AlQqFcuXL0dXVxcPDw+++uorJk+ezHffffe+4xNCCCGEEEIIIT45L168QKXSXLVQS0uLlJTMpy34e8NeRo38hak/f6csNCyEEEKIrGmp8mb7VGR7aqCTJ0+m2Td+/Hg6dOhA586dqVevnpKmatWq7y9CIYQQQgghhBDiE+Pu7s7cuXMpXrw41tbWnD5zkMUh62nZqr6SZlrgMu7cuc+UgP7A606AkSNmM3JUd+ztbbh79y4Aurq6yrS8QgghhBC5oVKr1dlaRUFLSwuVSsWbyd/8nPqzSqUiOTn5w0QrhBBCCCGEEEJ8Ap48ecLMmTPZtm0b8fHxmJkVpLG3C9/2aU2BAvkBGDViNjdu3GXxUn8AunUZz+HDZ9KU1aJFC6ZMmfJR4xdCCCE+Nd5b9uZJvX9/WSdP6s2pbHcEXLlyJduFli5dOtcBCSGEEEIIIYQQ/zXJ6rSj7LOirZLR9kIIIUR2SUdA5rI9NZA07gshhBBCCCGEEEIIIYQQn55sdwS87eLFi8yYMYPo6GhUKhUVK1bku+++o1y5cu8zPiGEEEIIId7J5cuXKVOmDMePH8fBwSGvwxFCfKbk7X4hhBDiw9JSZWvim8+WVm4ybd68GTs7Ow4dOkTVqlWpXLkyBw8epFKlSmzduvV9xyiEEEIIIUS6VCpVppuPj88HqzskJESjLkNDQ5ycnFi9evUHqzO7rKysMr0ubm5ueR2iEEIIkS1JSUlMnz6d+vXrU7VqVdzr1yZw5gAevAgn4eWmdLddB36hTbtG1KhZjapVK/OlZ11CQkLy+lSEECJP5WpEwIgRIxg4cGCaxYpGjBjB8OHDadiw4XsJTgghhBBCiMzExcUpP69YsYJx48YRExOj7NPT0+PBgwcfrH5jY2OlvsePHxMcHEzbtm05ffo05cuX/2D1ZuXw4cMkJycDEBkZSatWrYiJicHY2BiAAgUKaKR/9eoV+fPn/+hxCiGEEFlZsGABoaGhBAQEYG1tzaGo35k49g8MjXRp39kt3Tx6ejq06VAXa9vi6OkV4MSxS0yZOAM9PT3atWv3cU9ACPHRaKnyOoJ/t1yNCIiOjqZnz55p9vfo0YMzZ868c1BCCCGEEEJkh7m5ubKZmJigUqnS7Et16dIl3N3d0dfXx97env3792uUFRkZSb169dDT08PS0hI/Pz+ePn2aaf1v1mdjY8MPP/yAlpYWJ0/+b1HQly9fMmzYMEqUKIGBgQFffPEFERERyvH4+Hg6dOhAyZIl0dfXp0qVKixfvlyjHjc3N/z8/Bg2bBiFCxfG3NycCRMmZBhX0aJFlbgKFy4MgJmZmbLP1NSUuXPn0qxZMwwMDPjhhx8AWL9+PU5OTujq6lK2bFn8/f1JSkpSyk1ISKBXr16YmZlhbGxM/fr1OXHihHL8xIkTuLu7Y2RkhLGxMU5OThw5ciTTayiEEEJkJioqCg8PD9zc3ChZsiQeXzrwRe3yRJ++lmGe8hVL4tnYiXLWFhQvYYpX0xrUqVNH/p8khPis5aojoGjRokRFRaXZHxUVhZmZ2bvGJIQQQgghxHs3evRohgwZQlRUFLa2tnTo0EFp5D516hSenp60bNmSkydPsmLFCvbu3Uu/fv2yXX5ycjKLFy8GwNHRUdnfvXt39u3bR2hoKCdPnqRNmzY0atSI8+fPA/DixQucnJzYsGED//zzD7169aJLly4cPHhQo/zFixdjYGDAwYMHmTp1Kt9///07Tcs5fvx4mjVrxqlTp+jRowebN2+mc+fO+Pn5cebMGebNm0dISAg//vgjAGq1Gm9vb27dukV4eDhHjx7F0dERDw8P7t+/D0CnTp0oWbIkhw8f5ujRo4wYMUJGGgghhHgnTk5OHDhwgNjYWADOxdzgxLFL1K5rl+0yYqKvc/z4cWrWrPmhwhRC/Ato5dH2qVCp1eocr6Lw/fffM336dEaMGEHt2rVRqVTs3buXgIAABg8ezJgxYz5ErEIIIYQQQmQoJCSEAQMG8PDhQ439qYsF//bbb8qo1jNnzlCpUiWio6OpUKECXbt2RU9Pj3nz5in59u7di6urK0+fPkVXVzfd+rp3746BgQEAz58/J3/+/MydO1dZm+DixYvY2Nhw/fp1ihcvruRt0KABNWvWZNKkSemei7e3NxUrVuTnn38GXo8ISE5OZs+ePUqamjVrUr9+/TTTdb4tIiICd3d3Hjx4QMGCBYHXIxkGDBjA9OnTlXT16tXDy8uLkSNHKvt+//13hg0bxs2bN9mxYwctWrTgzp076OjoKGmsra0ZNmwYvXr1wtjYmKCgILp165ZpTACJiYkkJiZq7NPR0dEoWwghhFCr1UybNo0FCxagra1NcnIy3/p54/N11tNSN/EYx4MHT0hOTqFfv/707dv3I0QshMgrLbbtyTrRB7CmQd08qTencrVGwNixYzEyMiIwMFD5h0Lx4sWZMGECfn5+7zVAIYQQQggh3oeqVasqP1tYWABw584dKlSowNGjR7lw4QLLli1T0qjValJSUoiNjaVixYrplmlkZMSxY8cAePbsGdu2beObb77B1NSUpk2bcuzYMdRqNba2thr5EhMTMTU1BV6PJJgyZQorVqzgxo0bSgN5agdDevGnnsOdO3dyeTWgevXqGp+PHj3K4cOHlREAqbG9ePGCZ8+ecfToUZ48eaLEner58+dcvHgRgEGDBvH111+zdOlSGjRoQJs2bShXrly69U+ePBl/f3+NfePHj890yiMhhBCfn/DwcMLCwggMDMTa2ppj/6xkWsBqihQ1oUmzzN/wn7f4O54/S+Sfk5f5deYSSpcuTZMmTT5S5EII8e+Sq44AlUrFwIEDGThwII8fPwZe/yNICCGEEEKIf6s3p6hRqV6vJJaSkqL895tvvkn3pZZSpUplWKaWlhbW1tbK56pVq7JlyxYCAgJo2rQpKSkpaGtrc/ToUbS1tTXyGhoaAhAYGMj06dOZMWMGVapUwcDAgAEDBvDy5csM4089h9T4c+PtjoaUlBT8/f1p2bJlmrS6urqkpKRgYWGhsb5BqtSRBhMmTKBjx478/fffbNy4kfHjxxMaGkqLFi3S5Bk5ciSDBg3S2CejAYQQQrxt6tSp9OrVC29vbwDMy9Qg7uZ9Fv+2NcuOgBIlX3deW9sW5+lDc4KCgqQjQIj/MFksOHO56ghIdffuXWJiYlCpVJQvX54iRYq8r7iEEEIIIYT4aBwdHTl9+rRGo35uaWtr8/z5cwCqVatGcnIyd+7coW7d9IcM79mzh2bNmtG5c2fgdYP8+fPnMxyF8KE4OjoSExOT4TVwdHTk1q1b5MuXDysrqwzLsbW1xdbWloEDB9KhQweCg4PT7QiQaYCEEEJkx4sXL5QO/FTa2lqk5HCma7VazatXr95naEII8UnJVUfA06dP6d+/P0uWLFHeQtLW1qZr164EBQWhr6//XoMUQgghhBDiQxo+fDi1atWib9+++Pr6YmBgQHR0NFu3biUoKCjDfGq1mlu3bgGvp8jZunUrmzdvZty4ccDrRvFOnTrRtWtXAgMDqVatGvfu3WPHjh1UqVKFxo0bY21tzapVq4iMjKRQoUJMmzaNW7duffSOgHHjxtGkSRMsLS1p06YNWlpanDx5klOnTvHDDz/QoEEDnJ2dad68OQEBAZQvX56bN28SHh5O8+bNqVSpEkOHDqV169aUKVOG69evc/jwYVq1avVRz0MIIcR/i7u7O3PnzqV48eJYW1tz5NQJ/liyk6bNaylpfpmxnjt3EvCf9LpT/c/lezC3KETpMmYAnDh2iUWL1iud7kKI/yaVKsdL4X5WctURMGjQIHbt2sX69etxcXEBXi+m5ufnx+DBg5kzZ857DVIIIYQQQogPqWrVquzatYvRo0dTt25d1Go15cqVo127dpnme/TokbLegI6ODqVLl+b7779n+PDhSprg4GB++OEHBg8ezI0bNzA1NcXZ2ZnGjRsDr9ffio2NxdPTE319fXr16kXz5s1JSEj4cCecDk9PTzZs2MD333/P1KlTyZ8/PxUqVODrr78GXk9FFB4ezujRo+nRowd3797F3NycevXqUaxYMbS1tYmPj6dr167cvn2bIkWK0LJlyzTrAAghhBA5MWbMGGbOnIm/vz/x8fEUKWpIi9YufP2tp5Lm3t1H3I57oHxOSVHzy8z13LxxH21tLUpaFmHw4MG0b98+L05BCCH+FVRqdQ7HUgFFihThr7/+ws3NTWP/zp07adu2LXfv3n1f8QkhhBBCCCGEEEIIAUDCy025ymdSoNF7jkQI8W/TesfuPKn3r/r18qTenMrViIBnz55RrFixNPvNzMx49uzZOwclhBBCCCGEEEIIIcTbpEFfCJERWSw4c7nqCHB2dmb8+PEsWbIEXV1d4PWcqP7+/jg7O7/XAIUQQgghhBBCCCFyKykpiaCgINavX8+9e/fIb2JIOddaVGnRCJWWVob5kl+94uSqjcTuPcTLhCeYm5vTu3dvWrdu/RGjF0IIId6PXHUEzJw5k0aNGlGyZEns7e1RqVRERUWho6PDli1b3neMQgghhBBCCCGEELmyYMECQkNDCQgIwNraGv/1fxA593fy6+lRsbF7hvl2z1jIi4THOH/TmZH1m3P//n2SkpI+YuRCCCFyIuOuXQG57AioXLky58+f5/fff+fs2bOo1Wrat29Pp06d0NPTe98xCiGEEEIIIYQQQuRKVFQUHh4eyjqHpWs5cjnyKPGXrmSY50bUaW5HX6DFLH90DA0oWbIkJUuW/EgRCyGEEO9frjpK4uPj0dPTw9fXl++++w5DQ0NiYmI4cuTI+45PCCGEEEIIIYQQItecnJw4cOAAsbGxANy/cp07MRcpUa1yhnmuHz2FadlSnA7byl/fjsLT05OAgABevHjxscIWQgiRQ1oqdZ5sn4ocjQg4deoUTZs25dq1a9jY2BAaGkqjRo14+vQpWlpaTJ8+nb/++ovmzZt/oHCFEEIIIYQQQgghss/X15fHjx/j5eWFtrY2ScnJOLRrShmX6hnmeXLnHndiLqKdPz9ug3vRwswGf39/Hj58yOTJkz9i9EIIIcT7kaMRAcOGDaNKlSrs2rULNzc3mjRpQuPGjUlISODBgwd88803TJky5UPFKoQQQgghhBBCCJEj4eHhhIWFERgYyOrVq3H5tgtnNmzn4q4DGeZRp6hRoaJOfx+KWFvh6urKiBEjWLNmjYwKEEII8UnK0YiAw4cPs2PHDqpWrYqDgwPz58+nT58+aGm97k/o378/tWrV+iCBCiGEEEIIIYQQQuTU1KlT6dWrF97e3gCUffYFT+7d5591Wyjnmn4bhl4hE/QLm1BA/3/rIJYrVw61Ws2tW7ewsrL6GKELIYTIAS1VXkfw75ajEQH379/H3NwcAENDQwwMDChcuLByvFChQjx+/Pj9RiiEEEIIIYQQQgiRSy9evECl0mwdUmlpoU7JeF7norZlefYggVdvvP0fGxuLlpaW0i4ihBBCfEpyvFhwmv95qqSrRQghhBBCCCGEEP9O7u7uzJ07l4iICK5fv87VQ1FE/72DUjXslTTHlq9j3y+Llc9l6lRHx9CAyDm/8/B6HIcPH+ann36iVatW6Orq5sVpCCGEyIJWHm2fihxNDQTg4+ODjo4O8LpXvXfv3hgYGACQmJj4fqMTQgghhBBCCCGEeAdjxoxh5syZ+Pv7Ex8fT34TI2wa1KFqKy8lzfMHCTy990D5nF9Xlwaj+3Mo5E/CRwVwuLApXl5eDBgwIA/OQAghhHh3KrVanfFYuLd07949W+mCg4NzHZAQQgghhBBCCCHEh/LD8W05zjOmWoMPEIkQQoj3qeuuXXlS7xJX1zypN6dyNHohODg4W5sQQoi8d/nyZVQqFVFRUXkdSroiIiJQqVQ8fPgwT+rft28fVapUIX/+/DRv3jxPYvgvCAkJoWDBgu+tvLy+L/6tfHx8NO5TNze3z/6NRJVKxdq1az9qnVZWVsyYMSPD4//237vZkdU5CiGEEEII8W+lpcqb7VPxKU1jJIQQ4v+pVKpMNx8fnw9a/8uXL5k6dSr29vbo6+tTpEgRXFxcCA4O5tWrVx+07vdl0KBBODg4EBsbS0hISJrjI0aMoGLFihr7oqOjUalUdOnSRWP/0qVLyZ8/P0+ePMmy3vfdcJ4Tf/zxB9ra2vTu3Ttb6a2srJR7Sltbm+LFi9OzZ08ePHiQdeaPyMfHB5VKle559enT54M8ExEREVhZWeUqX1bPb3r348yZM9Pd/y7eZ6P1++qYyKwj6O0G6ri4OLy8vNKky8qmTZtQqVTcunVLY7+5uTmWlpYa+65fv45KpWLLli3ZKtvS0pK4uDgqV64MvN+OLTc3N1QqFVOmTElzrHHjxqhUKiZMmJDt8vLyd5H4sJKSkpg+fTr169enatWqeHh4MHv2bFJSUjLMc+TIEdq3b88XX3xB1apVadSo0Xv/nSPEv8mYag1yvAkhhBCfuhyvESCEECLvxcXFKT+vWLGCcePGERMTo+zT09P7YI21L1++xNPTkxMnTjBx4kRcXFwwNjbmwIED/Pzzz1SrVg0HB4cPUnd6sRQoUCBXeS9evEjv3r0pWbJkusfd3d0JCAjg1q1bmJubA68b9SwtLdm5c6dG2oiICGrWrImhoWGuYsmN5ORkVCoVWlrZ79NftGgRw4YNY86cOUybNg19ff0s83z//ff4+vqSnJzMuXPn6NWrF35+fixduvRdwn/vLC0tCQ0NZfr06ejp6QGv1zJavnw5pUqVyuPo/qd27doaz+93333Ho0ePNEZUmpiYKD+nfs9v7hOvpT6XOVWnTh3y5ctHREQE7du3B1538r148YLnz59z4cIFrK2tAdi5cyf58+fHxcUlW2Vra2vnOq7ssLS0JDg4mBEjRij7bt68yY4dO7CwsPhg9b6rd/ldLXJuwYIFhIaGEhAQgLW1NUdOrMB/zHwK6N+mYxeP9DMVuErrDo7Y2H6Fnl4Boo5dYNL3M9DT06Ndu3Yf9wSEEEIIIXJJS5XtGfA/SzIiQAghPkHm5ubKZmJigkqlSrMv1aVLl3B3d0dfXx97e3v279+vUVZkZCT16tVDT08PS0tL/Pz8ePr0aYZ1z5gxg927d7N9+3b69u2Lg4MDZcuWpWPHjhw8eBAbGxvg9QLyfn5+mJmZoaurS506dTh8+HCm57Vq1SoqVaqEjo4OVlZWBAYGahy3srLihx9+wMfHBxMTE3x9fdMtJ7O6U9+Cjo+Pp0ePHhm+gV2nTh3y589PRESEsi8iIoK+ffvy+PFjLly4oLHf3d0dgGnTplGlShUMDAywtLSkT58+ykiBiIgIunfvTkJCgvL2d+obvC9fvmTYsGGUKFECAwMDvvjiC426U9/e3bBhA3Z2dujo6HDlypVMr+ebLl++TGRkJCNGjKBChQr89ddf2cpnZGSEubk5JUqUwN3dna5du3Ls2LEM01+8eJFmzZpRrFgxDA0NqVGjBtu2ac7Dm5iYyLBhw7C0tERHRwcbGxsWLlyYbnnPnz/H29ubWrVqcf/+/QzrdXR0pFSpUqxevVrZt3r1aiwtLalWrZpG2k2bNlGnTh0KFiyIqakpTZo04eLFi8rx1Htk9erVmT47bzpx4gTu7u4YGRlhbGyMk5MTR44cSZOuQIECGs+qnp4eOjo6yudNmzZhYWGR5nt+e2ogeP3Wb79+/ZTzGDNmDG8u/ZTe1DkFCxZU7vcyZcoAUK1aNVQqFW5ubkq64OBgKlasiK6uLhUqVODXX3/N8Nx9fHzYtWsXM2fOVO7ry5cvA7Br1y5q1qyJjo4OFhYWjBgxgqSkpAzLyok3z+/ly5f069cPCwsLdHV1sbKyYvLkyenmS70v336269SpQ506ddLsr1mzJgYGBsq+Z8+e0aNHD4yMjChVqhTz589Xjr05yuLy5cvK74VChQppjExRq9VMnTqVsmXLoqenh729fbaeySZNmhAfH8++ffuUfSEhIXz55ZeYmZlppH3w4AFdu3alUKFC6Ovr4+Xlxfnz55Xzyuh3UVbnCHDjxg3atWtHoUKFMDU1pVmzZsp3Dv+bymry5MkUL14cW1vbLM9NvD9RUVF4eHjg5uZGyZIlafClE7Vq2xF9OuP/Z1SoWIpGjWtSzro4xUsUoXHTWtSpUyfd32NCCCGEEOLTJB0BQgjxHzd69GiGDBlCVFQUtra2dOjQQWmIO3XqFJ6enrRs2ZKTJ0+yYsUK9u7dS79+/TIsb9myZTRo0CBN4ypA/vz5lQazYcOGsWrVKhYvXsyxY8ewtrbG09Mzw8bco0eP0rZtW9q3b8+pU6eYMGECY8eOTdNI/9NPP1G5cmWOHj3K2LFj0y0rs7pTp+4wNjZmxowZxMXFpfu2o4GBATVq1NB4+3/Xrl14eHjg4uKi7L927ZrS2QKgpaXFrFmz+Oeff1i8eDE7duxg2LBhwOu3wWfMmIGxsTFxcXHExcUxZMgQALp3786+ffsIDQ3l5MmTtGnThkaNGikNd/C6cW7y5Mn89ttvnD59GjMzMyZMmJCtKWoWLVqEt7c3JiYmdO7cOcOG98zcuHGDDRs28MUXX2SY5smTJzRu3Jht27Zx/PhxPD09adq0KVevXlXSdO3aldDQUGbNmkV0dDRz585NdzRFQkICX375JS9fvmT79u0ULlw40/i6d++u8Wb9okWL6NGjR5p0T58+ZdCgQRw+fJjt27ejpaVFixYt0kybkdmz87ZOnTpRsmRJDh8+zNGjRxkxYgT58+fPNN6MpPc9p2fx4sXky5ePgwcPMmvWLKZPn85vv/2W7XoOHToEwLZt24iLi1M6URYsWMDo0aP58ccfiY6OZtKkSYwdO5bFixenW87MmTNxdnbG19dXua8tLS25ceMGjRs3pkaNGpw4cYI5c+awcOFCfvjhhxxekazNmjWLsLAwVq5cSUxMDL///numz4W7u7vGs71z507c3NxwdXVNsz/12U4VGBhI9erVOX78OH369OHbb7/l7NmzaeqwtLRk1apVAMTExBAXF8fMmTMBGDNmDMHBwcyZM4fTp08zcOBAOnfuzK4sFjcrUKAAnTp10rjPQ0JC0r3PfXx8OHLkCGFhYezfvx+1Wk3jxo159epVpr+LsjrHZ8+e4e7ujqGhIbt372bv3r0YGhrSqFEjXr58qZSxfft2oqOj2bp1Kxs2bMj0vMT75eTkxIEDB4iNjQXg3NlrRB27gEu9ytku42z0VY4fP07NmjU/VJhCCCGEEO+drBGQBbUQQohPWnBwsNrExCTN/tjYWDWg/u2335R9p0+fVgPq6OhotVqtVnfp0kXdq1cvjXx79uxRa2lpqZ8/f55ufXp6emo/P79MY3ry5Ik6f/786mXLlin7Xr58qS5evLh66tSparVard65c6caUD948ECtVqvVHTt2VDds2FCjnKFDh6rt7OyUz6VLl1Y3b978netWq9VqExMTdXBwcKZljRo1Sm1ra6tWq19fO2NjY3VSUpJ6ypQp6o4dO6rVarV68eLFah0dHfWzZ8/SLWPlypVqU1NT5XN639eFCxfUKpVKfePGDY39Hh4e6pEjRyr5AHVUVJRGmqCgIHX9+vUzPY/k5GS1paWleu3atWq1Wq2+e/euOn/+/Orz589nmq906dLqAgUKqA0MDNS6urpqQP3FF18o31lG5/M2Ozs7dVBQkFqtVqtjYmLUgHrr1q3ppk29L86ePau2t7dXt2zZUp2YmJhp+d26dVM3a9ZMfffuXbWOjo46NjZWffnyZbWurq767t276mbNmqm7deuWYf47d+6oAfWpU6fUanX2np23GRkZqUNCQjKNM7PYU2X0Pb+dztXVVV2xYkV1SkqKsm/48OHqihUrKp8B9Zo1azTKefO+Tz3P48ePa6SxtLRU//HHHxr7Jk6cqHZ2ds7wPFxdXdXfffedxr5Ro0apy5cvrxHjL7/8ojY0NFQnJyenW07q929gYJBmU6lU6unTp6d7fv3791fXr19fo67MbNmyRQ2ob968qVar1WozMzP1oUOH1AcOHFAXL15crVar1VevXlUD6u3btyv5Spcure7cubPyOSUlRW1mZqaeM2eOWq1Oe03f/j2nVr/+HaWrq6uOjIzUiKlnz57qDh06ZBhz6jU+ceKE2sjISP3kyRP1rl271GZmZuqXL1+q7e3t1ePHj1er1Wr1uXPn1IB63759Sv579+6p9fT01CtXrlSr1Rk/u1md48KFC9N8r4mJiWo9PT315s2b1Wr16/u1WLFiWT674sNISUlR//zzz+ry5cur7ezs1OXLl1fP/GWY+vHLnVluderWVFeqZKeuUKG8evbs2Xl9KkIIIYQQOdJzz8482T4VMiJACCH+46pWrar8nDqH9J07d4DXb+GHhIRgaGiobJ6enqSkpChvEr5NrVajUmXe5X3x4kVevXqlMa92/vz5qVmzJtHR0enmiY6OTjMPt4uLC+fPnyc5OVnZV7169fded0bc3d05d+4cN2/eVKYO0dbWxtXVVZk+JCIiglq1ainz0u/cuZOGDRtSokQJjIyM6Nq1K/Hx8ZlOt3Ts2DHUajW2trYa38WuXbs0pqwpUKCAxvcJ0K9fP7Zv357peWzZsoWnT58qC6sWKVKEL7/8kkWLFmV5DYYOHUpUVBQnT55U6vH29tb4Tt709OlThg0bhp2dHQULFsTQ0JCzZ88qIwKioqKUa5iZBg0aULZsWVauXJntucWLFCmCt7c3ixcvJjg4GG9vb4oUKZIm3cWLF+nYsSNly5bF2NhYmSLnzVELkPmz87ZBgwbx9ddf06BBA6ZMmaLxveVUet9zemrVqqXxLDo7O6d5XnLq7t27XLt2jZ49e2rciz/88EOOzyk6OhpnZ2eNGF1cXHjy5AnXr1/PNO+ePXuIiorS2IoXL55heh8fH6Kioihfvjx+fn5ZLu7r4uJCgQIFiIiI4MyZMzx//hxHR0ecnJx49OgR58+fZ+fOnejo6FC7dm2NvG9+N6nTsmV0X6TnzJkzvHjxgoYNG2pc4yVLlmTrGletWhUbGxv++usvFi1aRJcuXdKMPomOjiZfvnwao3dMTU0pX758tn4PZnaOR48e5cKFCxgZGSmxFy5cmBcvXmjEX6VKlSyf3cTERB49eqSxJSYmZhmfyFx4eDhhYWEEBgayevVq/H/04feQraxfl/H0Zql+WzyUpStGMXJcJ5YsWSKjOYQQQggh/kNksWAhhPiPe7OBKLVBLnUKlJSUFL755hv8/PzS5MtogVVbW9ssG5LU/z9P+dsdBpl1IqR3TP3GfOep3pyr+33VnZE3Gwt37typNF5Xr16dhIQEzp07x86dO5V5v69cuULjxo3p3bs3EydOpHDhwuzdu5eePXvy6tWrDOtJSUlBW1ubo0ePoq2trXHszSlz9PT0cnwO8HqKnPv372ssDpySksLx48eZOHFimjrfVKRIEWXhVBsbG2bMmIGzszM7d+6kQYMGadIPHTqUzZs38/PPP2NtbY2enh6tW7dWpgxJ7TDJire3N6tWreLMmTNUqVIl2+fao0cPZWqrX375Jd00TZs2xdLSkgULFlC8eHFSUlKoXLmyxrQmkPmz87YJEybQsWNH/v77bzZu3Mj48eMJDQ2lRYsW2Y49VW6/57epVKo0z1Bm9yH87/wWLFiQZgqozO6T9GT2TGd1fmXKlKFgwYIa+/Lly/jPVkdHR2JjY9m4cSPbtm2jbdu2NGjQIMN59/X19alZsyY7d+7k/v37SicfvJ7Ca+fOnezfvx9nZ2d0dXU18r7d6K5SqTK8L9KTmvbvv/+mRIkSGsd0dHSyVUaPHj345ZdfOHPmjDLF05vS+92Zuj8791Zm55iSkoKTkxPLli1Lk69o0aLKz1n9rgaYPHky/v7+GvvGjx+vsV6ByLmpU6fSq1cvvL29AShRthZxcfEE/7aRps2cM81bouTrzlMb2xI8eWBKUFAQTZo0+eAxCyGEEEK8D/LGe+akI0AIIT5jjo6OnD59WmnozY6OHTsyatQojh8/nmadgKSkJBITE7G2tqZAgQLs3buXjh07Aq8bII8cOcKAAQPSLdfOzo69e/dq7IuMjMTW1jZHDZC5qTsjenp6yqK9u3fvZujQocDrBsnatWuzZMkSjQVBjxw5QlJSEoGBgWhpvf4TZOXKlRplFihQIM0b29WqVSM5OZk7d+5Qt27dHMWYlfj4eNatW0doaCiVKlVS9qekpFC3bl02btyYo0ae1O/i+fPn6R7fs2cPPj4+SgP4kydPNBYRrVKlCikpKezatSvdjoRUU6ZMwdDQEA8PDyIiIrCzs8tWfG/OU+7p6ZnmeHx8PNHR0cybN0+51m/fd7lla2uLra0tAwcOpEOHDgQHB+eqIyC7Dhw4kOazjY2N8h0VLVqUuLg45fj58+d59uyZ8jn1be0378dixYpRokQJLl26RKdOnbIdS3r3tZ2dHatWrdJofI6MjMTIyChNA/j7YGxsTLt27WjXrh2tW7emUaNG3L9/P8O1Jdzd3QkNDeXBgwcaCyWnjvjZv38/3bt3f6eY0rvGqYtAX716NcuRMRnp2LEjQ4YMwd7ePt1nw87OjqSkJA4ePKiMaIiPj+fcuXNUrFhRiS03o0ccHR1ZsWIFZmZmGBsb5yr+VCNHjmTQoEEa+7LbGSIy9uLFizQdPlpaWqhT0u8gyoharc6y81AIIYQQQnw6pKNECCE+Y8OHD2f//v307duXqKgozp8/T1hYGP37988wz4ABA3BxccHDw4NffvmFEydOcOnSJVauXMkXX3zB+fPnMTAw4Ntvv2Xo0KFs2rSJM2fO4Ovry7Nnz+jZs2e65Q4ePJjt27czceJEzp07x+LFi5k9e7bGApbZkZu6M5PaWJg6dUgqV1dXZs2apXQWAJQrV46kpCSCgoK4dOkSS5cuZe7cuRrlWVlZ8eTJE7Zv3869e/d49uwZtra2dOrUia5du7J69WpiY2M5fPgwAQEBhIeHZxrf7Nmz8fDwyPD40qVLMTU1pU2bNlSuXFnZqlatSpMmTbJcNPjx48fcunWLuLg4Dh06xNChQylSpEia6VJSWVtbs3r1aqKiojhx4gQdO3bUeFvaysqKbt260aNHD9auXUtsbCwRERFpOkwAfv75Zzp16kT9+vXTXYw1Pdra2kRHRxMdHZ1uB1KhQoUwNTVl/vz5XLhwgR07dqRpiMyp58+f069fPyIiIrhy5Qr79u3j8OHDSoPrh3Lt2jUGDRpETEwMy5cvJygoiO+++045Xr9+fWbPns2xY8c4cuQIvXv31njT28zMDD09PTZt2sTt27dJSEgAXo9umDx5MjNnzuTcuXOcOnWK4OBgpk2blmEsVlZWHDx4kMuXL3Pv3j1SUlLo06cP165do3///pw9e5Z169Yxfvx4Bg0apHSUvS/Tp08nNDSUs2fPcu7cOf7880/Mzc3TjCp4k7u7O+fPn2fTpk0aDfKurq5s2LBBo5Mvt0qXLo1KpWLDhg3cvXuXJ0+eYGRkxJAhQxg4cCCLFy/m4sWLHD9+nF9++SXDBZnfVqhQIeLi4jKcFszGxoZmzZrh6+vL3r17OXHiBJ07d6ZEiRI0a9YMSP93UXZ06tSJIkWK0KxZM/bs2UNsbCy7du3iu+++y3LKp7fp6OhgbGyssUlHwLtzd3dn7ty5REREcP36dXZsO86yJdtw93BQ0gRNX8O4kf9bdHrl8p3sjjjB1Su3uXrlNmFr9rFo0SKaNm2aB2cghBBCCJE7Wip1nmyfCukIEEKIz1jVqlXZtWsX58+fp27dulSrVo2xY8cq86GnR0dHh61btzJs2DDmzZtHrVq1qFGjBrNmzcLPz4/KlSsDr9/obtWqFV26dMHR0ZELFy6wefNmChUqlG65jo6OrFy5ktDQUCpXrsy4ceP4/vvvlWl3ciKndWfG3d2dx48f4+LiojE1iaurK48fP6Z27dpKw5WDgwPTpk0jICCAypUrs2zZMiZPnqxRXu3atenduzft2rWjaNGiTJ06FYDg4GC6du3K4MGDKV++PF999RUHDx7E0tIy0/ju3buX6bziixYtokWLFuk2vLZq1YoNGzZw+/btDPOPGzcOCwsLihcvTpMmTTAwMGDr1q2Ympqmm3769OkUKlSI2rVr07RpUzw9PTU6UADmzJlD69at6dOnDxUqVMDX1zfDNRSmT59O27ZtqV+/PufOncswzjelNiimR0tLi9DQUI4ePUrlypUZOHAgP/30U7bKzYi2tjbx8fF07doVW1tb2rZti5eXV5opT963rl278vz5c2rWrEnfvn3p378/vXr1Uo4HBgZiaWlJvXr1lDfI35weKl++fMyaNYt58+ZRvHhxpYH466+/5rfffiMkJIQqVarg6upKSEiIspZCeoYMGYK2tjZ2dnYULVqUq1evUqJECcLDwzl06BD29vb07t2bnj17MmbMmPd+LQwNDQkICKB69erUqFGDy5cvEx4enmmHg7Ozs/LsOjk5Kftr1KhBcnKyRidfbpUoUQJ/f39GjBhBsWLFlGmrJk6cyLhx45g8eTIVK1bE09OT9evXZ3qN31awYMFMp98JDg7GycmJJk2a4OzsjFqtJjw8XOkMyuh3UVb09fXZvXs3pUqVomXLllSsWJEePXrw/Pnzdx4hIN6PMWPG4Onpib+/P40bN2bGz3/Rqk1dvu3fTElz714Ct+LuK59TUtTMnrGWDq1/oHO7SYT+sZPBgwdrdC4KIYQQQohPm0qd0SSiQgghhBBCCCE+aU9eReQqn2F+t/cahxBCCCHEh9Z73848qXeuy7uNJP5YZI0AIYQQQgghhBBCCCGEEJ80LVXWaT5n0hEghBBCCCGEEP9R8ma/EEIIIYQA6QgQQgghhBBCCCGEEEKIT0ZSUhJBQUGsX7+ee/fuYVzYgLqNa9CsW8NM18lKde5kLJP6/4qNjQ3r1q37CBF/HDIiIHOyWLAQQgghhBBCCCGEEEJ8IhYsWEBoaCjjxo0jPDyc9n2aEv5HBFv/2ptl3mdPnjPvhz9wdnb+CJGKfxPpCBBCCCGEEEIIIYQQQohPRFRUFB4eHri5uVGyZElquttTuaYtsTHXssy76Kc/cW7oiIODw4cPVPyrSEeAEEIIIYQQQgghhBBCfCKcnJw4cOAAsbGxAFw5f4NzJ2Oxr1Ux03y7/z7EnRvxtOj+5ccI86PTyqPtUyFrBAghhBBCCCGEEEIIIcQnwtfXl8ePH+Pl5YW2tjbJycm07uWFc0PHDPPcunaXFXM3MOaXfmjn0/6I0Yp/C+kIEEIIIYQQQgghhBBCiE9EeHg4YWFhBAYGYm1tzd+HQlk2ay2FiphQ16tGmvQpySn86v87LXs2wqKUWR5E/HFoqdR5HcK/mnQECCGEEEIIIYQQQgghxCdi6tSp9OrVC29vbwASClfn3q0HrF+6Pd2OgOfPEok9e40r52+wZPpqANQpatRqNXZ2dixcuFAWD/4MSEeAEEIIIYQQQgghhBBCfCJevHiBSqXS2KelrUKdkv4b8XoGOkxaMlRj36mN1zlw4ACzZs2iZMmSHyzWj0lLlXWaz5l0BAghhBBCCCGEEEIIIcQnwt3dnblz51K8eHGsra05cuAkm1bsol7jmkqaFXM38ODuI3qP7YiWlhaWZS00yrhp+hwdHR1sbW0/dvgij0hHgBBCCCGEEEIIIYQQQnwixowZw8yZM/H39yc+Ph4TU0Pcv3KmRfcvlTQP4x8Tf/tBHkYp/m1UarVaVlEQQgghhBBCCCGEEEKIT9Chu3/nOE/Not4fIJK8NeTgjjyp9+cv6udJvTmlldcBCCGE+G+7fPkyKpWKqKiovA5Fg5ubGwMGDFA+W1lZMWPGjDyJRaVSsXbt2gyPR0REoFKpePjw4QePZcKECRQrVizLmN729vX8mEJCQihYsOBHq69evXr88ccf2U7/seN7397X/Td//nwsLS3R0tLK0bPm4+ND8+bN36nu3PqYz95/TY0aNVi9enVehyGEEEII8VmoWdQ7x5v4/EhHgBBCiFxTqVSZbj4+Ph+s7pCQkHTr/O233z5YnXmldu3axMXFYWJi8kHriY6Oxt/fn3nz5hEXF4eXl1eaNB+7YfTN79bQ0BB7e3tCQkI00rRr145z5859lHg2bNjArVu3aN++vXItMtvejvV9yssG8px69OgR/fr1Y/jw4dy4cYNevXqlSfOxOw2trKyU70lPT48KFSrw008/8eZg2Y/17OWUm5ubEnvqvK6TJk0iOTn5ncrN7j21e/dumjZtSvHixTPsNBw7diwjRowgJSXlnWISQggh/g2uJjxn2sHLlJm9C6tMtrG7znPh/lNeJL3b/5OFELmjpcqb7VMhHQFCCCFyLS4uTtlmzJiBsbGxxr6ZM2d+0Prfri8uLo5OnTp90DrzQoECBTA3N0el+rB/YVy8eBGAZs2aYW5ujo6OzgetL7uCg4OJi4vjxIkTtGvXju7du7N582bluJ6eHmZmZh8lllmzZtG9e3e0tLSURuLUrW3btjRq1EhjX7t27T5KXO/Dy5cvP1jZV69e5dWrV3h7e2NhYYG+vv4Hqysnvv/+e+Li4oiOjmbIkCGMGjWK+fPnK8c/1rOXG76+vsTFxRETE4Ofnx9jxozh559/zlVZycnJOWqwf/r0Kfb29syePTvDNN7e3iQkJGg8q0IIIcSnanLkJXpVK4lP1RIZpulc2YJhzmWYcegKDf848hGjE0KI7JGOACGEELlmbm6ubCYmJqhUqjT7Ul26dAl3d3f09fWxt7dn//79GmVFRkZSr1499PT0sLS0xM/Pj6dPn2Za/9v1mZubo6enB8CZM2do3LgxhoaGFCtWjC5dunDv3r1sn9vVq1dp1qwZhoaGGBsb07ZtW27fvg1AQkIC2traHD16FAC1Wk3hwoWpUaOGkn/58uVYWFgArxtY+/Xrh4WFBbq6ulhZWTF58mSN+u7du0eLFi3Q19fHxsaGsLAw5djbb+GnTjWzdu1abG1t0dXVpWHDhly7di3Tczp16hT169dHT08PU1NTevXqxZMnT4DXUwI1bdoUAC0trXQbPi9fvoy7uzsAhQoVSjPqIyUlhWHDhlG4cGHMzc2ZMGGCRv6EhAR69eqFmZkZxsbG1K9fnxMnTmQaM0DBggUxNzenXLlyjBo1isKFC7Nlyxbl+NtT70yYMAEHBweWLl2KlZUVJiYmtG/fnsePHytpHj9+TKdOnTAwMMDCwoLp06dnOb3RvXv32LZtG1999RXwv0biN+89HR2ddO9HgM2bN1OxYkUMDQ2VDoM3BQcHU7FiRXR1dalQoQK//vprltcmM7t27aJmzZro6OhgYWHBiBEjSEpKUo67ubnRr18/Bg0aRJEiRWjYsCEA4eHh2Nraoqenh7u7O5cvX86yrsyel5CQEKpUqQJA2bJlUalU6ZZZpkwZAKpVq4ZKpcLNzU3j+M8//4yFhQWmpqb07duXV69eKcdevnzJsGHDKFGiBAYGBnzxxRdERERkGbeRkRHm5uZYWVnx9ddfU7VqVY17K6NnL7PvMikpCT8/PwoWLIipqSnDhw+nW7duGm/a//XXX1SpUkV5Fhs0aJDl77u36evrK7H369cPDw8P5c38adOmUaVKFQwMDLC0tKRPnz7Ks/7meWzYsAE7Ozt0dHTo3r07ixcvZt26dcpog4yuoZeXFz/88AMtW7bMMD5tbW0aN27M8uXLc3ReQgghxL/Rxov32HPtAVXMjDJM06J8Mf74J44NF+5y7dGLjxidEEJkj3QECCGE+ChGjx7NkCFDiIqKwtbWlg4dOiiNkqdOncLT05OWLVty8uRJVqxYwd69e+nXr1+u6oqLi8PV1RUHBweOHDnCpk2buH37Nm3bts1WfrVaTfPmzbl//z67du1i69atXLx4UXm728TEBAcHB6WR7OTJk8p/Hz16BLxuQHR1dQVev0UeFhbGypUriYmJ4ffff8fKykqjTn9/f9q2bcvJkydp3LgxnTp14v79+xnG+OzZM3788UcWL17Mvn37ePToEe3bt880faNGjShUqBCHDx/mzz//ZNu2bco1HjJkCMHBwcr1e7uRGsDS0pJVq1YBEBMTk2bUx+LFizEwMODgwYNMnTqV77//nq1btyrX1Nvbm1u3bhEeHs7Ro0dxdHTEw8Mj0/N8U3JyMitXruT+/fvkz58/07QXL15k7dq1bNiwgQ0bNrBr1y6mTJmiHB80aBD79u0jLCyMrVu3smfPHo4dO5ZpmXv37kVfX5+KFStmK943PXv2jJ9//pmlS5eye/durl69ypAhQ5TjCxYsYPTo0fz4449ER0czadIkxo4dy+LFi3NcF8CNGzdo3LgxNWrU4MSJE8yZM4eFCxfyww8/aKRbvHgx+fLlY9++fcybN49r167RsmVLGjduTFRUFF9//TUjRozItK6snpd27dqxbds2AA4dOkRcXByWlpZpyjl06BAA27ZtIy4uTmN++Z07d3Lx4kV27tzJ4sWLCQkJ0Zh2qXv37uzbt4/Q0FBOnjxJmzZtaNSoEefPn8/W9VKr1URERBAdHZ3lvZXVdxkQEMCyZcsIDg5Wns03p86Ji4ujQ4cO9OjRg+joaCIiImjZsqXGlES5oaenp3SOaGlpMWvWLP755x8WL17Mjh07GDZsWJrzmDx5Mr/99hunT59m1qxZaUa11K5d+51iqlmzJnv27HmnMoQQQoh/g4qmBlS3MCHiSnyGaQpoa5GYLFPiCZGXVCp1nmyfinx5HYAQQojPw5AhQ/D2fr0gkb+/P5UqVeLChQvKvNwdO3ZU3sa2sbFh1qxZuLq6MmfOHHR1ddMtMyEhAUNDQ+WzoaEht27dYs6cOTg6OjJp0iTl2KJFi7C0tOTcuXPY2tpmGuu2bds4efIksbGxSoPl0qVLqVSpEocPH6ZGjRq4ubkRERHB4MGDiYiIwMPDg0uXLrF3714aN25MREQEAwcOBF6/LW1jY0OdOnVQqVSULl06TZ0+Pj506NABgEmTJhEUFMShQ4do1KhRujG+evWK2bNn88UXXwCvG3QrVqzIoUOHqFmzZpr0y5Yt4/nz5yxZsgQDAwMAZs+eTdOmTQkICKBYsWLKW/Xm5ubp1qmtrU3hwoUBMDMzS7MAbtWqVRk/fjzw+jucPXs227dvp2HDhuzcuZNTp05x584dZcqhn3/+mbVr1/LXX3+lO2d8qg4dOqCtrc2LFy9ITk6mcOHCfP311xmmh9ejE0JCQjAyev3WVpcuXdi+fTs//vgjjx8/ZvHixfzxxx94eHgAr9/GL168eKZlXr58mWLFiqGllfP3KF69esXcuXMpV64cAP369eP7779Xjk+cOJHAwEDlDesyZcpw5swZ5s2bR7du3XJc36+//oqlpSWzZ89GpVJRoUIFbt68yfDhwxk3bpxyDtbW1kydOlXJN2rUKMqWLcv06dNRqVSUL1+eU6dOERAQkGFd2XleTE1NAShatGiG91fRokUBMDU1TZOmUKFCzJ49G21tbSpUqIC3tzfbt2/H19eXixcvsnz5cq5fv658h0OGDGHTpk0EBwdr/B542/DhwxkzZgwvX77k1atX6Orq4ufnl+m1zeq7DAoKYuTIkbRo0QJ4/ZyFh4crx+Pi4khKSqJly5bK74LUERO5kZKSwpYtW9i8ebPyO/TNkS1lypRh4sSJfPvttxqjTF69esWvv/6Kvb29sk9PT4/ExMQMv6OcKlGiBFevXiUlJSXd5yYxMZHExESNfTo6Ov+aacmEEEKIVH+3d+LnA7GEnb+bYZrdVx/Q3s6cLZfu8c/dJxmmE0KIvCIjAoQQQnwUVatWVX5OnTLnzp07ABw9epSQkBAMDQ2VzdPTk5SUFGJjYzMs08jIiKioKGWLjIxUytu5c6dGeRUqVAD+Nw9+ZqKjo7G0tNR4a9nOzo6CBQsSHR0NvJ5WZc+ePaSkpLBr1y7c3Nxwc3Nj165d3Lp1i3PnzikjAnx8fIiKiqJ8+fL4+flpTD2S3vUxMDDAyMhIuT7pyZcvH9WrV1c+V6hQQSO+9M7J3t5e6QQAcHFxISUlhZiYmCyvSXa8eQ7w+nt+8zt+8uQJpqamGt9LbGxslt/J9OnTiYqKYuvWrTg4ODB9+nSsra0zzWNlZaV0Arwdy6VLl3j16pVGh4mJiQnly5fPtMznz59n2CmVFX19faXh+O147t69y7Vr1+jZs6fGtfnhhx+ydb+mJzo6GmdnZ40pnlxcXHjy5AnXr19X9r15D6Xmq1WrlkY+Z2fnLOvK6nl5V5UqVUJbW1v5/Ob1O3bsGGq1GltbW43rt2vXriyv39ChQ4mKimLXrl24u7szevToLN+Cz+y7TEhI4Pbt2xr3lra2Nk5OTspne3t7PDw8qFKlCm3atGHBggU8ePAg+xfj//36668YGhqiq6vLV199RefOnZWOuJ07d9KwYUNKlCiBkZERXbt2JT4+XmP6oQIFCqR5Zt83PT09UlJS0jT2p5o8eTImJiYa29vTpgkhhBD/BoO3ncW3miWtKhTLMM2sw1eIuHKfNa2rcaFPvY8YnRAilSwWnDkZESCEEOKjeHO6jdRGxtTFKVNSUvjmm2/SfRO3VKlSGZappaWVboNwSkqK8qb721I7ITKjVqvTnSP/zf316tXj8ePHHDt2jD179jBx4kQsLS2ZNGkSDg4OmJmZKVPIODo6Ehsby8aNG9m2bRtt27alQYMG/PXXX0rZb09HolKpsly8M70YM1rUNKNzyixPTmV2DikpKVhYWKQ75/jbIwveZm5ujrW1NdbW1vz5559Uq1aN6tWrY2dnl6tYUqdgefu8s5qapUiRIrlqsM0ontT6UuNasGCBMsIj1ZuN3zmR3ved3nm/2TH0Zpp3rSuz/bmR1b2VumbH29frzRFD6SlSpIhyb61atQpra2tq1apFgwYNchTL29cts3tLW1ubrVu3EhkZyZYtWwgKCmL06NEcPHhQWSchOzp16sTo0aPR0dGhePHiyrlfuXKFxo0b07t3byZOnEjhwoXZu3cvPXv21FhXQU9P74Mvgnz//n309fU11sp408iRIxk0aJDGPhkNIIQQ4t9oTcwdShjp0sepFKvO3k43TWJyCsN2nGNUxHmK6OXnQPfMX6YQQoiPTToChBBC5DlHR0dOnz6d5VveOSlv1apVWFlZkS9fzv9XZ2dnx9WrV7l27ZrylvOZM2dISEhQGvdT1wlInXrFzs6O4sWLc/z4cTZs2KCMBkhlbGxMu3btaNeuHa1bt6ZRo0bcv39fmWonp5KSkjhy5Ijy5nFMTAwPHz5URj6kd06LFy/m6dOnSuPvvn370NLSynKqpDcVKFAAeD1ff044Ojpy69Yt8uXLl2Z9hJywtramVatWjBw5knXr1uWqjHLlypE/f34OHTqkfL+PHj3i/Pnzab63N1WrVo1bt27x4MEDChUqlKu601OsWDFKlCjBpUuX6NSp03sp087OjlWrVmk0xkdGRmJkZESJEiUyzffmfPYABw4cyLKurJ6X7MjtvVWtWjWSk5O5c+cOdevWzVHeNxUqVIj+/fszZMgQjh8/nqtGchMTE4oVK8ahQ4eUWJKTkzl+/DgODg5KOpVKhYuLCy4uLowbN47SpUuzZs2aNI3iWdWV3u/MI0eOkJSURGBgoDIdz8qVK7NVZoECBXJ8/TPzzz//4OjomOFxmQZICCHEpyRFrSY7fx4kpai59fTlhw9ICJGGTH2TObk+Qggh8tzw4cPZv38/ffv2JSoqivPnzxMWFkb//v1zVV7fvn25f/8+HTp04NChQ1y6dIktW7bQo0ePbDVyNWjQgKpVq9KpUyeOHTvGoUOH6Nq1K66urhpTqbi5ufH777/j6uqKSqWiUKFC2NnZsWLFCtzc3JR006dPJzQ0lLNnz3Lu3Dn+/PNPzM3Ns3wTPjP58+enf//+HDx4kGPHjtG9e3dq1aqV7voA8PrtYV1dXbp168Y///zDzp076d+/P126dKFYsYyHOL+tdOnSqFQqNmzYwN27d3nyJHvznzZo0ABnZ2eaN2/O5s2buXz5MpGRkYwZM4YjR45ku36AwYMHs379+hznS2VkZES3bt0YOnQoO3fu5PTp0/To0QMtLa1MG3+rVatG0aJF2bdvX67qzcyECROYPHkyM2fO5Ny5c5w6dYrg4GCmTZuWab6EhASN6bGioqK4evUqffr04dq1a/Tv35+zZ8+ybt06xo8fz6BBgzJd46B3795cvHiRQYMGERMTwx9//KGxKG96svu8ZMXMzAw9PT1lce+EhIRs5bO1taVTp0507dqV1atXExsby+HDhwkICNCYmz87+vbtS0xMjLIodm7079+fyZMns27dOmJiYvjuu+948OCBcm8dPHiQSZMmceTIEa5evcrq1au5e/durhahTk+5cuVISkoiKCiIS5cusXTpUubOnZutvFZWVpw8eZKYmBju3bunMYLgTU+ePFHuN4DY2Fjl3nvTnj17+PLLL9/pfIQQQoh/A8+ypvR0KMmWi/eUfcOcyxDY4H9TS5YpqEdzWzOsTPSwNzNKrxghhCApKYkxY8ZQpkwZ9PT0KFu2LN9//32WMwIkJiYyevRoSpcujY6ODuXKlWPRokU5qls6AoQQQuS5qlWrsmvXLs6fP0/dunWpVq0aY8eOzdY0PukpXrw4+/btIzk5GU9PTypXrsx3332HiYlJthZ6ValUrF27lkKFClGvXj0aNGhA2bJlWbFihUY6d3d3kpOTNRr9XV1dSU5O1niz3NDQkICAAKpXr06NGjW4fPky4eHhuVp0NpW+vj7Dhw+nY8eOODs7o6enR2hoaKbpN2/ezP3796lRowatW7fGw8OD2bNn56jeEiVK4O/vz4gRIyhWrBj9+vXLVj6VSkV4eDj16tWjR48e2Nra0r59e2UB3pyoUqUKDRo0YNy4cTnK96Zp06bh7OxMkyZNaNCgAS4uLlSsWDHTNQC0tbXp0aMHy5Yty3W9Gfn666/57bffCAkJoUqVKri6uhISEpLlVDERERFUq1ZNYxs3bhwlSpQgPDycQ4cOYW9vT+/evenZsydjxozJtLxSpUqxatUq1q9fj729PXPnzs10sV3I/vOSlXz58jFr1izmzZtH8eLFadasWbbzBgcH07VrVwYPHkz58uX56quvOHjwoMa6BdlRtGhRunTpwoQJE7L8Qzwjw4cPp0OHDnTt2hVnZ2dlzZPUe8vY2Jjdu3fTuHFjbG1tGTNmDIGBgXh5eQGvv1OVSsXly5dzVb+DgwPTpk0jICCAypUrs2zZsmzPu+/r60v58uWpXr16pp1eR44cUe43gEGDBin3XqobN24QGRlJ9+7dc3UeQgghxL/JKJdy/PFPHIEHLyv7zPQLUMLof387aqlU+FYrycb2Tixt9mHX4RFCfLoCAgKYO3cus2fPJjo6mqlTp/LTTz8RFBSUab62bduyfft2Fi5cSExMDMuXL89wRoCMqNS5mQxWCCGEEHkmJCSEAQMG8PDhw7wO5T/j6dOnlChRgsDAQHr27Jlhutu3b1OpUiWOHj1K6dKlP2KE4lOVkpJCxYoVadu2LRMnTswyfUhICD/++CNnzpxJsx7Bp2To0KEkJCQwf/78vA5FCCGEeGdWs3flOM/lfhlPOSmE+DDGHt2WJ/VOdMp4jbG3NWnShGLFirFw4UJlX6tWrdDX12fp0qXp5tm0aRPt27fn0qVLuZ5eGGREgBBCCCE+Q8ePH2f58uVcvHiRY8eOKXPzZ/UWeuofbG9PgSJEqitXrrBgwQJliqdvv/2W2NhYOnbsmK38mzZtYtKkSZ90JwC8nuopOx0fQgghhBBCfOoSExN59OiRxpaYmJhu2jp16rB9+3bOnTsHwIkTJ9i7dy+NGzfOsPywsDCqV6/O1KlTKVGiBLa2tgwZMoTnz5/nKE5ZLFgIIYQQn6Wff/6ZmJgYChQogJOTE3v27KFIkSJZ5svJlDXi86OlpUVISAhDhgxBrVZTuXJltm3blu01ADKb4utTMnTo0A9eR+paCOvXr+fevXsULVqUFi1a0KdPn0ynXnv58iW//PILYWFh3L17F3Nzc3r37k3r1q0/eMxCCCE+TfJ2vxCfBq1sLOj9IUyePBl/f3+NfePHj2fChAlp0g4fPpyEhAQqVKiAtrY2ycnJ/Pjjj3To0CHD8i9dusTevXvR1dVlzZo13Lt3jz59+nD//v0crRMgUwMJIYQQQgghPjlz5swhJCSEgIAArK2tGbomlBO/LaF8q68o41k/w3xHps8h8dEjyrf6ikmezbh//z5JSUk4Ojp+xOiFEEIIIcT7Nv5Y3kwNNKpS3TQjAHR0dNDR0UmTNjQ0lKFDh/LTTz9RqVIloqKiGDBgANOmTaNbt27plv/ll1+yZ88ebt26hYmJCQCrV6+mdevWPH36FD09vWzFKSMChBBCCCGEEJ+cqKgoPDw8lAXbLWo6cvPAYRJir2SY587J08THnMf954kUMDSgZMmSlCxZ8iNFLIQQQggh/osyavRPz9ChQxkxYgTt27cHoEqVKly5coXJkydn2BFgYWFBiRIllE4AgIoVK6JWq7l+/To2NjbZqlvWCBBCCCGEEEJ8cpycnDhw4ACxsbEAPLp6nfvnLlLUvnKGeW4fO4mJVSku/b2Fbd+NwNPTk4CAAF68ePGxwhZCCCGEEB+Ilipvtpx49uxZmmkstbW1SUlJyTCPi4sLN2/e5MmTJ8q+c+fOoaWllaOXWmREgBBCCCGEEOKT4+vry+PHj/Hy8kJbW5uk5GTKt/6KEs41Mszz/O49Hpy/iHb+/FT36023EuXw9/fn4cOHTJ48+SNGL4QQQgghPkdNmzblxx9/pFSpUlSqVInjx48zbdo0evTooaQZOXIkN27cYMmSJQB07NiRiRMn0r17d/z9/bl37x5Dhw6lR48e2Z4WCGREgBBCCCGEEOITFB4eTlhYGIGBgaxevRr7Xt24FL6N63v2Z5jn9fJoKhy+7UHBcla4uroyYsQI1qxZI6MChBBCCCE+cdp5tOVEUFAQrVu3pk+fPlSsWJEhQ4bwzTffMHHiRCVNXFwcV69eVT4bGhqydetWHj58SPXq1enUqRNNmzZl1qxZOapbRgQIIYQQQgghPjlTp06lV69eeHt7A1Dy4Rc8vxfPhQ2bKVnXOd08OibG6BYqSH79/705Va5cOdRqNbdu3cLKyupjhC6EEEIIIT5TRkZGzJgxgxkzZmSYJiQkJM2+ChUqsHXr1neqWzoChBBCCCGEEJ+cFy9eoFJpTsqq0tKCFHWGeQrbliPu8DGSXrwgn64uALGxsWhpaWFubv5B4xVCCCGEEB+WlirjvwOFTA0khBBCCCGE+AS5u7szd+5cIiIiuH79OreORBG7aTvFqjsoac6uXEvUvBDlc3HnGhQwNOTEgqU8vhHH4cOH+emnn2jVqhW6/98xIIQQQgghxH+RjAgQQgghhBBCfHLGjBnDzJkz8ff3Jz4+Hm0TI0q518GmubeSJvFhAs/j7yuf8+nq8sUwP04vXcHe8ZM5V9gULy8vBgwYkAdnIIQQQgghxMejUr9eMUsIIYQQQgghPlmDDu7IcZ5pX9T/AJEIIYQQQoi8MOXEu82hn1sj7BvmSb05JVMDCSGEEEIIIYQQQgghhBD/YTI1kBBCCJENly9fpkyZMhw/fhwHB4e8DiddERERuLu78+DBAwoWLJhumpCQEAYMGMDDhw8/amwCduzYQZ8+fThz5gxaWtl/F+NTuPd8fHx4+PAha9euzetQ3hs3NzccHByYMWNGttJn5/n7t7KysmLAgAHvdXqc2bNns2XLFsLCwt5bmVmRt/uFEEIIIT5vWqq8juDfTUYECCGE+OypVKpMNx8fnw9a/8uXL/npp59wdHTEwMAAExMT7O3tGTNmDDdv3vygdX9IFy5coHv37pQsWRIdHR3KlClDhw4dOHLkSF6HlieGDRvG6NGjlU6AkJCQDBuMVSqV0qhuaWlJXFwclStXzlW9Pj4+yr2cP39+ihUrRsOGDVm0aBEpKSm5KvN9SI3pwIEDGvsTExMxNTVFpVIRERGR7fImTJjwXjtKVq9ezcSJE99beTkVEhKi8XvI0NAQJycnVq9enWcxpXrx4gU+Pj5UqVKFfPny0bx58zRpfH19OXz4MHv37v34AQohxCcqKSmJ6dOnU79+fapWrUo9d2fG/+zHqfgwTj/YkOX2V0QQdnZ2NGvWLK9PRQghxL+QdAQIIYT47MXFxSnbjBkzMDY21tg3c+bMD1Z3YmIiDRs2ZNKkSfj4+LB7926OHj3K1KlTiY+PJygo6IPV/SEdOXIEJycnzp07x7x58zhz5gxr1qyhQoUKDB48OK/D++giIyM5f/48bdq0yXFebW1tzM3NyZcv9wM5GzVqRFxcHJcvX2bjxo24u7vz3Xff0aRJE5KSknJdbnJy8jt1JlhaWhIcHKyxb82aNRgaGua6zHf16tUrAAoXLoyRkVGexQFo/C46fvw4np6etG3blpiYmDyNKzk5GT09Pfz8/GjQoEG6aXR0dOjYseMn+ztMCCHywoIFCwgNDWXcuHGEh4fTpV8T1i6LIPzPrDtVnz55zqzvl+Ps7PwRIhVCCPEpko4AIYQQnz1zc3NlMzExQaVSpdmX6tKlS7i7u6Ovr4+9vT379+/XKCsyMpJ69eqhp6eHpaUlfn5+PH36NMO6p0+fzt69e9mxYwd+fn44OTlhbW2Np6cnc+bMYdKkSUraxMRE/Pz8MDMzQ1dXlzp16nD48OFMzy0kJIRSpUqhr69PixYtiI+PT5Nm/fr1ODk5oaurS9myZfH399doHFapVPz222+0aNECfX19bGxsMp3uQ61W4+Pjg42NDXv27MHb25ty5crh4ODA+PHjWbdunZL21KlT1K9fHz09PUxNTenVqxdPnjxRjvv4+NC8eXMmTZpEsWLFKFiwoBLf0KFDKVy4MCVLlmTRokVKnsuXL6NSqQgNDaV27dro6upSqVIljbfLk5OT6dmzJ2XKlEFPT4/y5cun6fCJiIigZs2aGBgYULBgQVxcXLhy5QoAJ06cwN3dHSMjI4yNjXFycsp0pENoaChffvklurq6GabJSOr5REVFAfDgwQM6depE0aJF0dPTw8bGJk1j+tt0dHQwNzenRIkSODo6MmrUKNatW8fGjRsJCQlR0k2bNo0qVapgYGCApaUlffr00fg+UkcxbNiwATs7O3R0dJRr8qajR49iZmbGjz/+mGlc3bp1IzQ0lOfPnyv7Fi1aRLdu3dKkHT58OLa2tujr61O2bFnGjh2rNNqHhITg7+/PiRMnlDfoU88rISGBXr16YWZmhrGxMfXr1+fEiRNKuakjCRYtWkTZsmXR0dFBrVbj5uamMVXO77//TvXq1TEyMsLc3JyOHTty586dDM/typUrNG3alEKFCmFgYEClSpUIDw/P9Hq87c3fRTY2Nvzwww9oaWlx8uRJJc2DBw/o2rUrhQoVQl9fHy8vL86fP69RzqpVq6hUqRI6OjpYWVkRGBiYab3BwcGYmJiwdWv6i60ZGBgwZ84cfH19MTc3z7Ccr776irVr12p8v0IIITIWFRWFh4cHbm5ulCxZktr17XGoacvF6OtZ5p075S/qflntXzuNoBBCfAzaqrzZPhXSESCEEELkwOjRoxkyZAhRUVHY2trSoUMHpdH81KlTeHp60rJlS06ePMmKFSvYu3cv/fr1y7C85cuX07BhQ6pVq5bucZXqf39VDBs2jFWrVrF48WKOHTumdBjcv38/3bwHDx6kR48e9OnTh6ioKNzd3fnhhx800mzevJnOnTvj5+fHmTNnmDdvHiEhIWkacP39/Wnbti0nT56kcePGdOrUKcN6o6KiOH36NIMHD053LvzU6XCePXtGo0aNKFSoEIcPH+bPP/9k27Ztaa7Xjh07uHnzJrt372batGlMmDCBJk2aUKhQIQ4ePEjv3r3p3bs3165d08g3dOhQBg8ezPHjx6lduzZfffWV0hGSkpJCyZIlWblyJWfOnGHcuHGMGjWKlStXAq+H5jdv3hxXV1dOnjzJ/v376dWrl/J9dOrUiZIlS3L48GGOHj3KiBEjyJ8/f7rXA2D37t1Ur149w+M5MXbsWM6cOcPGjRuJjo5mzpw5FClSJMfl1K9fH3t7e42pZrS0tJg1axb//PMPixcvZseOHQwbNkwj37Nnz5g8eTK//fYbp0+fxszMTON4REQEHh4e+Pv7M3r06ExjcHJyokyZMqxatQqAa9eusXv3brp06ZImrZGRESEhIZw5c4aZM2eyYMECpk+fDkC7du0YPHgwlSpVUt6gb9euHWq1Gm9vb27dukV4eDhHjx7F0dERDw8Pjfv3woULrFy5klWrVikdLm97+fIlEydO5MSJE6xdu5bY2NhMpw3r27cviYmJ7N69m1OnThEQEPBOIx2Sk5NZvHgxAI6Ojsp+Hx8fjhw5QlhYGPv370etVtO4cWOlk+To0aO0bduW9u3bc+rUKSZMmMDYsWM1OoDe9PPPPzNkyBA2b95Mw4YNcx0vQPXq1Xn16hWHDh16p3KEEOJz4eTkxIEDB4iNjQUg9vxNok/E4li7Qqb5tm84xK0b8bTr+eXHCFMIIcQnShYLFkIIIXJgyJAheHt7A68bxytVqsSFCxeoUKECP/30Ex07dlTeIraxsWHWrFm4uroyZ86cdN8GP3fuHG5ubhr7WrRoobyJW7VqVSIjI3n69Clz5swhJCQELy8v4PXw8a1bt7Jw4UKGDh2apuyZM2fi6enJiBEjALC1tSUyMpJNmzYpaX788UdGjBihvIFdtmxZJk6cyLBhwxg/frySzsfHhw4dOgAwadIkgoKCOHToEI0aNUpTb+rbyBUqZP6P1mXLlvH8+XOWLFmCgYEB8HqB0aZNmxIQEECxYsWA11O0zJo1Cy0tLcqXL8/UqVN59uwZo0aNAmDkyJFMmTKFffv20b59e6X8fv360apVKwDmzJnDpk2bWLhwIcOGDSN//vz4+/sracuUKUNkZCQrV66kbdu2PHr0iISEBJo0aUK5cuUAqFixopL+6tWrDB06VDlHGxubTM/18uXLFC9ePM3+hISEHDcOX716lWrVqikdC1ZWVjnK/6YKFSpovF3+5hvwZcqUYeLEiXz77bf8+uuvyv5Xr17x66+/Ym9vn6a8devW0aVLF+bNm6fcL1np3r07ixYtonPnzgQHB9O4cWOKFi2aJt2YMWOUn62srBg8eDArVqxg2LBh6OnpYWhoSL58+TTeUN+xYwenTp3izp076OjoAK8buteuXctff/1Fr169gNeN/EuXLk233lQ9evRQfi5btiyzZs2iZs2aPHnyJN3v8OrVq7Rq1YoqVaooeXLqzfvj+fPn5M+fn/nz5yv35Pnz5wkLC2Pfvn3Url0beP1cWVpasnbtWtq0acO0adPw8PBg7NixwOvfA2fOnOGnn35K05ExcuRIFi9eTEREhBL3u0gdTXP58mVcXV3THE9MTCQxMVFjn46OjvJdCSHE58bX15fHjx/j5eWFtrY2ycnJdOztRd0vHTPMc/PqXX7/5W9+nNcP7XzaHzFaIYT495HFgjMnHQFCCCFEDlStWlX52cLCAoA7d+5QoUIFjh49yoULF1i2bJmSRq1Wk5KSQmxsrEZD8pvefOsf4Ndff+Xp06fMmjWL3bt3A3Dx4kVevXqFi4uLki5//vzUrFmT6OjodMuNjo6mRYsWGvucnZ01OgKOHj3K4cOHNUYAJCcn8+LFC549e4a+vn6a8zYwMMDIyCjDaVHUanW655VefPb29konAICLiwspKSnExMQoHQGVKlXSGFlQrFgxjYVztbW1MTU1TRPPm3Pk5suXj+rVq2tcq7lz5/Lbb79x5coVnj9/zsuXL5Xh9IULF8bHxwdPT08aNmxIgwYNaNu2rfKdDxo0iK+//pqlS5fSoEED2rRpozTOpuf58+fpdgQZGRlx7NixNPsz61j49ttvadWqFceOHePLL7+kefPmSiNwTqnVao3vaefOnUyaNIkzZ87w6NEjkpKSePHiBU+fPlW+pwIFCmjcD6kOHjzIhg0b+PPPP9Pcd5np3LkzI0aM4NKlS4SEhDBr1qx00/3111/MmDGDCxcu8OTJE5KSkjA2Ns607KNHj/LkyRNMTU019j9//pyLFy8qn0uXLp1pJwDA8ePHmTBhAlFRUdy/f19ZG+Hq1avY2dmlSe/n58e3337Lli1baNCgAa1atUr3umXmzfvj2bNnbNu2jW+++QZTU1OaNm1KdHQ0+fLl44svvlDymJqaUr58eeVej46OTrNopIuLCzNmzCA5ORlt7deNRoGBgTx9+pQjR47kqtMiI3p6ejx79izdY5MnT9bokAMYP348EyZMeG/1CyHEpyQ8PJywsDACAwOxtrZm29HlLJq+jsJFjHH3rpEmfXJyCtPHL6O9ryfFS2X+/zEhhBBCpgYSQgghcuDN6V9SG1BTGwRTUlL45ptviIqKUrYTJ05w/vz5DBuJbWxsOHv2rMY+CwsLrK2tKVy4sLIvo8b1txty3z6WlZSUFPz9/TViPnXqFOfPn9douH572huVSpXhIrG2trYAGXZQZCf2N/enV3dO4kmv3JUrVzJw4EB69OjBli1biIqKonv37rx8+VJJGxwczP79+6lduzYrVqzA1taWAwcOAK/nlT99+jTe3t7s2LEDOzs71qxZk2G9RYoU4cGDB2n2a2lpYW1tnWbLjJeXF1euXGHAgAHcvHkTDw8PhgwZkuW5pyc6OpoyZcoAr+e0b9y4MZUrV2bVqlUcPXqUX375BfjfArrwumE3ve+tXLlyVKhQgUWLFmlcx6yYmprSpEkTevbsyYsXL5QRL286cOAA7du3x8vLiw0bNnD8+HFGjx6dZT0pKSlYWFho3N9RUVHExMRojKJ5szMqPU+fPuXLL7/E0NCQ33//ncOHDyvfd0YxfP3111y6dIkuXbpw6tQpqlevnuOFc9+8P6pWrcqgQYNwd3cnICAAyPgZf/PZSu85Sy9f3bp1SU5OVqbHel/u37+fYSfLyJEjSUhI0NhGjhz5XusXQohPydSpU+nVqxfe3t6UL18eN6/qNG1fj9VLtqeb/sWzRC5GX2NB4BpauwyltctQfvnlF86ePYudnV2atayEEOK/TkulzpPtUyEdAUIIIcR74ujoyOnTp9Nt2C1QoEC6eTp06MDWrVs5fvx4pmWnlrF3715l36tXrzhy5EiGIw3s7OyUhutUb392dHQkJiYm3ZjTm98/OxwcHLCzsyMwMDDdxvmHDx8q8UVFRWksprxv3z60tLSUzoR38ea5JiUlcfToUWUqnz179lC7dm369OlDtWrVsLa21nhDPFW1atUYOXIkkZGRVK5cmT/++EM5Zmtry8CBA9myZQstW7bMdMHeatWqcebMmXc+p1RFixbFx8eH33//nRkzZjB//vwcl5E6bU7q9ElHjhwhKSmJwMBAatWqha2tLTdv3sx2eUWKFGHHjh1cvHiRdu3aaXQeZKVHjx5ERETQtWtX5Q31N+3bt4/SpUszevRoqlevjo2NTZpFigsUKEBycrLGPkdHR27dukW+fPnS3N85WVfh7Nmz3Lt3jylTplC3bl0qVKiQ6ULBqSwtLenduzerV69m8ODBLFiwINt1ZkRbW1tZfNfOzo6kpCQOHjyoHI+Pj+fcuXPK7wU7OzuN3xvwelFzW1tbjWtds2ZNNm3axKRJk/jpp5/eOU54PZLpxYsXGa6BoqOjg7GxscYm0wIJIT5nL168SNN5q6WtRUpK+o1MegY6TF82hMAlg5Stffv2lClThrVr16Y7jZ8QQojPl0wNJIQQQrwnw4cPp1atWvTt2xdfX18MDAyIjo5m69atGb4JPHDgQP7++2/q16/PhAkTqFu3LoUKFeLcuXNs3LhRaagzMDDg22+/ZejQoRQuXJhSpUopc+X37Nkz3bL9/PyoXbs2U6dOpXnz5mzZskVjWiCAcePG0aRJEywtLWnTpg1aWlqcPHmSU6dOpVlYOLtUKhXBwcE0aNCAevXqMWrUKCpUqMCTJ09Yv349W7ZsYdeuXXTq1Inx48fTrVs3JkyYwN27d+nfvz9dunRRpgV6F7/88gs2NjZUrFiR6dOn8+DBA2Wed2tra5YsWcLmzZspU6YMS5cu5fDhw8rb8bGxscyfP5+vvvqK4sWLExMTw7lz5+jatSvPnz9n6NChtG7dmjJlynD9+nUOHz6sNKinx9PTU1no9V2NGzcOJycnKlWqRGJiIhs2bMiwMyhVYmIit27dIjk5mdu3b7Np0yYmT55MkyZN6Nq1K/D6jf6kpCSCgoJo2rQp+/btY+7cuTmKzczMjB07duDu7k6HDh0IDQ0lX76s/9xs1KgRd+/ezXCqH2tra65evUpoaCg1atTg77//TjMCw8rKitjYWKKioihZsiRGRkY0aNAAZ2dnmjdvTkBAAOXLl+fmzZuEh4fTvHnzbC/gXKpUKQoUKEBQUBC9e/fmn3/+YeLEiZnmGTBgAF5eXtja2vLgwQN27NiR5ff0NrVaza1bt4DX0xlt3bqVzZs3M27cOOD1iKJmzZrh6+vLvHnzMDIyYsSIEZQoUUKZDmjw4MHUqFGDiRMn0q5dO/bv38/s2bM11n1I5ezszMaNG2nUqBH58uVj4MCBGcZ25swZXr58yf3793n8+LGyyHLq9FrwusOtbNmymU6bJYQQ4n/c3d2ZO3cuxYsXx9ramgOHT7F++S7qN6mppPn917+Jv5vAd+M7oqWlRelyFhplXDR9gY6Oznt5qUIIIcR/i4wIEEIIId6TqlWrsmvXLs6fP0/dunWpVq0aY8eOVeaVT4+uri7bt29nxIgRBAcHU6dOHSpWrMiAAQNwcXFh7dq1StopU6bQqlUrunTpgqOjIxcuXGDz5s0UKlQo3bJr1arFb7/9RlBQEA4ODmzZskVjwVV43UC9YcMGtm7dSo0aNahVqxbTpk2jdOnS73QtatasyZEjRyhXrhy+vr5UrFiRr776itOnTzNjxgwA9PX12bx5M/fv36dGjRq0bt0aDw8PZs+e/U51p5oyZQoBAQHY29uzZ88e1q1bp7wF3rt3b1q2bEm7du344osviI+Pp0+fPkpefX19zp49S6tWrbC1taVXr17069ePb775Bm1tbeLj4+natSu2tra0bdsWLy+vNHOdv6lz586cOXOGmJiYdz6vAgUKMHLkSKpWrUq9evXQ1tYmNDQ00zybNm3CwsICKysrGjVqxM6dO5k1axbr1q1TOpscHByYNm0aAQEBVK5cmWXLljF58uQcx2dubq6MNujUqVOat/TTo1KpKFKkSIYjZ5o1a8bAgQPp168fDg4OREZGKovfpmrVqhWNGjXC3d2dokWLsnz5clQqFeHh4dSrV48ePXpga2tL+/btuXz5co46m4oWLUpISAh//vkndnZ2TJkyhZ9//jnTPMnJyfTt25eKFSvSqFEjypcvr9H4bmVlleVc+I8ePcLCwgILCwsqVqxIYGAg33//PaNHj1bSBAcH4+TkRJMmTXB2dkatVhMeHq5Mn+Xo6MjKlSsJDQ2lcuXKjBs3ju+//z7NQsGpXFxc+Pvvvxk7dmyG6zUANG7cmGrVqrF+/XoiIiKoVq1amjf/ly9fjq+vb6bnKIQQ4n/GjBmDp6cn/v7+NG7cmMVB6/myuTMdvmmkpHlw7xH3bj3MuyCFEOJfTEuVN9unQqXOzgTCQgghhBCfiMuXL1OmTBmOHz+u8XZyXhs2bBgJCQnMmzcvr0MReez58+cULlyY8PBw3N3d8zqcD+Kff/7Bw8ODc+fOYWJiktfhCCHEJ+n0gw05zlOpUJMPEIkQQnwags5syZN6+9t9mSf15pRMDSSEEEII8RGMHj2aX375heTk5HTnwRefj127dlG/fv3/bCcAwM2bN1myZIl0AgghxDuQRn0hhMgZ+VdW5mREgBBCCCH+U/6tIwKEEOK/KnV9kfXr13Pv3j30ChpSpUFN6rTzRJXBwvNXTp5n2ai06+eEh4fLuhJCCCGEyJVf82hEQB8ZESCEEEII8fFZWVkh7zkIIcTHs2DBAkJDQwkICMDa2prZW3/n75l/oKOvR81mbpnm/WbeGHT0dWlb5nW6woULf/B4hRBCCCE+R9IRIIQQQgghhBAi16KiovDw8MDNzQ2AinWqcWb3MW5duJplXgMTQ3QN9SlatOgHjlIIIYQQ/3Wf0sK9eSH9cZpCCCGEEEIIIUQ2ODk5ceDAAWJjYwG4fekG185colz1SlnmXfjdVGZ2GUO3bt04cODAhw5VCCGEEOKzJSMChBBCCCGEEELkmq+vL48fP8bLywttbW2SkpNx6+JNJVenDPMYFjbGq197LKwtSXqVxKtjt/Dx8WHp0qXUqFHjI0YvhBBCiP8KLZVMEZsZ6QgQQgghhBBCCJFr4eHhhIWFERgYiLW1NQsiVrJtwWoMTU2o6vFFunlMSxbDtGQx5XO3r3pz69YtFi5cKB0BQgghhBAfgHQECCGEEEIIIYTItalTp9KrVy+8vb0BqKJVk4Q7D4j8c2uGHQHpsbe3Jyws7EOFKYQQQoj/OG1ZIyBTskaAEEIIIYQQQohce/HiBSqV5r+8tbRUkJKz4fnR0dGyaLAQQgghxAciIwKEEEIIIYQQQuSau7s7c+fOpXjx4lhbWxMTeYKDa3di37CWkmZnSBiP4xP4anAXAA6t24mJmSlFS5mTnJRMYFggmzdvJigoKK9OQwghhBDiP006AoQQQgghhBBC5NqYMWOYOXMm/v7+xMfHo1fIkGpeLtRt30hJ8+TBIx7dfaB8Tn6VzI5Fa3kcn0C+AvmpVL4i8+fPx9XVNS9OQQghhBD/AVoyNVCmVGq1WpZTFkIIIYQQQgjxXiw+vznHebrZeH6ASIQQQgjxOQk+l/O/Qd6H7rafxt8xMiJACCGEEEK8F5cvX6ZMmTIcP34cBweHvA7nvXJzc8PBwYEZM2bkeT1WVlYMGDCAAQMGfNBYsuLj48PDhw9Zu3ZtnsYh/n2kUV8IIYQQeUFGBGROOgKEEEIIIUSW3l4I9G3dunVjwoQJH6TukJAQBgwYwMOHD9ONa82aNTRv3vyD1P2xrV69mvz58+coj5WVFSEhIbi5ueU435UrVzI87urqSkRERI7KFOK/KCkpiaCgINavX8+9e/cwKmxAHa8aNOnaEC0trXTznD1+ganf/Zpmf3h4OOXKlfvQIQshhBBCpCEdAUIIIYQQIktxcXHKzytWrGDcuHHExMQo+/T09Hjw4EF6WUUOFC5c+KPVdfjwYZKTkwGIjIykVatWxMTEYGxsDECBAgU+WixC/JstWLCA0NBQAgICsLa2ZtW+JSycHIqegR4N29TLNO+kZSPQ09elRtEGwMd9xoUQQggh3pT+6wtCCCGEEEK8wdzcXNlMTExQqVRp9qW6dOkS7u7u6OvrY29vz/79+zXKioyMpF69eujp6WFpaYmfnx9Pnz59L3EOHz4cW1tb9PX1KVu2LGPHjuXVq1fK8QkTJuDg4MDSpUuxsrLCxMSE9u3b8/jxYyXN06dP6dq1K4aGhlhYWBAYGJimHisrK3744QclXenSpVm3bh13796lWbNmGBoaUqVKFY4cOaLkiY+Pp0OHDpQsWRJ9fX2qVKnC8uXLNcp1c3PTmPLnzp07NG3aFD09PcqUKcOyZcsyPf+XL1/Sr18/LCws0NXVxcrKismTJ6ebtmjRosr3l9o4aWZmhrm5OUWLFmXo0KGUKVMGPT09ypcvz8yZMzOtW61WM3XqVMqWLYuenh729vb89ddfmeYR4lMQFRWFh4cHbm5ulCxZkupu9lSuYcvlmGtZ5jUuaISJqTFFixalaNGiaGtrf4SIhRBCiM+Tlipvtk+FdAQIIYQQQoj3avTo0QwZMoSoqChsbW3p0KEDSUlJAJw6dQpPT09atmzJyZMnWbFiBXv37qVfv37vpW4jIyNCQkI4c+YMM2fOZMGCBUyfPl0jzcWLF1m7di0bNmxgw4YN7Nq1iylTpijHhw4dys6dO1mzZg1btmwhIiKCo0ePpqlr+vTpuLi4cPz4cby9venSpQtdu3alc+fOHDt2DGtra7p27YparQbgxYsXODk5sWHDBv755x969epFly5dOHjwYIbn4+Pjw+XLl9mxYwd//fUXv/76K3fu3Mkw/axZswgLC2PlypXExMTw+++/Y2VllcOrCCkpKZQsWZKVK1dy5swZxo0bx6hRo1i5cmWGecaMGUNwcDBz5szh9OnTDBw4kM6dO7Nr164c1y/Ev4mTkxMHDhwgNjYWgKsXbnD+VCxValXMMu+EnoEMbD6ebt26ceDAgQ8dqhBCCCFEhmRqICGEEEII8V4NGTIEb29vAPz9/alUqRIXLlygQoUK/PTTT3Ts2FF5693GxoZZs2bh6urKnDlz0NXVTbfMhIQEDA0Ns6x7zJgxys9WVlYMHjyYFStWMGzYMGV/SkoKISEhGBkZAdClSxe2b9/Ojz/+yJMnT1i4cCFLliyhYcOGACxevJiSJUumqatx48Z88803AIwbN445c+ZQo0YN2rRpA7weneDs7Mzt27cxNzenRIkSDBkyRMnfv39/Nm3axJ9//skXX3yRpvxz586xceNGDhw4oBxfuHAhFStqNj5evnxZ+fnq1avY2NhQp04dVCoVpUuXzvKapSd//vz4+/srn8uUKUNkZCQrV66kbdu2adI/ffqUadOmsWPHDpydnQEoW7Yse/fuZd68ebi6uuYqDiH+DXx9fXn8+DFeXl5oa2uTnJxMS18vajVwzDCPiakx3Ya2wcrWklevkojdcxcfHx+WLl1KjRo1PmL0QgghxOdDW6XO6xD+1aQjQAghhBBCvFdVq1ZVfrawsABeT3FToUIFjh49yoULFzSmuFGr1aSkpBAbG5umkTuVkZERx44dS7PfxsZG4/Nff/3FjBkzuHDhAk+ePCEpKUmZ8z6VlZWV0gmQGmPqW/YXL17k5cuXSmM2vJ7Tu3z58pmeZ7FixQCoUqVKmn137tzB3Nyc5ORkpkyZwooVK7hx4waJiYkkJiZiYGCQ7jlHR0eTL18+qlevruyrUKECBQsWTDc9vB5B0LBhQ8qXL0+jRo1o0qQJX375ZYbpMzN37lx+++03rly5wvPnz3n58iUODg7ppj1z5gwvXrxQOk9SvXz5kmrVqqWbJ/X836Sjo4OOjk6u4hXiQwkPDycsLIzAwECsra0JOxjK8qC1FDQ1wcUr/UZ9i1JmWJQyUz538+jLrVu3WLhwoXQECCGEECJPSEeAEEIIIYR4r/Lnz6/8rFK9njQzJSVF+e8333yDn59fmnylSpXKsEwtLS2sra0zrffAgQO0b98ef39/PD09MTExITQ0NM0c/2/Glxpjanyp0/hkR3rnmdm5BwYGMn36dGbMmEGVKlUwMDBgwIABvHz5Mt3yU2NJLSc7HB0diY2NZePGjWzbto22bdvSoEGDHM/Vv3LlSgYOHEhgYCDOzs4YGRnx008/ZTiNUeo5/v3335QoUULjWEYN+5MnT9YYdQAwfvx4JkyYkKNYhfjQpk6dSq9evZSRTrULVif+1gP+XrY9w46A9Njb2xMWFvahwhRCCCE+ezIHfuakI0AIIYQQQnw0jo6OnD59OstG/dzYt28fpUuXZvTo0cq+K1eu5KgMa2tr8ufPz4EDB5SOiQcPHnDu3Ll3nt5mz549NGvWjM6dOwOvG8/Pnz+f4SiIihUrkpSUxJEjR6hZsyYAMTExPHz4MNN6jI2NadeuHe3ataN169Y0atSI+/fvKwsCZzfW2rVr06dPH2XfxYsXM0xvZ2eHjo4OV69ezfZ1GjlyJIMGDdLYJ6MBxL/Rixcv0nTIaWmrUKfkbPqB6OhoihYt+j5DE0IIIYTINukIEEIIIYQQH83w4cOpVasWffv2xdfXFwMDA6Kjo9m6dStBQUHvVLa1tTVXr14lNDSUGjVq8Pfff7NmzZoclWFoaEjPnj0ZOnQopqamFCtWjNGjR6Ol9e7vF1lbW7Nq1SoiIyMpVKgQ06ZN49atWxl2BKRO7+Pr68v8+fPJly8fAwYMQE9PL8M6pk+fjoWFBQ4ODmhpafHnn39ibm6e6XRCGcW6ZMkSNm/eTJkyZVi6dCmHDx+mTJky6aY3MjJiyJAhDBw4kJSUFOrUqcOjR4+IjIzE0NCQbt26pckj0wCJT4W7uztz586lePHiWFtbc3T/STav2EXdxjWVNH/N28CDe4/wHd0RgC0rd1HEojAlrMxJSkom8PdANm/e/M6/54QQQgghcks6AoQQQgghxEdTtWpVdu3axejRo6lbty5qtZpy5crRrl27dy67WbNmDBw4kH79+pGYmIi3tzdjx47N8VQzP/30E0+ePOGrr77CyMiIwYMHk5CQ8M7xjR07ltjYWDw9PdHX16dXr140b94807KDg4P5+uuvcXV1pVixYvzwww+MHTs2w/SGhoYEBARw/vx5tLW1qVGjBuHh4TnuyOjduzdRUVG0a9cOlUpFhw4d6NOnDxs3bswwz8SJEzEzM2Py5MlcunSJggUL4ujoyKhRo3JUtxD/NmPGjGHmzJn4+/sTHx+Psakhbl8585XP/9bfSIh/zP3bD5TPyUnJrPw1jAd3Eyigk58KtnbMnz9fFs4WQgghPiCt7M+o+VlSqXMyEaoQQgghhBBCCPEZ23f77xzncSnm/QEiEUIIIcSbVl7alCf1ti3bKE/qzSkZESCEEEIIIYQQQgghhBDikyYjAjInHQFCCCGEEEIIIUQ2ydv9QgghhPgUSUeAEEIIIYQQQgjxmUpKSiIoKIj169dz79499AoaUqVBTeq080SVwfoiV06eZ9motAsfh4eHU65cuQ8dshBCCCFyQToChBBCCCGEEEKIz9SCBQsIDQ0lICAAa2trZm/9nb9n/oGOvh41m7llmvebeWPQ0delbZnX6QoXLvzB4xVCCCEyoq2SpXAzIx0BQgghhBBCCCHEZyoqKgoPDw/c3NwAqFinGmd2H+PWhatZ5jUwMUTXUJ+iRYt+4CiFEEII8a7SH+cnhBBCCCGEEEKI/zwnJycOHDhAbGwsALcv3eDamUuUq14py7wLv5vKzC5j6NatGwcOHPjQoQohhBCZ0lLlzfapkBEBQgghhBBCCCHEZ8rX15fHjx/j5eWFtrY2ScnJuHXxppKrU4Z5DAsb49WvPRbWliS9SuLVsVv4+PiwdOlSatSo8RGjF0IIIUR2SUeAEEIIIYQQQgjxmQoPDycsLIzAwECsra1ZELGSbQtWY2hqQlWPL9LNY1qyGKYliymfu33Vm1u3brFw4ULpCBBCCCH+paQjQAghhBBCCCGE+ExNnTqVXr164e3tDUAVrZok3HlA5J9bM+wISI+9vT1hYWEfKkwhhBAiS5/SND15QdYIEEIIIYQQQgghPlMvXrxApdJsOdHSUkGKOkflREdHy6LBQgghxL+YjAgQQgghhBBCCCE+U+7u7sydO5fixYtjbW1NTOQJDq7diX3DWkqanSFhPI5P4KvBXQA4tG4nJmamFC1lTnJSMoFhgWzevJmgoKC8Og0hhBBCRgRkQToChBBCCCGEEEKIz9SYMWOYOXMm/v7+xMfHo1fIkGpeLtRt30hJ8+TBIx7dfaB8Tn6VzI5Fa3kcn0C+AvmpVL4i8+fPx9XVNS9OQQghhBDZoFKr1Tkb7yeEEEIIIYQQQoj/pMXnN+c4Tzcbzw8QiRBCCJEzm65vzJN6G5X0ypN6c0rWCBBCiM/E5cuXUalUREVF5XUoGfLx8aF58+aZpnFzc2PAgAGZprGysmLGjBnvLa6cmDBhAg4ODnlS97vKzrX9UD6F+zMrqv9j787jasr/P4C/blHaS7QgQtJCpezRYpmyZidZwsjYd2ls2SZbCGMZVBj7TMgylqhIdhJKJZEl+1qE6vz+8Ot8XW23qCyv5zzOY9zP+Szvc+4598H5nM/nI5Fg9+7dX1RHYGAgNDU1v0o8JUGWe/Zb9jXuV0EQ4OHhgfLlyxf6GuZvFRF9i/rXcir0RkRERN8+dgQQEf0AJBJJvpu7u3uxtZ3fg8uv8WC0KM6dOwcPD4+vGkdgYGCB5zksLOzLAs+Hg4NDrm3+9ttvxdZmccnt4bGBgQFSUlJQp06dYm07u8Mhe9PS0oKdnR3Cw8OLtd2S9DUeznt7exd4vd+6deurxJub0nxAXlgHDx5EYGAg9u3bl+c1XJIdPJ9f4xoaGmjcuDH27t0rlW/ChAk4evRoicREREQl6/6bdAQmJKPVfyfRMo/t0N2HpR0mERGVMK4RQET0A0hJSRH/vH37dkyfPh1xcXFimpKSEp4/f55b0R9SxYoVv3qdPXv2hLPz/+bK7dKlC+rUqYNZs2aJaeXLly/WzoDBgwdLtQcAysrKxdZeSZKXl4eenl6JtRcSEgJzc3M8evQIv//+O9q2bYurV6+ievXqOfJ++PABZcuWLbHYvgUTJkyQ6mRq0KABPDw8MHjwYDGtOO6z4lKc32FiYiL09fXRtGnTYqm/qLKv8RcvXmDlypXo2rUrLl68KHZUqKqqQlVVtZSjJCKi4rA27hYm1q2FtA8ZCLqdkmueP2OTsDbutvj5n5YNSyo8IqJiIyfhDPj54YgAIqIfgJ6enrhpaGhAIpHkSMt28+ZNODo6QllZGZaWljh16pRUXZGRkbCzs4OSkhIMDAwwatQopKWlfZU4r1y5ghYtWkBJSQna2trw8PBAampqjnwzZ86Ejo4O1NXVMWTIELx//15qf0ZGBkaMGAFNTU1oa2tj6tSp+HTJm0/fJjY0NAQAdO7cGRKJRPxcWEpKSlLnVEFBAcrKyjnSsm3atAmGhobQ0NBAr1698Pr1a3GfIAhYsGABatSoASUlJVhaWuKff/4pMIbP29PT04O6ujqA/70FHBQUlO/3e/LkSdjb20NZWRlaWlpwcnKS6iTKysrCpEmTUL58eejp6cHb21uq/OLFi1G3bl2oqKjAwMAAw4YNk/oOs998PnToEExNTaGqqgpnZ2exs8rb2xsbNmzAnj17pEZSfD41UFhYGCQSCY4ePYr69etDWVkZTZs2lergAoA5c+ZAR0cHampq+PXXXzF58mSZpjvR1taGnp4eLCwssGbNGrx58waHDx8G8HEEyerVq+Hi4gIVFRXMmTMHALB3717Y2NigXLlyqFGjBmbOnImMjIxc68+O/8WLF2JaVFRUjjfpAwMDUbVqVSgrK6Nz5854+vRpjroK025e5xeQ/f4DPj4k/vQ6k5eXh5qaWo60bIsWLYK+vj60tbUxfPhwfPjwQdz3/v17TJo0CZUrV4aKigoaNWr0xR1mq1atQs2aNaGgoIDatWtj06ZNUvvz+g7nzZsHXV1dqKmpYdCgQUhPTy+wrfDwcDRs2BCKiorQ19fH5MmTxfPv7u6OkSNHIjk5Oc/fl7CwMAwYMAAvX74Uv5NP76s3b95g4MCBUFNTQ9WqVfHXX39Jlb937x569uwJLS0taGtrw8XFRabRGNnXuImJCebOnYsPHz4gNDRU3P/51EDZI0ny+y5TUlLQrl07KCkpoXr16tiyZUuO0Rve3t6oWrUqFBUVUalSJYwaNarAWImI6Os6/uApzj95DmONvDt80zIy8fz9B3EjIqIfHzsCiIh+MlOmTMGECRMQFRUFY2NjuLq6ig+1rly5AicnJ3Tp0gXR0dHYvn07IiIiMGLEiC9u982bN3B2doaWlhbOnTuHnTt3IiQkJEfdR48eRWxsLEJDQ7F161bs2rULM2fOlMqzYcMGlClTBmfOnMGyZcuwZMkSrFu3Ltd2z507BwAICAhASkqK+Dk3Dg4OX2UapcTEROzevRv79u3Dvn37EB4ejnnz5on7p06dioCAAKxatQrXrl3D2LFj0adPn68yPU1+329UVBRatmwJc3NznDp1ChEREejQoQMyMzPF8hs2bICKigrOnDmDBQsWYNasWThy5Ii4X05ODsuWLcPVq1exYcMGHDt2DJMmTZKK4c2bN1i0aBE2bdqE48ePIzk5GRMmTADw8U3zHj16iJ0DKSkp+b5JPWXKFPj6+uL8+fMoU6YMBg4cKO7bvHkz5s6di/nz5+PChQuoWrUqVq1aVehzlj2q4tMHnjNmzICLiwuuXLmCgQMH4tChQ+jTpw9GjRqFmJgYrFmzBoGBgZg7d26h28t25swZDBw4EMOGDUNUVBQcHR3FB9bZCttuXudX1vuvKEJDQ5GYmIjQ0FBs2LABgYGBCAwMFPcPGDAAJ0+exLZt2xAdHY3u3bvD2dkZCQkJRWpv165dGD16NMaPH4+rV69iyJAhGDBggNRDbiDnd7hjxw7MmDEDc+fOxfnz56Gvr4+VK1fm29a9e/fQtm1bNGjQAJcvX8aqVauwfv168Xvy8/PDrFmzUKVKlTx/X5o2bYqlS5dCXV1d/E6y7wcA8PX1Rf369XHp0iUMGzYMQ4cOxfXr1wF8vJccHR2hqqqK48ePIyIiQuxc+7yDNC8fPnzA2rVrAaDAUREFfZf9+vXD/fv3ERYWhn///Rd//fUXHj16JO7/559/sGTJEqxZswYJCQnYvXs36tatK1OcRET09dRQU0ZdLXWcefzzjAgmIgI+Puguje27IRAR0Q8lICBA0NDQyJGelJQkABDWrVsnpl27dk0AIMTGxgqCIAh9+/YVPDw8pMqdOHFCkJOTE96+fZtnewAEFRWVHBsAYdeuXYIgCMJff/0laGlpCampqWLZ/fv3C3JycsKDBw8EQRCE/v37C+XLlxfS0tLEPKtWrRJUVVWFzMxMQRAEwd7eXjA1NRWysrLEPJ6enoKpqan4uVq1asKSJUvEz5/GkZ++ffsKkydPLjBfdhyjR4/OkT5jxgxBWVlZePXqlZg2ceJEoVGjRoIgCEJqaqpQrlw5ITIyUqrcoEGDBFdX13zbK1u2bI5zHBgYKAiCbN+vq6urYGtrm28bzZo1k0pr0KCB4OnpmWeZHTt2CNra2uLn7Ovhxo0bYtqff/4p6Orqip/79+8vuLi4SNWTHf+lS5cEQRCE0NBQAYAQEhIi5tm/f78AQLwWGzVqJAwfPlyqHltbW8HS0jLPeD9vJzU1VRgyZIggLy8vREdHC4Lw8XoZM2aMVLnmzZsLf/zxh1Tapk2bBH19ffHzp9dZdvzPnz8X91+6dEkAICQlJQmC8PH7cHZ2lqqzZ8+eUvevLO1+LrfzK8v9l5/P76lP26pWrZqQkZEhpnXv3l3o2bOnIAiCcOPGDUEikQj37t2TKteyZUvBy8ur0O0JgiA0bdpUGDx4sFRa9+7dhbZt24qfc/sOmzRpIvz2229SaY0aNcr3evn999+F2rVrS/3e/Pnnn1K/SUuWLBGqVauWZx2CkPfvcrVq1YQ+ffqIn7OysgQdHR1h1apVgiAIwvr163O0/+7dO0FJSUk4dOhQrm1lX+NKSkqCioqKICcnJwAQDA0NhadPn4r5ZsyYIXXsBX2XsbGxAgDh3Llz4v6EhAQBgPhd+fr6CsbGxsL79+/zPR/Z0tPThZcvX0pt6enpMpUlIqK8ZWZlCWuvJwktDkTItHU7eqa0QyYi+iqO3N1fKtv34rvqtCAioi9nYWEh/llfXx8AxDc6L1y4gMDAQHHuaFVVVTg5OSErKwtJSUl51qmmpoaoqKgc26diY2NhaWkJFRUVMc3W1hZZWVlS071YWlpKzXvfpEkTpKam4s6dO2Ja48aNIZFIpPIkJCRIvdleFBs3boSPj88X1QF8nI5ITU1N/Kyvry+e45iYGKSnp6N169ZS53njxo1ITEzMt143N7cc57hz585SefL7frNHBOTn0/Kfxw58fGO4devWqFy5MtTU1NCvXz88ffpUavooZWVl1KxZM886CiO/44mLi0PDhtLz2X7+OS9NmzaFqqoq1NTUsHfvXgQGBkq9uVy/fn2p/BcuXMCsWbOkvrPBgwcjJSUFb968KdKxxcbGokmTJlJpn3/+Wu3Kev8Vhbm5udQ0QZ9+3xcvXoQgCDA2NpY6hvDw8AKv9/yOxdbWVirN1tYWsbGxUmmff4eynO/c2mrSpInU742trS1SU1Nx9+7dooSfw6fXePa0bp/+Jt+4cQNqamriuStfvjzS09MLPH/bt2/HpUuXEBwcDCMjI6xbtw7ly5fPt0x+32VcXBzKlCkDa2trcb+RkRG0tLTEz927d8fbt29Ro0YNDB48GLt27cpzGisA8PHxgYaGhtT2NX6DiYh+dvOjE9CjemX8Ulm29XycKusUc0RERPQt4GLBREQ/mU+nhsh+uJWVlSX+f8iQIbnO6Vy1atU865STk4ORkVG+7QqCIPUw7VN5pRc2z7fi8+k3JBKJ1DkGgP3796Ny5cpS+RQVFfOtV0NDo8DznN/3q6Sk9EWx3759G23btsVvv/2G2bNno3z58oiIiMCgQYOkptXJrQ5BKNqiTfkdz6dp2WRtZ/v27TAzMxPXmfjcpw/Ms9ucOXMmunTpkiNvuXLlcqTJycnliOfTcyRrrIVtNy9fev/lp6DrXV5eHhcuXJB6wAzgixaqze17/zzt8++wKHKrN/t7+1q/SQWdPxsbG2zevDlHuYIWazYwMECtWrVQq1YtqKqqomvXroiJiYGOTt4Pe/KLJa/r9dN0AwMDxMXF4ciRIwgJCcGwYcOwcOFChIeH5zotkZeXF8aNGyeVVtDvIBERFSzk/mPoKinCtUYVHL73uMD8zlV0SyAqIqLiJ/f9PDYoFewIICIikbW1Na5du1bgw+aiMDMzw4YNG5CWliY+oDt58iTk5ORgbGws5rt8+TLevn0rPrQ+ffo0VFVVUaVKFTHP6dOnpeo+ffo0atWqleNBY7ayZct+8WiBr8XMzAyKiopITk6Gvb19ibZtYWGBo0eP5lhzQVbnz59HRkYGfH19xQfdO3bsKHQ9CgoKX+X7qF27Ns6ePYu+fftKxSgLAwMDqVELBbG2tkZcXJzM90b2Q9qUlBTxjenPR8mYmZnlei1/SbtA7udX1vvva6tXrx4yMzPx6NEjNG/e/KvUaWpqioiICPTr109Mi4yMhKmpaYHlTp8+LVXu8/P9OTMzM/z7779SHQKRkZFQU1PL0ZGXn6Je89bW1ti+fbu4eHpR2dvbo06dOpg7dy78/PyKVIeJiQkyMjJw6dIl2NjYAABu3LghtSA28LHDsWPHjujYsSOGDx8OExMTXLlyRWokQTZFRUU++CciKiZZggA5GTqtLcuro4pKwS+LEBHR949TAxERkcjT0xOnTp3C8OHDERUVhYSEBAQHB2PkyJFfXLebmxvKlSuH/v374+rVqwgNDcXIkSPRt29f6Or+7y2k9+/fY9CgQYiJicF///2HGTNmYMSIEeKDZwC4c+cOxo0bh7i4OGzduhXLly/H6NGj82zb0NAQR48exYMHD/D8ed6LpvXr1w9eXl5ffKz5UVNTw4QJEzB27Fhs2LABiYmJuHTpEv78809s2LAh37Jv3rzBgwcPpLb8judzXl5eOHfuHIYNG4bo6Ghcv34dq1atwpMnT2QqX7NmTWRkZGD58uW4efMmNm3ahNWrV8vcfjZDQ0NER0cjLi4OT548yfGmvKxGjhyJ9evXY8OGDUhISMCcOXMQHR1dLKNHpk+fjo0bN8Lb2xvXrl1DbGwstm/fjqlTp+aa38jICAYGBvD29kZ8fDz2798PX19fqTyjRo3CwYMHsWDBAsTHx2PFihU4ePDgF7UL5H5+Zb3/vjZjY2O4ubmhX79+CAoKQlJSEs6dO4f58+fjwIED+Za9d+9ejqmwnj17hokTJyIwMBCrV69GQkICFi9ejKCgIKkFeHMzevRo+Pv7w9/fH/Hx8ZgxYwauXbuWb5lhw4bhzp07GDlyJK5fv449e/ZgxowZGDdunNRvUkEMDQ2RmpqKo0eP4smTJzJP6+Tm5oYKFSrAxcUFJ06cQFJSEsLDwzF69OhCT000fvx4rFmzBvfu3StUuWwmJiZo1aoVPDw8cPbsWVy6dAkeHh5QUlIS77nAwECsX78eV69eFX8jlJSUUK1atSK1SURERWOrWx7dqldGxMOnYtog42rwtKiVI2+bKrqIefG6JMMjIio28pLS2b4X7AggIiKRhYUFwsPDkZCQgObNm6NevXqYNm2aODf7l1BWVsahQ4fw7NkzNGjQAN26dUPLli2xYsUKqXwtW7ZErVq1YGdnhx49eqBDhw7w9vaWytOvXz+8ffsWDRs2xPDhwzFy5Eh4eHjk2bavry+OHDkCAwMD1KtXL898ycnJSElJ+aLjlMXs2bMxffp0+Pj4wNTUFE5OTti7dy+qV6+eb7m1a9dCX19fanN1dZW5XWNjYxw+fBiXL19Gw4YN0aRJE+zZswdlysg2QNDKygqLFy/G/PnzUadOHWzevLlI83kPHjwYtWvXRv369VGxYkWcPHmy0HUAHx+Senl5YcKECbC2tkZSUhLc3d0LNWWOrJycnLBv3z4cOXIEDRo0QOPGjbF48eI8H3CWLVsWW7duxfXr12FpaYn58+djzpw5UnkaN26MdevWYfny5bCyssLhw4dzPOAvbLtA7udX1vuvOAQEBKBfv34YP348ateujY4dO+LMmTMwMDDIt9yiRYtQr149qS04OBidOnWCn58fFi5cCHNzc6xZswYBAQFwcHDIt76ePXti+vTp8PT0hI2NDW7fvo2hQ4fmW6Zy5co4cOAAzp49C0tLS/z2228YNGhQvh0xuWnatCl+++039OzZExUrVsSCBQtkKqesrIzjx4+jatWq6NKlC0xNTTFw4EC8ffu20CME2rdvD0NDQ8ydO7dQ5T61ceNG6Orqws7ODp07d8bgwYOhpqYm3nOamppYu3YtbG1txRFIe/fuzXX6LSIiKj6/mRhiX/IDBMQni2naimWhU056FJZKGXk019PGf3celnSIRERUCiRCUSftJSIiIvrGtG7dGnp6eti0aVNph0L0w7t79y4MDAwQEhJS4ELkRERUclr+V/iXLI62sS2GSIiIStaJB/tLpd3meu1Kpd3C4hoBRERE9F168+YNVq9eDScnJ8jLy2Pr1q0ICQnBkSNHSjs0oh/SsWPHkJqairp16yIlJQWTJk2CoaEh7OzsSjs0IiL6BB/qExFRbtgRQERERN8liUSCAwcOYM6cOXj37h1q166Nf//9F61atSrt0Ih+SB8+fMDvv/+OmzdvQk1NDU2bNsXmzZtRtmzZ0g6NiIjom5C9ntbevXvx5MkTVKyoic6dW2LYsJ55ri90+HAktm79D7GxN/H+/QfUqlUbI0aMQPPmzUs4eiL60XFqICIiIiIiIiIioi+0atUqBAYGYv78+TAyMsLVq0fg5eWHMWP6oH//jrmWmTt3LXR0yqNRo7pQV1dFUNBF+Pv7Y8eOHTAzMyvhIyD6vp18WDpTA9nqcmogIiIiIiIiIiKin0JUVBRatmwJBwcHAECVKrbYvz8cV68m5FlmypTBUp/HjXPA0aNHcezYMXYEENFXlfu4JCIiIiIiIiIiIpKZjY0NTp8+jaSkJADA9etJuHAhFvb29WWuIysrC2lpadDU1CymKIl+XHKS0tm+FxwRQERERERERERE9IUGDx6M169fo02bNpCXl0dmZibGju2L9u3tZa7D398fb9++RZs2bYoxUiL6GbEjgIiIiIiIiIiI6AsdOHAAwcHB8PX1hZGREWJjQ+Hjsw46OuXRuXPLAsvv2xeOFSv+xMqVK6GtrV0CERPRz4QdAURERERERERERF9owYIF8PDwQLt2HxcOrV1bgvv3H2PNmp0FdgQcOHACU6Ysg5/fcjRt2rQkwiX64XAO/Pzx/BAREREREREREX2h9PR0SCTSE4bLy8tBEIR8y+3bF47Jk5fC13eCuNAwEdHXxhEBREREREREREREX8jR0RGrV69GpUqV/n9qoFMICNiNrl1bi3l8fTfg4cOnWLBgHICPnQCenkvw+++DYWlpgsePHwMAypUrBzU1tVI5DqLvleQ7Wri3NEiEgroliYiIiIiIiIiIKF+pqanw8/NDSEgInj59Ch0dLbRrZ4fhw3tBQaEsAGDy5CW4d+8RNm3yAQD07euFs2ev5qirc+fOmDdvXonGT/S9O/t4f6m027Biu1Jpt7DYEUBERERERERERPTVxRehjPFXj4LoZ3GulDoCGnwnHQFcI4CIiIiIiIiIiIiI6AfGjgAiIiKi78StW7cgkUgQFRVV2qF8dQ4ODhgzZkxph0FfUVhYGCQSCV68eFHaoRAREZUS4yJsRETFgx0BRERERN8AiUSS7+bu7l5sbQcGBkJTU7PY6i8J2Z0k2ZuCggKMjIwwZ84cfM8zYUZGRkJeXh7Ozs4y5XdwcIBEIsG2bduk0pcuXQpDQ8NiiJCIiIiIvhcZGRlYsmQJWrRoAQsLC7Rs2RzLV0zDh8woZArRuW4HD62F+4BuaNy4PqytrdCzZ0+cOHGitA8lVxJJ6WzfizKlHQARERERASkpKeKft2/fjunTpyMuLk5MU1JSwvPnz0sjtO9KSEgIzM3N8e7dO0RERODXX3+Fvr4+Bg0aVNqhFYm/vz9GjhyJdevWITk5GVWrVi2wTLly5TB16lR07doVZcuWLYEoiYiIiOh7sHbtWmzbtg3z58+HkZERoq/sx5TfV0JNTRl9++U+z/358zFo2tQSY8b2hpqaCvbsuoahQ4dix44dMDMzK+EjoC/BEQFERERE3wA9PT1x09DQgEQiyZGW7ebNm3B0dISysjIsLS1x6tQpqboiIyNhZ2cHJSUlGBgYYNSoUUhLSytybMnJyXBxcYGqqirU1dXRo0cPPHz4EAAQFxcHiUSC69evS5VZvHgxDA0NxbfxY2Ji0LZtW6iqqkJXVxd9+/bFkydPcm1v1qxZqFu3bo50GxsbTJ8+Pd9YtbW1oaenh2rVqsHNzQ1NmzbFxYsXxf1ZWVmYNWsWqlSpAkVFRVhZWeHgwYPi/uyRBUFBQV90jleuXIlatWqhXLly0NXVRbdu3fKNOzdpaWnYsWMHhg4divbt2yMwMFCmcq6urnj58iXWrl2bb75Vq1ahZs2aUFBQQO3atbFp0yapOnr16iWV/8OHD6hQoQICAgIAAIIgYMGCBahRowaUlJRgaWmJf/75p3AHSUREREQlJioqCi1btoSDgwOqVKkCJ+cmsLW1xNWriXmW8fp9AAb96oK6dY1gaKiPcePGoVq1ajh27FgJRi4buVLavhffU6xEREREBGDKlCmYMGECoqKiYGxsDFdXV2RkZAAArly5AicnJ3Tp0gXR0dHYvn07IiIiMGLEiCK1JQgCOnXqhGfPniE8PBxHjhxBYmIievbsCQCoXbs2bGxssHnzZqlyW7ZsQe/evSGRSJCSkgJ7e3tYWVnh/PnzOHjwIB4+fIgePXrk2ubAgQMRExODc+fOiWnR0dG4dOlSoaZIOn/+PC5evIhGjRqJaX5+fvD19cWiRYsQHR0NJycndOzYEQkJCVJlv+Qcnz9/HqNGjcKsWbMQFxeHgwcPws7OTqw7MDAQEhnGEG/fvh21a9dG7dq10adPHwQEBMg0zZG6ujp+//13zJo1K88OoF27dmH06NEYP348rl69iiFDhmDAgAEIDQ0FALi5uSE4OBipqalimUOHDiEtLQ1du3YFAEydOhUBAQFYtWoVrl27hrFjx6JPnz4IDw8vMEYiIiIiKnk2NjY4ffo0kpKSAADXr9/CxYvXYWdnLXMdWVlZSEtL++6nFv0ZsSOAiIiI6DszYcIEtGvXDsbGxpg5cyZu376NGzduAAAWLlyI3r17Y8yYMahVqxaaNm2KZcuWYePGjUhPTy90WyEhIYiOjsaWLVtgY2ODRo0aYdOmTQgPDxcf1Lu5uWHLli1imfj4eFy4cAF9+vQB8PHNc2tra/zxxx8wMTFBvXr14O/vj9DQUMTHx+dos0qVKnBychLfPAeAgIAA2Nvbo0aNGvnG27RpU6iqqkJBQQENGjRAjx490K9fP3H/okWL4OnpiV69eqF27dqYP38+rKyssHTpUql6vuQcJycnQ0VFBe3bt0e1atVQr149jBo1SqxbQ0MDtWvXLvDcr1+/XjyHzs7OSE1NxdGjRwssBwDDhg1DuXLlsHjx4lz3L1q0CO7u7hg2bBiMjY0xbtw4dOnSBYsWLQIAODk5QUVFBbt27RLLbNmyBR06dIC6ujrS0tKwePFi+Pv7w8nJCTVq1IC7uzv69OmDNWvWyBTju3fv8OrVK6nt3bt3MpUlIiIiosIbPHgw2rVrhzZt2sDc3BxdO09C337t0K59M5nr8Pf3x9u3b9GmTZtijJSKAzsCiIiIiL4zFhYW4p/19fUBAI8ePQIAXLhwAYGBgVBVVRU3JycnZGVliW/+FEZsbCwMDAxgYGAgppmZmUFTUxOxsbEAgF69euH27ds4ffo0AGDz5s2wsrIS5wy9cOECQkNDpWIyMTEBACQm5j4MefDgwdi6dSvS09Px4cMHbN68GQMHDiww3u3btyMqKgqXL1/G9u3bsWfPHkyePBkA8OrVK9y/fx+2trZSZWxtbcVjyfYl57h169aoVq0aatSogb59+2Lz5s148+aNWF/nzp1zTKX0ubi4OJw9e1acnqdMmTLo2bMn/P39CzwHAKCoqIhZs2Zh4cKFuU7BFBsbm+95KFu2LLp37y6O9EhLS8OePXvg5uYG4ONUT+np6WjdurXUedi4cWOe3+nnfHx8oKGhIbX5+PjIVJaIiIiICu/AgQMIDg6Gr68vgoKC4DNvOAL8g7F7V5hM5ffvi8CKFSuwZMkSaGtrF2+wRSCRCKWyfS+4WDARERHRd+bTBWCzp5jJysoS/z9kyBCpN9CzybLQ7OcEQch1GptP0/X19eHo6IgtW7agcePG2Lp1K4YMGSLmzcrKQocOHTB//vwc9WQ/ZP9chw4doKioiF27dkFRURHv3r0Tp6TJj4GBAYyMjAAApqamuHnzJqZNmwZvb28xz+fHk9sxfsk5VlBQwMWLFxEWFobDhw9j+vTp8Pb2xrlz52QeQr1+/XpkZGSgcuXKUnGWLVsWz58/h5aWVoF19OnTB4sWLcKcOXNgaGiYY39B58HNzQ329vZ49OgRjhw5gnLlyolvfmWfi/3790vFCHzshJCFl5cXxo0bV6SyRERERFR4CxYsgIeHB9q1+7gwsJHxO9y//wRr/9qFTp0d8i3734GTmDZ1Ffz8lqNp06bFHyx9dewIICIiIvqBWFtb49q1a+LD8C9lZmaG5ORk3LlzRxwVEBMTg5cvX8LU1FTM5+bmBk9PT7i6uiIxMVFqoVlra2v8+++/MDQ0RJkysv31s0yZMujfvz8CAgKgqKiIXr16QVlZudDxy8vLIyMjA+/fv4e6ujoqVaqEiIgIqTn7IyMj0bBhQ5nrlOUclylTBq1atUKrVq0wY8YMaGpq4tixY+jSpUuB9WdkZGDjxo3w9fXFL7/8IrWva9eu2Lx5s0xrPsjJycHHxwddunTB0KFDpfaZmpoiIiJCatqkyMhIqe+0adOmMDAwwPbt2/Hff/+he/fuUFBQAPDxulBUVERycjLs7e0LjCU3ioqKfPBPREREVILS09NzvAwiJyeHrKz832rfvy8CU6esxELfMXBwcCjGCL9Mwatw/dzYEUBERET0A/H09ETjxo0xfPhwDB48GCoqKoiNjcWRI0ewfPnyPMtlZmYiKipKKk1BQQGtWrWChYUF3NzcsHTpUmRkZGDYsGGwt7dH/fr1xbzZD5uHDh0KR0dHqbfEhw8fjrVr18LV1RUTJ05EhQoVcOPGDWzbtg1r166FvLx8rjH9+uuv4oPpkydPynT8T58+xYMHD5CRkYErV67Az88Pjo6OUFdXBwBMnDgRM2bMQM2aNWFlZYWAgABERUXlWOw4PwWd43379uHmzZuws7ODlpYWDhw4gKysLHFdgF27dsHLyyvP6YH27duH58+fY9CgQdDQ0JDa161bN6xfv17mxZ/btWuHRo0aYc2aNdDV1RXTJ06ciB49esDa2hotW7bE3r17ERQUhJCQEDGPRCJB7969sXr1asTHx4sLCQOAmpoaJkyYgLFjxyIrKwvNmjXDq1evEBkZCVVVVfTv31/m80lEREREJcPR0RGrV69GpUqVYGRkhGsxZ7AhcC+6dG0h5lnsuxmPHj3DvPkjAXzsBPCavAJevw+ApWUtPH78GABQrlw5qKmplcpxUNGwI4CIiIjoB2JhYYHw8HBMmTIFzZs3hyAIqFmzJnr27JlvudTUVNSrV08qrVq1arh16xZ2796NkSNHws7ODnJycnB2ds7RqaCuro4OHTpg586dOeaxr1SpEk6ePAlPT084OTnh3bt3qFatGpydnSEnl/eSVdkL8T59+hSNGjWS6fhbtWoF4ONIAH19fbRt2xZz584V948aNQqvXr3C+PHj8ejRI5iZmSE4OBi1atWSqX6g4HOsqamJoKAgeHt7Iz09HbVq1cLWrVthbm4OAHj58iXi4uLyrH/9+vVo1apVjk4A4OOIgD/++AMXL16EtbW1TPHOnz8/x/DtTp06wc/PDwsXLsSoUaNQvXp1BAQE5HjDy83NDX/88QeqVauWY02B2bNnQ0dHBz4+Prh58yY0NTVhbW2N33//Xaa4iIiIiKhkTZ06FX5+fpg5cyaePn0KHR1N9OjZGkOHdRPzPHn8HCn3/7fG1I7tR5CRkYnZs9Zh9qx1Ynrnzp0xb968Eo2/ILnMaEqfkAiC8P2saEBEREREPw1BEGBiYoIhQ4bkmEueiIiIiIi+TKYQXegy8hKLYojk67j8bF+ptGtZvn2ptFtYHBFARERERN+cR48eYdOmTbh37x4GDBhQ2uEQEREREf1wvuWH+vT1sSOAiIiIiL45urq6qFChAv766y9oaWmVdjhEP4WMjAwsX74ce/fuxZMnT6BVQQW/tK8Pt19b5TmN19VLSVi7fD/u3HqEd+nvUbmSAXr16gV3d/eSDZ6IiIh+epwZKH/sCCAiIiKibw5nryQqeWvXrsW2bdswf/58GBkZIex8IBbN3AEVVSV06d081zLllBTg0sMWNWrpo5ySAlJiNTFjxgwoKSkVuDYJEREREZWcvFdnIyIiIiIiop9GVFQUWrZsCQcHB1SpUgV2rSxh09gY8bF38ixjZFIZLZzrwbCmHvQqlYeLiwuaNWuG8+fPl2DkRERERICcpHS2wsjIyMDUqVNRvXp1KCkpoUaNGpg1axaysrJkKn/y5EmUKVMGVlZWhT8/hS5BREREREREPxwbGxucPn0aSUlJAIDE+Pu4GpWEhramMtcRExODS5cuoWHDhsUVJhEREdF3a/78+Vi9ejVWrFiB2NhYLFiwAAsXLsTy5csLLPvy5Uv069cPLVu2LFLbnBqIiIiIiIiIMHjwYLx+/Rpt2rSBvLw8MjMzMWCYM1o41yuwrGub2Xj5PBWZmQJGjBiB7t27l0DERERERN+XU6dOwcXFBe3atQMAGBoaYuvWrTKNphwyZAh69+4NeXl57N69u9BtsyOAiIiIiIiIcODAAQQHB8PX1xdGRkaIiNqKVb57oF1RHb90aJBv2cXrhiH9zXs8TNCEr68vqlWrhvbt25dQ5ERERESlt1jwu3fv8O7dO6k0RUVFKCoq5sjbrFkzrF69GvHx8TA2Nsbly5cRERGBpUuX5ttGQEAAEhMT8ffff2POnDlFipMdAURERERERIQFCxbAw8NDfENNqbINHqU8x7aAYwV2BOhX1gYA2NfrgCdPnmD58uXsCCAiIqKfgo+PD2bOnCmVNmPGDHh7e+fI6+npiZcvX8LExEQcgTl37ly4urrmWX9CQgImT56MEydOoEyZoj/OZ0cAERERERERIT09HRKJ9Lt0cnISZAlCoeoRBAEfPnz4mqERERERFUhSSkMCvLy8MG7cOKm03EYDAMD27dvx999/Y8uWLTA3N0dUVBTGjBmDSpUqoX///jnyZ2Zmonfv3pg5cyaMjY2/KE52BBAREREREREcHR2xevVqVKpU6ePUQBev4N/Nx+Hk8r/RAOuXH8CTxy/hOevjW2t7dpyEjp4mDAx1AADnYv+Fv78/+vTpUyrHQERERFTS8poGKDcTJ07E5MmT0atXLwBA3bp1cfv2bfj4+OTaEfD69WucP38ely5dwogRIwAAWVlZEAQBZcqUweHDh9GiRQuZ2mZHABEREREREWHq1Knw8/PDzJkz8fTpU5SvoIp2XRujz+DWYp6nT17h0YPn4mchS4D/igN4cO8Z5OTlYVitBsaPHy/+45aIiIiopJTWGgGF8ebNG8jJyUmlycvLIysrK9f86urquHLlilTaypUrcezYMfzzzz+oXr26zG1LBKGQ4zyJiIiIiIjoh5ecurfQZaqqdiiGSIiIiIgKFvtiX6m0a6op+7pI7u7uCAkJwZo1a2Bubo5Lly7Bw8MDAwcOxPz58wF8nGro3r172LhxY651eHt7Y/fu3YiKiipUnBwRQERERFRIt27dQvXq1XHp0iVYWVmVdjhSJBIJdu3ahU6dOpV2KCUmMDAQY8aMwYsXL76ons//Qu3u7o4XL15g9+7deZZxcHCAlZUVli5d+kVt/4gMDQ0xZswYjBkzprRDoSLiQ30iIiKir2v58uWYNm0ahg0bhkePHqFSpUoYMmQIpk+fLuZJSUlBcnLyV29bruAsRERERD8PiUSS7+bu7l5sbQcGBkq1pa+vjx49eiApKUnmOlJSUtCmTZtii/F79el5LVOmDKpWrYpx48bh3bt3Yp4JEybg6NGjpRhlTrVr14aCggLu3btXYN7s68fZ2Vkq/cWLF5BIJAgLCyumKImIiKg0ZGRkYMmSJWjRogUsLCzQsmVzLF8xHR8yo5EpXM11O3hoHdwHdEfjxg1gbW2Fnj174sSJE6V9KERfhaSUtsJQU1PD0qVLcfv2bbx9+xaJiYmYM2cOFBQUxDyBgYH5/t3d29u70KMBAHYEEBEREUlJSUkRt6VLl0JdXV0qzc/Pr1jbz27v/v372LJlC6KiotCxY0dkZmbKVF5PT0/mhap+NgEBAUhJSUFSUhJWrlyJTZs2Yc6cOeJ+VVVVaGtrl2KE0iIiIpCeno7u3bsjMDBQpjJlypTB0aNHERoaWrzBERERUalbu3Yttm3bhunTp+PAgQMYP6Ef/Nfvwea/D+RZ5vz5GDRtaonVf03Bzn8XoFGjRhg6dChiYmJKMHIiKg3sCCAiIiL6hJ6enrhpaGhAIpHkSMt28+ZNODo6QllZGZaWljh16pRUXZGRkbCzs4OSkhIMDAwwatQopKWl5dt+dnv6+vpwdHTEjBkzcPXqVdy4cQMAsGrVKtSsWRMKCgqoXbs2Nm3alKN89lQ279+/x4gRI6Cvr49y5crB0NAQPj4+Yt7k5GS4uLhAVVUV6urq6NGjBx4+fCju9/b2hpWVFTZt2gRDQ0NoaGigV69eeP36NQBg79690NTUFBe2ioqKgkQiwcSJE8U6hgwZAldXV/Hzv//+C3NzcygqKsLQ0BC+vr5S8T9//hz9+vWDlpYWlJWV0aZNGyQkJEjlCQwMRNWqVaGsrIzOnTvj6dOn+Z7TbJqamtDT04OBgQHat2+Pjh074uLFizmO93MzZ86Ejo4O1NXVMWTIELx//z7PNt6/f49JkyahcuXKUFFRQaNGjYr8Jv769evRu3dv9O3bF/7+/pBlaS8VFRUMGDAAkydPzjfflStX0KJFCygpKUFbWxseHh5ITU0FABw6dAjlypXLMdXSqFGjYG9vL34uyvVNREREX09UVBRatmwJBwcHVKlSBU7OTWBra4mrVxPzLOP1+0AM+rUT6tY1gqFhJYwbNw7VqlXDsWPHSjByouIhJymd7XvBjgAiIiKiIpoyZQomTJiAqKgoGBsbw9XVFRkZGQA+Pmh1cnJCly5dEB0dje3btyMiIgIjRowoVBtKSkoAgA8fPmDXrl0YPXo0xo8fj6tXr2LIkCEYMGBAnm9/L1u2DMHBwdixYwfi4uLw999/w9DQEAAgCAI6deqEZ8+eITw8HEeOHEFiYiJ69uwpVUdiYiJ2796Nffv2Yd++fQgPD8e8efMAAHZ2dnj9+jUuXboEAAgPD0eFChUQHh4ulg8LCxMfHl+4cAE9evRAr169cOXKFXh7e2PatGlSb7u7u7vj/PnzCA4OxqlTpyAIAtq2bYsPHz4AAM6cOYOBAwdi2LBhiIqKgqOjo9Rb/bKKj49HaGgoGjVqlG++o0ePIjY2FqGhodi6dSt27dqFmTNn5pl/wIABOHnyJLZt24bo6Gh0794dzs7OUp0ZEomkwDf8X79+jZ07d6JPnz5o3bo10tLSZO5Q8Pb2xpUrV/DPP//kuv/NmzdwdnaGlpYWzp07h507dyIkJES8Nlu1agVNTU38+++/YpnMzEzs2LEDbm5uAL7e9U1ERERFZ2Njg9OnT4vTSF6/fgsXL16HnZ21zHVkZWUhLS0NmpqaxRQlEX0ruFgwERERURFNmDAB7dq1A/DxrXFzc3PcuHEDJiYmWLhwIXr37i0ulFqrVi0sW7YM9vb2WLVqFcqVK1dg/Xfv3sXChQtRpUoVGBsbY8iQIXB3d8ewYcMAAOPGjcPp06exaNEiODo65iifnJyMWrVqoVmzZpBIJKhWrZq4LyQkBNHR0UhKSoKBgQEAYNOmTTA3N8e5c+fQoEEDAB//cRgYGAg1NTUAQN++fXH06FHMnTsXGhoasLKyQlhYGGxsbBAWFoaxY8di5syZeP36NdLS0hAfHw8HBwcAwOLFi9GyZUtMmzYNAGBsbIyYmBgsXLgQ7u7uSEhIQHBwME6ePImmTZsCADZv3gwDAwPs3r0b3bt3h5+fH5ycnMQ33o2NjREZGYmDBw8WeD5dXV0hLy+PjIwMvHv3Du3bt4eXl1e+ZRQUFODv7w9lZWWYm5tj1qxZmDhxImbPng05Oel3ahITE7F161bcvXsXlSpVAvDxGjl48CACAgLwxx9/APg47/+nI0tys23bNtSqVQvm5uYAgF69emH9+vW5fs+fq1SpEkaPHo0pU6bkumj05s2b8fbtW2zcuBEqKioAgBUrVqBDhw6YP38+dHV10bNnT2zZsgWDBg0C8LFD5Pnz5+jevTsAfJXrm4iIiL7M4MGD8fr1a7Rp0wby8vLIzMzE6DG90a59c5nr8Pf3x9u3b7nGFNFPgCMCiIiIiIrIwsJC/LO+vj4A4NGjRwA+vv0eGBgIVVVVcXNyckJWVla+i/++fPkSqqqqUFFRgYGBAd6/f4+goCAoKCggNjYWtra2UvltbW0RGxuba13u7u6IiopC7dq1MWrUKBw+fFjcFxsbCwMDA7ETAADMzMygqakpVZ+hoaHYCZB9nNnHCAAODg4ICwuDIAg4ceIEXFxcUKdOHURERCA0NBS6urowMTER28wt/oSEBGRmZiI2NhZlypSRektfW1sbtWvXFmOKjY1FkyZNpOr4/HNelixZgqioKFy+fBn79u1DfHw8+vbtm28ZS0tLKCsrS7WVmpqKO3fu5Mh78eJFCIIAY2Njqe89PDwciYn/G6J//fp1dO7cOd92169fjz59+oif+/Tpg6CgoBzT9eTF09MTjx8/hr+/f459sbGxsLS0FDsBgI/fQ1ZWFuLi4gAAbm5uCAsLw/379wF87Dxo27YttLS0ABT9+v7Uu3fv8OrVK6nt08WbiYiIKH8HDhxAcHAwfH19ERQUBJ95IxDgvwe7d8m2VtD+fSewYsUKLFmy5JtaJ4moqL6HxYJLE0cEEBERERVR2bJlxT9LJB//Cpg9X35WVhaGDBmCUaNG5ShXtWrVPOtUU1PDxYsXIScnB11dXamHtZ+2k00QhBxp2aytrZGUlIT//vsPISEh6NGjB1q1aoV//vknz3Kfp396jNntZx8j8LEjYP369bh8+TLk5ORgZmYGe3t7hIeH4/nz51JzyufW5qfz3uc1B/6n5WSZJz8venp6MDIyAvDxrfzXr1/D1dUVc+bMEdNlldu5y8rKgry8PC5cuAB5eXmpfaqqqjLXHRMTgzNnzuDcuXPw9PQU0zMzM7F161YMHTq0wDo0NTXh5eWFmTNnon379lL78rtmstMbNmyImjVrYtu2bRg6dCh27dqFgIAAqWMtyvX9KR8fnxzTLM2YMQPe3t4ylSciIvrZLViwAB4eHuIIVSPjD7h//wnW/hWETp3zH0X434GTmDZ1Jfz8losjMYnox8aOACIiIqJiYG1tjWvXrhX6AbOcnFyeZUxNTREREYF+/fqJaZGRkTA1Nc2zPnV1dfTs2RM9e/ZEt27d4OzsjGfPnsHMzAzJycm4c+eOOCogJiYGL1++zLe+z2WvE7B06VLY29tDIpHA3t4ePj4+eP78OUaPHi3mNTMzQ0REhFT5yMhIGBsbQ15eHmZmZsjIyMCZM2fEf5A+ffoU8fHxYkxmZmY4ffq0VB2ff5ZV9sP6t2/f5pnn8uXLePv2rbhWw+nTp6GqqooqVarkyFuvXj1kZmbi0aNHaN5c9iH5n1u/fj3s7Ozw559/SqVv2rQJ69evl6kjAABGjhyJZcuWwc/PTyrdzMwMGzZsQFpamtjRdPLkScjJycHY2FjM17t3b2zevBlVqlSBnJyc+JABKPr1/SkvLy+MGzdOKk1RUbHI9REREf1s0tPTc3Tuy8nJISsr/xcn9u87galTVmKh7xhxCkeiH4FEUvSXhn4GnBqIiIiIqBh4enri1KlTGD58OKKiosT570eOHFnkOidOnIjAwECsXr0aCQkJWLx4MYKCgjBhwoRc8y9ZsgTbtm3D9evXER8fj507d0JPTw+amppo1aoVLCws4ObmhosXL+Ls2bPo168f7O3tUb9+fZljyl4n4O+//xb/IWlnZ4eLFy9KrQ8AAOPHj8fRo0cxe/ZsxMfHY8OGDVixYoUYf61ateDi4oLBgwcjIiICly9fRp8+fVC5cmW4uLgAAEaNGoWDBw9iwYIFiI+Px4oVK2RaHwAAXrx4gQcPHuD+/fsIDw/HrFmzYGxsnG/Hx/v37zFo0CDExMTgv//+w4wZMzBixIgc6wMAH9crcHNzQ79+/RAUFISkpCScO3cO8+fPx4EDB8R8JiYm2LVrV67tffjwAZs2bYKrqyvq1Kkjtf3666+4cOECLl++LNPxlitXDjNnzsSyZcuk0t3c3FCuXDn0798fV69eRWhoKEaOHIm+fftCV1dXKt/Fixcxd+5cdOvWTWre/69xfSsqKkJdXV1qY0cAERGR7BwdHbF69WqEhYXh7t27CDlyBhsC96JV6/9Ns7jY929M9vzf3wX27zsBr8nLMcmzPywtjfH48WM8fvwYr1+/Lo1DIKISxI4AIiIiomJgYWGB8PBwJCQkoHnz5qhXrx6mTZsmriVQFJ06dYKfnx8WLlwIc3NzrFmzBgEBAXm+yaWqqor58+ejfv36aNCgAW7duoUDBw5ATk4OEokEu3fvhpaWFuzs7NCqVSvUqFED27dvL3Rcjo6OyMzMFOPQ0tKCmZkZKlasKPWQ3draGjt27MC2bdtQp04dTJ8+HbNmzYK7u7uYJyAgADY2Nmjfvj2aNGkCQRBw4MABcYqixo0bY926dVi+fDmsrKxw+PBhTJ06VaY4BwwYAH19fVSpUgWurq4wNzfHf//9hzJl8h4k27JlS9SqVQt2dnbo0aMHOnTokO/UNQEBAejXrx/Gjx+P2rVro2PHjjhz5ozUWgxxcXF4+fJlruWDg4Px9OnTXNcQqFWrFurWrYv169fLdLwA0L9/f9SoUUMqTVlZGYcOHcKzZ8/QoEEDdOvWDS1btsSKFStytNegQQNER0fDzc1Nal9xXN9ERERUOFOnToWTkxNmzpyJtm3bYuGCDejRszVGjuol5nny+DlS7j8RP+/YfgQZGZmYPWst7Jv/imbNmqFZs2aYO3duaRwC0VfFNQLyJxG+ZKJVIiIiIiIiIiIiKnWZwtVCl5GX1CmGSIhKR+KrvaXSbk31DqXSbmFxRAARERERERERERER0Q+MiwUTERERERERERF95/h2P/3sJN/TPD2lgB0BREREREREREREREWUkZGB5cuXY+/evXjy5AkqVtRAp84O+G1oV8jJ5T4hy5HDZ7Bt2yFcj72F9+8zUKtWbYwYMQLNmzcv2eDpp8GOACIiIiIiIiIiIqIiWrt2LbZt24b58+fDyMgI0Vf2Y8rvK6Gmpoy+/drlWub8+Rg0bWqJMWN7Q01NBXt2XcPQoUOxY8cOmJmZlfAR/Bg4B37+2BFAREREREREREREVERRUVFo2bIlHBwcAAD6lZvgwP6TuHo1Mc8yXr8PkPo8bpwTjh49imPHjrEjgIoFO0qIiIiIiIiIiIiIisjGxganT59GUlISAOD69Vu4ePE67OysZa4jKysLaWlp0NTULKYo6WfHEQFERERERERERERERTR48GC8fv0abdq0gby8PDIzMzF6jCvatW8mcx3+/v54+/Yt2rRpU4yR/ti4WHD+2BFAREREREREREREVEQHDhxAcHAwfH19YWRkhJjYw/D5IxA6Olro1NmhwPL790VgxYq/sHLlSmhraxd7vPRzYkcAERERERERERERUREtWLAAHh4eaNfu48LARsbvcP/+E6z9a1eBHQH/HTiJaVNXwc9vOZo2bVr8wf7AOCAgf1wjgIiIiIiIiIiIiKiI0tPTIflsXho5OTlkZQn5ltu/LwK/e/2JBYtGiwsNExUXjgggIiIiIiIiIiIiKiJHR0esXr0alSpVgpGREa7FnMGGwL3o0rWFmGex72Y8evQM8+aPBPCxE8Br8gp4/T4Alpa18PjxYwBAuXLloKamVirHQT82iSAI+XdNEREREREREREREVGuUlNT4efnh5CQEDx9+hQ6Oppo284WQ4d1g4JCWQDA75NX4N69x9iwaSYAoH/fGTh3LiZHXZ07d8a8efNKNP4fxZ20vaXSroFKh1Jpt7DYEUBERERERERERET0lWQK0YUuIy+xKIZIfi7sCMgf1wggIqIfwq1btyCRSBAVFVXaoXzX/vrrLxgYGEBOTg5Lly6VuZy7uzs6depUbHHlx9DQsFCxfoljx47BxMQEWVlZMpcpyfiKg4ODA8aMGfNFdTx48ACtW7eGiooKNDU1ZS5X2vf11zj2n9G+fftQr169Qt0nRERERD8SeYlFoTf6cpJS2r4X7AggIqJvnkQiyXdzd3cvtrYDAwOl2tLV1UWHDh1w7dq1QtXzPTwMfvXqFUaMGAFPT0/cu3cPHh4eOfKU9IPZz8+bIAgYP3481NTUcOzYMQDAuXPnco21OEyaNAlTpkyBnJwcHBwc8r0uDQ0Niy2O0n5AXlhLlixBSkoKoqKiEB8fn2uekuxMkvW+DgoKwuzZs0skJlmFhYVJxV6xYkW0adMGly9f/qJ6Zb2mnj59CmdnZ1SqVAmKioowMDDAiBEj8OrVKzFP+/btIZFIsGXLli+KqaSkp3/Ahct30dEtEIZW83LdhowLwonTSXj67A1ep74r7ZCJiIiIiAqNHQFERPTNS0lJEbelS5dCXV1dKs3Pz69Y289u7/79+9i/fz/S0tLQrl07vH//vljbzU1xtpmcnIwPHz6gXbt20NfXh7KycrG1VRSZmZkYNGgQNm7ciGPHjqFFi48Lb1WsWLFEYo2MjERCQgK6d+8O4OND4uxr8OzZswCAkJAQMe3cuXPFHtPXIggCMjIyiq3+xMRE2NjYoFatWtDR0Sm2dgpDlvu6fPny3+xCbXFxcUhJScH+/fvx/PlzODs74+XLl0WqqzC/K3JycnBxcUFwcDDi4+MRGBiIkJAQ/Pbbb1L5BgwYgOXLlxcpnpLm1H09Tpy6hb9X94KujmqueRrZGCDi9C0MGLkDHXoHlmyARERERCQTOUnpbN8LdgQQEdE3T09PT9w0NDQgkUhypGW7efMmHB0doaysDEtLS5w6dUqqrsjISNjZ2UFJSQkGBgYYNWoU0tLS8m0/uz19fX3Ur18fY8eOxe3btxEXFydTvQ4ODrh9+zbGjh0rvsULAN7e3rCyspJqa+nSpVJvkme/Je3j44NKlSrB2NhYfHM3KCgo32P9XHJyMlxcXKCqqgp1dXX06NEDDx8+BPDxDem6desCAGrUqAGJRIJbt27lqKN69eoAgHr16kEikcDBwUFq/6JFi6Cvrw9tbW0MHz4cHz58EPe9f/8ekyZNQuXKlaGiooJGjRohLCws35izvXv3Dt27d8eRI0dw/PhxNGjQQNz3+agBiUSCdevWoXPnzlBWVkatWrUQHBwsVV9wcDBq1aoFJSUlODo6YsOGDZBIJHjx4kWeMWzbtg2//PILypUrB+DjQ+Lsa7BixYoAAG1t7RxpAPDmzRsMHDgQampqqFq1Kv766y+puu/du4eePXtCS0sL2tracHFxyfX8y+rdu3cYNWoUdHR0UK5cOTRr1kyqYyL7rfJDhw6hfv36UFRUxIkTJ5CWloZ+/fpBVVUV+vr68PX1lam9VatWoWbNmlBQUEDt2rWxadMmcZ+hoSH+/fdfbNy4Mc8RPN7e3tiwYQP27Nkj3iOfXhuldV9/PjWQoaEh/vjjj3y/y8jISFhZWaFcuXKoX78+du/eLfWm/fPnz+Hm5oaKFStCSUkJtWrVQkBAQAFnOCcdHR3o6emhYcOG8PX1xYMHD3D69GkkJibCxcUFurq6UFVVRYMGDRASEiJV1tDQEHPmzIG7uzs0NDQwePDgAu/tbFpaWhg6dCjq16+PatWqoWXLlhg2bBhOnDghla9jx444e/Ysbt68WehjK2m377zA0tURuHv/Jfp0r5drnlkLj2JN4BlEX3uAW8nPSzhCIiIiIqIvx44AIiL6oUyZMgUTJkxAVFQUjI2N4erqKr7pfOXKFTg5OaFLly6Ijo7G9u3bERERgREjRshc/4sXL8TpLsqWLStTvUFBQahSpQpmzZolvi1eGEePHkVsbCyOHDmCffv2yXSsnxMEAZ06dcKzZ88QHh6OI0eOIDExET179gQA9OzZU3xYePbsWaSkpMDAwCBHPZ+/+R4UFCTuCw0NRWJiIkJDQ7FhwwYEBgYiMDBQ3D9gwACcPHkS27ZtQ3R0NLp37w5nZ2ckJCTke/ypqalo164drl27hpMnT8LU1LTAczZz5kz06NED0dHRaNu2Ldzc3PDs2TMAH6dA6datGzp16oSoqCgMGTIEU6ZMKbDO48ePo379+gXmy42vry/q16+PS5cuYdiwYRg6dCiuX78O4GMngaOjI1RVVXH8+HFERERAVVUVzs7ORR4BMmnSJPz777/YsGEDLl68CCMjIzg5OYnn4NN8Pj4+iI2NhYWFBSZOnIjQ0FDs2rULhw8fRlhYGC5cuJBvW7t27cLo0aMxfvx4XL16FUOGDMGAAQMQGhoK4OPUTc7OzujRo0eeI3gmTJiAHj16wNnZWbxHmjZtKu4vjfs6L/l9l69fv0aHDh1Qt25dXLx4EbNnz4anp6dU+WnTpiEmJgb//fcfYmNjsWrVKlSoUEHmWHOjpKQEAPjw4QNSU1PRtm1bhISE4NKlS3ByckKHDh2QnJwsVWbhwoWoU6cOLly4gGnTpuV7b+fn/v37CAoKgr29vVR6tWrVoKOjk6OD4FuWnp6BBvVy/u4REREREf0QBCIiou9IQECAoKGhkSM9KSlJACCsW7dOTLt27ZoAQIiNjRUEQRD69u0reHh4SJU7ceKEICcnJ7x9+zbP9gAIKioqgrKysgBAACB07NhRzCNLvdWqVROWLFkilWfGjBmCpaWlVNqSJUuEatWqiZ/79+8v6OrqCu/evSvUsX7u8OHDgry8vJCcnJyjzNmzZwVBEIRLly4JAISkpKRc6/i07UuXLkml9+/fX6hWrZqQkZEhpnXv3l3o2bOnIAiCcOPGDUEikQj37t2TKteyZUvBy8srz/aqVasmKCgoCNra2sLDhw/zzPPpuQUgTJ06VfycmpoqSCQS4b///hMEQRA8PT2FOnXqSNUxZcoUAYDw/PnzPGPR0NAQNm7cmOu+vM5Ldnx9+vQRP2dlZQk6OjrCqlWrBEEQhPXr1wu1a9cWsrKyxDzv3r0TlJSUhEOHDhW6vdTUVKFs2bLC5s2bxbT3798LlSpVEhYsWCAIgiCEhoYKAITdu3eLeV6/fi0oKCgI27ZtE9OePn0qKCkpCaNHj841DkEQhKZNmwqDBw+WSuvevbvQtm1b8bOLi4vQv3//POsQhI/XkIuLS67HWRr3tSAIgr29vdSxF/Rdrlq1StDW1pZqd+3atVLfVYcOHYQBAwbkey7yk/3dZV+rT548ETp27CioqanleY+YmZkJy5cvlzqOTp06SeXJ75rKTa9evQQlJSUBgNChQ4dcz3W9evUEb2/vPOtIT08XXr58KbWlp6fL1P7XVL3ePGG0V7CQmZkl3Eh6IlSz9ClwIyIiIqJvz/204FLZvhccEUBERD8UCwsL8c/6+voAgEePHgEALly4gMDAQKiqqoqbk5MTsrKykJSUlGedampqiIqKwoULF7B69WrUrFkTq1evFvcXtV5Z1a1bFwoKCoU61s/FxsbCwMBA6i1/MzMzaGpqIjY29otjBABzc3PIy8tLxZQdz8WLFyEIAoyNjaXOU3h4OBITE/Ot95dffkFaWhr++OMPmWP59NyoqKhATU1NjCUuLk5qaiEAaNiwYYF1vn37VpwWqLA+jSd7SppPr8sbN25ATU1NPC/ly5dHenp6gecmN4mJifjw4QNsbW3FtLJly6Jhw4Y5vutPRzgkJibi/fv3aNKkiZhWvnx51K5dO9/2YmNjpdoCAFtb2692XQGlc1/LEsvn32VcXBwsLCykrpPPr62hQ4di27ZtsLKywqRJkxAZGSnDGcipSpUqUFVVRYUKFRAbG4udO3dCR0cHaWlpmDRpknh/q6qq4vr16zlGBBR1dEu2JUuW4OLFi9i9ezcSExMxbty4HHmUlJTw5s2bPOvw8fGBhoaG1Obj4/NFcRVF/NmJcO9tgz3/XUNWplBg/o7OBY9KIiIiIiL61pQp7QCIiIi+pk+n9cieiz8rK0v8/5AhQzBq1Kgc5apWrZpnnXJycjAyMgIAmJiY4MGDB+jZsyeOHz/+xfUKgvRDp0/n1M+moqKSa/n8jvVzgiCIeWRJL4rPp1SRSCRS515eXh4XLlyQ6iwAAFXV3BfnzNayZUuMGjUKLi4uyMzMlGkB0vxiye2YP/8eclOhQgU8f160ucELOjc2NjbYvHlzjnKfrjMgq+xjye0YP0/79NqS5RzkRZa2vkRp3NeyxJIdT2GurTZt2uD27dvYv38/QkJC0LJlSwwfPhyLFi3Kt93PnThxAurq6qhYsSLU1dXF9IkTJ+LQoUNYtGgRjIyMoKSkhG7duuWYZiqv3xVZZa+FYWJiAm1tbTRv3hzTpk0TO2oA4NmzZ/lew15eXjk6EBQVFb8orqJo4vwnHj9Jw4r5Lrhz/0W+edv/YoL5M9qWTGBEREREVCgSSdH/TfMz4IgAIiL6aVhbW+PatWswMjLKseX2xn1exo4di8uXL2PXrl0y16ugoIDMzEypeipWrIgHDx5IPSjMXlD0azMzM0NycjLu3LkjpsXExODly5cyzbmfLft4Pj+WgtSrVw+ZmZl49OhRjnOkp6dXYPnWrVtj37598Pf3x/Dhw7/oobWJiYnUwrkAcP78eZmOISYmpsjt5sXa2hoJCQnQ0dHJcW4+XQhbVtnXXUREhJj24cMHnD9/Pt/v2sjICGXLlsXp06fFtOfPnyM+Pj7f9kxNTaXaAj4umFuY6wrI/R6RRXHd10VhYmKC6OhovHv3TkzL7dqqWLEi3N3d8ffff2Pp0qU5FhyWRfXq1VGzZk2pTgDgYweBu7s7OnfujLp160JPT0+mhaeLem8D/+vs+PS4s0e01KuX++K7wMeH/urq6lJbaXQEPH6SBnU1Rdg1rY4jYXmvWdLR2RSLZrXD6N+D88xDRERERPStYkcAERH9NDw9PXHq1CkMHz4cUVFRSEhIQHBwMEaOHFmoetTV1fHrr79ixowZEARBpnoNDQ1x/Phx3Lt3D0+ePAEAODg44PHjx1iwYAESExPx559/4r///vuqx5ytVatWsLCwgJubGy5evIizZ8+iX79+sLe3L9QUITo6OlBSUsLBgwfx8OFDvHz5UqZyxsbGcHNzQ79+/RAUFISkpCScO3cO8+fPx4EDB2Sqo0WLFti/fz82bNjwRZ0BQ4YMwfXr1+Hp6Yn4+Hjs2LFDXNQ4v7fYnZyccjzw/hrc3NxQoUIFuLi44MSJE0hKSkJ4eDhGjx6Nu3fv5ls2Li4OUVFRUlvZsmUxdOhQTJw4EQcPHkRMTAwGDx6MN2/eYNCgQXnWpaqqikGDBmHixIk4evQorl69Cnd3d8jJ5f/XxYkTJyIwMBCrV69GQkICFi9ejKCgIEyYMKFQ58HQ0BDR0dGIi4vDkydPch0dk5viuq+Lonfv3sjKyoKHhwdiY2PFN/OB/11b06dPx549e3Djxg1cu3YN+/btK3SnSX6MjIwQFBSEqKgoXL58WYypILLe2wcOHEBAQACuXr2KW7du4cCBAxg6dChsbW1haGgo5jt9+jQUFRWlppr6VjVrbIht63rj5q1n2LnnCgBg0kh7+M5uL+bp6GwK39ntMWfxMVyKvl9aoRIRERERFRk7AoiI6KdhYWGB8PBwJCQkoHnz5qhXr16OqSxkNXr0aHFeblnqnTVrFm7duoWaNWuKU2WYmppi5cqV+PPPP2FpaYmzZ88W+uGprCQSCXbv3g0tLS3Y2dmhVatWqFGjBrZv316oesqUKYNly5ZhzZo1qFSpElxcXGQuGxAQgH79+mH8+PGoXbs2OnbsiDNnzkitW1AQBwcHHDhwAJs2bcLQoUOL9MC2evXq+OeffxAUFAQLCwusWrUKU6ZMAZD/tCR9+vRBTEwM4uLiCt1mfpSVlXH8+HFUrVoVXbp0gampKQYOHIi3b9/meNv7c7169UK9evWktvv372PevHno2rUr+vbtC2tra9y4cQOHDh2ClpZWvvUtXLgQdnZ26NixI1q1aoVmzZrBxsYm3zKdOnWCn58fFi5cCHNzc6xZswYBAQFwcHAo1HkYPHgwateujfr166NixYo4efKkTOWK674uCnV1dezduxdRUVGwsrLClClTMH36dAAQ1w1QUFCAl5cXLCwsYGdnB3l5eWzbtk2sw8HBAe7u7kVqH/g4d7+WlhaaNm2KDh06wMnJCdbW1gWWk/XeVlJSwtq1a9GsWTOYmppizJgxaN++Pfbt2yeVb+vWrXBzc4OysnKRj6WkLJ7dHucu3UXfoduRkfGx00Snoioq6//v/uvdrR7KlpXHnN+dcO5o4TqZiIiIiKhkSEpp+15IhC8ZW09ERET0A5g7dy5Wr14tNXVSbiZNmoSXL19izZo1JRQZfe82b96MAQMG4OXLl1BSUiowv6GhIby9vb+oM6C0PX78GCYmJjh//jyqV69e2uEUyNBqXqHL3IqaXAyREBEREdGXePi2dKZw1FXqWCrtFhYXCyYiIqKfzsqVK9GgQQNoa2vj5MmTWLhwIUaMGFFguSlTpuDPP/9EZmZmjkWPiQBg48aNqFGjBipXrozLly/D09MTPXr0kKkT4Pr161BTU0O/fv1KINLik5SUhJUrV34XnQAAH+oTERER/SjymemVwBEBRERE9BMaO3Ystm/fjmfPnqFq1aro27cvvLy8UKYM35GgL7NgwQKsXLkSDx48gL6+Pjp16oS5c+d+F1PkEBEREVHJysjIwPLly7F37148efIEquVV0MipIZz6tM5zra6EqBtYNu7PHOkHDhxAzZo1izvkb9qj9NIZEaBT7vsYEcCOACIiIiIiIiIiIqIStmrVKgQGBmL+/PkwMjLC5uMbsXnBNrQf2AYOXe1zLZPdETBtgxfKqZSDvV5LAED58uV/+lHLj0upI6Did9IRwNfeiIiIiIiIiIiIiEpYVFQUWrZsCQcHBwBAPXsrXDh2Cclx+a9dBgCqWmpQVlVCxYoVizlK+lHkPsaEiIiIiIiIiIiIiIqNjY0NTp8+jaSkJADA3cR7uHn1JswamRVYdr7HIkzpNh39+/fH6dOniztU+gFwRAARERERERERERFRCRs8eDBev36NNm3aQF5eHpmZmWg/qC3qt7TOs4x6eXX0GtcDVY2rIONDJlIiH8Hd3R2bNm1CgwYNSjD6bw/feM8fOwKIiIiIiIiIiIiIStiBAwcQHBwMX19fGBkZYWfkNvy7cjc0tNXRyKlhrmV0q+pAt6qO+HnIL8Pw4MEDrF+//qfvCKD8sSOAiIiIiIiIiIiIqIQtWLAAHh4eaNeuHQCgoWoDPHv4HIe3HM2zIyA3lpaWCA4unYVyvyUSSWlH8G3jiAkiIiIiIiIiIiKiEpaeng7JZ0+v5eTlIAhCoeqJjY3losFUII4IICIiIiIiIiIiIiphjo6OWL16NSpVqgQjIyNcjohG6M4wNG7TSMwTvHYfXjx5iX5ebgCA0H/CUV6vPPQN9ZD5IQO+23xx6NAhLF++vLQOg74T7AggIiIiIiIiIiIiKmFTp06Fn58fZs6ciadPn0KtvCps2zeFc79fxDwvn73C80fPxc+ZGRnYvToYL5+8RFnFsjA1NsVff/0Fe3v70jiEbwznBsqPRCjsWBMiIiIiIiIiIiIi+qoO3ztQ6DK/VG5bDJF8n56921sq7ZZX7FAq7RYWRwQQERERERERERER0XdNwhEB+eJiwURERN+JW7duQSKRICoqqrRDyZVEIsHu3bsLXc7d3R2dOnX66vEUxefHcP36dTRu3BjlypWDlZXVF9U9bdo0eHh4FLpcYGAgNDU1v6jt4mZoaIilS5eWdhhfVWGvZ29v7y++RkpDcf2udOvWDYsXL/6qdRIRERH96H6p3LbQG5Gs2BFARET0DZBIJPlu7u7uxdZ2ZmYmfHx8YGJiAiUlJZQvXx6NGzdGQEDAV22nODsyHBwcMGbMGKk0Pz8/KCoqYsuWLTLXk5KSgjZt2oifZ8yYARUVFcTFxeHo0aNFju/hw4fw8/PD77//Lqbl1QESFhYGiUSCFy9eAAB69uyJ+Pj4IrdtaGgoXkdKSkowNDREjx49cOzYsSLX+aWyj1FLSwvp6elS+86ePSvGWxi5XQNf4vNroaS5u7tL/QZoa2vD2dkZ0dHRpRZTtrVr16J58+bQ0tKClpYWWrVqhbNnz0rlmT59OubOnYtXr16VUpTfv4yMDCxZsgQtWrSAhYUFLGxt0XLiRPQPC4X78fBct2bu7qhdu3aOrV27dqV9OERERETFTiKRK5Xte/H9REpERPQDS0lJEbelS5dCXV1dKs3Pz6/Y2vb29sbSpUsxe/ZsxMTEIDQ0FIMHD8bz588LLvyNmjFjBry8vLBr1y707t1b5nJ6enpQVFQUPycmJqJZs2aoVq0atLW1ixzP+vXr0aRJExgaGha6rJKSEnR0dIrcNgDMmjULKSkpiIuLw8aNG6GpqYlWrVph7ty5X1Tv+/fvv6i8mpoadu3aJZXm7++PqlWrflG9XyL7mD6/FkqDs7Oz+Btw9OhRlClTBu3bty/VmICPHTmurq4IDQ3FqVOnULVqVfzyyy+4d++emMfCwgKGhobYvHlzKUb6fVu7di22bduG6dOn48CBA6jWrSvuHzqEB8dC8yxj2KsnbBYtFLfw8HBoamrC2dm5BCMnIiIiom8ROwKIiIi+AXp6euKmoaEBiUSSIy3bzZs34ejoCGVlZVhaWuLUqVNSdUVGRsLOzg5KSkowMDDAqFGjkJaWlmfbe/fuxbBhw9C9e3dUr14dlpaWGDRoEMaNGyfmyW3qFysrK3h7e0ulZb9FraSkhOrVq2Pnzp3ivurVqwMA6tWrB4lEAgcHh1zjEQQBCxYsQI0aNaCkpARLS0v8888/+Z0+qbIjR46En58fDh8+jLZt/zdU1sHBAaNGjcKkSZNQvnx56Onp5Yj/0+lgJBIJLly4gFmzZkEikYh57927h549e0JLSwva2tpwcXHBrVu38o1r27Zt6Nixo0zH8LnPpwa6fPkyHB0doaamBnV1ddjY2OD8+fP51qGmpgY9PT1UrVoVdnZ2+OuvvzBt2jRMnz4dcXFxAD6ODBk0aBCqV68OJSUl1K5dO0cHVPYoBh8fH1SqVAnGxsa5thcQEAANDQ0cOXIk37j69+8Pf39/8fPbt2+xbds29O/fXyrf06dP4erqiipVqkBZWRl169bF1q1bpeIKDw+Hn5+f+AZ99ncSExODtm3bQlVVFbq6uujbty+ePHkilnVwcMCIESMwbtw4VKhQAa1btwaQc2ogT09PGBsbQ1lZGTVq1MC0adPw4cOHPI8tLCwMDRs2hIqKCjQ1NWFra4vbt2/nez4+p6ioKP4GWFlZwdPTE3fu3MHjx4/FPFeuXEGLFi2gpKQEbW1teHh4IDU1VdyflZWFWbNmoUqVKlBUVISVlRUOHjyYZ5tZWVkYPHgwjI2N84x38+bNGDZsGKysrGBiYoK1a9ciKysrx6iZjh07Sn1PVDhRUVFo2bIlHBwcUKVKFWjb2EDT3Aypt2/lWaaMsjIUNDTE7erVq3j58iW6dOlScoETERER0TeJHQFERETfmSlTpmDChAmIioqCsbExXF1dkZGRAeDjQ0EnJyd06dIF0dHR2L59OyIiIjBixIg869PT08OxY8ekHi4W1bRp09C1a1dcvnwZffr0gaurK2JjYwFAnDokJCQEKSkpCAoKyrWOqVOnIiAgAKtWrcK1a9cwduxY9OnTB+Hh4fm2nZGRgb59+2Lnzp0IDw9Hs2bNcuTZsGEDVFRUcObMGSxYsACzZs3K82F1SkoKzM3NMX78eKSkpGDChAl48+YNHB0doaqqiuPHjyMiIgKqqqpwdnbO8+3458+f4+rVq6hfv36+8cvKzc0NVapUwblz53DhwgVMnjwZZcuWLXQ9o0ePhiAI2LNnD4CPD4CrVKmCHTt2ICYmBtOnT8fvv/+OHTt2SJU7evQoYmNjceTIEezbty9HvYsWLcKECRNw6NAh8aF6Xvr27YsTJ04gOTkZAPDvv//C0NAQ1tbWUvnS09NhY2ODffv24erVq/Dw8EDfvn1x5swZAB+ngWrSpAkGDx4svkFvYGCAlJQU2Nvbw8rKCufPn8fBgwfx8OFD9OjRQ6r+DRs2oEyZMjh58iTWrFmTa6xqamoIDAxETEwM/Pz8sHbtWixZsiTXvBkZGejUqRPs7e0RHR2NU6dOwcPDo9DTHX0qNTUVmzdvhpGRkTg65c2bN3B2doaWlhbOnTuHnTt3IiQkROp+9/Pzg6+vLxYtWoTo6Gg4OTmhY8eOSEhIyNHG+/fv0aNHD5w/fx4RERGoVq2aTLG9efMGHz58QPny5aXSGzZsiLNnz+Ldu3dFPu6fmY2NDU6fPo2kpCQAQNqdO3idcANaderKXMc///yDpk2bonLlysUVJhEREdE3RFJK2/ehTGkHQERERIUzYcIEcb7nmTNnwtzcHDdu3ICJiQkWLlyI3r17i3Ol16pVC8uWLYO9vT1WrVqFcuXK5ahv8eLF6NatG/T09GBubo6mTZvCxcWlSPOjd+/eHb/++isAYPbs2Thy5AiWL1+OlStXomLFigAAbW1t6Onp5Vo+LS0NixcvxrFjx9CkSRMAQI0aNRAREYE1a9bA3t4+z7bXrl0L4OMb8yYmJrnmsbCwwIwZMwB8PDcrVqzA0aNHc31graenhzJlykBVVVWM19/fH3Jycli3bp34UDcgIACampoICwvDL7/8kqOe27dvQxAEVKpUKce+ffv2QVVVVSotMzMzz2MEgOTkZEycOFE8xlq1auWbPy/ly5eHjo6O+OZ82bJlMXPmTHF/9erVERkZiR07dkg9OFdRUcG6deugoKCQo04vLy9s2LABYWFhqFu34IeVOjo6aNOmDQIDAzF9+nT4+/tj4MCBOfJVrlwZEyZMED+PHDkSBw8exM6dO9GoUSNoaGhAQUEBysrKUtfWqlWrYG1tjT/++ENM8/f3h4GBAeLj48URDUZGRliwYEG+sU6dOlX8s6GhIcaPH4/t27dj0qRJOfK+evUKL1++RPv27VGzZk0AgKmpaYHn43OfXh9paWnQ19fHvn37ICf38V2ezZs34+3bt9i4cSNUVFQAACtWrECHDh0wf/586OrqYtGiRfD09ESvXr0AAPPnz0doaCiWLl2KP//8U2wrNTUV7dq1w9u3bxEWFiY1CqkgkydPRuXKldGqVSup9MqVK+Pdu3d48OBBrp0K7969y9FJoKioWOpTMn0rBg8ejNevX6NNmzaQl5dHRmYmqnbqhAqNGspU/v2LFzh7/DgWLVpUzJESERER0feAIwKIiIi+MxYWFuKf9fX1AQCPHj0CAFy4cAGBgYFQVVUVNycnJ2RlZYlvlX7OzMwMV69exenTpzFgwAA8fPgQHTp0EB/oF0b2w/tPP2ePCJBFTEwM0tPT0bp1a6lj2LhxIxITE/Mt26xZM6iqqmLq1KniCInPfXrugI/nL/vcyeLChQu4ceMG1NTUxNjKly+P9PT0PON7+/YtAOTaCePo6IioqCipbd26dfnGMG7cOPz6669o1aoV5s2bV+B5yY8gCFJvqa9evRr169dHxYoVoaqqirVr14pv62erW7durp0Avr6+WLNmDSIiImTqBMg2cOBABAYG4ubNmzh16hTc3Nxy5MnMzMTcuXNhYWEBbW1tqKqq4vDhwzli+9yFCxcQGhoqdS1ld6B8et5kGa3xzz//oFmzZtDT04OqqiqmTZuWZ/vly5eHu7s7nJyc0KFDB/j5+SElJaXANj736fVx5swZ/PLLL2jTpo04ZU9sbCwsLS3FTgAAsLW1RVZWFuLi4vDq1Svcv38ftra2UvXa2trmuC9dXV2RmpqKw4cPF6oTYMGCBdi6dSuCgoJyXONKSkoAPo4YyI2Pjw80NDSkNh8fH5nb/tEdOHAAwcHB8PX1RVBQEIwGuOP+4cN4FBkpU/nHkaegpqaWo4OGiIiI6EclKaX/vhfsCCAiIvrOfDoNTPZD3KysLPH/Q4YMkXqwfPnyZSQkJIhvJudGTk4ODRo0wNixY7Fr1y4EBgZi/fr1YueBnJwcBEGQKpPf/OifKsx0KNnHsX//fqljiImJKXCdgLp16+Lo0aMICwtDjx49co3v8yl0JBKJ2Kas8dnY2OR4eB8fH5/nosQVKlQAgFwXX1ZRUYGRkZHUVtAUHt7e3rh27RratWuHY8eOwczMLMeCu7J4+vQpHj9+LK7dsGPHDowdOxYDBw7E4cOHERUVhQEDBuSY8ujTh86fat68OTIzM3NMJVSQtm3bIj09HYMGDUKHDh1yXZTZ19cXS5YswaRJk3Ds2DFERUXBycmpwMWKs7Ky0KFDhxzfV0JCAuzs7Ao8pmynT59Gr1690KZNG+zbtw+XLl3ClClT8m0/ICAAp06dQtOmTbF9+3YYGxvj9OnTBZwNaZ9eHw0bNsT69euRlpYmjn75vCPnU5+mf54nt3Jt27ZFdHR0oWJctGgR/vjjDxw+fDhHJxsAPHv2DADE0UCf8/LywsuXL6U2Ly8vmdv/0S1YsAAeHh5o164dateujYpNmkC/VSvc+++/AssKgoBHJ0/CxcUl1447IiIiIvr5cGogIiKiH4i1tTWuXbsGIyOjL6rHzMwMAMRFhitWrCj1RvOrV69yHWFw+vRp9OvXT+pzvXr1AEB8GJXf1DdmZmZQVFREcnJyvtMA5cXKygrHjh1Dq1at0L17d+zcubNI8+fnxdraGtu3b4eOjg7U1dVlKlOzZk2oq6sjJiYmz8V1C8vY2BjGxsYYO3YsXF1dERAQgM6dOxeqDj8/P8jJyaFTp04AgBMnTqBp06YYNmyYmKcwow0aNmyIkSNHwsnJCfLy8pg4caJM5eTl5dG3b18sWLAA/+XxgPPEiRNwcXFBnz59AHx8wJ+QkCA13Y6CgkKOa8va2lpcd6BMmaL/tffkyZOoVq0apkyZIqbJsvBvvXr1UK9ePXh5eaFJkybYsmULGjduXOQ4JBIJ5OTkxFEmZmZm2LBhA9LS0sTOjJMnT0JOTg7GxsZQV1dHpUqVEBERIdXxERkZiYYNpaeXGTp0KOrUqYOOHTti//79Bd5/CxcuxJw5c3Do0KE8R1RcvXoVVapUETvDPsdpgPKXnp6eo8NGIicHZAl5lPifV/HxSH/0CN26dSuu8IiIiIjoO8MRAURERD8QT09PnDp1CsOHDxfffA4ODsbIkSPzLNOtWzcsWbIEZ86cwe3btxEWFobhw4fD2NhYnEalRYsW2LRpE06cOIGrV6+if//+kJeXz1HXzp074e/vj/j4eMyYMQNnz54VFy7V0dGBkpKSuGDry5cvc5RXU1PDhAkTMHbsWGzYsAGJiYm4dOkS/vzzT2zYsEGmc2BhYYHQ0FCcOnUK3bp1K/Ct8cJwc3NDhQoV4OLighMnTiApKQnh4eEYPXo07t69m2sZOTk5tGrVChEREV/c/tu3bzFixAiEhYXh9u3bOHnyJM6dO1fg/POvX7/GgwcPcOfOHRw/fhweHh6YM2cO5s6dK3YaGRkZ4fz58zh06BDi4+Mxbdo0nDt3rlDxNWnSBP/99x9mzZqV50K6uZk9ezYeP34MJyenXPcbGRnhyJEjiIyMRGxsLIYMGYIHDx5I5TE0NMSZM2dw69YtPHnyBFlZWRg+fDiePXsGV1dXnD17Fjdv3sThw4cxcODAAtdi+Lz95ORkbNu2DYmJiVi2bFm+ozCSkpLg5eWFU6dO4fbt2zh8+DDi4+MLvU5A9vz6Dx48QGxsLEaOHInU1FR06NABwMfrsVy5cujfvz+uXr2K0NBQjBw5En379oWuri4AYOLEiZg/fz62b9+OuLg4TJ48GVFRURg9enSO9kaOHIk5c+agffv2+V6vCxYswNSpU+Hv7w9DQ0MxxtTUVKl8J06cyHXdDJKNo6MjVq9ejbCwMNy9exdPL17C/SNHUP7/O1cB4HZQEBLW++co+ygiAqrVq3+1zkciIiKi7wMXC84POwKIiIh+IBYWFggPD0dCQgKaN2+OevXqYdq0aeJaArlxcnLC3r170aFDBxgbG6N///4wMTHB4cOHxbeovby8YGdnh/bt26Nt27bo1KlTrlMNzZw5E9u2bYOFhQU2bNiAzZs3i6MLypQpg2XLlmHNmjWoVKkSXFxcco1n9uzZmD59Onx8fGBqairGlz2FjSzMzc0RGhqKs2fPomvXrl+tM0BZWRnHjx9H1apV0aVLF5iammLgwIF4+/ZtviMEPDw8sG3btkJNQ5QbeXl5PH36FP369YOxsTF69OiBNm3aSC3ym5vp06dDX18fRkZG6Nu3L16+fImjR4/C09NTzPPbb7+hS5cu6NmzJxo1aoSnT59KjQ6Qla2tLfbv349p06Zh2bJlMpVRUFBAhQoV8pzmZtq0abC2toaTkxMcHBygp6cnjmTINmHCBMjLy8PMzAwVK1ZEcnIyKlWqhJMnTyIzMxNOTk6oU6cORo8eDQ0NDXHBXVm4uLhg7NixGDFiBKysrBAZGYlp06blmV9ZWRnXr19H165dYWxsDA8PD4wYMQJDhgwBANy6dQsSiQRhYWH5tnvw4EHo6+tDX18fjRo1wrlz57Bz5044ODiI7Rw6dAjPnj1DgwYN0K1bN7Rs2RIrVqwQ6xg1ahTGjx+P8ePHo27dujh48CCCg4PzXGR6zJgxmDlzJtq2bYvIPOaiX7lyJd6/f49u3bqJ8enr60stSpueno5du3Zh8ODB+R4j5W3q1KlwcnISv4/b/+yErp0dDDr977fzw4uXeP//UzBly3jzBs8uXoROs2YlHTIRERERfcMkwucT/hIRERHRVyUIAho3bowxY8bA1dW1tMOhUhYWFobOnTvj5s2b0NLSKu1wisWff/6JPXv24PDhw6Udyg/D/Xh4ocsE2hV+ijUiIiKi79WrD0dKpV31sq1Lpd3C4hoBRERERMVMIpHgr7/+QnR0dGmHQt+AgwcP4vfff/9hOwGAjwtzL1++vLTD+KHwoT4RERERfQmOCCAiIiIiIiIiAMDb9Pe4fPUWJnhvwIXom7nmadqgNuZ4ucK4ZiUoKylCqZxCCUdJRESU06sPIaXSrnrZVqXSbmFxjQAiIiIiIiIiAgDUbz0JISeisX/LFFTSzX3kUtqbd1gdeBitu8+CVYvxJRwhERERFQVHBBARERERERERAECp6se1bE7/54P/jl7CzEU7CizzNnlrcYdFRERUII4IyB/XCCAiIiIiIiIiKenp79G0Qe3SDoOIiEhmEkhKO4RvGjsCiIiIiIiIiAgAICcnQQ8XWzSoZ4QbSQ/yzXvjzApUKK9eQpERERHRl+DUQEREREREREQEAMjIyETU1SQk3HwAq7qGsG45Mc+81QwqQlW5HM4fWVCCERIREeUu9cOxUmlXtWyLUmm3sDgigIiIiIiIiIgAALUaj8CDRy+w6c9RuJX8ON+8t+/kv5+IiIi+HXKlHQARERERERERfRsePHoBTQ0VtLKzwL4j50s7HCIiIvpKOCKAiIiIiIiIiAAALZrXxR+/90bCzRRs3BEOAJjl2QuV9LTw69hVAIAh/Vrjzv2niLtxvzRDJSIi+gzfec8POwKIiIiIiIiICACwbslQ7DlwFjMWbkdGRiYAQE9HEwaVKoh55OTkMMuzFwwNKiIjI6u0QiUiIqJC4GLBRERERERERAQAUKrqWugyb5O3FkMkREREhZOWEV4q7aqUsS+VdguL4yWIiIiI6Jvm7e0NKysr8bO7uzs6deokfnZwcMCYMWNKPK6vKTAwEJqamnnuDwsLg0QiwYsXL75qu7KcO0NDQyxdurTQdX/+vRHR9+Ft8tZCb0RERPTtY0cAEREREclMIpHku7m7uxeqvtweFp84cQKampoYOXIkBEHAhAkTcPTo0a93EDIIDAyERCKBqalpjn07duyARCKBoaFhicXTtGlTpKSkQENDo8TazHbu3Dl4eHiUeLtERET0Y0r/kIkLt57BZelxVB8fnOfW68+TuHLnBd59yCztkOm7ISml7fvAjgAiIiIikllKSoq4LV26FOrq6lJpfn5+X1T//v374eTkhNGjR2P58uWQSCRQVVWFtrb2VzoC2amoqODRo0c4deqUVLq/vz+qVq1aorEoKChAT08PEknJ/0OjYsWKUFZWznP/hw8fSjAaIiIi+t45LwzDibjH2DSkCXTVy+Wap0p5Zfj/2gjnkp6i3eLSme6F6EfDjgAiIiIikpmenp64aWhoQCKRSKVt2bIFNWvWhIKCAmrXro1NmzbJXPeWLVvQpUsXzJs3DzNnzhTTv3SKmcTERLi4uEBXVxeqqqpo0KABQkJCCixXpkwZ9O7dG/7+/mLa3bt3ERYWht69e+fIv2rVqnyP/cWLF/Dw8ICuri7KlSuHOnXqYN++fbm2/fTpUzRs2BAdO3ZEenp6jqmBsqcSOnToEExNTaGqqgpnZ2ekpKSIdWRkZGDUqFHQ1NSEtrY2PD090b9/f6lplbLzjRgxQsw3depUfLqM2OdTA0kkEqxevRouLi5QUVHBnDlzAADz5s2Drq4u1NTUMGjQIKSnpxd4jomIiOjnc/tpGvwOx+Huszfo09Qw1zxuTarh/ou3mL3nGhIfpZZsgEQ/KHYEEBEREdFXsWvXLowePRrjx4/H1atXMWTIEAwYMAChoaEFlv3zzz8xYMAArF+/HqNGjfqqcaWmpqJt27YICQnBpUuX4OTkhA4dOiA5ObnAsoMGDcL27dvx5s0bAB8fwDs7O0NXV1cqX0HHnpWVhTZt2iAyMhJ///03YmJiMG/ePMjLy+do8+7du2jevDlMTEwQFBSEcuVyf1PuzZs3WLRoETZt2oTjx48jOTkZEyZMEPfPnz8fmzdvRkBAAE6ePIlXr15h9+7dOerZsGEDypQpgzNnzmDZsmVYsmQJ1q1bl+95mTFjBlxcXHDlyhUMHDgQO3bswIwZMzB37lycP38e+vr6WLlyZb51EBER0c8t/UMm6lcvn+s+62rlcSLucQlHRN87SSn9970oU9oBEBEREdGPYdGiRXB3d8ewYcMAAOPGjcPp06exaNEiODo65lkuNjYWI0aMwPr169GnT5+vHpelpSUsLS3Fz3PmzMGuXbsQHByMESNG5FvWysoKNWvWxD///IO+ffsiMDAQixcvxs2bN6XyFXTsISEhOHv2LGJjY2FsbAwAqFGjRo724uPj0bp1a7i4uMDPzy/fqYA+fPiA1atXo2bNmgCAESNGYNasWeL+5cuXw8vLC507dwYArFixAgcOHMhRj4GBAZYsWQKJRILatWvjypUrWLJkCQYPHpxn271798bAgQPFz66urhg4cCB+/fVXAB/PcUhISL6jAt69e4d3795JpSkqKkJRUTHPMkRERPT9k5MAHetVgVVVLdx6kpZrnorqingS9y7XfURUNBwRQERERERfRWxsLGxtbaXSbG1tERsbm2+5KlWqwNraGgsWLJCa2uZrSUtLw6RJk2BmZgZNTU2oqqri+vXrMo0IAICBAwciICAA4eHh4uiCzxV07FFRUahSpYrYCZCbt2/folmzZujUqROWLVtW4HoAysrKYicAAOjr6+PRo0cAgJcvX+Lhw4do2LChuF9eXh42NjY56mncuLFUW02aNEFCQgIyM/NemK9+/fpSn2NjY9GkSROptM8/f87HxwcaGhpSm4+PT75liIiI6PsXN7893JtXR/Cle8jMEvLM9+lUhUSykSul7fvw/URKRERERN+8zx9eC4JQ4ANtNTU1hISEQE1NDQ4ODrh///5XjWnixIn4999/MXfuXJw4cQJRUVGoW7cu3r9/L1N5Nzc3nD59Gt7e3ujXrx/KlMl9UG1+x66kpFRgO4qKimjVqhX279+Pu3fvFpi/bNmyOdr//B/MucX0NaioqHxxHV5eXnj58qXU5uXl9RWiIyIiom9Z09lH0MnvBMrIS3Dn2Ztc8zx+9Q4V1XKfHpGIioYdAURERET0VZiamiIiIkIqLTIyEqampgWW1dLSQkhICLS0tODg4IB79+59tbhOnDgBd3d3dO7cGXXr1oWenh5u3bolc/ny5cujY8eOCA8Pl5oO51MFHbuFhQXu3r2L+Pj4PNuRk5PDpk2bYGNjgxYtWnxRh4iGhgZ0dXVx9uxZMS0zMxOXLl3Kkff06dM5PteqVSvX9QvyYmpqmms9+VFUVIS6urrUxmmBiIiIfnyPX7+DulJZ2NXWQci1B7nmuXj7GZoZVyzhyIh+bOwIICIiIqKvYuLEiQgMDMTq1auRkJCAxYsXIygoSGoB2/xoaGjg8OHDqFChAhwcHGR6K14WRkZGCAoKQlRUFC5fvozevXsjKyurUHUEBgbiyZMnMDExyXV/Qcdub28POzs7dO3aFUeOHEFSUhL+++8/HDx4UKoeeXl5bN68GZaWlmjRogUePMj9H8eyGDlyJHx8fLBnzx7ExcVh9OjReP78eY5RAnfu3MG4ceMQFxeHrVu3Yvny5Rg9enSh2ho9ejT8/f3h7++P+Ph4zJgxA9euXSty7ERERPTjamZcEVuHNsXNR6nYefbjVI0T25rC17WemGfzqduorKWEKR3NUVNHtbRCpe8MFwvOHzsCiIiIiOir6NSpE/z8/LBw4UKYm5tjzZo1CAgIgIODg8x1qKur49ChQ9DV1YWDgwPu3LnzxXEtWbIEWlpaaKlUJYgAADAySURBVNq0KTp06AAnJydYW1sXqg4lJSVoa2vnuV+WY//333/RoEEDuLq6wszMDJMmTcp1Hv4yZcpg69atMDc3R4sWLcR5/wvL09MTrq6u6NevH5o0aQJVVVU4OTmhXDnpYfb9+vXD27dv0bBhQwwfPhwjR46Eh4dHodrq2bMnpk+fDk9PT9jY2OD27dsYOnRokeImIiKiH5uvaz2cT3qGfn+dQsb/rxGgo66ISpr/m0rx7rM3GLjuDBrX1Mb+8falFSrRD0UicOUNIiIiIqIfXlZWFkxNTdGjRw/Mnj27tMMhIiKin1T18cGFLpPk27EYIqEfTXrmqVJpt5x8k1Jpt7ByX+mMiIiIiIi+a7dv38bhw4dhb2+Pd+/eYcWKFUhKSkLv3r1LOzQiIiIiIiphHBFARERERPQDunPnDnr16oWrV69CEATUqVMH8+bNg52dXWmHRkRERET01aVnni6VdsvJNy6VdguLHQFERERERERERESUr4yMDCxfvhx79+7FkydPUFZDFTXtG6NuZ2dI5PJehjTzwwdE//sfkiLO4v3LVOjp6eG3335Dt27dSjB6+hmwIyB/nBqIiIiIiIiIiIiI8rV27Vps27YN8+fPh5GREWbu3YLI1X+jrJISTNs65lnu+NL1SH/5Gk2G9IFXi0549uwZMjIySjByIgLYEUBEREREREREREQFiIqKQsuWLeHg4AAAqNbYGrciL+Dpzdt5lrkXdQ0PY2+g87KZUFRVQZUqVVClSpUSiph+NhLkPTKFwLNDRERERERERERE+bOxscHp06eRlJQEAHh2+y4exSWicr06eZa5e+EKtGtUxbXgI/hn6O9wcnLC/PnzkZ6eXlJhE9H/44gAIiIiIiIiIiIiytfgwYPx+vVrtGnTBvLy8sjIzIRVzw6obls/zzKpj57gUVwi5MuWhcN4D3TWqYWZM2fixYsX8PHxKcHo6ecgKe0AvmkcEUBERERERERERET5OnDgAIKDg+Hr64ugoCDYDu2LmH1HkRie9wKtQpYACSRoNtIdFYwMYW9vj8mTJ2PXrl0cFUBUwjgigIiIiIiIiIiIiPK1YMECeHh4oF27dgCAGm8aIfXJM1zdcxg17RvnWkZJSwPK5TWgoKwkptWsWROCIODBgwcwNDQsidCJCBwRQERERERERERERAVIT0+HRCI99YpETg5ClpBnmYrGNfDm+Ut8+OTt/6SkJMjJyUFPT6/YYqWfk0QiKZXte8GOACIiIiIiIiIiIsqXo6MjVq9ejbCwMNy9exfJZ6MQu/8YqjawFPNc3LoHJ//cIH6u3qw+FFVVELnqb7y4m4Jz585h4cKF6Nq1K8qVK1cah0FUqjIyMjB16lRUr14dSkpKqFGjBmbNmoWsrKw8ywQFBaF169aoWLEi1NXV0aRJExw6dKjQbUsEQci7246IiIiIiIiIiIh+eqmpqfDz80NISAiePn2KshpqMLStD4uubSBf5uPs4ydXbkTa42f4ZcYYsdzLew9wNnAnHsclomJ5bbRp0wZjxoxhRwB9de+zLpRKuwpyNjLnnTt3LpYsWYINGzbA3Nwc58+fx4ABAzBnzhyMHj061zJjxoxBpUqV4OjoCE1NTQQEBGDRokU4c+YM6tWrJ3Pb7AggIiIiIiIiIiKiQplzKaTQZabWa1UMkRB9VFodAcKHOnj37p1UmqKiIhQVFXPkbd++PXR1dbF+/XoxrWvXrlBWVsamTZtkbtPc3Bw9e/bE9OnTZS7DxYKJiIiI6Kdw/fp1uLu7IyoqCiYmJoiKiir2NiUSCXbt2oVOnToVe1ulydvbG7t37y6Rc0pERETfBj7UJ/rIx8cHM2fOlEqbMWMGvL29c+Rt1qwZVq9ejfj4eBgbG+Py5cuIiIjA0qVLZW4vKysLr1+/Rvny5QsVJzsCiIiIiKhEFLSQVv/+/REYGFhs7c+YMQMqKiqIi4uDqqrqV627JB+Eh4WFwdHREcDHc6qmpoYaNWqgdevWGDt2LPT19Ys9BvoxZWRkYPny5di7dy+ePHmCChVV0d6lCX4d0gZycrkvL3fp4g0sX7wLt5IeIj39PSpVqoJevXrB3d29ZIMnIiKin56klJbD9fLywrhx46TSchsNAACenp54+fIlTExMIC8vj8zMTMydOxeurq4yt+fr64u0tDT06NGjUHGyI4CIiIiISkRKSor45+3bt2P69OmIi4sT05SUlIq1/cTERLRr1w7VqlUrch3v37+HgoLCV4yq6OLi4qCuro5Xr17h4sWLWLBgAdavX4+wsDDUrVu3tMOj79DatWuxbds2zJ8/H0ZGRjh/eRtmTt0IVVUl9O7bItcySkqK6NHbAbWMK0NJSRGxlxUwY8YMKCkpoWfPniV8BEREREQlL69pgHKzfft2/P3339iyZQvMzc0RFRUlrgHQv3//Astv3boV3t7e2LNnD3R0dAoVZ+l0kxARERHRT0dPT0/cNDQ0IJFIoKenB11dXdStWxchIf+bZ9bKykrqL7anTp1C2bJlkZqaCgBITk6Gi4sLVFVVoa6ujh49euDhw4d5ti2RSHDhwgXMmjULEolEHKZ75coVtGjRAkpKStDW1oaHh4fYBgC4u7ujU6dO8PHxQaVKlWBsbJyj7sDAQMycOROXL1+GRCKBRCKRGtnw5MkTdO7cGcrKyqhVqxaCg4OlysfExKBt27ZQVVWFrq4u+vbtiydPnhR4PnV0dKCnpwdjY2P06tULJ0+eRMWKFTF06FAxT1ZWFmbNmoUqVapAUVERVlZWOHjwoLg/LCwMEokEL168ENOioqIgkUhw69YtMW3t2rUwMDCAsrIyOnfujMWLF0NTUzNHTJs2bYKhoSE0NDTQq1cvvH79usDjoG9HVFQUWrZsCQcHB1SpUgWtfrFG46amiL12O88yJqYGcG7bADWNKqFSZW24uLigWbNmOH/+fAlGTkRERAQAklLaZDdx4kRMnjwZvXr1Qt26ddG3b1+MHTsWPj4+BZbdvn07Bg0ahB07dqBVq8JPzcWOACIiIiIqVRKJBHZ2dggLCwMAPH/+HDExMfjw4QNiYmIAfHxgbWNjA1VVVQiCgE6dOuHZs2cIDw/HkSNHkJiYmO/bxykpKTA3N8f48eORkpKCCRMm4M2bN3B2doaWlhbOnTuHnTt3IiQkBCNGjJAqe/ToUcTGxuLIkSPYt29fjrp79uyJ8ePHw9zcHCkpKUhJSZGKZebMmejRoweio6PRtm1buLm54dmzZ2Jc9vb2sLKywvnz53Hw4EE8fPiw0MN8gY8jKn777TecPHkSjx49AgD4+fnB19cXixYtQnR0NJycnNCxY0ckJCTIXO/Jkyfx22+/YfTo0YiKikLr1q0xd+7cHPkSExOxe/du7Nu3D/v27UN4eDjmzZtX6OOg0mNjY4PTp08jKSkJABB//S6iLibC1q6OzHXExMTg0qVLaNiwYXGFSURERPTdevPmTY4pF+Xl5ZGVlZVvua1bt8Ld3R1btmxBu3btitQ2pwYiIiIiolLn4OCAv/76CwBw/PhxWFpaomrVqggLC4OZmRnCwsLg4OAAAAgJCUF0dDSSkpJgYGAA4OOb6Obm5jh37hwaNGiQo349PT2UKVMGqqqq0NPTA/DxLfe3b99i48aNUFFRAQCsWLECHTp0wPz586GrqwsAUFFRwbp16/KcEkhJSQmqqqooU6aMWPen3N3dxTk///jjDyxfvhxnz56Fs7MzVq1aBWtra/zxxx9ifn9/fxgYGIgLiBWGiYkJAODWrVvQ0dHBokWL4OnpiV69egEA5s+fj9DQUCxduhR//vmnTHUuX74cbdq0wYQJEwAAxsbGiIyMzNEpkpWVhcDAQKipqQEA+vbti6NHj+baaQAA7969w7t376TSCjOsmr6+wYMH4/Xr12jTpo04Z+2wUR3h3DbnPfW5Ni298PxZKjIzszBixAh07969BCImIiIi+h9JId/OLw0dOnTA3LlzUbVqVZibm+PSpUtYvHgxBg4cKObx8vLCvXv3sHHjRgAfOwH69esHPz8/NG7cGA8ePADw8d8hGhoaMrfNEQFEREREVOocHBxw7do1PHnyBOHh4XBwcICDgwPCw8ORkZGByMhI2NvbAwBiY2NhYGAgdgIAgJmZGTQ1NREbGytzm7GxsbC0tBQ7AQDA1tYWWVlZUmsX1K1b94vWBbCwsBD/rKKiAjU1NfGN/QsXLiA0NBSqqqrilv0wPzExsdBtCYIA4OMoi1evXuH+/fuwtbWVymNra1uo8xQXF5fj7e7c3vY2NDQUOwEAQF9fXzzO3Pj4+EBDQ0Nqk2VINBWfAwcOIDg4GL6+vggKCsLMuf3xd2AI9u45VWDZdRvGY9P2yZg5cyY2btyY6+gZIiIiop/d8uXL0a1bNwwbNgympqaYMGEChgwZgtmzZ4t5UlJSkJycLH5es2YNMjIyMHz4cOjr64vb6NGjC9U2RwQQERERUamrU6cOtLW1ER4ejvDwcMyaNQsGBgaYO3cuzp07h7dv36JZs2YAPj7slkhyvu2TV3pe8sv/afqnHQVFUbZs2Rx1Zw/9zcrKEkcgfE5fX7/QbWU/4Dc0NJRq71OfHnf2sOTsDgQA+PDhQ575P037XH7HmRsvLy+MGzdOKo2jAUrXggUL4OHhIQ43r1yjEVJSniJg3SF0cGmSb9nKVSoAAOqZt8CTJ0+wfPlytG/fvthjJiIiIvqeqKmpYenSpVi6dGmeeT5dbwyAOIXql2JHABERERGVuux1Avbs2YOrV6+iefPmUFNTw4cPH7B69WpYW1uLb5ubmZkhOTkZd+7cEUcFxMTE4OXLlzA1NZW5TTMzM2zYsAFpaWniw/6TJ09CTk6u0FPyKCgoIDMzs1BlAMDa2hr//vsvDA0NUabMl/3V/O3bt/jrr79gZ2eHihUrAgAqVaqEiIgI2NnZifkiIyPFN/qz86WkpEBLSwvAxwVjP2ViYoKzZ89KpX2NhWA5DdC3Jz09/f/au/OwqKrGD+DfizACw6LIKBICpoi4gAm+uT0iigiWW/pqxutSZlqiaGQu6Q8tS3HBjRcxc3tLJTeMUlESULMSlEioUFMUF4gXEGRxYTm/P3qYnyMMzMAgy+/7eR6ex7n33PM9d+45dx7vmXun0qSPnp4eRHnliZ/qCCEqTSgRERER1TdtvhT0/xEfDUREREREjcLgwYOxb98+ODs7w8zMTDk5sHfvXuXvAwCAp6cnnJ2d4evri8TERMTHx2PKlClwd3eHm5ubxnm+vr4wNDTE1KlTkZKSgtjYWMyZMweTJ09W/j6Apuzt7ZGWloakpCRkZ2dXeva9OrNnz0Zubi4mTZqE+Ph43LhxA6dOncJbb71V48RCVlYWMjMzce3aNYSHh2PAgAHIzs7G1q1blWUWLFiAoKAgfP3117hy5QoWLVqEpKQk5W3EnTt3RocOHbB8+XJcvXoVx44dw/r161Vy5syZg+PHjyM4OBjXrl3Dtm3bcOLECf5Hqxny8PBAWFgY4uLicOfOHcR8n4S9/zkNj6G9lGW2bDiK/1m8W/n6wP44nI27jPRbWUi/lYXDhw9j586dGDly5PPfASIiIiJSixMBRERERNQoeHh4oKysTOWiv7u7O8rKypS/DwD8/U2fo0ePonXr1hg0aBA8PT3x4osv4uuvv9Yqz9jYGCdPnkRubi769OmD8ePHY+jQoQgJCdG67ePGjYO3tzc8PDygUCiwf/9+jbaztrbG+fPnUVZWhuHDh6NHjx7w9/eHubm58rE96jg6OsLa2hqurq5YvXo1PD09kZKSgm7duinLzJ07FwEBAQgICEDPnj0RFRWFyMhIODg4APj7cT779+9HamoqXFxcEBQUhJUrV6rkDBgwAGFhYQgODoaLiwuioqIwf/58GBoaavkuUWO3dOlSDB8+HCtWrMCIESOwcd1hjPvnQLw75/8u6mdn5yMzI1f5urxcIGTjUUwa/yn+NXEVvvrqKwQEBGj9zFoiIiKiutNroL+mQRJVPeCTiIiIiIhIjRkzZiA1NRXnzp1r6KZQPSosidF6GxODIfXQEiIiIqKalYmUBsltIfVokFxt8TcCiIiIiIioWuvWrcOwYcMgl8tx4sQJ7NmzB6GhoQ3dLKpnvKhPRERE1HxwIoCIiIiIiKoVHx+PNWvWoKCgAC+++CI2b96Mt99+u6GbRURPKS0txZYtW/Dtt98iOzsbLcxMYDeoH7qO8YZUzaPGykpKkBpxHOk/JKD0QQGsrKwwa9YsjB8//jm2noiIqO4k8DesqsOJACIiIiIiqtaBAwcauglEVIPt27cjPDwcQUFB6Ny5M5Z8sx+XPv8SBsaG6Oyt/u6O+M078Cj/AVzf+RdWeI5Gbm4uSktLn2PLiYiI6HngRAARERERERFRE5eUlIShQ4cqf3D9hZd74/ZPF3H/RrrabTJ//Q3ZqdcwfMPHkJnIYWNjAxsbm+fUYiIiIl3jHQHVaTo/a0xEREREREREVXJ1dcXPP/+MtLQ0AEDerTvIuXIdVr26q90mI/EyWnW0xdXvonHcbzGGDx+OoKAgPHr06Hk1m4iIiJ4T3hFARERERERE1MTNmDEDBQUF8PHxQYsWLVBaVobu/xyJDv37qN2mKCsHOVevo4WBAfrOn4k3rDpjxYoVyMvLw6pVq55j64mIiOpOknhHQHV4RwARERERERFRE3f8+HFERkZi/fr1OHLkCNxmTsG146dx6+zP6jcqLwcgoc/sN2HRyR7u7u5YtGgRIiIieFcAERFRM8M7AoiIiIiIiIiauDVr1uCdd97BK6+8AgCwLXgZxdm5uBJ5EnaD+la5jWFrcxhZtIKBsZFyWadOnSCEQGZmJuzt7Z9H04mIiOg54B0BRERERERERE3co0ePKj0SQdKTACHUbtOmSyc8up+H0qe+/Z+WlgY9PT1YWVnVW1uJiIjqh14D/TUNTaelRERERERERFQlDw8PhIWFIS4uDnfu3MHdhCRcOxEDazcXZZmU8KO4uHW38nWH/m6QmchxaduXeHAnAwkJCVi7di3GjRsHQ0PDBtgLIiIiqi+SENV8PYCIiIiIiIiIGr3CwkJs2rQJ33//PXJycqBvbgqbfm5wem0E9PT/firwxbD/oDg7B4OWzlduV3AvE7/uOYCcq9ehsGgDHx8fzJs3jxMBRETUBF1toNwuDZSrHU4EEBERERERETUziy+e1nqbVW5D66ElREREzwsnAqrDRwMRERERERERERERETVjnAggIiIiIqJG7fHjx1i+fDkeP37MvCaY1xCZzPv72/3a/tUlT9ca43vKPOY1ZCbzmnZeQ2Q2xD42vC4N9Nc08NFARERERETUqD148ADm5ubIz8+HmZkZ85pYXkNkMq9p5zVEJvOY19gzmde08xoisyH2kRo33hFARERERERERERERNSMcSKAiIiIiIiIiIiIiKgZ40QAEREREREREREREVEzxokAIiIiIiJq1Fq2bInAwEC0bNmSeU0wryEymde08xoik3nMa+yZzGvaeQ2R2RD7SI0bfyyYiIiIiIiIiIiIiKgZ4x0BRERERERERERERETNGCcCiIiIiIiIiIiIiIiaMU4EEBERERERERERERE1Y5wIICIiIiIiIiIiIiJqxjgRQEREREREz93Zs2cxcuRIWFtbQ5IkHD16VGW9EALLly+HtbU1jIyMMHjwYPz2228qZR4/fow5c+bA0tIScrkco0aNwp07d+otb+bMmejUqROMjIygUCgwevRopKam1us+AsBPP/2EIUOGQC6Xo1WrVhg8eDAePnyodd6RI0cwfPhwWFpaQpIkJCUlVarj888/x+DBg2FmZgZJkpCXl1fr/dMk7+n3wsfHp8p6NMkrKSnBwoUL0bNnT8jlclhbW2PKlCm4d+9eveyfpnmDBw+GJEkqf6+//rrWeQCwfPlydO3aFXK5HK1bt4anpycuXLigUkbXfVSTTEB3fVSTvOvXr2Ps2LFQKBQwMzPDhAkT8Ndff9Vq/542c+ZMSJKEjRs3qizX5TGcNm1apbr69u1bZV11HRMV/vjjD4waNQrm5uYwNTVF3759kZ6erlyvzZjQJPPZ/av4W7t2rUo5XfWZv/76C9OmTYO1tTWMjY3h7e2Na9euKdfn5uZizpw5cHR0hLGxMWxtbTF37lzk5+dXylq1ahX69OkDU1NTtG3bFmPGjMGVK1dUymhy3tamz2iSqctztyZ5T6tqXNy8eVPtcT548GCt8qrrp9rkbd26Fc7OzjAzM4OZmRn69euHEydOaPVeanP8asorLCyEn58fbGxsYGRkBCcnJ2zdurXSe6zNefvZ91eSJMybN0+5rKYx8TRNzjPUvHAigIiIiIiInruioiK4uLggJCSkyvVr1qxBcHAwQkJCkJCQACsrKwwbNgwFBQXKMvPmzUNERATCw8Pxww8/oLCwEK+++irKysrqJc/V1RW7du3CH3/8gZMnT0IIAS8vryrzdJX5008/wdvbG15eXoiPj0dCQgL8/Pygp1f5v3I15RUVFWHAgAFYvXp1lesBoLi4GN7e3liyZInaMrrMq7Bx40ZIklTrvOLiYiQmJmLZsmVITEzEkSNHcPXqVYwaNapSOV3sn6Z5ADBjxgxkZGQo/7Zt26Z1HgB06dIFISEhSE5Oxg8//AB7e3t4eXnhv//9r7KMrvuoJpm67KM15RUVFcHLywuSJCEmJgbnz5/HkydPMHLkSJSXl2udV+Ho0aO4cOECrK2tq1yvq2MIAN7e3ip1HT9+vMpydR0TwN+TJgMHDkTXrl0RFxeHX3/9FcuWLYOhoaGyjDZjQpPMp/ctIyMDO3fuhCRJGDdunLKMrvqMEAJjxozBjRs38M033+CXX36BnZ0dPD09UVRUBAC4d+8e7t27h3Xr1iE5ORm7d+9GVFQUpk+fXqm+M2fOYPbs2fj5558RHR2N0tJSeHl5KesCNDtvA5r3GU0ydXnu1iSvgrpx0aFDh0rHecWKFZDL5fDx8dE6r6Z+qk2ejY0NVq9ejYsXL+LixYsYMmQIRo8erZys0fRzSdPjV1Pe/PnzERUVha+++gp//PEH5s+fjzlz5uCbb75R1qHtebtCQkICPv/8czg7OyuXaTImnqbJeYaaGUFERERERNSAAIiIiAjl6/LycmFlZSVWr16tXPbo0SNhbm4uwsLChBBC5OXlCQMDAxEeHq4sc/fuXaGnpyeioqJ0nleVX3/9VQAQf/75Z73soxBCvPzyy2Lp0qU11l9T3tPS0tIEAPHLL7+o3T42NlYAEPfv36/3vKSkJGFjYyMyMjKqrUfTvArx8fECgLh161aldbrcv+ry3N3dhb+/v0YZ2ubl5+cLAOL7779XW6YufVTTzProo+ryTp48KfT09ER+fr6yTG5urgAgoqOja5V3584d8cILL4iUlBRhZ2cnNmzYoLJel8dw6tSpYvTo0TVuq6sxMXHiRPGvf/1Lo/ZqOybUZT5r9OjRYsiQISrLdNVnrly5IgCIlJQU5bLS0lJhYWEhtm/frraeAwcOCJlMJkpKSqrNy8rKEgDEmTNnhBCan7dr22eqynxafZy71eXVNC6e1atXL/HWW2/VKk+bfqptnhBCtG7dWnzxxRcqy6p7L+ty/J7N6969u/j4449V1vfu3bva/q/JebugoEA4ODiI6OholfZqMyZqc56hpo93BBARERERUaOSlpaGzMxMeHl5KZe1bNkS7u7u+PHHHwEAly5dQklJiUoZa2tr9OjRQ1lGl3nPKioqwq5du9CxY0d06NBBqzxNM7OysnDhwgW0bdsW/fv3R7t27eDu7o4ffvhB67zGqri4GJMmTUJISAisrKx0Wnd+fj4kSUKrVq10Wq+2eXv37oWlpSW6d++ODz74oNI3h2vjyZMn+Pzzz2Fubg4XF5cqy9S1j2qSWZ99tKq8x48fQ5IktGzZUlnO0NAQenp6tcosLy/H5MmTsWDBAnTv3l1tOV0ew7i4OLRt2xZdunTBjBkzkJWVpbJeV2OivLwcx44dQ5cuXTB8+HC0bdsWL7/88nN9/Mdff/2FY8eOqXz7Xpd95vHjxwCgcodDixYtIJPJqq0vPz8fZmZm0NfXr7b+iscHWVhYANDus6K2febZzPpWVZ6m46LCpUuXkJSUVOVdFjXl1aafappXVlaG8PBwFBUVoV+/fjW27Wm1OX5V5Q0cOBCRkZG4e/cuhBCIjY3F1atXMXz48Crr0PS8PXv2bLzyyivw9PRUWa7pmKjPz15q3DgRQEREREREjUpmZiYAoF27dirL27Vrp1yXmZkJmUyG1q1bqy2jy7wKoaGhMDExgYmJCaKiohAdHQ2ZTKZVnqaZN27cAPD3c9NnzJiBqKgo9O7dG0OHDlX7vN+mZv78+ejfvz9Gjx6t03ofPXqERYsW4Y033oCZmZlO69Ymz9fXF/v370dcXByWLVuGw4cP47XXXqt1znfffQcTExMYGhpiw4YNiI6OhqWlpUoZXfVRTTLro49Wl9e3b1/I5XIsXLgQxcXFKCoqwoIFC1BeXo6MjAyts4KCgqCvr4+5c+eqLaPLY+jj44O9e/ciJiYG69evR0JCAoYMGaK8eAfobkxkZWWhsLAQq1evhre3N06dOoWxY8fitddew5kzZ+pUt6b27NkDU1NTlfdLl32ma9eusLOzw+LFi3H//n08efIEq1evRmZmptr+kJOTg08++QQzZ86stm4hBN5//30MHDgQPXr0AKD5Z0Vt+0xVmfVJXZ4m4+JpO3bsgJOTE/r37691Xm36aU15ycnJMDExQcuWLTFr1ixERESgW7duGu0LoP3xqy5v8+bN6NatG2xsbCCTyeDt7Y3Q0FAMHDhQpQ5tztvh4eFITEzEqlWrKq3TdEzU12cvNX7VT38SERERERE1kGefWyuEqPFZtpqUqUuer68vhg0bhoyMDKxbtw4TJkzA+fPnVb59p6vMimeez5w5E2+++SYA4KWXXsLp06exc+fOKi8CNCWRkZGIiYnBL7/8otN6S0pK8Prrr6O8vByhoaE6rVvbvBkzZij/3aNHDzg4OMDNzQ2JiYno3bu31lkeHh5ISkpCdnY2tm/fjgkTJii/XV1B1320usz66KPV5SkUChw8eBDvvvsuNm/eDD09PUyaNAm9e/dGixYttMq5dOkSNm3ahMTExGrPGbo8hhMnTlSpy83NDXZ2djh27Bhee+01nY6JimMzevRozJ8/HwDQq1cv/PjjjwgLC4O7u3udM2qyc+dO+Pr6qvQ9XfYZAwMDHD58GNOnT4eFhQVatGgBT0/PSs+Nr/DgwQO88sor6NatGwIDA6ut28/PD5cvX67yzoKaPitq22eqy6wPVeVpOi4qPHz4EPv27cOyZctqladtP9Ukz9HREUlJScjLy8Phw4cxdepUnDlzRuPJAG2PX3V5mzdvxs8//4zIyEjY2dnh7NmzeO+999C+fXuVb/Nret6+ffs2/P39cerUqSrP6ZqMifr67KWmgXcEEBERERFRo1Jxm/qz38bPyspSfhPTysoKT548wf3799WW0WVeBXNzczg4OGDQoEE4dOgQUlNTERERoVWeppnt27cHgEoXL5ycnJCenq51ZmMTExOD69evo1WrVtDX11c+pmPcuHEYPHhwreosKSnBhAkTkJaWhujo6Hq/G0DbvN69e8PAwKDW35aXy+Xo3Lkz+vbtix07dkBfXx87duxQKaOrPqpJZn300Zr20cvLC9evX0dWVhays7Px5Zdf4u7du+jYsaNWOefOnUNWVhZsbW2V/e/WrVsICAiAvb292u3qegyf1r59e9jZ2Snr0uWYsLS0hL6+foOdP86dO4crV67g7bffVlmu6z7j6uqqvAibkZGBqKgo5OTkVOoPBQUF8Pb2homJCSIiImBgYKC2zjlz5iAyMhKxsbGwsbFRLtfms+JpmvQZdZn1RV2etuPi0KFDKC4uxpQpU2qVp20/1SRPJpOhc+fOcHNzw6pVq+Di4oJNmzZV277q1HT81OU9fPgQS5YsQXBwMEaOHAlnZ2f4+flh4sSJWLdunUodmp63L126hKysLLi6uiqPz5kzZ7B582bo6+ujrKysxjFRH5+91HRwIoCIiIiIiBqVjh07wsrKCtHR0cplT548wZkzZ5SPAnB1dYWBgYFKmYyMDKSkpNT4eILa5KkjhFB5rIcuM+3t7WFtbY0rV66obHv16lXY2dlpndnYLFq0CJcvX0ZSUpLyDwA2bNiAXbt2aV1fxUX5a9eu4fvvv0ebNm103OK65/32228oKSlRXgytK036X237qCb1PY8+qq79lpaWaNWqFWJiYpCVlYVRo0ZpVe/kyZMr9T9ra2ssWLAAJ0+eVLudLo9hTk4Obt++raxLl2NCJpOhT58+DXb+2LFjB1xdXSv9hkV99Rlzc3MoFApcu3YNFy9eVHnkyYMHD+Dl5QWZTIbIyEi1d8cIIeDn54cjR44gJiam0mRCbT8rquszNWXqWk152o6LHTt2YNSoUVAoFLXK07af1pSnrg11OQdqO+Yr8kpKSlBSUgI9PdVLry1atFDeCaFtm4cOHYrk5GSV4+Pm5gZfX18kJSWp3Bmlbkzo+rOXmhY+GoiIiIiIiJ67wsJC/Pnnn8rXaWlpSEpKgoWFBWxtbTFv3jx89tlncHBwgIODAz777DMYGxvjjTfeAPD3f3CnT5+OgIAAtGnTBhYWFvjggw/Qs2fPSj+ep4u8Gzdu4Ouvv4aXlxcUCgXu3r2LoKAgGBkZYcSIEfWyj5IkYcGCBQgMDISLiwt69eqFPXv2IDU1FYcOHdI6Lzc3F+np6bh37x4AKC+8WFlZqXzTNTMzU1lPcnIyTE1NYWtrW+nHK+ua93Tu02xtbau8GFZdnrW1NcaPH4/ExER89913KCsrU35r18LCQvmsZV3tnyZ5169fx969ezFixAhYWlri999/R0BAAF566SUMGDBAq/1r06YNPv30U4waNQrt27dHTk4OQkNDcefOHfzzn/8EoPs+qkmmLvuoJnkAsGvXLjg5OUGhUOCnn36Cv78/5s+fD0dHR63ybG1tK03eGBgYwMrKSlmXLo+hhYUFli9fjnHjxqF9+/a4efMmlixZAktLS4wdOxYAdDombG1tsWDBAkycOBGDBg2Ch4cHoqKi8O233yIuLk65jTZjQpNM4O8L7wcPHsT69esrba/r89rBgwehUChga2uL5ORk+Pv7Y8yYMcof9C0oKICXlxeKi4vx1Vdf4cGDB3jw4AEAQKFQqFw4nT17Nvbt24dvvvkGpqamyjFtbm4OIyMjSJJU43lb2z5TUyYAnZ67a8pr06ZNjeOiwp9//omzZ8/i+PHjlfZLm/3TpJ9qmrdkyRL4+PigQ4cOKCgoQHh4OOLi4hAVFaXRe6nt8asuz8zMDO7u7liwYAGMjIxgZ2eHM2fO4D//+Q+Cg4MBaH/eNjU1rfT7EXK5HG3atFEur2lMaHueoWZGEBERERERPWexsbECQKW/qVOnCiGEKC8vF4GBgcLKykq0bNlSDBo0SCQnJ6vU8fDhQ+Hn5ycsLCyEkZGRePXVV0V6enq95N29e1f4+PiItm3bCgMDA2FjYyPeeOMNkZqaWq/7KIQQq1atEjY2NsLY2Fj069dPnDt3rlZ5u3btqnJ9YGCgso7AwMAqy+zatate8p4FQERERGi9f2lpaVWuAyBiY2N1vn+a5KWnp4tBgwYJCwsLIZPJRKdOncTcuXNFTk6O1vv38OFDMXbsWGFtbS1kMplo3769GDVqlIiPj1dur+s+qklmBV30UU3zFi5cKNq1aycMDAyEg4ODWL9+vSgvL9c6ryp2dnZiw4YNyte6PIbFxcXCy8tLKBQKYWBgIGxtbcXUqVPVnrMq1HZMVNixY4fo3LmzMDQ0FC4uLuLo0aMqdWgzJjTN3LZtmzAyMhJ5eXlq90tX57VNmzYJGxsb5Xu6dOlS8fjx4xq3ByDS0tJUstSVe/q9qOm8rW2f0SRTl+duTfKe9ey4qLB48WJhY2MjysrK1G6raV5N/VTTvLfeekvY2dkJmUwmFAqFGDp0qDh16pRyfU3vpbbHr6a8jIwMMW3aNGFtbS0MDQ2Fo6OjyjmrNuftZ7m7uwt/f3/l65rGRFWqO89Q8yIJIQSIiIiIiIiIiIiIiKhZ4m8EEBERERERERERERE1Y5wIICIiIiIiIiIiIiJqxjgRQERERERERERERETUjHEigIiIiIiIiIiIiIioGeNEABERERERERERERFRM8aJACIiIiIiIiIiIiKiZowTAUREREREREREREREzRgnAoiIiIiIiIiIiIiImjFOBBARERERERERNTL29vbYuHFjQzeDiIiaCU4EEBERERERERE1kN27d6NVq1aVlickJOCdd955/g0iIqJmSb+hG0BERERERERE1Nw8efIEMpms1tsrFAodtoaIiP6/4x0BRERERERERNSkDB48GHPnzsWHH34ICwsLWFlZYfny5QCAmzdvQpIkJCUlKcvn5eVBkiTExcUBAOLi4iBJEk6ePImXXnoJRkZGGDJkCLKysnDixAk4OTnBzMwMkyZNQnFxscZt8vPzw/vvvw9LS0sMGzYMABAcHIyePXtCLpejQ4cOeO+991BYWKhsx5tvvon8/HxIkgRJkpT78eyjgSRJwhdffIGxY8fC2NgYDg4OiIyMVGlDZGQkHBwcYGRkBA8PD+zZsweSJCEvLw8AcOvWLYwcORKtW7eGXC5H9+7dcfz4ce3efCIiapI4EUBERERERERETc6ePXsgl8tx4cIFrFmzBh9//DGio6O1qmP58uUICQnBjz/+iNu3b2PChAnYuHEj9u3bh2PHjiE6OhpbtmzRqk36+vo4f/48tm3bBgDQ09PD5s2bkZKSgj179iAmJgYffvghAKB///7YuHEjzMzMkJGRgYyMDHzwwQdq61+xYgUmTJiAy5cvY8SIEfD19UVubi6AvydAxo8fjzFjxiApKQkzZ87ERx99pLL97Nmz8fjxY5w9exbJyckICgqCiYmJVu8ZERE1TXw0EBERERERERE1Oc7OzggMDAQAODg4ICQkBKdPn4aDg4PGdaxcuRIDBgwAAEyfPh2LFy/G9evX8eKLLwIAxo8fj9jYWCxcuFCj+jp37ow1a9aoLJs3b57y3x07dsQnn3yCd999F6GhoZDJZDA3N4ckSbCysqqx/mnTpmHSpEkAgM8++wxbtmxBfHw8vL29ERYWBkdHR6xduxYA4OjoiJSUFHz66afK7dPT0zFu3Dj07NkTAJT7SUREzR/vCCAiIiIiIiKiJsfZ2Vnldfv27ZGVlVXrOtq1awdjY2OVi+Pt2rXTqk43N7dKy2JjYzFs2DC88MILMDU1xZQpU5CTk4OioiKt2vpse+VyOUxNTZXtu3LlCvr06aNS/h//+IfK67lz5yonPwIDA3H58mWt20BERE0TJwKIiIiIiIiIqMkxMDBQeS1JEsrLy6Gn9/elDiGEcl1JSUmNdUiSpLZOTcnlcpXXt27dwogRI9CjRw8cPnwYly5dwr///e9q21Sd6tonhIAkSSrrn34PAODtt9/GjRs3MHnyZCQnJ8PNzU2rRx8REVHTxYkAIiIiIiIiImo2FAoFACAjI0O57OkfDn6eLl68iNLSUqxfvx59+/ZFly5dcO/ePZUyMpkMZWVldc7q2rUrEhISKuU/q0OHDpg1axaOHDmCgIAAbN++vc7ZRETU+HEigIiIiIiIiIiaDSMjI/Tt2xerV6/G77//jrNnz2Lp0qUN0pZOnTqhtLQUW7ZswY0bN/Dll18iLCxMpYy9vT0KCwtx+vRpZGdno7i4uFZZM2fORGpqKhYuXIirV6/iwIED2L17NwAo7xSYN28eTp48ibS0NCQmJiImJgZOTk512kciImoaOBFARERERERERM3Kzp07UVJSAjc3N/j7+2PlypUN0o5evXohODgYQUFB6NGjB/bu3YtVq1aplOnfvz9mzZqFiRMnQqFQVPqxYU117NgRhw4dwpEjR+Ds7IytW7fio48+AgC0bNkSAFBWVobZs2fDyckJ3t7ecHR0RGhoaN12koiImgRJPPvAOCIiIiIiIiIiavI+/fRThIWF4fbt2w3dFCIiamD6Dd0AIiIiIiIiIiKqu9DQUPTp0wdt2rTB+fPnsXbtWvj5+TV0s4iIqBHgRAARERERERERUTXS09PRrVs3tet///132NraPscWVe3atWtYuXIlcnNzYWtri4CAACxevLihm0VERI0AHw1ERERERERERFSN0tJS3Lx5U+16e3t76Ovzu5ZERNR4cSKAiIiIiIiIiIiIiKgZ02voBhARERERERERERERUf3hRAARERERERERERERUTPGiQAiIiIiIiIiIiIiomaMEwFERERERERERERERM0YJwKIiIiIiIiIiIiIiJoxTgQQERERERERERERETVjnAggIiIiIiIiIiIiImrG/hc/stKxf/mAv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33797" name="Picture 5"/>
          <p:cNvPicPr>
            <a:picLocks noChangeAspect="1" noChangeArrowheads="1"/>
          </p:cNvPicPr>
          <p:nvPr/>
        </p:nvPicPr>
        <p:blipFill>
          <a:blip r:embed="rId3"/>
          <a:srcRect/>
          <a:stretch>
            <a:fillRect/>
          </a:stretch>
        </p:blipFill>
        <p:spPr bwMode="auto">
          <a:xfrm>
            <a:off x="588009" y="1636394"/>
            <a:ext cx="10918975" cy="4962525"/>
          </a:xfrm>
          <a:prstGeom prst="rect">
            <a:avLst/>
          </a:prstGeom>
          <a:noFill/>
          <a:ln w="9525">
            <a:noFill/>
            <a:miter lim="800000"/>
            <a:headEnd/>
            <a:tailEnd/>
          </a:ln>
          <a:effectLst/>
        </p:spPr>
      </p:pic>
    </p:spTree>
    <p:extLst>
      <p:ext uri="{BB962C8B-B14F-4D97-AF65-F5344CB8AC3E}">
        <p14:creationId xmlns="" xmlns:p14="http://schemas.microsoft.com/office/powerpoint/2010/main" val="112992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7"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 xmlns:a16="http://schemas.microsoft.com/office/drawing/2014/main" id="{9D733EAB-643C-6ABB-2E0D-B993BF651A70}"/>
              </a:ext>
            </a:extLst>
          </p:cNvPr>
          <p:cNvSpPr txBox="1"/>
          <p:nvPr/>
        </p:nvSpPr>
        <p:spPr>
          <a:xfrm>
            <a:off x="1335969" y="494581"/>
            <a:ext cx="7874271" cy="1132618"/>
          </a:xfrm>
          <a:prstGeom prst="rect">
            <a:avLst/>
          </a:prstGeom>
          <a:noFill/>
        </p:spPr>
        <p:txBody>
          <a:bodyPr wrap="none" rtlCol="0">
            <a:spAutoFit/>
          </a:bodyPr>
          <a:lstStyle/>
          <a:p>
            <a:pPr>
              <a:lnSpc>
                <a:spcPct val="90000"/>
              </a:lnSpc>
              <a:spcBef>
                <a:spcPct val="0"/>
              </a:spcBef>
              <a:spcAft>
                <a:spcPts val="600"/>
              </a:spcAft>
            </a:pPr>
            <a:r>
              <a:rPr lang="en-US" altLang="zh-CN" sz="3400" b="1" dirty="0">
                <a:solidFill>
                  <a:srgbClr val="FFFFFF"/>
                </a:solidFill>
                <a:latin typeface="+mj-lt"/>
                <a:ea typeface="+mj-ea"/>
                <a:cs typeface="+mj-cs"/>
              </a:rPr>
              <a:t>3. Popularity Based Recommender System</a:t>
            </a:r>
          </a:p>
          <a:p>
            <a:endParaRPr kumimoji="1" lang="zh-CN" altLang="en-US" sz="3200" dirty="0">
              <a:solidFill>
                <a:schemeClr val="bg1"/>
              </a:solidFill>
            </a:endParaRPr>
          </a:p>
        </p:txBody>
      </p:sp>
      <p:sp>
        <p:nvSpPr>
          <p:cNvPr id="32770" name="AutoShape 2" descr="data:image/png;base64,iVBORw0KGgoAAAANSUhEUgAAAxoAAAKWCAYAAADORe9FAAAAOXRFWHRTb2Z0d2FyZQBNYXRwbG90bGliIHZlcnNpb24zLjcuMiwgaHR0cHM6Ly9tYXRwbG90bGliLm9yZy8pXeV/AAAACXBIWXMAAA9hAAAPYQGoP6dpAADfAUlEQVR4nOzdd3xT5f4H8M9Jmu4BHRQKLaDsraLIUFABxS0uHAjXvfWq13vV+1Pc13nV67hXQQTFxUYRZBeQvTe00HQ3HUnbJG328/ujtFKStE2b5KTJ5/168dKe5Jznm9Jy8s3zPN+vJIQQICIiIiIi8iKF3AEQEREREVHwYaJBRERERERex0SDiIiIiIi8jokGERERERF5HRMNIiIiIiLyOiYaRERERETkdUw0iIiIiIjI65hoEBERERGR1zHRICIiIiIir2OiQUSNjBs3DpIkYcOGDXKHAgDo0aMHJEmCWq1udDzQ4gQCMyZvWrhwIS6++GLExMRAkiRIkiR3SF4V7H9/ADBjxgxIkoQZM2bIHQoRhQAmGkRBpP5Nef0fhUKB+Ph4pKenY8KECfjnP/+JI0eO+CWWjz76CDNmzEBlZaVfxvO1DRs2YMaMGUH9JrQpq1evxi233ILt27cjIyMDo0ePxujRo5s9T61WN/qZrP+jVCqRmJiISy65BJ999hlsNpsfXoV/TZ8+3el1q1QqpKamYtKkSZg/f75Xx1Or1ZgxYwa++eYbr16XiKi1wuQOgIi8r3fv3ujUqRMAwGQyoby8HGvWrMGaNWvw5ptv4uabb8b//vc/JCUlOZ2bkZGBvn37Ijo6uk0xfPTRR8jNzcX06dPRoUOHVl/n3HPPRWRkJFQqVZviaasNGzbg1VdfBVD3ybcr3vreBaIvvvgCAPD+++/j2WefbdU1hg8fjoiICACAxWJBbm4uNm/ejM2bN2PBggX4/fffER4e7rWYA0WnTp3Qu3dvAIDZbEZ2djZWrlyJlStX4oEHHsCXX37plXHUajVeffVVjB07FtOnT3f5nOTkZPTt2xfJycleGZOIqClMNIiC0Isvvuj0RqO8vBzz5s3DG2+8gYULF+Lw4cPYtm0bEhISGj1v7ty5foy0eWvXrpU7hBYLtO+dNx07dgwAcPXVV7f6GvPnz0ePHj0avhZC4Mcff8TUqVOxYcMGzJw5E48++mhbQw04kyZNajTLYLfb8e677+LFF1/EV199hVtvvRUTJkzwSyyPP/44Hn/8cb+MRUTEpVNEISI5ORlPPfUUdu3ahS5duuDYsWN4+umn5Q6L2ona2loAQFRUlNeuKUkS7rjjDkyePBkAsGbNGq9dO5AplUq88MILGDNmDABg0aJFMkdEROQbTDSIQkz37t3x+eefAwC+++475OfnN3rc3YZYm82Gjz/+GBdddBHi4uIQERGBtLQ0jBo1Cq+88krDXoxvvvkGkiQhNzcXANCzZ89Ga9Trr7thwwZIkoRx48bBZrPh3XffxeDBgxEdHd3oU293m8HPtGPHDlxzzTVITExETEwMRo0ahSVLlrh8bnMbfuvX1Z/5CbQkSQ3Lpl599dVGr+fMmaOmri2EwHfffYexY8eiQ4cOiIqKQr9+/fD3v/8dWq3WZSxnbrhesWIFLr30UsTFxSEhIQGTJk3C3r173X5PmmI0GvHGG29gyJAhiImJQXx8PEaMGOFyr0T9a6r//p/59+mtDcXdu3cHULecypWKigo8//zz6Nu3L6KiotCxY0eMGzcO8+bNgxDC7XW3bNmCyZMnIzU1FeHh4ejWrRvuueceHD161OMYf/zxR6hUKsTExGDVqlUen+/KhRdeCAAuf7YPHTqEV155BSNHjkSXLl0QHh6OLl26YPLkydiyZYvT88eNG4fLLrsMAJCZmdnoZ/TM3yd3m8Hrf2+nT58Os9mMGTNmoFevXoiMjER6ejqeeeYZGI1Gt6/l559/bigUkJycjOuvvx579+5t9Ht+ts2bN+Omm25C586doVKpkJiYiP79++P+++/Htm3bmv8GElHA49IpohB0/fXXIy0tDUVFRVi1ahXuu+++Zs+ZMmUKFi5cCKBu30RiYiJKSkqwY8cObN26FTfddBOGDRuG1NRUjB49Grt27YLZbG60Lh+A01ItIQRuvPFGLF++HOeeey4GDBgAk8nU4teyadMmvPHGGwgPD0e/fv1QWFjYEM8HH3yAZ555psXXcmf06NHIy8tDfn4+0tPTkZGR0fBYnz59mj1fCIG7774b33//PQDgnHPOQYcOHXDo0CG8++67+Omnn7Bu3Tqcc845Ls//73//i0cffRSdO3dGnz59cPz4caxcuRKbN2/Gzp070a9fvxa/lrKyMlxxxRU4ePAgFAoFBg0aBKvVih07dmDHjh1YunQpli1bhsjISADA4MGDYbPZXP59nvl9aItdu3YBgMvXkZ2djcsvvxz5+fkIDw/HoEGDUFlZiczMTGRmZmLVqlUNb5LP9MUXX+Cxxx6DEAKdOnXC0KFDkZ2djW+//Rbz58/HggULcM0117Qovq+++goPP/ww4uLisHz58hZtgm+JmpoaAHC5p+fpp5/G2rVr0aFDB3Tp0gVpaWnIy8vD4sWLsWzZMsydOxd33nlnw/MHDx6MiooKHDp0CPHx8Rg8eHDDY126dGlxTFarFRMnTsSmTZswYMAA9OjRA1lZWfj3v/+NQ4cOuUyyXn/9dbz88ssAgLS0NKSlpWHDhg0YNWoU/u///s/lOEuXLsXkyZPhcDiQlJSEIUOGoKamBvn5+Zg1axZiY2Nx8cUXtzhuIgpQgoiCRvfu3QUAMXv27Gafe/PNNwsA4qGHHmp0fOzYsQKAWL9+fcOxXbt2CQAiPT1dHDlypNHzq6qqxFdffSXy8vJcxpKTk+Ny/PXr1wsAQqlUik6dOoktW7Y0PFZbW9vsderjDAsLE1OmTBEGg0EIIYTD4RCffPJJw2P79u1r9vWdadq0aS6/h6+88ooAIF555RWX5zV17f/85z8CgIiLixOrVq1qOF5cXCxGjx4tAIgRI0Y4XQ+AACCio6MbxVNdXS2uuOIKAUDcfvvtbuNxpf7vfeDAgSI7O7vh+M6dO0VqaqoAIJ5//nmn85r7+3QnJyen4XWcea7ZbBYnTpwQTz75pAAgEhISxKlTpxqd63A4xPDhwwUAMXbsWFFSUtLw2IoVK0RMTIwAID7//PNG5+3du1eEhYUJAOLdd98VdrtdCCGEyWQSjz76aMN4RUVFjc5z9ff33nvvCQAiJSVF7Nmzx6PXXv+zNG3aNKfHzGaz6N27twAgXnvtNafH58+fLw4cOOD0/ViyZImIjY0V8fHxorq6utHj9b9TY8eOdRuTu5/j2bNnCwBCpVKJAQMGiOPHjzc8tnXrVhEfHy8AiBUrVjQ6b/v27UKhUAhJksQXX3whHA6HEEIIo9Eopk6dKlQqlcuYBg0a1PB3Z7PZGr3G9evXi2XLlrl9DUTUfnDpFFGISk9PBwCUlpY2+9ysrCwAwC233IL+/fs3eiw+Ph73339/w/U8Zbfb8cUXX2DkyJENx+o/TW+JxMREzJ49GzExMQDqlhs98cQTmDx5Mmw2Gz788MNWxeUtQgi8++67AIDXXnut0abfzp0746effkJ4eDi2b9+OdevWubzGfffd12iJVlxcHP79738DAFauXNniWLKyshr2A3z77bc499xzGx4bPnw4/vOf/wAAPvvsM+j1+hZft6XOXHYVERGBPn364JNPPsFtt92Gbdu2oWfPno2ev3btWuzatQsRERH48ccfkZqa2vDYVVddhVdeeQUA8M477zRaQvX+++/DZrPhhhtuwN/+9jcoFHW3uoiICHz66acYOHAgqqqqGippufPyyy/jb3/7G7p164aNGzfivPPOa/P3wGw2Y//+/bj11luRlZWFxMREPPjgg07Pu+WWWxrNSgB1P9s33HADnn76aVRXV+OXX35pczxns9lsmDNnTqOZuosvvhj3338/gLolfGf697//DYfDgfvuuw8PP/xww8xSdHQ0Zs2a1bAs7mxZWVno2LEjHnnkESiVyobj9cusrrvuOm+/NCKSARMNohBV/8a8JW8o65OItWvXut1P0FoJCQm44YYbWn3+fffd5zIxqa9e9Pvvv7f62t5w9OhR5OfnIzIyEg888IDT4127dsXNN98MAG7X/te/yTvT4MGDERkZiaqqKlRUVLQoltWrV0MIgTFjxrh803zzzTejW7duMBqN+OOPP1p0TU8MHz68of/GyJEj0b17dygUCixfvhxz5syBw+Fo9Pz678ett96Kzp07O13v4YcfRkREBHJzc3H8+HGn85544gmncyRJwpNPPtnoeWcTQuDpp5/G66+/jnPPPRebNm3yaHna2ebMmdOQYEVGRmLYsGFYtmwZLr74Yqxdu7ZRAnWmvLw8/Otf/8Jtt92Gyy+/HGPGjMGYMWPw008/AQD279/f6pjcGTZsGIYPH+50vH4/yalTpxodr9/A/5e//MXpHJVKhbvvvtvlOOnp6aisrMTq1avbGjIRBTDu0SAKUQaDAUDdjERzRo4ciREjRmD79u0Nzf8uvfRSjB07Fueff36bOkT37t270Seanjp7huXs4xqNBtXV1S16nb5w4sQJAHX7GeqTu7MNHDiw0XPPdubMw5lSUlKQn58Pg8HgsieKu1gGDBjg8nGFQoF+/fqhoKAAJ06cwFVXXdXsNT1xdnnb+pjuuusu/Otf/4LFYsEHH3zQ4njj4uKQnp6O7OxsnDhxAv369UNlZSXKysqaPK+57/dzzz2HPXv2YODAgVi9erVHexxcObOPhk6nQ1ZWFqxWK84991y3P79z5szBww8/3OR+JW8n/YD7n7X6vjz1/24Ada+lvLwcADBkyBCX57k7/te//hWPPfYYJk6ciAsuuADjx4/HmDFjMHbsWMTFxbXlJRBRAOGMBlGIysvLA/DnG4imKBQKrFixAk899RSioqKwdOlSPPvssxg+fDh69uzZpk7E7t58t5S7+M887otlQC1V/8asqe9z/Sfa7uJ09z2qXxIkmqi85O1YvK1Pnz6YPXs2AODTTz+FRqNpeKw18Z75Rtjdec29xuzsbAB1Fc+80dhu0qRJDY0JDx8+jJMnT+Kiiy7CvHnz8Nhjjzk9/+TJk3jggQdgMpnw7LPPYu/evaiurobD4YAQAl999RWAuo3b3ubJz1p9FSpJkhAbG+vyPHdJw6OPPoq5c+di6NCh2L17N9555x1cd9116NSpEx588EFUVVW15WUQUYBgokEUghwOB7Zu3QoAuOiii1p0TseOHfHRRx+hrKwMe/fuxccff4zLLrsMubm5+Mtf/oIFCxb4MmS36j+9bur4mW926mdf3L05b6qEZ2vUvwFrai9M/ZtrX3+SG0ixnGnQoEGIi4uDxWJptByoNfGe+YbX3XnNvcavvvoK/fr1w/Lly3HHHXc4lfxtq/T0dCxcuBAxMTGYNWsWNm/e3Ojxn3/+GVarFVOmTMH777+PYcOGIS4uruFn9+yS1HKpT0qEEG5/b5pKWKdOnYp9+/ahuLgYP/74I+677z6EhYXhq6++crvkiojaFyYaRCFoyZIlKCkpgUqlwsSJEz06V5IkDBs2DE8++STWrVuHf/zjHwDQ8Cnrmc/zB3c9EeqPp6amNlo2Vf/myF2CUv9p9tla+3rqN9Xm5eU1+rT9TIcPH270XF+pv/6RI0dcPu5wOBo6gPs6lrPVJ35nLgdqLl69Xt/wprv+uR06dEBKSkqT5zX3/e7UqRPWrl2LXr16YeHChbjnnnuc9o+0Vbdu3Rr2kPzzn/9s9Fh9X41Ro0a5PNfd3gx//c7V69ixY8OMz4EDB1w+5+DBg81ep3Pnzrj99tsxc+ZMbN++HQqFAr/++iuKi4u9Gi8R+R8TDaIQk5ubi8cffxwAcM8996Br165tul59rfuioqJGx+s7SNd3lPaVWbNmwWw2Ox2vb0p4diJV36ti586dTufs2rXL7Zu41r6e/v37IyMjAyaTCTNnznR6vKioqKE/yZVXXunRtT01ceJESJKEzZs3u2z2t2jRIhQUFCAmJsZrvSJa4sCBAw1J2Jm9ROq/H/Pnz0dJSYnTef/73/9gNpvRvXt39O3b1+m8+ipaZxJCNBxv6vudlpaGdevWoUePHvjhhx9w7733tniJWks9/fTTiIyMRGZmZqPN9/U/a2cuI6t37Ngxt9Wm/PU7d6b6Kmqulk/abDbMmzfPo+sNGDCgodfO2f+mEFH7w0SDKESUl5fjk08+wfDhw1FcXIwBAwa0uPTrvHnz8Prrrzt1MK6oqMAnn3wCADj//PMbPVb/hjEzM7PtwTehoqIC9913X8PSDSEEPv/8cyxatAhKpdKpYd+kSZMA1M3A7Nixo+F4VlYWpk2bhrAw1zUy6l/Pli1bPFpKI0kS/va3vwEAXnnlFaxdu7bhMY1GgylTpsBiseDiiy9u6OzsK7169cLkyZMB1CWZZ1YQ2rNnT0M1pscff9xvS6eOHz/eULGoX79+jSoeXX755bjwwgthNptxxx13NFoKtWrVqoZu7f/4xz8afZr/7LPPIiwsDEuXLsUHH3zQMBthsVjw1FNP4dChQ0hISMAjjzzSZGzp6elYv3490tPTGzZnezPZSE1NxbRp0wAAb731VsPxMWPGAKhLlvft29dw/MSJE7j11lsRHh7u8nr15YGPHDnidsbO255++mlIkoSZM2c2mtWsra3FAw88gJycHKdzqqurMWXKFGzYsKHRTJHdbscnn3wCnU6HmJiYRskjEbVTcjTvICLfqG+q1rt3bzF69GgxevRoMXz4cNGjR4+GpmkAxK233ioqKipcXsNV07J///vfDed27dpVXHjhhWLQoEEiPDy84Vhubm6j68ydO7fhnEGDBomxY8eKsWPHir179wohWtZc7MzX5K5h32uvvSbCw8NFXFycGD58uEhLS2sY991333W6nsPhEOPHjxcAhEKhEH379hWDBg0SCoVCXHrppeLOO+902bCvqqpKdOzYUQAQXbp0EaNHjxZjx44Vb7/9dpPfu/ox668LQPTq1Uucf/75Dd+/jIwMcfLkSadY65/v6femKaWlpWLw4MENzRKHDh0qBgwY0DDW+PHjGzVMbMtYQjRu2Dd8+PCGn8tRo0aJHj16CIVCIQCI5OTkhp+NM2VlZYlu3boJACIiIkKcf/75olevXg3XnDp1akOTuDN9/vnnQpIkAUCkpqaKCy+8UHTo0KHhOr/++qvTOe7+/rKyshp+rp544okWv/amGvadee3670H967dareLiiy9u+Dvq37+/GDRokJAkSXTp0kW88cYbbq97+eWXNzSHHDFihBg7dmyjpo7NNexzF2tTv6+vvvqq078P8fHxIiIiQrz55psCgLj88ssbnq/T6RqeHxMTI4YOHSqGDx8ukpOTBQAhSZL46quv3H7PiKj94IwGURDKysrCH3/8gT/++APHjh2DzWbD+PHj8dJLL+HIkSP4+eefkZiY2OLr3XzzzXjnnXcwYcIEKJVKHDx4EMXFxRg0aBDeeOMNHDp0CBkZGY3OmTp1Kj7++GMMGTIEJ0+eRGZmJjIzM1FZWenV13rJJZdg06ZNGDNmDLKzs6HT6XDxxRdj0aJFDTMJZ5IkCYsXL8YzzzyDtLQ05OTkwGg04oUXXsCqVaugUqlcjhMfH49Vq1Zh0qRJMJvN2Lp1KzIzMxv2NDRFkiR89913mDt3Li655BKUlpbi8OHD6N69O/72t79hz549jZYM+VJKSgq2bt2K1157Df3798eJEyeQm5uLCy+8EP/5z3/w22+/edQw0RO7du1q+LncsmULysvLMWjQIPzjH//A4cOHMWzYMKdzevXqhb179+K5555DRkYGDh8+jNLSUlx66aX49ttvG3pUnO2RRx7Bpk2bcOONN8LhcGDfvn2Ijo7G3XffjT179uCaa65pcdy9evVq6Hfxn//8x+XPVWudOctUP6sRFhaG33//HU888QRSU1ORnZ2NyspK3Hfffdi9e3eTyx2///57TJ8+HfHx8di9ezcyMzOxbds2r8Xryssvv4yffvoJF110EbRaLbKzszFmzBhs3rwZQ4cOBdB4431cXBy+/fZbTJ06Fenp6VCr1Th8+DASExNx9913Y+/evS57xxBR+yMJ4eVFp0REREQAPvjgAzz33HN46qmn8NFHH8kdDhH5GWc0iIiIyOvsdjvmzp0LAH4tLkBEgYOJBhEREbXarFmzsGnTpkbHtFotpk+fjgMHDiAtLQ3XXXedTNERkZxcl1chIiIiaoFNmzbh/vvvR2xsLM4991wIIXD06FFYrVZER0fj22+/9dm+HyIKbJzRICIKQm+//TYuvPBCxMXFoVOnTrjxxhtx/Phxl8/duHEjrrvuOqSlpUGSJCxZssS/wVK7Nm3aNNx5553o1KkTTp48iWPHjiEtLQ333nsv9uzZg8svv1zuEIlIJkw0iIgCxBdffIEhQ4YgPj4e8fHxGDlyJFasWNGqa2VmZuKxxx7Dtm3bsHr1athsNkycOLGh38iZjEYjhg4dik8//bStL4FC0GWXXYZ58+bh5MmT0Ov1MJvNUKvVmDVrFnthEIU4Vp0iIgoQv/zyC5RKJXr16gUAmDNnDt577z3s3bsXAwcObNO1y8rK0KlTJ2RmZuLSSy91+7z68r833nhjm8YjIiLiHg0iogBx9obZN998E1988QW2bdvW5kSjqqoKADzqn0JERNQWTDSIiAKQ3W7H/PnzYTQaMXLkyDZdSwiBZ555BmPGjMGgQYO8FCEREVHTmGgQEQWQgwcPYuTIkTCZTIiNjcXixYsxYMCANl3z8ccfx4EDB7B582YvRUlERNQ8JhpERAGkb9++2LdvHyorK7Fw4UJMmzYNmZmZrU42nnjiCSxbtgwbN25Et27dvBwtERGRe6w6RUTkwttvvw1JkvD000/7ddzw8HD06tULw4cPx9tvv42hQ4fi448/9vg6Qgg8/vjjWLRoEdatW4eePXv6IFoiIiL3OKNBRHSWnTt34ssvv8SQIUPkDgVCCJjNZo/Pe+yxx/D9999j6dKliIuLQ0lJCQAgISEBUVFRjZ5rMBiQnZ3d8HVOTg727duHxMREZGRktO0FEBFRyOKMBhHRGQwGA+666y589dVX6Nixo1/HfvHFF7Fp0yao1WocPHgQL730EjZs2IC77rrL42t98cUXqKqqwrhx49ClS5eGPz/99JPTc3ft2oXzzjsP5513HgDgmWeewXnnnYeXX365za+JiIhCF2c0iIjO8Nhjj+Gaa67B+PHj8cYbb/h1bI1Gg6lTp6K4uBgJCQkYMmQIVq5ciQkTJnh8LU9aJI0bN86j5xMREbUEEw0iotN+/PFH7NmzBzt37pRl/FmzZskyLhERkS8w0SAiApCfn4+nnnoKq1atQmRkpNzhEBERtXuS4Hw5ERGWLFmCm266CUqlsuGY3W6HJElQKBQwm82NHiMiIqKmMdEgIgKg1+uRm5vb6Nhf/vIX9OvXD3//+9/ZUZuIiMhDXDpFRAQgLi7OKZmIiYlBUlISkwwiIqJWYHlbIiIiIiLyOi6dIiIiIiIir+OMBhEREREReR0TDSIiIiIi8jomGkRERERE5HVMNIiIiIiIyOuYaBARERERkdcx0SAiIiIiIq9jokFERERERF7HRIOIiIiIiLyOiQYREREREXkdEw0iIiIiIvI6JhpEREREROR1TDSIiIiIiMjrmGgQEREREZHXMdEgIiIiIiKvC5M7ACIi8h6HQ0BvMEGvr0WV3oTq6lr06ZWKXeuPoay4Eka9CTUGM2przKg1mmGqtcJca4HZZIXFYkPGuZ1gzSvE4T+OwW61w2F3wG6zw+EQAIAlum8QkxAj86skIqL2gIkGEVE7UVlVg9KyapSW6VFWrke51oDyCgMqTv9XqzNCbzA1JAX1XnvxBiyZsxnqLE2zY0THRiCyxoya6lpfvQwiIgoRTDSIiAKE1WpHUUklCgq1KCjSoaBQh6KSqobkwmS2tuq6eoMJsfFRLYvBYkdchKpV4zj0HwG1iwFJibqVuaf/e+bXkhKQogCpA6BIABQJkKQOgKL+6w5nPNYRkhTeqliIiEh+TDSIiPysxmTBqRItThVXoMpowtTxF+DtD3/D6nWHYT9rNsIb9AYTYhNammjYoIps5a1BVAOOYs9Pa+oxKQqQEhoSjz//vwMkRUdAkQqEdQeUPSAp4loXNxER+QQTDSIiHzFZbDhRUIZTxRWn/9QlF5pKPcTpd9cRKiXuuvx8xMZE+CTJAAC9wdziGQ2b1Q5VQgDdGkRt3R9HifNDZ3+tSASUPQBld0hh3QFldyDs9NeKWH9ES0REZwiguwkRUftlsztwqrgCh9QlOJxbgsNqDU4VVcDmcDR5ntlqR7G2GundEn0Wm2dLp2wIC4/0WSw+5dDW/bHucZGEJJ9OPLpDOiMBqUtCuLmdiMgXmGgQEbVCaaUBe7MLcTCnGEdyNTiWXwqTxdaqa6lLtMjwYaJhMJrQOT66Rc+1We1QtXKPRkBzlNf9se52kYSk1M2EqAZCUg0BVMMghXWTI0oioqDCRIOIqBkOh0B2UTn2nSzC/pNF2HeyCMXaaq9dX63R4cphvb12vbMZDGbEpiW16LlWiw0qVYjdGhxldX+sOxuSEKFIBlRDIamGAqqhgGoIZz6IiDwUYncTIqLmORwCR/M02HY0D3uzC3EgpxiGWrPPxsvV6JCcFIfoqHDU1Fq8fn29vuVLp4J2RsNTjnLAvBbCvPb0AQVEWO+6hEM1rC75COsFSWLfWyIid5hoEBEBKKsyYOuRXGw9kovtx/JQafBfHwm1RgsASO+WiONZzpue28qTPRoOh4BSpfR6DO2fA7AdB2zHIWrn1x2SYiBUg+uWWqmG1v1X2bKZIyKiUMBEg4hC1v6TRVi3Lxtbj+Yiu7BctjjUGh0AIMOXiUYLy9sCgCKMiUaLCCNg2QZYtv255ErZDVANhxQxFoi4BJIiXtYQiYjkxESDiELWr9uPYOGmg3KHgfIqI4wmC9K7+mZDuMHY8vK2ADij0Rb2AsBeAGFaAiAMQnXe6aRjHCRVH7mjIyLyKy4uJaKQNWZgT7lDaKAu0SIj3TeJht3ugDK85Z8rKZS8NXiHrW6DueF9iIpr4Si9DI6qGRCm9RDCJHdwREQ+x7sJEQUtg9mC349m4YVlv0NrrHF6/KJ+GQgPkGVCao3OpyVuhUJq8XMVYZzs9glHIVD7PUTlQxCai+DQPQBRMw/CXih3ZEREPsG7CREFlXxdFdZnncL6E6ewM68QVrsdADCiRzpuHDKg0XOjIlQ4v3dXbDuaJ0eojeRqdBg/rBcUCgkOH3QIt1htUIWHwdqSXh8eJCXUWibAnAlhzgTwal1Fq4hxkCLGAarzIEm8PRNR+8d/yYio3cvXVeK3wyew4sgJHNWUuXzOxmy1U6IBAKMH9gyIREOt0SIiQoVOKfEo0VR5/fr1lad05fpmn6tQBsYsT0ixZQG2LAjjV4AUDxExBlLEFUDkeEhSy/fXEBEFEi6dIqJ2qaiqGrO27sLNM7/H+E9n48P1f7hNMgBg80k17A6H0/ExgwJjn8aZlad8Qa83t7jylKTkjIasRDVg+g2i6lmI0lFwVL0AYdkBIbw/0xVMNm7ciOuuuw5paWmQJAlLlixp9LgQAjNmzEBaWhqioqIwbtw4HD58WJ5giUIEEw0iajdK9QbM2b4HU2b/iMs/mYV312zCoWJNi86tMpmxt6DY6Xj31I5IT+ng5Ug9l1+qg8MhfFZ5Sm8wITYuskXPZRO6ACKMQO1CCO3dEOVXwKH/GMIm/wxcIDIajRg6dCg+/fRTl4+/++67+PDDD/Hpp59i586d6Ny5MyZMmAC9vvlZPiJqHS6dIqKApjXWYOXRLKw4cgK78grhaMOnuhuzczA8o6vT8dEDe+DHDfvaEGXbma12FGurfVZ5ymBsedM+ScFEIyDZCwDjZxDGzyBUF0CKugmIvBqSIlbuyALCpEmTMGnSJJePCSHw0Ucf4aWXXsLkyZMBAHPmzEFqaiq+//57PPTQQ/4MlShk8G5CRAHH7nBgQ9YpPPbzMlzy0Vd4dcU67MgtaFOSAQCZ2WqXx0cH0PKpDF/OaLRw6ZTgyqnAZ90NUf3PuqVVlc9CmDdDCOelgVQnJycHJSUlmDhxYsOxiIgIjB07Flu2bJExMqLgxhkNIgoYhZXVWLDvEBbtP4ySaoPXr39MUwaN3oDUuMafAA/v0w2R4WEwtaQikw+pS7SYOLS3T66tN7S8aR+XTrUnJsD0C4TpF0CRChF1PaSomyCF9ZI7sIBSUlICAEhNTW10PDU1Fbm5uXKERBQSmGgQkaysdjvWHD+JBXsPYUtOXptnLZqzMTsHt543uNGxCFUYhvdJx+ZDOT4duzm5Gh1SkuMQHRWOmlqLV69tMJiQ4UF3cGqHHBrA+BWE8SsI1WBIkTcBUddCUnSQO7KAIUmNp+uEEE7HiMh7mGgQkSxOlWsxf+8hLDlwBNqaWr+Nm5mldko0gLrqU3InGvWVp9K7dsTx7JZtcm8pvcGEuJZueuf7rvbPehDCehDQvw0ReSWkmPsgqQbKHZVsOnfuDKBuZqNLly4Nx0tLS51mOYjIe5hoEJHf2BwOrDqahXm79mNXnjzdkLfk5MFqt0N1Vq+IMYN6yBLPmdQaLQAgvVuiTxKNmPiWVZ0SzDSCiBUw/Qph+hUi/GJIMfcC4WND7lP8nj17onPnzli9ejXOO+88AIDFYkFmZibeeecdmaMjCl5MNIjI5wxmM37ecwjf7tyLoip5S0kaLRbsyivEyJ4ZjY6nJSXgnC6JOFWslSkyoLzKCKPJgoxuSV6/tsGDPRrs1hCkLNsgLNuAsN5A9L1A1HWQpHC5o/Iag8GA7Ozshq9zcnKwb98+JCYmIiMjA08//TTeeust9O7dG71798Zbb72F6Oho3HnnnTJGTRTcmGgQkc8UVlZj7o69mL/3EIwW7+45aIuN2WqnRAOo6xIuZ6IBALkaLdJ90LSvvjN4S7AvXJCzZUFUvwAY/g1ETwWi74CkiJc7qjbbtWsXLrvssoavn3nmGQDAtGnT8M033+D5559HbW0tHn30Ueh0OowYMQKrVq1CXFycXCETBT0mGkTkdfsLi/H11t1YfSwb9gB815qZnYO/T7jU6fiYQT3x7ZrdMkT0p5wSHfr6ZEbDhLgWlrf19YZ8ChCOUgjDB4DxvxBRt0CKmQ5J6dxnpr0YN25ck93TJUnCjBkzMGPGDP8FRRTimGgQkVc4hMDqY9mYvW23yw7cgeRkuRYFlVXo1iGh0fFhvdIQGxkOg0m+2ZdcjQ7jh/WCJHl3ZsFitUMVqWrRc5t6s0ZBSBiBmjkQNfNObxy/P6Q3jhOR97BYOhG1icVmw7xd+zHxs9l4csGvAZ9k1HPVvE+lVOKifs5LqvwpV6NFRIQKqSk+WMqiaNkGYIeDiUZosgGm5RAVN8GhvQfCvIFJJxG1CRMNImoVi92O73ftx4TPZuO1FeuQr6uSOySPbMx2Xcp2jMxdwnNOl7jNSPf+8imbEFCGNf/PPhMNgmUbhO5BiIprIWoWQojA2WNFRO0HEw2iFpoxYwYkSWr0p742eyix2O34Yfd+XPnZbLy6Yp1POnj7w3Z1Psw2507go2Uuc5tfqoPDIZDe1QcbwvUmxMQ1v0/DbmeiQaed3jguysafTjgcckdERO0I92gQeWDgwIFYs2ZNw9fKs3oxBDOr3Y5F+w/jv5t3yF6i1htqrTZsVxfg0l49Gh1PSYhF324pOF5QJktcZqsdJbpqn1WeiouPRLXO2OTz7DY7lGFK2G12r8dA7ZSjpK5SVc1sIPZZSJGXNX8OEYU8JhpEHggLCwu5WQyr3Y7F+4/gv3/sQGFltdzheNXG7BynRAMARg/qKVuiAdRVnuruk0TDjNgWVJ6yWuxQRYQx0SBnthMQlQ9BqC6CFP88JNUQuSMiogDGpVNEHsjKykJaWhp69uyJKVOm4NSpU3KH5DM2hwPz9x7EVZ9/g/9bvibokgygrsytK3J3CZe7l4bVYoMqnJ9DUROsOyAqboWj8ikIW57c0RBRgOKdhKiFRowYgblz56JPnz7QaDR44403MGrUKBw+fBhJSd7fuCunNcey8d7aTVBrK+UOxafydFXIqdChZ1LHRscH9+yChJhIVBlNssSVq9EhJTkOUVEq1NZavXZdQ0sTDasdqoiWlcKlUCYA0woI0xqI6NshxT4OSeH9BJmI2i/OaBC10KRJk3DzzTdj8ODBGD9+PJYvXw4AmDNnjsyRec+R4lJMnTsfj83/JeiTjHquZjWUCgUu7t9dhmjq5JScrjzl5Q3hBmPLNoNbLTaEcUaDWswK1HwHUXYFhOEzCFErd0BEFCCYaBC1UkxMDAYPHoysrCy5Q2kzjd6Afyz9HTfP+h47cgvkDsev3JW5lbP6VK5GCwBeXz6lN5hb1B3cxhkNag1hhDB8DFE2AaLmRwjBPT5EoY6JBlErmc1mHD16FF26dJE7lFartVrxn8ytuPKz2Vh84AgcIdica2duIWoszsuTRg/oAYXUsgZ33lZWZYTRZPFBosE9GuQHjlKI6pchyq+BMK2WOxoikhETDaIWeu6555CZmYmcnBxs374dt9xyC6qrqzFt2jS5Q/OYEAKL9h/GxM9m49ON21Brde4nESosdju25jhvZu0YF40B3VNliKhOrkaLjG7e3fuj17cs0aib0WCiQW1kPwVR+RgcFVMgLHvkjoaIZMBEg6iFCgoKcMcdd6Bv376YPHkywsPDsW3bNnTvLt9a/tbYrs7HzTO/xwvLVqFU33Q/hVDhrvrU6IE9/BvIGdQaHTJ8MaPRkvK2VhuXTpH3WPdAaKfUVaiyl8odDRH5ET+yImqhH3/8Ue4Q2qTMYMRbv2/Ab0dOyB1KwNl0Uu3y+JhBPfG/5dv8G8xpuRodrhjaC5IEeGtFm8FgQkxcZLPPs1rtiOTSKfI20woI82Yg7hkg6g5IEj/rJAp2/C0nCnJCCHy/az8mfT6HSYYbRVV6nCgtdzo+oHsqEuOiZYgIUJdoERGhQmpKvNeuaTCaEdeiPRrcDE4+IvQQ1a9CaKdAWI/JHQ0R+RgTDaIgdlxTjju++QmvrlgHvdksdzgBzdXyKUmSMGqAPEvj1Jq6Erfe3BBea7IiMiai2edxMzj5nHUfRMVkOPTvshwuURBjokEUhGqtVry3ZhMmz5yHvQXFcofTLmzMVrs8PnpQT/8Gclp+aSWEEN7vEK5svpIWN4OTf9gA48zT1anWyx0MEfkA7yREQSYzOwevrViHgspquUNpV/bkF8FgNiM2ovEn/qMGdIdSIcHu8G/pX5PVhmJttdcrT9kBKBQSHE28nrqGfc3v5SDyCnsBROVDEJGTIMW/wu7iREGEMxpEQaJUb8BTC37Fgz8sYZLRCjaHA5tP5jodj4uOxOCe8vRK8UXlKYPRjOhmNoSzYR/JwrQComwSRO0vckdCRF7CRIMoCPy4+wCu/mIuVh5t/13K5ZTpZvnUGJmWT+WW6Ly+dMpgMCG2mUSjbo8GEw2SgdBBVD0Lh+4RCLtG7miIqI2YaBC1Y6V6A+7/fjFe+W0tN3t7waaTaggXtWTlSjTUGi06JcchKsp7b/pb0h3cZrVzMzjJy7y2bu9GzUK5IyGiNmCiQdRO/Xb4OK7737due0CQ58oMRhwpcW4o1qdbCjp1iPV7PA2Vp7p6b1ZDbzA3m2g4HAJKldJrYxK1iqiGqH4BDu19EPYiuaMholZgokHUzlSbTHh28Qr8ddFvqKw1yR1O0HG3fEqOLuHqEi0A7yYahhZ2B1eEMdGgAGHZdHp2Y77ckRCRh5hoELUjW07l4rr/fYtfD7HRla9kZjn30wDkKXNbVmWE0WRBRro3ZzSaXzoFgDMaFFiEEaL6JTgqn4VwGOWOhohaiItwidoBk9WG99Zuwryd++DfIquh50BRCXQ1tegY3fjN+Ih+GVCFKWG12f0aT65GhwyvLp0yIbkFiYZCyc+hKACZfoGwHgQ6fARJNUDuaIioGbyTEAW4A0UluPGr7/Adkwy/cAjhct9LTGQ4hp2b5vd41BqtVytPGVqwRwMAFGH8HIoClF0NUXE7RM33ckdCRM1gokEUoBxC4NPMrbhj9k/IqdDJHU5ICaQyt7kaHdK7JkJqvqF3i7R06ZTEGQ0KaGaI6hlwVD4F4TDIHQwRucE7CVEAKtUbMO3bBfjPxm2wORxyhxNyNp9Uw+GizK0sG8I1OkRGqtApOd4r12txoqHg7YHaAdMKiIobIayH5Y6EiFzgnYQowGw5lYsbv5qHHbkFcocSsiprTdhfWOx0/JwuSeia5J03/C3VUHnKS8un6qpONd2wDwAkpZemUIh8zZ5Xt5TK+K3ckRDRWZhoEAUIu8OBj9ZvwX3fL0aFsUbucEJeZpba5fFRA/27fCq/tBJCCK9VnmrxjIbE2wO1JxYI/etw6J6AcOjlDoaITuOdhCgAlBuM+Mu8Rfhi83aXS3bI/zZmuy5zO2ZQD7/GYbLaUKzVe63yVE2tBdExEc0+j0unqF0y/w5RcQOE9YDckRARmGgQyW53fiFumjkP29X5codCZzhSUooyg3O9/gv7ZiDCzz0mvFl5SghAakH8giunqL2yF0BU3AFhnC13JEQhj4kGkYy+2bYH98xdgFI9G1AFGgFgo4vqU5HhYRjeJ92vseSW6JCRnuS167WkvACXTlH7ZoXQvw2H7hEIR5XcwRCFLN5JiGRgtFjw1IJf8fbqTFaVCmCZbpZP+btLuFqjQ0pSLKKiVF65Xk2tBVEtWD5F1O6Z10KU3wBh2Sd3JEQhiYkGkZ/l6ypx26wfsPJoltyhUDO2nMpzmQhe4vdEQwtJkpDupX0aeoMZcc1tCOfSKQoWjiII7d0Qtb/IHQlRyGGiQeRHu/IKcOvXPyK7XCt3KNQCerMZe/KLnI53TU5Aj9SOfosjV1PXsNF7iYYJsQlNJxqCmQYFFQtE1XMQhs/lDoQopDDRIPKTRfsPY/p3i6CrqZU7FPJAZpb8y6dKKw2oMVmQ4cVeGjFxTffSYPUzCj4CwvARHFUvQAir3MEQhQQmGkQ+5hAC767ZiBeWrYLVbpc7HPKQ2zK3fu4SrtbovJdoGM0t6KXBGQ0KUrULIXT3s98GkR8w0SDyIaPFgsd+XoZZW3fLHQq10omyChRXOb8hOb93N0RHeGdzdkvkanReK3HbkqVTnNGgoGbZCqG9HcJeKHckREGNiQaRjxRVVeOO2T9h3YlTcodCbeSq+pQqTImL+mX4LQa1Rov0romQvDDRoDeYmt0MLphoULCzZUNU3MrmfkQ+xESDyAf2FRTj1lk/4HhpudyhkBe4LXPrx+VTao0OkZEqdEqOb/O19HpTs0unHA4mGhQCHOUQ2qkQpjVyR0IUlJhoEHnZsoNHMXXufJQba+QOhbxkW04+LC7214zx44bwhspTXlg+pTcw0SBqIGohKh+HMH4jdyREQYeJBpEXffnHTvxtyUqXb0qp/aqxWrEzt8DpeGrHOPTqmuyXGPJKdRBCeCXRMBjNiIlvuuqUnYkGhRQHhP4tOKpfgxD895vIW5hoEHmBEALvrN6ID9ZtljsU8hF3y6f8VX3KZLGhWKtHd28kGi2Y0bBb7VCGKds8FlG7UvMdROWjEA7OSBN5AxMNojayORx48ZdV+HobK0sFs8wstcvj/uyn4a3KUy3ZDG612KGKCGvzWETtjnk9hPYuCHup3JEQtXtMNIjawGyz4Yn5v2DR/iNyh0I+ptbqkKetdDo+9Jw0xEVF+CWGXI3WK700WrJ0ymqxQRXORINClO3w6YpUx+WOhKhdY6JB1Ep6kxn3zVvE8rUhxNXyqTClAhf390+Z25wSHVKS4xAV2bb+HQ6HgELV9LIoq9UOlR/7hBAFHEcxhPYOCAtnq4lai4kGUSuUG4yYOnc+duax2VMoycxWuzzur+VTuRotJElCt64d23wt0UxDDqvFhjDOaFCoE4a6LuKWXXJHQtQuMdEg8lC+rgp3fPMTjmrK5A6F/GxHbj5MVpvT8dEDe3ilkV5zcku9V+LWZLEhoomZERtnNIjqCCOE7gEIy065IyFqd5hoEHnguKYcd3zzE/J0VXKHQjIw2+zYps5zOp4UH4N+6Z18Pn5ppQE1Jgu6d0tq87Wa66Vhtdi4GZyoHpMNolZhokHUQgeKSnD33J9RZjDKHQrJyN3yKX807xOiblbDK700DOYmEw2b1c7N4ERnEjWnk40dckdC1G4w0SBqgYNFJbhv3iJUm8xyh0Iy2+imn8bogf7ap+G9ErexCU3MaFhtXDpFdDZRA6F7kMkGUQsx0SBqxqFiDe5lkkGnFVRW42RZhdPxQT06o0Ns070pvCGnRIuMrolt3hPS/NIpOzeDE7lSP7Nh3i53JEQBj4kGUROOFJfi3u8WMsmgRlwtn1IoJIwc0N3nY+dqdIiMVCElOa5N19EbTIiNc99Lg+VtiZogaiEqH4Qwb5M7EqKAxkSDyI2jJaX4y7yFqGKSQWdx1U8DAMb4YflUruZ05amubVs+ZTCYm146xYZ9RE0TtRCVD0GYt8odCVHAYqJB5MKxkjJM/24hKmtNcodCAWh3fhEMZovT8VEDe0Dh4zq3uaU6CCGQkd62ylPNLZ2qK2/LRIOoSaIWQsdkg8gdJhpEZzmmKcO07xYwySC3rHY7tuY4l7lNiInEoJ6dfTq2yWJDiU6PjDZuCG9ZeVsunSJqnul0srFF7kCIAg4TDaIzHNeUcyaDWmRDlnzLp9QlOi8snWp+RoObwYlaygShexjC/IfcgRAFFCYaRKedKC3H9O8WQFdTK3co1A5sPOmmzO2gHj4fO1ejRfd0L8xoNLtHgzMaRC3HZIPobEw0iADk6ypx77yF0DLJoBYq1RtxtKTU6Xi/9E5ITojx6dhqjQ4pyXGIbMPSJoPR3GTVKTbsI2oNM5MNojMw0aCQV2GswX3fL0aZoUbuUKidcVXmVpIkjBrQw6fjqku0kCQJ3bp2bPU1mtuj4XAIKFXKVl+fKHSZISofh7AelTsQItkx0aCQZrRY8MAPi5GrrZQ7FGqH3Ja59fHyqdzSuhK3GW1YPmWzORAW2fSMhSKMiQZRqwhjXQdxe4nckRDJiokGhSyL3Y7Hf/4Fh4udl78QtcT+gmJUuSgccHH/7ghT+O6f19JKA2rNVmS0cUO4UDRdipczGkRt4NDUdRB3GOSOhEg2TDQoJAkh8I+lv2OLixKlRC1lFwKbT+Y6HY+NisDQc9N8Nq4QgFqjRXobS9xarA6ENZFMKJS8RRC1ie04ROWTEMImdyREsuBdhELSW6sysfzwcbnDoCDgbvmUr6tP5Wp0bW7aZzCYENdE5SlFGDeDE7WZZTNE9ctyR0EkCyYaFHK+/GMn5u7YK3cYFCQ2nVRDCOF03Nf9NNQaHdK7dkRbGpEbjCbExLlPNCTOaBB5R+0CCMPnckdB5He8i1BIWbT/MD5Yt1nuMCiIaGtqcbBI43S8V9dkdE6M89m46hItoiLDkZzU+jH0BjNi492XuJV8uM+EKNQIw0cQtUvlDoPIr3gXoZCxIesU/u/XNXKHQUHIbfUpH85q5GpOV55qwz6N5krcSso2TJcQkRNR9SKEeZvcYRD5DRMNCglHikvx9MLlsDkccodCQUiOfRq5pToIIdqeaDSxR0OSeIsg8i5rXY8NW7bcgRD5Be8iFPTKDUY8+vMy1FpZ9YN841CRBhVG54aPF/XLQLiPelGYLDaU6PRt2hCuN5gQ19SMBpdOEXmfqIbQPgBhL5M7EiKf412EgprFZsPj839BcbVe7lAoiAkAm1x0CY8KV+H83t18Nm6uRof0NvTS0Oub3gwuuHKKyDcchRC6hyAczh9QEAUTJhoU1F5evhZ7C4rlDoNCgBxdwtUaXZuWThmMZi6dIpKL7RBE1V8hhF3uSIh8hncRClpfb92NxQeOyB0GhYg/TuXC7mIP0JhBvtsQri7RolNKHCIjVK0639DMZnBwRoPIt8zrIfSvyx0Fkc8w0aCglJmdg/fWbpI7DAohVSazy9mzjE4dkZ7SwSdj5mp0kCQJ3bp2bNX5zVWdIiI/qPkewjhL7iiIfIKJBgWdk+VaPLtoBRwumqgR+dJGPy+famuJW30zncEFpzSI/ELo34Mw/yF3GERex0SDgkpVrQmP/LQUerNZ7lAoBGW62BAOAKN9tHxKU6lHrdnahkTD3OSMBpN1In9xQFQ9B2EvlTsQIq9iokFBw+Zw4OmFy5GrrZQ7FApRxzRl0OgNTseH9+6GyPAwr48nRF0/jfRWJhoWiw2qyKbi4owGkd84KiAqn+HmcAoqTDQoaPxrdSa25OTJHQaFOFfLp8JVYbiwb7pPxsstaVvlKYS5vw1wRoPIz6w7IAyfyB0Fkdcw0aCgsOLICXy7Y5/cYRAhM0vt8viYgb5ZPpWj0SK9WyKkVk4+2O0CCqXrW4FgokHkf8b/QphZzISCAxMNavfytJX456+r5Q6DCACwJScPVrvz0gdf7dPI1egQFRmO5KS4Vp1vMJoRGxfp8jGHg4kGkf8JiKq/QdhL5A6EqM2YaFC7ZrHZ8PTC5TCYLXKHQgQAMFos2JVX6HQ8LSke53RpwxInN7xRecrdhnAmGkQycWi5X4OCAhMNatfeXr0Rh0tYpYMCy0Z31ad8sHwqt1QHIUTbEg03JW7tTDSI5GPdBWH4t9xRELUJEw1qt1YcOYHvd+2XOwwiJ5lu+2l4P9GoNVuh0RlaXXnKYDQjxs3SKZvFDmWYsi3hEVFbGL+CMG+QOwqiVmOiQe0S92VQIDtZrkVBZZXT8WG90hAbGe718XI12tbPaOhNiHOzdMpmtUMV4f2yvETUUgKi8nkIe7HcgRC1ChMNane4L4PaA1fN+1RKJS7ql+H1sXI0OmR0S2rVuU0tnbJabFD5oP8HEXlAVEJU/hVC2OSOhMhjTDSo3fkX92VQO+Cqnwbgm+VTuRodOqXEITJC5fG5TW0Gt1rtULXimkTkZdY9EPoP5I6CyGNMNKhdWXnkBOZxXwa1A9vV+TDbnD+BHD2oh9fHytVoIUkSunXt6PG5hqYSDYsNYZzRIAoMNV9DmNbJHQWRR5hoULtRUFmFl7gvg9qJWqsN29UFTsdTEmLRt1uKV8dSl7S+xG1TMxo2zmgQBRABUfV3CLtz+WyiQMVEg9oFIQReWLaK+zKoXXG3fMrbzfs0lXrUWqytqjxlMJqbnNHgZnCiACKqICqfhhBWuSMhahEmGtQuzNm+FztynT8dJgpk7svc9vDqOELU7dNI7+rdGQ2r1c7N4ESBxrofwvC53FEQtQgTDQp4J8u1+HD9ZrnDIPJYnq4KORU6p+ODe3ZBQozr3hWtlVuiQ/f0ViYabqpO2aw2Lp0iCkTGLyGsx+WOgqhZTDQooNkdDvxj6e8w2+xyh0LUKplZzrMaSoUCF/fv7tVx1BoturViRqO21oqomAiXj1ktdm4GJwpIVojqFyEE740U2JhoUED78o+dOFBUIncYRK3mbvmUt6tPqTU6REeFIyUp1vOTla5vBSxvSxTArAeBmm/kjoKoSUw0KGAdKynDZ5u2yx0GUZvszCtEjcV54+boAT2gkCSvjZOrOV15Kt3zxn12OCC5iIUN+4gCm9B/DGHLkzsMIreYaFBAstjteH7pSljtnBam9s1qt2NLjvMbgY5x0RjQPdVr4+SW6iCEaNWG8JoaK6JjnZdP1ZW3ZaJBFLhMENX/lDsIIreYaFBA+ixzG46XlssdBpFXuC1zO7CH18aoNVuh0RlaVeLWXeWpuvK2XDpFFNAs2yBqfpI7CiKXmGhQwDlQWIKvtuyUOwwir9mYrXZ5fIyX+2nkarStrzzlItGwWbkZnKg9EPp3IewaucMgcsJEgwKK2WbD35f+DrsQcodC5DXF1Xoc1zjP0A3onorEuGivjaNuSy8NFyVu6/ZocEaDKOAJPUT1DLmjIHLCRIMCyhebduBUhVbuMIi8zlX1KUmSMGqA98rcqjU6pHaKR4SH+yqamtHgZnCidsK8FqL2N7mjIGqEiQYFjJNlFZi5dZfcYRD5hNt9Gl5cPpWr0UKSJI9nNQwGM2LjnBsIOhwCSpXSW+ERkY8J/esQjkq5wyBqwESDAoIQAi//tpZVpiho7S0oht5kdjo+akB3hCm880+x+nSJ2/SuHT06r6nu4IowJhpE7YajAqL6LbmjIGrARIMCwoJ9h7Err1DuMIh8xuZwYPOpXKfjcdGRGHxOF6+ModHpUWuxetxLw+Bm6RQAzmi0wsattbj+niJ0G3YKyi5ZWLLC0Ohxg9GBJ14sRcb5OYjpmY2Bl6jxxZzKJq95+LgZt9xXhHMuzIGySxY+/lLn9Jx5C6vR/YIcJPc/iedfK2v0mDrfin6j1ajW88OcoGdaAmHeJHcURACYaFAA0NbU4v21/EeRgp+75VNjvNQlXAggrxUbwt3t0QAAhZKJhqeMNQ4MHRCOT97s5PLxZ14uw+/razD301Qc3tgdTz3YEU+9VIalKw0unw8ANbUC53RX4a2XktG5k/PfSXmFHQ8+V4p3X07Gih+6Yu7PeixfY2x4/NG/l+KtF5MRH8e/z1Agql6GcBibfyKRjzHRINklREbg0UtGICY8XO5QiHxq00k1hIuKaqMHem+fhlqjQ4aHvTSaTDS4dMpjk66Iwev/SMbka2JdPr5ttwn33BqHcaOi0SNdhQenJmDogAjs3u+8tK7ehcMi8e7LKZhyYxwiwp27uJ/KsyIhToHbb4jDhcMiMW50FI6esAAAvl9UjfBwyW08FIQchRCGD+WOgoiJBslPqVBg2ojzseLRaZg0oI/c4RD5TJmhBodLSp2O9+mWgtSO3nkTqC7Rety0T28wI87NHg1JyduEt42+KBK/rDKisNgGIQTW/1GDE6csmDiu9aWOe/dUoaZWYO9BE7Q6O3btM2Fw/3BodXbMeE+L/7yZ4sVXQO1CzTwIyx65o6AQxzsIBYzUuFh8dPM1mHnnTeie2EHucIh8IjPL9fKpUV7qEp6r0SE6KhwpSS1PXAxGE2JcVJ0CAMlLG9XpTx+/0Qn9+4Qj4/wcRGZk4+o7i/Dp250wZoTrZK8lOnZQYvbHqZj+pAYXX52PqbfG48rLYvC318rx+L0JyMmz4YIJeRgyLhcLftV78dVQ4HJAVL8KIRxyB0IhjHcQCjiXnNsDvzw0FY9dMgLhXB9OQcZtl3AvLZ9qqDzlwayG0WhGdKybREPpvEyH2uY/syqxfY8JS+Z0wc7fM/D+K8l4/IVSrNlY06br3nR1LPav744TW3vgleeSsGFLDQ4dNeP+uxJw5yPF+PDVZMyf2QUPPFOK0nKbl14NBTTbUcC0VO4oKIQx0aCAFBEWhifHjcIvD03FqJ4ZcodD5DUHikqgq6l1Oj6iXwZUXtgPkVuqgxACGd1aXnlKCEAR7vp2IEm8TXhTba0DL71djvdnpOC6ibEYMiACj93bAbfdEIcPvnCuJNVaZrMDj/+jDF+82wnZaitsNmDsqGj07RWOPueosH2PyWtjUWAT+o8ghPv9P0S+xDsIBbQeSR0x++6b8eFNVyMlNkbucIjazCEENp1UOx2PjgzHeeemtfn6tWYrSisNHu/TEJLrmQsunfIuq03AagUUZ327lQrA4cUVLm/8W4urLo/G+UMiYbcL2Ox/FiGw2gTYsiiEOIoB4zdyR0EhincQ8iuHELC14m56zaC+WPnoNNx94TAo3LwhImovMt0tn/JSl/DWVJ6qqbUiKtpF5bez3xFTswxGB/YdMmPfobpPkdV5Vuw7ZEZegRXxcUqMHRmFv79ejg1bapCTZ8U3P1Xj2wV63Hj1nx+mTHuiBC++Wd7wtcUiGq5psQoUltiw75AZ2TkWp/EPHzfj52UGvPp83axWv17hUEjArO+rsHyNEceyrbhwmOulchSchPF/EA6t3GFQCAqTOwAKLd8d24t5x/bhjVETcWFqN4/OjY2IwP9ddRluGjoAryxfi0PFGh9FSS1Voz4J3eb1MBUXwK6vRtodf0Fs/8ENj+uPHEDVzq0wFRfAUWNExiPPIrJL12avq9uSicqdW2Cr0kEZHYvYgUOQPP4aKFQqAED1/t0oX70cDqsZCeePQMqV1zeca9VpUTD3f8h46K9QRgbmm6nNJ9VwCOGUNI8e1BMfLtzY5uurS7QY29+zpEVvMCEmPgq1NWe/cWWi4ald+0244uY/G5A+O6MuYbjntjjM/rgzvv9vZ7z4VjmmPlYCbaUD3buG4Y2/J+HhexIazskvtOHMyaQiTd1m7noffFGJD76oxNiRUVi36M9/S4UQePhvpfjg1WTERNddICpKga8/TsUTL5TBbBH45M0UdO3C239IEQYIw+eQ4v8pdyQUYvgvDflNhakG7+/ZhGqLGbf99j1u6T0YLwwfi8RIz0o6DuqSivn33YEfdu3Hv9dvgd7MtadyERYLIjqnIf78i1D84zcuH4/K6IG4QUOhWfpzi65ZvX83ytcsR+qNtyMqvScsFWUoWfwDAKDTpBthNxqgWfoTOt90B1SJSSj8biaievRCbN8BAADNLwuQPOGagE0yAKCy1oT9hcU4r1vjpVI9OyeiW3ICCsqr2nT9XI0OqWOHIiIiDGZzyzb9GoxmxMZHobzkrLGZZ3hs3Kho2It7u328c6cwfP1R5yavcWbyAAA90lVNXrOeJEnYtCzd6fi1E2Jx7QT20QhpNT9ARE+FFNZd7kgohHDpFPnNv3ZlotpSlxQIAPOzDuKKRbPw04kDLpuYNUUhSbjrwmFY8eg0XDuonw+ipZaI6dMfyeOvRtyAIS4fjx82HEmXXYnoc1reH6U2X43I9J6IH3IBVB0TEdOrL+IHnwdzYT4AwKKrgCIyCnGDz0Nk1wxE9ewFS1kJAKD6wG5IYUq38QSSzCy1y+PeKHOr1uggSRK6pXVs8TnumvZ59ptJRIHLCqH/QO4gKMQw0SC/2FNahAVZB52O68y1+PsfK3Hrb9/jmLbM4+umxMbgg5sm4Zu7b0bPpJa/qaLAFdX9HJiL81FbkAsAsGgrYDxxFDF96mYswpNSIKyWuuVaNUaYC/MQkZoGe40RFetWotM1k+UMv8U2Zrvup+GNfRpqTd1abE/2aej1JjdN+zilQRQ0zCshLHvljoJCCJdOkc85hMDL21Y3+cnortJCXLtsDu4deAGeHjYa0SoXm1KbMLJnBpY9NBUzt+zCfzdvh9nGkirtVfzg82A3GpA/69O6uqsOBxIuHIXES68AACijopF60x0oWfg9hM2KuKHDEdO7H0oW/4gOIy6BVadF0byvIRx2JF12JeIGDpX5Fbl2pKQUZQajUzW14X3SEakKg8na+j4HGp0etRarR5WnDG5mNBwezjYSUWAT+ncgJf0odxgUIjijQT4379g+HKpofuO2TTjw5aGdGL94FlbmnvB4nHClEo9eMgK/PnQPLjm3RysipUBQk5MN7cY1SL32ZnR/5Bl0mTIdxhNHULFhVcNz4gYMQY/Hn0fPp19C8uVXoSYnG2ZNMRIuuBjF879FyqQbkDZlOjRLfoLNEJhdkAVcN++LDA/DBX08K5TgdG0B5JdWejajYTAhNt7VvhbOaBAFFeseCNPvckdBIYKJBvmU9vQGcE8UGfV4eN0S3Lt6AfL1nm+KzUjsgJl33oSPb74GqXHc/NjeVKxdgfihFyDhgosRkZqGuAFDkDz+amg3rYVwURrZYbOh9NeFSL3+Vli15YDDgeievRCe3AmqpBSYCvJcjBIYMt0snxrtheVTOSVaj5r26Q0mxMRxRoMoFAj9BxDCKncYFAKYaJBPvbd7I6osretAu67gFCYsnoXPDmyD1eH5UqirBvTBb49Mw7QR50HJ3hvthsNqBc7++5IUdR/Tu6DdsAoxvfshMq0bhHBAnPmz4rADwotd0Lxsy6k8l31lLvFCopGr0SG9a8v3LRmMZsS62KPhaaEGImoH7GqghsunyPeYaJDPnKrS4mcXG8A9YbLb8N7ujZi05BtsK/H8k+nYiHC8OHEcFt5/J4Z17dKmWMiZw2yGqbgQpuK6ngFWnRam4kJYK3UAAHuNEabiQphPV4WylpfCVFwIm7664RrFC79H2epfG76O6TsAVTu3oPrgXlh1FTBmH0fFuhWI6TfIqUu1ubQE+kP7kHT5VQCA8OROgKRA1e5tMBw/Akt5KSK6Opf6DBR6sxl78oucjndNTkCP1LYVN8jV6BAdHYHkpJbN6ukNJsS52qPhYKJBFIyE4VMIh0HuMCjIcTM4+cwHezbB7qVPQ7OrKjBlxY+YfO5AvHTRZUjysPdG/86d8ONfbsfPew/ig7WbUWVi7w1vMBXlo2D25w1fl61cCgCIH3YhOk++A4bjh6FZ/OenZsXzvwUAJI6biOTTyYGtqq4Ua72ksRMgSRIq1v4GW3UVlDGxiOk7EMlXXN1obCEENEt/RsqkG6AIjwAAKFTh6HzTFJT+ugjCbkOnayZDFd/BJ6/dWzKzcnBRd+c9GaMH9YRao2v1dXNK/qw8VV7R/JsJd+Vt7XYmGkRBSeggjP+DFPes3JFQEGOiQT5xqEKD39THvX7dRScPY23+STx/waW4s+/QRm9QmyNJEm4/fwgm9O2Fd9ZsxJIDR70eX6iJ7tkLfV770O3jCeddhITzLmryGun3Ptboa0mpRNJlVyLpsiubPE+SJGQ88KTT8di+AxHbd2CT5waSjdk5+Nv4S5yOjxnYA/PW7mn1dfNK65KU9G6J2LO/+dlAg8H10inu0SAKYsY5ENF3QVI23UCSqLW4dIp84v3dm3zW6KvKYsJLW1fhpuXf4XALqlmdLTEmGu/ccBW+vedWnJvc8qo8RL5woqwCxVXOlbHO790N0RGqVl+3xmyFRqdHRteW/Yy7K29rs9ihDFO2Og4iCmQmCMNHcgdBQYyJBnndjpJ8bCg85fNx9pUV4/pf5uLV7WthsHq+FOqi7t2w9MG78cxloxEZxsk9ko+r6lOqMCUu6pfRpuuqNTpkpLes8pTdIaAMc74l2Kx2qCL4+0EUtGqXQdjy5Y6CghQTDfK69zwsZ9sWdiEw+8huXLFoFpbnHPP4fJVSiYfGXITlj9yDy3q3vdIPUWu4LXM7sEebrpur0XnUtE8onZciWi02qMKZaBAFLxuEcabcQVCQYqJBXrU+/yR2agr8Pq6mxoDHNizDtFXzkVvt+Qbabh0S8N8pN+KzW69Dl/g4H0RI5N62nHxYbM6dwMe0scytukSL1JR4RLRwRsJksSP8rOdarXao2rCEi4jagdqFEPYyuaOgIMREg7xGCOHX2QxXMgtzMHHJbHyybwssds97b4zv1wu/PTIN9428AGEK/nqQf9RYrdiRW+h0PLVjHHp1TW71ddUaHRQKCd3SWlYq11XlKavFxkSDKOhZIIxfyx0EBSG+kyKv+TXnGI5oS+UOA2a7DR/u3YyrlnyNP4pyPT4/OlyF58dfikX334Xz09N8ECGRM3fLp8a0YflU7unyuOkt3BDuKtGwWe0I49IpouBX+yOEo0ruKCjIMNEgr7A5HPj33s1yh9HIqWod7vr9JzyZ+QtKazxvStQ3NRnfT7sNb143AR2iIn0QIdGfNrrbp9GG5VMlumqYLDZktHCfhvsZDSYaREFPGIGab+WOgoIMEw3yigXZB3GqFXsj/GHZqaO4YvEszD26x+OeAJIk4ZZhg7Dy0em4edhAtLxrB5Fn1NpK5GornY4PPScNcVERrbqmEHX9NDLSW1ri1ozY+MZJtdVq52ZwohAhjHMhHDVyh0FBhIkGtZnZbsMn+7bIHUaT9BYzXt62Bjf++i0Olpd4fH7H6Ci8dd1EzJt+G/qktKxcKJGnXC2fClMqcHH/1pe5VWu0LV465aqXhs3KPRpEIUNUArU/yh0FBREmGtRm3x7biyKjc8OxQHSgvAQ3/PotXtm2BtUWz3tvXJDeFYsfvBvPj78E0Sq++SLvclvmtg3Lp9QlOs+WTiWcvXSKezSIQoaiCyB1kDsKCiJMNKhNDFYzPt+/Te4wPOIQAnOO7sEVi2Zi6akjHp8fplDgvpHD8dsj0zC+77k+iJBC1c7cAtRarU7HRw/sAamV6/ZyNTpER0cgOSm22ee63KPB8rZEwS+sL6SE9yClrIUUPVnuaCiIMNGgNpl1eBe05lq5w2iVslojnsr8FXf//hNOVWk9Pr9LQhw+u+16/Pf2G9C1Q7wPIqRQY7bZsS3HuUNvUnwM+qV3atU11Zq6n+2WLJ/SG8zcDE4USsIvhtRxJhTJv0CKugGSxN918i4mGtRqeosZMw/tlDuMNttclIurls7Gh3s2weSiaVpzLutzDpY/fA8eHHUhVOy9QW3ktsxtK5dP1Ze4bcmGcHflbbkZnCiYKIHISZCSFkKROBdSxKVyB0RBjO+KqNV+OnEAeqtF7jC8wmK345P9W3Hlkq+RWej6jV5TolQqPHvFGCx58G5c1L2bDyKkULHxpNrl8dYmGjVmK0orDchowYyGwciGfUTBKxKIuhNS8u9QdPgYkmqw3AFRCGCiQa1idzgw++huucPwulx9Jaatmo/H1i+FpsbzDe69UpLw7T234p3rr0RidFTzJxCdpbCyGtllFU7HB3bvjI6xrfuZUpdokd6CDeEGN0unuBmcqB2TOgAxj0HqtAGKhBmQwlpfxY7IU0w0qFVW5p5AoaFa7jB8Zrn6OK5YNAtfH94Fu8Ph8fk3Dh2AlY9Ox+3nD2bvDfKYq+VTCoWEkQO6t+p6ao0OGenNl2XW652rTtUtneKMBlG7o+gKKe6fkFI2QBH3FCRFy6rPEXkTEw1qlVmHd8kdgs8ZrBa8tmMdrv9lLvaWFXl8fkJUJF67Zjx+/MsU9E9N8UGEFKwys9Uuj7d+n4YWqSnxCG9mZsJqsztt/OYeDaJ2Jqw/pIQPIKWshhRzDyRFtNwRUQhjokEe21NahD2teOPdXh3WluLm5fPw4pbfUWU2eXz+sG5dsPD+O/HCxLGICQ/3QYQUbPbkFcJgdt7/NHJADygVns+RqTU6KBQSuqV1bP7JZxU0cDgElCqlx2MSkZ+Fj4TU8WsokpdCirqOFaQoIDDRII/NOtz+K015yiEEvj++H1csmolF2Yc9Pl+pUGD6iPOx4pFpuLJ/bx9ESMHE6nBgy6lcp+MJMZEY1KOzx9dTl5yuPNWCfRpWhwNhZyUWShXfsBAFJiUQeTWkpMVQJM6BFDFG7oCIGmGiQR4pMFRhZe4JucOQTbmpBs9sWo4pK35AdqXzht3mpMbH4pNbrsVXd9yE9I4JPoiQgoW75VOt6RJeoquGyWJrUaKhN5gQExfZ6JgijLcKooAiRQHRd0FKXgVFh48gqQbKHRGRS7x7kEfmHNkDuxByhyG7bSX5uHrpN3hv90aYbM6dnJtzaa8eWP7wPXj0khFQKbkshZxtPOm9fhpCAHmluhZVnnLVS0PBn1GiwCB1AGIeh5SyHor4VyCFpcsdEVGTmGhQixmtFvyYdUDuMAKGxWHHZwe2YcLir7Eu/6TH50eEheGpcaOw7MG7cXEP3iyosVK9EUdLSp2O90vvhJSEGI+vp9ZoWzyjcXaiISl5qyCSlbIbpLj/g9QpE4q4J/1eQcpir0SW7gtY7JV+HZfaP949qMV+OnEAeotZ7jACTr6hCveuWYiH1i5GUStK/p6TnIg5U2/B+zdOQnIMq4PQn9wtnxo1sIfH18rV6FqUaBj0JsSdVeJWEcYZDSJZhA2ElPAhpOTVkGKmQpL825+pxlqAw+VvYn3+BGRVfoa86p/8Oj61f0w0qEUcQuCbo3vkDiOg/Z6XhQmLZ+GrQztga0XvjesG98PKR6fjruFDoZDYfYNc99MAgDEDPV8+pdboEB0dgaTEpmdDXM5oKHirIPKr8NGQOs6GInkxpKhrIUn+TfarzEewt/Q5ZBZcg1z9D7CLWgCAWv897MK5Ih6RO7x7UIusys1Cnr5S7jACntFmxZs7N+DaZXOwW1Po8flxkRF4edLl+PneKRjYpZMPIqT2ZH9BMapqnUsqj+ifgTAPlzOpS7QAgIxuTTfuMxjNTpvBJSUTXyLfUwKR10JKWgJF4mxIEaP9HkFZzR/YXnw//ii6DcXGlRCwN3rcYq9AkeFXv8dF7RcTDWqRWUeCv0GfNx3TleGW3+bhH3+sRKW51uPzB6d1xoL77sT/XXUZYiPYeyNU2YXA5pPOZW5joyIw7Nw0j66VV1oJAM1uCNcbnLuDSxJvFUQ+I0UB0VMhJa+GosOHkFQD/Dq8EHYUGpZjc+Et2Kl5CBWmbU0+P6dqrp8io2DAuwc1a39ZMXZqCuQOo90RAH48cQCXL5yJn7MOQnhYrUshSbj7wmFY8cg0XDOwr2+CpIDnbvnUaA+XTxlNFpRVGprdp8GlU0R+okiEFPskpJQNUMT/H6Swbn4d3u6ohbrqO2wouBr7y/6OasuxFp1nsGajrGazj6OjYMG7BzWLsxltozXX4vnNK3Dbih9wXFfm8fmd4mLx4eSrMfuuyeiR2MH7AVJA23RS7TJJHTOoh8fXyilpvvKU3mBG3FmJBlrRjZyI3FBmQIp/BVLKBkixj0NSdPTr8Ga7Fid0n2Jd/gQc0f4LtTbPl/nmVM3xQWQUjJhoUJM0NXr8lnNc7jCCwk5NAa5ZOgdv79yAGqvnm+lGndMdvzw0FU+MHYkIVgEKGdqaWhws0jgdPzctGV0S4z26VksqTxlczGiwcw6RF4QNgpTwEaTk3yFF3wVJimz+HC+qsebjUPnrWJ8/EdmV/4XVUdnqa5WbtqLawvcG1DwmGtSkRdlHYBOeV1Ai12zCgf8d2oEJi7/Gqtwsj88PDwvD45dejF8eugdjzu3ugwgpELlfPtXDo+uoNTqkdkpAeHiY2+foDSbEnL10ilXQiFov/BJIHedAkbwIUtTVfq8gVWk+hD2lzyKz4Frk6X+CQzgXmGiNvOr5XrkOBTcmGtSkxScPyx1CUCo0VuPBdYtx/5qFKDBUeXx+98QOmHXnZPx78tXoFOd58zZqX9wmGh4un1JrtFAoJHRLc79Uw2Awc0aDqM3CgMjrISUtgyJxFqSIkX6PoKxmM7YX34stRVNQYvzdqYJUWxUZf4Pd4Z2khYIXEw1y61B5CU5UlssdRlBbk38SExZ/jS8ObIfV4flN4OqBfbHikWmYetEwKPmpc9A6VKRBhbHG6fhF/TIQ7sEyulyNDkDTladMZiuiYs6udMafLaIWkaKB6GmQUtZA0eF9SKp+fh3eIWwoNPyCTYWTsVPzMCpMO3w2ls1RjZKa1T67PgUHJhrk1kLOZvhFrc2Kd3Zn4pqlc7C9JN/j82MjIvDPKy/DgvvuxJC0zj6IkOQmAGxy0SU8KlyF83u3vFJNiVYPk8WGjK5N79MQZ1WZcnhYMY0o5CiSIMU+DSklE4r4lyApPSs/3VY2Rw1yqr7FhvxJ2F/2AvSWE34ZN1+/yC/jUPvFRINcsjkc+OXUUbnDCCknKstx+4of8Oym31Bhcv70ujkDunTCT/dOwYyrL0d8ZIQPIiQ5ue0S7sHyKYcQyCvVISO96UTDJhxQNKo0xRkNIpeU3SHFv3q6gtSjkBQJfh3ebK/Ace0nWJ8/AUe178BkL/br+FrTLhiteX4dk9oXJhrk0sbCHJS34s0utd3C7EO4YtFM/HB8f6t6b9xxwVCsfHQ6bhjc30cRkhz+OJULu8O5MMOYQZ7108jV6Jpt2nd2d3DOaBCdRTUEUodPTleQugOS5N8Pd4zWPBwsfxXr8yfiZNWXsDo83+vnHQIFnNWgJjDRIJcWcdmUrCrNJryw5XfcvHwejmpLPT4/KSYa7954FeZMvQXnJDX9ppLahyqTGXsLnD+tzOjUEekpHVp8HbWm+V4ahrMqT3ma8BIFrfBLIXX8FoqkBZAir4Ik+fdtVKX5IPZo/orMgmuRr58PhzD7dXxXCgxLIYR3N5pT8GCiQU6qLWaszsuWOwwCsKesCNctm4s3dqyDsRW9Ny7ukY6lD92Nv142GpFh7kuaUvuw0QvLp9QaHWKiI5CU6L5a2dlN+xwOJhoUylRA5A2Qkn6BInEmpIgRfo+gtGYjthVPx5aiO05vwA6csvNmexlKazfJHQYFKCYa5GSF+jjMdpvcYdBpNuHAzMO7MH7RLKxQe94gKVypxMNjLsKvD9+Dsb08W2ZDgSXTxYZwABjtwfKpllSeOrtpn93ORINCkBQDRE8/XUHqPUiqvn4d3iGsKNAvxaaCm7BL8yi0pl1+Hd8T+fqFcodAAYqJBjlZmH1I7hDIheIaPR5ZvxTTVy1Anr7S4/PTOybgyztuxH9uuRad42O9HyD53DFNGTTVBqfjw3t3Q2QTTfjOVJ9oNFV5Sm8wITbhjBkNLp2iUKJIgRT7zOkKUi9CUnbx6/A2Rw1OVc3BhvxJOFD+EvRWz5u7+ltZzSaYbSyHT86YaFAjBYYq7NQUyB0GNWFD4SlMXPw1Pt2/FRa75+tiJ/bvjd8emYZ7L74AYQr+E9DeuKo+Fa4Kw4V901t0vtFkQVmlARnpSW6foz9rRsNmsUPpQb8OonZJ2RNS/OuQUtZDin0YkiLer8Ob7eU4rv0I6/LH45j2PZjsJX4dvy0EbCgwLJE7DApAfJdBjSzOPswuwO2AyW7D+3s2YdLS2dhSnOvx+THh4fj7hEux8P47cV43/35aR23jtsztwJYvn1JrdEhvckajcXdwm9UOVQT3+FCQUg2D1OFTSMkrIEXfDkk6u2Glbxmsahwsn3G6gtRM2BzVfh3fW/L1i+UOgQIQEw2ZFRYW4u6770ZSUhKio6MxbNgw7N69W7Z4FrPaVLtyskqLO1f+hKczf0V5rdHj8/ulpuCH6bfjjWvHo0NUZPMnkOy25uS7nMnyZJ+GuqTpylMGowmx8X/+PFgtNqgiVJ4FShTQJCDiMkiJ86BI+hlS5ET/V5AyHcBuzVPYWHA98vUL4BCeF/wIJDW2XFTU7pQ7DAowTDRkpNPpMHr0aKhUKqxYsQJHjhzBBx98gA4dOsgSz96yIpyq1skyNrXNklNHcPmimfj22F6P19NLkoRbzxuMFY9Ox+ShA9iaLcAZLRbszit0Op6WFI9zurSslLFao0Pn1ASEu9nXcfbSKavVDlUL94AQBTYVEDUZUvJyKDr+D1L4hX4dXQgBTc0GbC2ahi3Fd0JTsxaBVEGqrQoM7KlBjfHOIaN33nkH6enpmD17dsOxHj16yBbP4mzOZrRn1RYz/m/raizIOoQ3R07AoOTOHp2fGB2Ft6+/EjcPG4gZv61DVlmFjyKltsrMzsHInhlOx0cP7IlTxdpmz8/V6KBQSOjapQNycp03cBrOWjrFGQ1q96RYIOp2SDHTICk9+7fRGxzCiiLDcpyq+gYGa/CWjy82rsaApBehUsTJHQoFCM5oyGjZsmUYPnw4br31VnTq1AnnnXcevvrqK1lisTrs+CXnmCxjk3ftLy/GDb9+ixnb1kBv8byZ0/CMblj8wF147ooxiFLxs4hAlJmldnm8pV3C1Zq6ZMTdhnC93uSUaIRxRoPaI0UnSLHPna4g9Xe/Jxk2hxGnqmZjQ/5VOFD+z6BOMgDAIUwoMa6ROwwKIEw0ZHTq1Cl88cUX6N27N37//Xc8/PDDePLJJzF37ly/x7KpUA2dudbv45Jv2IXAN0f34IpFM/HLqaMen69SKvHAqAvx2yPTcHmfc3wQIbXFqQot8nVVTseH9UpDbGTzG1lLtHqYrTa3JW7PLm/LzeDU7ijPgRT/JqSUdZBiH4Tk50/YTbYyHNP++3QFqQ9gsmv8Or6c6paDEdVhoiEjh8OB888/H2+99RbOO+88PPTQQ3jggQfwxRdf+D2WVXmBX6ebPFdaa8QTmb9g6u8/Q92K/TdpCfH44vYb8Plt16Nrgn9LPVLTXHUJVymVuKif85KqszmEQF5ppdumfTW1FkTH/JmwcI8GtRuq8yF1+Px0Balb/V9BypKDA2UvY0PBlThVNQs2h96v4weC8tqtsDlq5A6DAgQTDRl16dIFAwYMaHSsf//+yMvL82scQgiszT/p1zHJvzYVqXHlktn4aO8frer6fkXfc7H8kXvwwKjhULH3RkBw1yV8zOAWLp8q0SIjvYnN48o/+2bYrNyjQYFMAiKugJT4AxRJP0KKHA9J8m9ZC51pL3ZrnsTGwutRYFjU7itItYVDmFFWs1HuMChA8B2DjEaPHo3jx483OnbixAl0797dr3HsLy9BWStKo1L7Yrbb8NG+P3DVktnYVKj2+PwolQrPXXEJFj9wF4ZndPV+gOSR7ep8mG3OSePogT3QkvdYuRpdkyVuHRIa3qxZLXbu0aAApAKiboGU/BsUHb+AFH6BX0cXQkBjXI+tRVOxtXgqNDXrAHaiAgCU1HCfBtVhoiGjv/71r9i2bRveeustZGdn4/vvv8eXX36Jxx57zK9xrMkL7s1p1FhOtQ5TV/2MxzcsQ2mNwePze3dKxnf33Iq3r5+IjtFRzZ9APmGy2bBNne90PCUhFn27dWr2fLVGi5joCCR2jHH5uLHWgqjTy6esVjtnNChwSHFAzAOQUtZBkfAWpLBz/Tq8Q1iRr1+ITYU3YHfpE9CZ9/p1/PagrGYT7CE8q0N/YqIhowsvvBCLFy/GDz/8gEGDBuH111/HRx99hLvuusuvcazJZ6IRin7NOYYrFs3EN0d2w+7wrI67JEmYPHQgVj46HbedN4i9N2Sy0c3yqdEDezR7rlpTt2fH3fIpwxm9NOrK23JGg2Sm6AQp7vm6ClJxf4OkTPXr8FaHHicrZ2F9/pU4WP4KDNZTfh2/PbEJIypqt8odBgUAJhoyu/baa3Hw4EGYTCYcPXoUDzzwgF/HLzBU4ZiuzK9jUuDQWy2YsX0tbvj1W+wvK/b4/A5RkXj92gn4fvrt6Nsp2QcRUlNcbQgHWlbmNrc+0XBXeUr/Z+Upq8XGzeAkn7BekOLfrqsgFXM/JEWsX4c32UpxVPs+1udNwHHdv2G2l/p1/PaKZW4JYKIR8rhsigDgUIUGNy3/Dv/cugrVrei9cX56GhY9cBf+MeFSRIdziY2/5OmqcKrcuUHf4J5d0CEmsslzjSYLyqoMbitP6Q0mxMbVJRo2Lp0iOagugNThv5CSlkOKvlmGClInsb/sn9iQfyVyqr6BTXi+1DSUldZsgBB2ucMgmTHRCHGsNkX1HELgu2P7cPmimVhy0vMu8WEKBf5y8QVY8cg0XNmvlw8iJFdcLZ9SKCRc3L/5ohLqEh0yurlu2mcwmhstneJmcPIPBRAxHlLiT1Ak/QAp8nK/V5DSmvZgV8lj2Fh4IwoNS+CA1a/jBwuLQwetabfcYZDMmGiEsBqrBdtLnDeTUmgrrzXi6Y3LcefKH3GyqsLj8zvHx+GTW6/Dl1NuRLcO7L3ha5lulk+NbtHyKa3bylP6M/Zo2Kx2qDhTRT4VDkTderqC1OeQws/z6+hCCJQY12BL0V3YVnwPSmszwQpSbcfqU8REI4RtLcmDxcFpTXJtS3EeJi35Bh/s2QSTizKqzRnbuyeWPzwND4+5CKozejKQd+3MK0SNxfkT11EDe0DRzCfBao0OnVMTEK5y/vs5szu4jQ37yFekeCDmQUgp66FIeBNS2Dl+Hd4uLMirXoCNhddjT+nTqDTv9+v4wU5jXAshmLCFMiYaIWxjK3opUGixOOz4z/6tmLjka6wv8LzCSqQqDH+9bDSWPng3RvRI90GEZLXbsSXHuclnx9goDOjedFUedYkOCoWErmkdnR7TG/5cOuVwCChdJCNEraboDCnu75BSNkAR9xwkZYpfh7faq5Fd+RU25E/EoYoZMFpdzwxS25jsGlRZDskdBsmIiUYIy2zFG0cKTXn6Svxl9QI8sm4JSox6j88/NzkRc6fegndvuApJMdE+iDC0tbb6VK6mbiO5q+VTBoMJcfF/bihXqjijQV4Q1gdSwr8gpayFFHOf3ytI1dpKcLTiPazPn4ATuo9htpf7dfxQxOpToY2JRojK01dCra+UOwxqZ1bknsAVi2Zi5uGdHvfeAIAbhvTHyken4Y4LhjS7rIdazl0/jTGDejR5XrFWD7PV5rLylMFgQkz8nw0ZFWG8XVAbqC6E1OF/kJJ+gRQ1GZLk3z0/eks29pe9iA35VyGneg5swujX8UMZE43QxjtHiMos5DQxtY7RZsUbO9bj2l/mYk9pkcfnx0dGYsbVV+Cnv0zBwM7Nd7Cm5hVX63Fc4/zJbP+MVCTFu59BcgiBvNJKl5Wnzlw6BQAK7rMhjymAiImQEudDkTQPUuRlfq8gVVG7EztLHsGmwptQaFgGAc/3m1Hb1NhyobewwmWoYqIRojILmGhQ2xzVluLm5d/hhT9Wosps8vj8IV07Y/59d+ClK8chNsK/9fGDkavqU5IkYdSAHk2e567y1JlVpwBAUvJ2QS0VAUTdDil5JRQdP4UUPtSvowvhQLFxNbYU3YntJX9BWe0msIKUvCpqt8kdAsmEd44QZHXYsa3EefMokacEgB9OHMDli2ZiQZbnG/6UCgXuueg8/PbINEwa0Mf7AYYQd/s0RjezfEqt0blcOmWsMSP2jD0aijDOaFAzpAQg5uHTFaRehxTWw6/D2x1m5FX/jMyC67C39K+oNB/w6/jkXoVph9whkEyYaISgPaVFMFgtcodBQaTCVIPnNv+G2377HlmVnm+uTI2LxUc3X4NZd05G98QO3g8wBOwtKIbe5NzVfWT/7ghTuP+nXl2iRWxMBBI7xjQ67nAISGckF1IT16AQp+gCKe7F0xWknoGkTPbr8FZ7FbIr/4f1BRNxqOI11Nhy/To+NU9r2gUhPN/XR+0f7xwhaFdpodwhUJDaoSnA1Uu/wb92ZaLW5nk33THndscvD03F45dejHDuCfCIzeHA5lPOb7DioiMx+Jwubs/L1egAuK48JRR/rqeXlNy8T2cJ6wsp4d3TFaSmQ1LENH+OF9XainGk4h2sy5+AE7r/wGL3vMEo+YfVUQW95YTcYZAMmGiEoL2t2MBL1FJWhwP/PbgdExZ/jTV52R6fHxEWhifGjsQvD03F6HMyfBBh8HJf5raH23PqEw1Xy6dqzVZERNVVB1JwRoPqhY+A1PErKJJ/gRR1IyTJv6WPqy0nsK/0H9iQPwnq6m9hFzV+HZ9ah8unQhPvHCFoX3mx3CFQCCgwVOH+tYvwwNpFKDJUe3x+j6SO+Pqum/HvyVcjJda/n5S2V5tOql124R090H0/DYPJgrIqg+teGvozNoRLvF2ENgUQcRWkpAVQJH4LKWKs3yOoqN2BnSUPY3PhZBQZf2UFqXaGiUZo4p0jxOTrK1Fey/rh5D+r87IxfvEs/O/gdtha0Xvj6oF9sfLRaZh64TD23mhGmaEGh0tKnY736ZaC1I7uG6PlanRuK0/F1ScaCn7vQ1MkEHUnpORVUHT8BJJqiF9Hr6sg9Tv+KJyC7SX3oqx2s1/HJ+/RmnZzn0YIYqIRYvaUcdkU+V+NzYq3d2XimqXfYKemwOPzYyMi8M+rLsP8++7AoC6pPogweGRmuV4+NWpgD7fnqEu0LpdOnVnilsVBQ4zUAYh5DFKnDVAkzIAU5t9ljHaHGbnVPyKz4FrsLX0WVRbPq9pRYLE59Ki2HJU7DPIzJhohhvszSE7HK8tx22/f42+bV0Br8nxd9aAuqZh/3x14edLliIuI8EGE7Z/bLuFNLJ9Sa3ToktoB4arGG/D1BhNiE+oSDX83WiOZKLpCivvn6QpST0FSOCegvmSxVyFL91+sz5+AwxVvoMbGUuzBhMunQg8TjRCzlzMaJDMBYH7WQVyxaBZ+OnHA5Z6CpigkCXcNH4qVj07DdYP6+SbIduxAUQl0NbVOx0f0y4DKTS+MXI0OCoWErmkdGx3XG8yIiavrpcEZjSAX1h9SwgeQUlZDirkHksJ9R3lfqLUW4UjF21ifPx5ZlZ/C4tD6dXzyj4paJhqhholGCDHZbDiidV6/TSQHnbkWf/9jJW797Xsc05Z5fH5ybAzev2kSvrn7ZvRM6tj8CSHCIQQ2nVQ7HY+ODMd556a5PEddUvemLr1r40+vDcYzu4NzRiMohY+E1PFrKJKXQoq6zv8VpMzHsK/079hQcDXU1fNgF85JMgUPnWkPHIKb+EMJE40QcrhCA2srNuMS+dKu0kJcu2wO3tq5HjWtaCQ5smcGlj00FU+NG4UIdq8GAGS6Wz41yPXyqWKtHmarDRnpjRMNvcGEuATu0Qg+SiDyakhJi6FInAMpYozfIyiv3YYdJQ9ic9EtKDIuZwWpEGETRlSbj8gdBvkRE40QsqeMjfooMNmEA18e2onxi2dhZa7nTZ3ClUo8eskILH/4Hlzaq4f3A2xnNp9Uw+GqzK2bRMMhBPJLK502hBsM5j83gzPTaP+kKCD6rroKUh0+gqQa6NfhhbCjyLACmwtvw46S+1Feu8Wv41Ng4D6N0MJEI4TsLWP/DApsRUY9Hl63BPeuXoB8fZXH56d37ICv7rgJH998DVLj3JdzDXaVtSbsK3D+fe/ZORHdkhNcnqPWaJFx1tIp/Rl9NFwlLtROSB2AmMchpayHIv4VSGHpfh3e7jBBXf0DMguuwb6yv6Hawk+0QxkTjdDCRCOEsOIUtRfrCk5hwuJZ+OzANlgddo/Pv2pAH/z2yDRMH3E+lCFaLSnTTZdwd2Vu1RodMtKTGh07s7ytw8FEo91RdoMU93+QOmVCEfekDBWkKpGl+xzr8yfgSMWbqLF5Xtqago/OtBcOYZU7DPITJhohosSoR3GNXu4wiFrMZLfhvd0bMWnJN9hW4nmJy9iIcLwwcSwW3X8XhnXt4oMIA5vbMrdulk/lanSIjYlAYsc/u7DrDSbENCydYqLRboQNhJTwIaTk1ZBipkKSopo/x4tqrIU4XPEW1udPQFbl57A4dH4dnwKbXdSiivs0QgYTjRDBsrbUXmVXVWDKih/xzMblqGhF741+nVPw419ux2vXXIGEyNDpvXG0pBSleoPT8eF90hGpcq4s9GflqT8reBmM5obO4HY7E42AFz4aUsfZUCQvhhR1LSTJv8URqsxHsbf0b8gsuBq51d+zghS5xcZ9oYOJRojYw2VT1M4tOnkYly+ciXnH9nn86bokSbj9/CFY+eh03DRkgI8iDCwCwEYXZW4jw8NwQZ9uTsdzNXWfOp+5fMpud0AZUZeUcI9GoFICkddCSloCReJsSBGj/R5BWe0WbC++H38U3Ypi4woIeL7ckUJLteW43CGQn/i3YDbJhjMa/iXsdlQuXQPjtr1wVOmhTIhHzJgLkHDt5ZAUrvN707GT0Lz7pdPxtDefhapLJwBA7eET0H63FPZqPaLPG4ik6TdDCjv9RrCmFsWvf4rU5+5HWJD2laiymPDS1lWYn30Qb46ciIFJqR6dnxgTjX/dcCVuHjYQM35bi+zy4G4KtjErB7cMG+R0fPSgnvjjsLrRMYPJgvIqo1MvDaGo2+Nis9ihZPngwCFFAVG3QIr+C6Qw58TR14Swo9j4O05Vzean0+SxajN/ZkIFE40QYHXYcahCI3cYIaX6t0wYNmxD0n23IbxrKszqAlTMmg9FVCTiJzRdsz7treegiIps+FoRV7dmXjgcKP/yRyRcPQ6Rg/qg7PPvYMjcgbgrRgEAdAtWIG7ciKBNMs60r6wY1/8yF/f0Px/Pnj8GsSrPlkRd2L0bljx4N2Zv243PN21HrTU4a/j/kZMHm8OBsLOS20sG9cS7P613er5ao0X3s3ppWKw2qMLDYLPaoYrgLUN2ikRI0XfXlalV+P933e6oRb5+EXKq56LWxpLp1Dp6azaEsPt9eR/5H5dOhQB1tQ4me3C+kQpU5pO5iBo2ANFD+yMsORExw4cgalAfWNTNV11RxsdCmRDX8Kd+BsRhqIFDb0Tc5SMR3rUzoocNgKWortO7KUsNS04B4ppJYoKJXQjMPrIbVyyaheU5xzw+X6VU4sHRF+HXh+/BZb3P8UGE8jOYLdid5/xmsGtyAnqkOr9JVWt0Tr006itPWS02qCJUPouVmqFMhxT/CqSUDZBiH/d7kmGx63BC9ynW5U/AEe3bTDKoTRzCBIPVdWU8Ci5MNELAyargXh4SiCJ694Dp6ElYS8oAAJa8Ipiy1Iga3K/Zc4tmfIyCv74BzXtfwnT0ZMNxRVwMlAlxqD2UBYfFCvOJHISnd4aw2aD9djES75nsdllWMNPUGPDYhmWYtmo+cqs9r27TrUMC/jvlBnx263XoEh/ngwjl5a7MravqU7kaHTp3SkC46s9PGeua9kXWJRrhnNHwu7BBkBI+gpS8ClL0XZCkyObP8aIaaz4Olb+BdfkTkF35X1gdlX4dn4IXl9yFBt41QsApJhp+F3/1ODhqTSh66QNAIQEOgQ6Tr0TMxcPcnqNMiEfitMkI79ENsNpg2LoHmve/QurzDyKy7zmQJAnJj9wF3Y+/QvvDMkQN7ofYMRei6rf1iOzfC1J4GEre+hx2vRFx40cj/vSSqlCRWZiDiUtm47EhF+PhwSMQrvRsSn58v14YdU53fLpxK+Zs3wubw+GjSP1rY7Yaz4+/1On46EE98d3aPY2OqUu0UCoV6JrWETm55QDOmNGw2jmj4U/hl0CKuR9SxEhZhq8yH8apqq9RYlzDzd3kE9XmY+gae53cYZCPMdEIATmt+JSX2qZmx34Yt+5F8oNToOqaCkteMXQ//AJlh3jEjr7A5TmqLilQdUlp+DqiV3fYtVWo/n0jIvvWLe2J7NMTXV5+ouE51pIyGLfsQZcZT0Hzr/8ibsIYRA3ui6L/+xCRfXoiPD20+keY7TZ8uHczlpw8jNdHTsTotO4enR8drsLz4y/FjUMGYMZva7E7v/0XUcgqq0BRVTXSEuIbHT+/V1fERIbDaLI0HKuvPJXeNdE50bDYEMYZDR8LAyKvrkswVM3PfvpCWc0fOFX1NSpM22UZn0JHtcXzJa/U/oTeOosQxBkN/9P9/BsSrh6HmBHDEN6tC2JHnY+4iWNQtdx5A25TIs7JgFVT7vIxIQQq5ixCx9uvBYSAJa8I0cMHQxkfi8i+58B0/JQ3Xkq7dKpah7t+/wlPZv6C0hrnXhLN6dMpGfOm3YY3r5uADlH+XariC66WT6nClLiob3qjY0UV1bBYbY32aegNJsQmRHEzuC9J0UD0NEgpa6Do8L7fkwyHsKHQ8Cs2Fd6MnZqHmGSQXzDRCA1MNEIAEw3/ExZr3ZKpM0gKBeBhLwJLXiGUZ30SXc+waSeUsdGIPm8ARP0yH3vdEgdhtwNBsvSnLZadOoorFs/C3KN7PO4DIUkSbhk2CCsfnY5bhg2C1PwpASszS+3y+Oiz9mk4hEBeaSUy0s9MNMx/Lp3ijIZ3KZIgxT4NKWUDFPEvQVKm+XV4m6MGOVXfIrPgauwv+wf07G1AfmR1VKHWVix3GORjTDSCXKW5Fjozu7P6W9Sw/qj6dR1q9h+FrVyLmt2HUP37JkSfP7DhOboFK1D+1U8NX1ev2oSaPYdh1ZTDUlgC3YIVqNl9yOVeC3u1AVW/rEPHO68HAChjoqHq0gnVqzfDnJ0L05FsRPTq4fPX2R7oLWa8vG0Nbvz1WxwsL/H4/I7RUXjzugmYN/029OmU7IMIfW+7Oh8Wm3PlOXcbwjPO6KVhMJgQGxcJm5VVp7xG2R1S/KunK0g9CknRwa/Dm+1anND9B+vzJ+Co9h3U2tr/EkFqn6rNnNUIdvx4Ksix4pQ8Eu+8AZWLf4f2uyVwVBvq9maMG4EO11/R8Bx7lR42bWXD18Juh+7n5bDrqiCFq6BKS0Wnp/+CqCHOyyi03y9D/FWXIqxjQsOxpPtuQ/msn6BfswXxk8Yi4px0p/NC2YHyEtzw67eY2u88PHv+JYgP96z3xgXpXbH4gbswZ/sefJq5DTVWq48i9b4aqxU7cgsx5tzGe1Y6dYhF767JyCr8c3meWqPDRZf8+bNjMJgQ2zMBVosdUUw02kY1BFLM/UDEREiS/z/nM1rzkFP1DQoMS+EQZr+PT3S2astRpMZcJncY5ENMNIJcThU3gstBERWBxDuvR+LpGQdXku+7rdHXCZPGIWHSuBZdP+XhO52ORZyTjq5vPudRnKHGIQTmHN2D39TH8c+LLsMN5wzw6PwwhQL3jRyOqwf0xZu/b8Dq49k+itT7MrNznBINoG5Wo3GioUVcbCQSO8ZAqzM2WjoVx6VTrRN+KaSYByBFjJBl+ErzQZyq/BolNWsBcEklBQ7u0wh+XDoV5E5Vc0aD6GxltUY8lfkr7v79p1btYeqSEIdPb7sO/5tyA7p2cL2HJtBsdNNPY/TAHo2+/rPyVF1DuMYN+5hotJwKiLwBUtIvUCTOlCXJKK3ZiG3F07Gl6A6U1KwGkwwKNEw0gh8TjSDHjeBE7m0uysVVS2fjwz2bYHKxh6E543qfg98enoaHRl8IVYA3S1RrK5F7xlK9ekPPTUNc1J/LyNT1icbpylONEg3OaDRPigGip5+uIPUeJFVfvw7vEFYU6JdiU8FN2KV5FFrTLr+OT+SJWlsRrPYqucMgHwrsOyO1WQ4TDaImWex2fLJ/K65c8jUyC11/6t+USFUYnrl8DJY+eDcu6t7NBxF6j6syt0qFAhcP+HNJlaHWjPIqIzK6JdV9bTAhrqG8LfdouKVIgRT7DKSUTCjiX4Sk9G8Pm7oKUnOxIX8SDpS/BL01y6/jE7WW3tp+lqCS55hoBDGHEFDrK+UOg6hdyNVXYtqq+Xhs/VJoavQen39uShK+vedWvHP9lUiMjvJBhG3nKtEAgDEulk9lnJ7RsFjtCItQsWGfO8qekOJfh5SyHlLsw5AU/l1KZ7aX47j2Y6zPH4+j2ndhsnteWY1ITjXWArlDIB/iXSOIFRqqYbZ7vhyEKJQtVx9HZmEOnjlvDKb1Px9KD5dE3Th0AC7rcw4+WLcZP+85CM+6d/jWztwC1FqtiFI1npkYPbAnJOnPNi9qjRYjzv2z8pQUpqib0QjnjEYD1bDTFaTGy1RBKhenqmaj0LAMDmFp/gSiAFVrK5Q7BPIhzmgEMW4EJ2odg9WC13asw/W/zMXeMs97DCREReK1a8bjp3unoH9qig8ibB2zzY5tOflOxxPjo9E/I7Xha7VGhy6pCVCFKQEANocDDofgZnBIQMRlkBLnQZH0M6RI/5eprTQdwG7NU8gsuA75+gVMMqjdq2GiEdSYaAQxbgQnapvD2lLcvHweXtzyO6rMJo/PH9q1CxbefydenDgWMeHhPojQc+6WT51ZfSpXo4NSqUDXtA4AAL3ehOjYSChPJx6hRwVE3gQp6VcoOv4PUviFfh1dCAFNzQZsLZqGLcV3QsMytRREOKMR3JhoBDFuBCdqO4cQ+P74flyxaCYWZR/2+HylQoFpI87Hiken4ar+vX0QoWc2nlS7PH5ml3C1pu7fjjMrT8XFR0KpCrEZDSkWiL4PUspaKDq8A0nl37+/ugpSS7Cp8Cbs1jwOnXm3X8cn8ocaKxONYMZEI4jlVLNZH5G3lJtq8Mym5Ziy4gdkV1Z4fH5qXCw+vuVafHXHTcg4o6O7vxVWViO7zDn+gd07o2Ns3Sb24opqWKy2hspTeoMZsQlRkJQhcstQdIIU+9zpClJ/h6Ts7NfhbQ4jTlXNxob8q3Cg/J8wsCoPBTGzvRQOwf2kwSpE7hqhqazWKHcIREFnW0k+rl76Dd7bvREmm9Xj8y/t1QO/PnwPHr1kBFRKeZYiuVo+pVBIGHm6zK3dIZBfVtlQeUpvMCEmLir4l04pz4EU/yaklHWQYh+EpIjz6/BmWzmOaf+NdfnjcUz7AUx2jV/HJ5KDgB0mW7HcYZCPMNEIYhWmGrlDIApKFocdnx3YhgmLv8a6/JMenx8RFoanxo3CLw9Nxcie6c2f4GWZ2WqXxxstnyrRNSydMhjrmvYF7YyG6nxIHT6HlLwCUvStkCT/7qcxWHJwoOxlrC+YiFNVs2BzeF5emag9q7F5XnSD2ocgvWuQEAI6U63cYRAFtXxDFe5dsxAPrV2MIkO1x+f3TOqIb+6+BR/cNAkpsdE+iNC1PXmFMJidqxWNHNADSoUEoK7yVP2MhuF0d3BFUM1oSEDEFZASf4Ai6UdIkeMhSZJfI9CZ9mG35klsLLweBYZFrCBFIavWxl4awYqJRpCqtphhE6xKQuQPv+dlYcLiWfjq0A7YHJ7/3l07qB9WPDIddw0fCoUf3uxaHQ5sOZXrdDwhJhKDetTtR8jVaBEXG4mOHaKhN5gRlxAFhYc9RQKTCoi6BVLyb1B0/AJS+AV+HV0IAY1xPbYWTcXW4ruhqVkHBFS3FSL/q+WMRtAKhrsGucBlU0T+ZbRZ8ebODbh22Rzs1nheRSUuMgIvT7ocP987BQO7dPJBhI25Wz41+vTyKbWmrphEetdE6E/PaEDp30/8vUqKA2IegJSyDoqEtyCFnevX4R3Cinz9ImwqvAG7S5+AzrzXr+MTBTJWngpeTDSClJaJBpEsjunKcMtv8/CPP1ai0uz58sXBaZ2x4L478X9XXYa4iAgfRFhn40nX/TTGnJVoZKQnQq8/vXSqPc5oKDpBinu+roJU3N8gKVObP8eLrA4DTlZ+jfX5V+Jg+cswWE/5dXyi9oC9NIJXO7xrUEuUM9Egko0A8OOJA7h84Uz8nHUQQni2NEYhSbj7wmFY8eg0XDuwr09iLNUbcbSk1Ol4v/ROSEmIgaHWjIpqIzK6JcJgNCMmPhLCz3sY2iSsF6T4t+sqSMXcD0kR69fhTbZSHNN+gPV543Fc9yHMdufvNRHV4dKp4MVEI0hxRoNIflpzLZ7fvAK3rfgBx3VlHp+fEhuDDyZfjdl3TUaPxI5ej8/d8qlRp7uEq0t0jZZOSe1hRkN1AaQO/4WUtBxS9M0yVJA6iQNl/8SG/Ctxqmo2bMLg1/GJ2iOTvRQO4Xm5cAp87eCuQa2hZcUpooCxU1OAa5bOwds7N6DG6nlloVHndMcvD92NJ8aORIQXKz9tyHK9jGfMwPrlU1pkpCfBYDAhLj4qgLcsK4CI8ZASf4Ii6QdIkZf7vYKU1rQHuzSPY2PhjSgwLIEDfNNE1HKCsxpBiolGkOJmcKLAYhMO/O/QDkxY/DVW5WZ5fH54WBgev/Ri/PrQPRhzbnevxHSgsASVtSan4yP6ZyBMqUCuRocuqQmw2RyIjInw+5v35oUDUbeeriD1OaTw8/w6uhACJca12Fp0N7YV34PSmg1gBSmi1mGiEZyYaAQpJhpEganQWI0H1y3G/WsWosBQ5fH5GYkdMOvOyfjo5mvQKS6mTbHYhcDmk2qn47FRERh2bhrUGh2USgXSunQAlFLgvIWW4oGYByGlrIci4U1IYef4dXi7sCBfvwAbC6/HntKnoDPv8+v4RMHIYq+UOwTyASYaQYp7NIgC25r8k5iw+Gt8cWA7rA67x+dPGtAHKx6ZjnsuOg/KNsw0ZGa7rj41emBPqDVaAHWVp2xCyL9HQ9EZUtzfIaVsgCLuOUjKFL8Ob3XocbJyJjbkX4mD5TNgtLr+3hGR52wOvdwhkA8w0QhSFdyjQRTwam1WvLM7E9csnYPtJfkenx8bEY6XrhyHBffdiaFdO7cqhs0nc+FwURVrzKAeKK6ohtVmR0bXRNTUWBAR5d+N1Q3CekNK+BeklLWQYu6ToYKUBkcr3jtdQeojmO2eb+wnoqZZHdVyh0A+wEQjSHFGg6j9OFFZjttX/IBnN/3WqmWPA7p0wo9/mYJXr74CCZGe9d7Q1tTiYFGJ0/Fz05LRqUMc8kp1yEhPgt5gQnSs7/p6uKS6EFKH/0FK+hVS1GRIksqvw+st2dhf9hLW51+JnOo5sAmjX8cnCiVMNIITE40gpeOMBlG7szD7EK5YNBM/HN/fqt4bUy4YghWPTscNg/t7dG5mlrvlUz2g1uiQ3i3xdKIR6dF1W0cBREyElDgfiqR5kCIv838Fqdpd2FnyKDYV3oRCw1II2Pw6PlEosnLpVFBiohGEqswmWFqx5puI5FdpNuGFLb/j5uXzcFTreZO3pJhovHvjVZg79Racm5zYonPc9dMYPagHcjU6ZHRNhN5gRkycLxONCCDqdkjJK6Ho+Cmk8KE+HMuZEA6UGFdjS9Fd2FYyHWW1G8EKUkT+wxmN4MREIwhx2RRR+7enrAjXLZuLN3asg7EVvTdG9EjH0gfvxl8vG43IsLAmn3u4WIMKo/O/Gxf1y0BRRTXi4iIRFqZAtC8SDSkBiHn4dAWp1yGF9fD+GE2wCwvyquefriD1V1Sa9/t1fCKqY7V7XoWPAh8TjSBUaXGui09E7Y9NODDz8C6MXzQLK9THPT5fpVTi4TEX4deH78G43j3dPk8A2Oii+lRUuApJ8dEAgMQO0YiJi/I4BrcUXSDFvXC6gtQzkJTJ3rt2C1jt1ciu/BLr8yfgUMWrMFrVfh2fiBpj1angxEQjCJntXE9MFEyKa/R4ZP1STF+1AHn6So/PT++YgP9NuRGf3nodusTHuXyOu+VT6Z06AAA6dohBbEIU0Nb9EmF9ISW8e7qC1F8gKdrWC8RTtbZiHKl4F+vyx+OE7hNY7BV+HZ+IXOPSqeDU9Hw6tUsWO/dnEAWjDYWnMHHx13h86Eg8OOgihCuVHp0/oV8vjDonA59mbsPcHXthczgaHvvjVC7sDgeUZ/XKGHpOGrTVNejYIRqR0REIU7Yy0QgfASnmfkgRY1t3fhvpLVk4VfU1igwruLmbKABxM3hw4oxGEGKiQRS8THYb3t+zCZOWzsaW4lyPz48JD8ffJ1yKRfffhfO6dWk4Xm0yY29BkdPz01M6wCEEOnaIQWSkCqoIT0rMKoCIqyAlLYAi8VtZkoyK2h3YWfLI6QpSvzDJIApQNofe42p7FPiYaAQhVpwiCn4nq7S4c+VPeDrzV5TXet7foW9qMn6YfjveuHYCOkTVbfLOzFK7fG5yQl2SoQxTQtGi7uCRQNSdkJJXQdHxE0iqIR7H1xZCOFBsXIU/iu7A9pJ7UVa7ya/jE5HnBOzsVROEJMH0MegsOXkYT29cLncYROQn8eER+NsFl+KuvsOgaMUeCm1NLd5bswlHS0qx5MG7Wx2HQ/8JAAEpZiokRctK63qT3WFGgWEJcqrmoMaW5/fxiahtLktfjaiwLs0/kdoNJhpB6OcTB/D8HyvlDoOI/Gxoche8OXICBiV3btX5u/IKMSQtFeHNlMMNNFZ7FXKrf4S6eh4sDq3c4RBRK41JW4D4iH5yh0Fe1L7uJtQiZi6dIgpJ+8uLccOv32Jqv/Pw7PmXIC48wqPzh2d09VFkvlFrK0ZO1Rzk6xfCLmrlDoeI2oiVp4IPE40gZOVmcKKQZRcC3xzdg9/Ux/F/F12O687pL3dIXldtOY5TlV+j2Pg7N3cTBRFWngo+XDoVhHKrdTimK4ddOGBzOGAXDlgdDtgdDtjE2f8Vjb8+/XybQzQ6v/F/BWwOd481fk5Lj/OHkMg3LknrgddHTkCP+I5yh9Jm5bXbcapqFsprt8gdChH5wHkp76NL7FVyh0FexESDAoKjIXmxOyc/jf4rmj/ulMgI2IS97uuWnN9cMnb6v9ZmEqimzj3zuIO/guRjEcowPDJ4BB4ZMgIRyvY1kS2EHcXGVThVNRvVliNyh0NEPjQs5T2kxU6SOwzyIiYaRDITQrhJXtzMLDWZwLhOmlp0XQ9no2weJGXujtv5z49f9YzviNcunoBLuvaQO5Rm2R0m5BsWQ101BzW2ArnDISI/GJbyLtJir5Y7DPIiJhpEJKuzl+G5npkSbhKb5mepbA57q2asmltWaHXYnZMyD68rl2t79sPLF12OTtGxssXgjsVeidzq75Fb/SMrSBGFGCYawad9zaETUdAJUygQ1qImcMHn7ATE5rA3M6vU1GyU+1kqm4tEZ9mpo5jSdwhiVZ5VpvKVGmshcqrnoEC/mBWkiEKU4I7NoMNEg4hIJkqFAkooAKXckcin2nwMJ6tmocS4CgKsmEcU2phoBBsmGkRE5HdltVuQUzkb5aatcodCRAGDiUawYaJBRER+UVdB6vfTFaSOyh0OEQUabhsOOkw0iIjIp+yOWuTrFyGn+lvUsoIUEbnBPRrBJzR3YBIRkd84hAUG60nU2orkDoWIiPyIiUaQsgsHimt1KDVVocKsR6WlBgarCbU2CywOG+wyltYkotCiUiZgUPLLGJU2D/HhA+QOh4gCFmc0gg2XTgWpCrMeN2S+1+RzJEhQSBLCJAWUp/+EKZQN/99wTFJAKSnrKuS4fOz0n0aPKxs/dta13Z+nQJh0VgwKF+ecOY7i7MeUzZ4XpgjhMj9EMukQMRij035Erv4nnND9BzZHtdwhEVEA4dKp4MNEI0i15FdVQMAuRMjObjgnLWclJgr3iU/YmQnN2ee6SMgaJV4uEiv359Vf010CePY1lWcljo3jrH9MkiS5v/0UoiRJgR7xd6BLzAT8f3v3HR5VmbYB/D7TWyaZ9GQmPYHQe4eE7iIq6Nqwo4io3+6q2FddVwXb2vvaV10LoCBIB7GANBVQSOglhPTeM+V8f7CLsnTOmXOm3L/r4tIkk+e5oySZZ85537ew+hkUN85XOxIRBQwOGqGGg0ao4s4Np+QVfWE7ZGkgHDP0HHd4OsVVoWOHnlNfTfptWDt2ePrv5xzvytrZDXnHH/BIfUZtLHrEPQ6X7SJsrXoMje7dakeiAPHr+ibM+Wcldv3aiupyDx54PQWDxtqPfPzZu4qxYk7tUZ/TsacZz36eedK6jfVe/OsfZVizpAGNdV4kpOgx5f5E9BsRAQD4em4t3nu6DK3NIsZeGoUb7ks88rllB9vxwDX78cK8TFgieEXcf/jcJdRw0AhR/Falk/FBhE/0wu0NvwPShP8OWSe9AiXtlsGj68p3y6Duf/KEwi2DMeZ+GOqcjb11H2BX7Ws8FZzQ2uxDRicTRl/swMxbio77mD75Ntz2VPKRt/X6k1+ldbf78MDV+xAZo8P9r6QgNkmHikNumG2Hvyfqqj148b5DuP1pJxJTDHh4yn50G2BF/5GHh5BXHizBdXcncMjwOz57CTUcNEIU73MkOj4RIjyiFx7RizYA4XYY9f8OH1emD8UN2SNVzaQR9MiKuh7JtnHYVvUkypqXq5qH1NV3eAT6Do846WP0BgHRcfrTrrlsVi0a6rz4x+xM6P4zlMQ7DUc+XlrUDkuEFnnnRQIAug+0omhXG/qPjMCqebXQ6QUM+YP9uLVJPrwZI/TwHoIQxW9WIjoer+hDu8+DFm87fKIPF6X2VzvSEWZdEvokPI++Ca/BoktROw4FsF/WNuGKfoW4ceROvHhfMWorPSd9/LrlDcjtZcGrfyvBlf0KccsfduHTVyrg9R7+ZZmcbkRbqw+7t7agodaDHVtakJ5rQkOtBx8+X4GbH05S4ssKewJvbQ05vKIRonhFg4hO5fL0IXAYbGrHOEa8ZRhiTHOxu+5N7Kl7Bz6xXe1IFED65tswdJwd8U49yg668cGz5bj/qn14YV4m9MbjP1EtLWpH2Q9uDJ8QiYffScOhfe147W8l8HpFXPHneEREanHH0048M70Y7W0iRl0YhT55Njx/dzHOvyYaZQfb8cjUA/B6RFzx5zgMPTdS4a86POgEi9oRSGYcNIiIwpBdb8ZV6cPUjnFCWo0RHRz/B6ftAmytmoHKltVqR6IA8d/bmwAgvaMJOd1MmDxsJ9Z/3XjC25t8PiAqRoc/zUyGVisgp5sZ1WVuzHmzClf8OR4AMPgcOwaf89vnb1nbhH3bWzHt70m4ccRO3P2CC444HW6fuAdd+1sRFcunUHLTajhohBpeowpRvKJBRCdzVfow2PQmtWOcklWfiv6Jb6BX/LMwaRPUjkMBKDpej/hkPQ7tazvJY3RIzjBAq/1t0XhKthE1FR6424/dfdDd5sOrD5Xg/2Yko2RfO7xeEd0GWOHKNMKZYcD2zdy0wB94RSP0cNAIUdzCk4hOJNpgw2Vpg9WOcUaSrGOR55qPDPu1EHgxnn6nvsaDihI3ouNPvDi8cx8LSva3w+f77UW44r3tiI7XQW849vflxy9XoG++DdldzfD5RHh/twTE4wF8Xr6Y5w9qXNFoaGjAbbfdhrS0NJjNZgwePBgbNmxQPEeo4rPREGXRGtWOQEQB6trMfJh1hlM/8BQ2VH+HJaWfw+M7+UJcueg0FnSKuQtDnbPgMPZRpCcpr6XJi93bWrB72+GrBqVF7di9rQXlxe1oafLirZmlKPipGWUH27FlbRP+fuMB2KO1GDT2t52qnpl+EO89VXbk7XOvjEZDrRdvPFKK4j1tWL+yAZ+9WoHxV0cf03//jlZ8t6AeV91++JYqV5YRGg2w5NMarF/ZgIO725DT3ezn/wrhSY1BY8qUKVi2bBk++OAD/PLLLxg7dixGjx6N4uJixbOEIkEUuT9RKPL4vBi89EG1YxBRgIk3ReLzvOkwaKRdFfD4PHhs2+2ocVci3piEi12T0dHeTaaUp+dgwzwUVj+Ddl+1on3Jv7asbcJ9V+w75v2j/hiFWx9NwmM3HcDuba1oqvfBEadD90FWXH17POKSf7uice+kvYh3GXDH084j7yv4qRlvPlaKPdtaEZOow9hLHLh4WuxRt1OJooi7Lt2LS6fFof+o3waX9Ssa8OrfSuBuF3HN9Hicc5nDP198mBuZshImXbxi/VpaWhAREYF58+Zh/PjxR97fs2dPnHfeeXjssccUyxKqOGiEsGFL/4Y2n1vtGEQUQO7rMhEXpkjf0vbbisWYc/D9o97XK2ogLnRdjUj9sa8S+4vbW4ftNS/gQMNsAMfea09EwWNs2jroNFbF+jU0NMBut2P58uUYNWrUkfcPGjQIRqMRq1atUixLqOKtUyHMKsOtEUQUOlyWaJzvlH7LUbuvDUtL5x7z/p9r12LGtjvxdflC+ERlnvTrtZHoGvsQBid/hEhDF0V6EpE/CNAKyt6SFhERgUGDBuHRRx/FoUOH4PV68eGHH2LdunUoKSlRNEuo4qARwqy6wN9RhoiUc2P2KOg0Wsl1vq1YggZP3XE/1uZrwdziD/CP7fdjb+MOyb1OV5SxGwYnf4wuMQ9Ap+EJzkTBRqeJUOXAvg8++ACiKMLpdMJoNOLFF1/EFVdcAa1W+s9K4qAR0qw6LggnosMybfE4J6mH5Dqt3masKJt/yscVt+zHCzsfxr/3v45GT73kvqdDEDRIs1+OfNd8OG3nK9KTiORhUOkFgqysLHzzzTdobGxEUVER1q9fD7fbjYyMDFXyhBoOGiGMgwYR/ddN2aOhkeHVwq/LF6LZ23hajxUhYl31N5ixbTrWVK6AUksCjdoY9Ih7HAMT34NNn61ITyKSRu0rkVarFUlJSaipqcGSJUswYcIEVfOECg4aIYy3ThERAOTanRiR2FVynSZPA74uX3jGn9fsbcSnRW/huR0P4WDzXsk5Tle0uS+GOmcj13GH4vd+E9GZ0as0aCxZsgSLFy/G3r17sWzZMowYMQIdO3bE5MmTVckTajhohDCepUFEAHBzzhhZ6iwv+xJtvrM/EXl/8y48s/0BzC56Fy3eZlkynYpG0CEz6nrkub5EgmW0Ij2J6MwZtJGq9K2rq8Ott96K3NxcXHPNNRg6dCiWLl0Kvf7EB0DS6eP2tiHsya3zMKdondoxiEhFPRxpeHPATZLr1Llr8OjW2+AW22VIBdh1UZjgvBJ9o4fKUu90VTR/j61VM9DsKVK0LxGdXErEJegW+ze1Y5DMeEUjhHGNBhHdnDNWljrLSufKNmQAQL2nFh/sfwUv73wUpa3KncAbZxmKYc65yI66GRqBW4ATBQq1bp0i/+KgEcK4RoMovA2IyUbvaOk7p1S3V2BN1UoZEh1rZ+M2PFV4D74s/hjtvja/9PhfWo0RHRy3YphzLuLMyl5RIaLjM2ij1I5AfsBBI4TxigZReLu5gzxXMxaXzIFX9MhS63i8ohcryr/EzG13YkvtBr/1+V9WfSr6Jb6OXvHPwaRNUKwvER3LpE1UOwL5AQeNEGbhoEEUtvLiO6FzpEtynbLWQ9hQ/Z0MiU6txl2Jt/c+izd2P4WqtnJFegJAknUM8lzzkRF5HQToFOtLRL8x65LVjkB+wEEjhPGKBlF40kDANJl2mlpUMhs++GSpdbq21f+MxwvuwpLSz+HxuRXpqdNY0Cn6Tgx1zoLD2EeRnkT0G7MuSe0I5AccNEIYBw2i8DQ6qRuyI6TfhlDcsh+batfKkOjMucV2LCyZhScL70Fh/RbF+kYYcjAo+X10j50BgyZasb5E4UwDPYzaOLVjkB9w0AhhNi4GJwo7WkGDqdnynBexsGQWRKi7A3p5Wwle2/043tv7Aurc1Yr1dUVMQL5rAVIjLgN/VRL5l0mXAEEQ1I5BfsCfniGMu04RhZ/xzt5ItcZKrrOvaRd+rftRhkTy+Ll2LWZsuxNfl38Fr+hVpKdea0fX2AcxOPnfiDR0UaQnUTji+ozQxUEjhMUbuSc1UTjRC1pMyRopS62vSj6VpY6c2nwtmFv8If5ReD/2NG5XrG+UsSsGJ3+MLjEPQMe9/olkZ+L6jJDFQSOEmXUGROktascgIoVcmNIfieYoyXV2NmzDjoZfpQfyk0OtB/Dizr/j3/tfR6OnXpGegqBBmv1y5Lvmw2m7QJGeROGCC8FDFweNEJdkdqgdgYgUYNLqMTlruCy1AvFqxv8SIWJd9TeYsW06Vlcuh09UZmcsozYGPeJmYmDie7DpsxXpSRTqOGiELg4aIS5Jhlc3iSjwXZI6CDHGCMl1ttb9jL1NO2RIpIxmbyM+K3obz+/4G4qa9yrWN9rcF0Ods5EbPR1agVeOiaTgGo3QxUEjxPGKBlHos+qMuCYjT3IdURSxsOQzGRIpb3/zLjy7/QHMLnoXLd5mRXpqBB0yIycjz/UlEi3ynFtCFI44aIQuDhohTo77tYkosF2RPhSRBumvqm+uXY+DLfukB1KJDz58V7kUM7bdodhp5gBg1iWid8Jz6JfwOiy6VMX6EoUGASat9HN/KDBx0AhxybyiQRTSIvUWXJE+VHIdn+jDwtJZMiRSX4OnDh/ufxUv7XwUpa3FivWNswzFMNdc5ETdAo3AA1OJTodBGw2tht8voYqDRojjrVNEoe2azDxYddJ/SW+s/h5lCj4pV8Kuxm14qvAefFn8b7R5WxXpqRUMyHHcgmHOLxBnlj4AEoU6s5YLwUMZB40Qx1uniEJXrDECl6QOklzHK3qwuHSODIkCj1f0YkX5fDxecBc2125QrK9Vn4p+ia+jV/xzMGkTFOtLFGy4PiO0cdAIcTadCXa9We0YROQHkzOHw6TVS66ztmoVqtrLZUgUuGrclXhn77N4Y/eTqGwrU6xvknUM8lzzkRk5GQJ0ivUlChbc2ja0cdAIA4mmKLUjEJHMkkxRmJjST3Idt68dS0q/kCFRcNhWvwlPFNyFxSVz4PG5Femp01iQGz0dQ52zEW3qq0hPomBhM2SpHYH8iINGGOA6DaLQMyV7FPQa6a+Qf1+5HHXuahkSBQ+36Mai0tl4ovBuFNZvUaxvhCEbA5PeQ/fYGTBoohXrSxTIIgwd1I5AfsRBIwxw0CAKLWnWWJzr7CW5Tpu3FcvL5smQKDhVtJXitd2P4929z6O2XblhyxUxAfmuBUiNuBz8NUzhTIAWEfoctWOQH/EnXBjg6eBEoeXG7FHQCtJ/fH9TsQiNnnoZEgW3TbXrMLNgOlaWLYBX9CrSU6+1o2vsAxiS/DEiDV0V6UkUaKz6NG5tG+I4aIQBXtEgCh3ZEYkYk9hdcp1mTxNWln8lQ6LQ0OZrxbxDH+Hpwvuwu7FQsb6Rxi4YnPxvdIl5AHqNXbG+RIGAt02FPg4aYYBXNIhCx7ScMRAEQXKdleUL0OJtkiFRaClpLcJLOx/BR/tfQ6Nbmas9gqBBmv1y5LkWwGmbAED6/1+iYBBh6Kh2BPIzDhphgFc0iEJD18gU5MV3klynwV2HbyoWyZAoNIkQsb76W8wouAPfVy6DT/Qp0teojUaPuBkYmPQebLxvncKAnVc0Qh4HjTBg15tlOTmYiNQ1LWeMLHWWlc1Du69NllqhrNnbhFlF7+D5HQ+hqHmvYn2jTX0w1DkLudF3QitYFOtLpDRe0Qh9HDTCRIY1Xu0IRCRBn+gM9I/Nllyntr0KqyuXy5AofOxv3o1ntv8Vs4reQYu3WZGeGkGHzMjrkO+aj0TLWEV6EilJr4mEWZeodgzyMw4aYaKDnSdvEgWzm3PkebK5pPQLeERlDqoLJSJEfF+5DDO23YEN1d8p1tekS0DvhGfRL+ENWHSpivUl8jcuBA8PHDTCRK7dqXYEIjpLQ+I6orsjTXKdyrYyrKteJT1QGGvw1OHD/a/ipZ2PoLTloGJ94yxDMMw1FzlRt0Ij8FZYCn5cnxEeOGiEiY72ZLUjENFZECDItjZjcckcxc6JCHW7Ggvw1PZ7Ma/4I7R5WxXpqRUMyHHcjDznXMSZhynSk8hfuD4jPHDQCBPZEQnQCVq1YxDRGRqR0EWWFwpKWw5iY833MiSi//KKXqwsX4CZBXdic+16xfpa9Cnol/gaesc/B5OW97hTcOKtU+GBg0aY0Gt0yLRxQThRMNFAwE05o2WptbB0FkSIstSio9W6q/DO3ufwxu4nUdlWpljfROsY5Lm+RGbk9RCgU6wvkVQCtIjgFs5hgYNGGOHtU0TB5ZzknsiQ4QWCoua92FK7QYZEdDLb6jfhiYK7sKhkNjw+ZRbc6zQW5EbfgaHOOYg29VWkJ5FUVn0atBquNQoHHDTCCAcNouChE7SYmj1KllpflXzGqxkKcYtuLC6dg8cL70ZB/WbF+kYYsjAw6T30iJ0JgzZGsb5EZ4PrM8IHB40wkstBgyhonO/qA6clWnKdPY3bUVC/SXogOiOVbaV4ffcTeHfv86htr1KsrzPiAuQ75yMtYhL4K54ClcPYQ+0IpBD+FAojHexJ0EBQOwYRnYJRo8MNWSNkqfVVyaey1KGzs6l2HWYW3ImVZQsU2/FLr7WjS+xfMST5Y0QauynSk+hM8Da/8MFBI4yYtAakWWPVjkFEp3BRygDEmyIl1yms34JdjQUyJCIp2nytmHfoIzxdeB92NxYq1jfS2AWDkz5Cl5gHodfYFetLdDJ6jZ07ToURDhphpgNvnyIKaBatAddl5ctSa2HJZ7LUIXmUtBbhpZ2P4KP9r6HRXa9IT0HQIM1+GfJcC+C0TQR4VZtU5jD1gSDw6We44P/pMMN1GkSB7bK0wXAYbJLr/FK3Efubd8uQiOQkQsT66m8xo+AOfF+xDD7Rp0hfozYaPeIew8Ck97mtKKmKt02FFw4aYYY7TxEFrgidCVdlSD/xWRRFLDw0S4ZE5C/N3ibMOvgOntvxEIqa9yjWN9rUG0Ocs5AbfSe0gkWxvkT/FcNBI6xw0AgzuXYnBF46JwpIV2XkIUJvllzn59ofcKj1gAyJyN8ONO/GM9sfwKyid9DsaVKkp0bQITPyOuS75iPReo4iPYkAQCfYYDfkqh2DFMRBI8zY9CYkmx1qxyCi/xFtsOLytMGS6/hEHxaVzJYhESlFhIjvK5dhRsEdWF/1rWJ9TboE9I5/Bv0S3oBFl6ZYXwpfDlMvCIJW7RikIA4aYaijPUntCET0P67JzIdZZ5BcZ331NyhvK5EhESmt0VOPjw68hpd2PoKSliLF+sZZhmCY6wvkRN0KjcDTmsl/ok391I5ACuOgEYY62p1qRyCi34k32vHHlAGS63h8Hiwp/VyGRKSmXY0FeHr7fZhX/BHavK2K9NQKBuQ4bkaecy7izNLXCREdD9dnhB8OGmGohyNV7QhE9DvXZ42AUauXXGdN1QpUt1fKkIjU5hW9WFm+ADML7sSm2nWK9bXoU9Av8TX0jn8eJi2vfpN8tIIFdmNntWOQwjhohKFuUakwa6XfokFE0jnN0bjAJf1VvnZfG5aVzpUeiAJKrbsK7+59Hq/vfhKVbWWK9U20jkaeax4yI6+HAJ1ifSl0OUw9oRH4dynccNAIQ3qNDj0d6WrHICIAN2aPgk4jfXHkdxVLUO+plR6IAlJB/SY8UXAXFpXMhsfnVqSnTmNBbvQdGOqcw3vrSTKenxGeOGiEqf4xWWpHIAp7GbZ4/CG5h+Q6rd5mLC+bL0MiCmRu0Y3FpXPweOHdKKjfrFjfCEMWBia9ix5xj8OgjVGsL4UWDhrhiYNGmOofm612BKKwd1P2aGgE6T+Gvy5fiGZvowyJKBhUtpXi9d1P4J29z6G2vUqxvk7b+ch3LUBaxCTw6QOdCY1gQpSxm9oxSAX8SRGmsm2JiDbY1I5BFLZy7ckYkdBFcp0mTyNWlS+UIREFm8216zGz4E6sLFsAr+hVpKdeE4EusX/FkORPEMknjnSaHMae0AjSN7yg4MNBI0wJgoB+vH2KSDXTcsZAEATJdVaUfYlWX4sMiSgYtflaMe/QR3i68D7sbixUrG+ksTMGJ32ErjEPQa+JVKwvBad4S77aEUglHDTCWP8Y3j5FpIYeUWkYHNdRcp16dy2+q1wqQyIKdiWtRXhx59/x4f5X0eCuU6SnIGiQar8Uea75cNomApA+OFNoSrCMVDsCqYSDRhjjOg0iddzcYYwsdZaWfoF2X5sstSg0bKj+DjMKpuO7iqXwiT5Fehq10egR9xgGJr2PCH2OIj0peEQYOsKi50HB4YqDRhhLMEUizRqrdgyisNI/Jhu9ozMl16lur8CaqpUyJKJQ0+JtwuyD7+LZHQ/iQPNuxfpGm3pjiHMWcqPvgk6wKtaXAhuvZoQ3DhphjrdPESnr5hx5rmYsLvkcXtEjSy0KTUXNe/Ds9gfxWdHbaPY0KdJTI+iQGXkt8lxfItF6jiI9KbBx0AhvHDTCHAcNIuXkxXdCl6gUyXXKW0uwofpbGRJRqBMhYnXlcswouAPrq75RrK9Jl4De8c+gX+I/YdGlKdaXAotZl4xIYye1Y5CKOGiEuT4xmdDKsI8/EZ2cAAE35YyWpdaiklnwQZn77yk0NHrq8dGB1/Hizr+jpKVIsb5x5sEY5voCOVH/B41gUqwvBYYEywi1I5DK+AwzzNl0JnSOdKkdgyjkjUnshpyIJMl1ilv24+fatTIkonC0u7EQTxXeh3nFH6HN26pIT61gQI5jGvKccxFnzlOkJwWGBMsotSOQyjhoEPrzPA0iv9IKGtwo09WMhSWzIEKUpRaFJx+8WFm+ADMLpmNTzTrF+lr0LvRLfBW941+ASSt96KbAptdEwmHqrXYMUhkHDeI6DSI/Oze5lyw7vO1v2oVf636UIRERUOuuxrv7nsfru55AZVuZYn0TraOQ7/oSmZE3QIBOsb6krHhLHjQC//+GO/4NIHSLSoVFa0Czt13tKGGv4ZcDKJm9Ds27SuGubkT2g3+EY3CHIx/fMO7x436e64YRSLp44AnrehpbUfz+N6hZvR2exlYYE6OQMmUkovofHjKrVv6KondXwdfqRtw5PZAy5bddQtrKarH9r5+gywuTobUaZfpKw4de0GJKtjy7rnxV8pksdYh+r6BhM54ouAujEi7A6IQLoNcY/N5TqzEjN/p2uGwXYGvVDFS1rvd7T1IWd5sigIMGAdBptOgVnYHVFdvVjhL2vK1uWDLjETu2O3Y/9vkxH+/50Z+Oert24x7se/4rOIac+JRpn9uL7fd/DH2UFVl/vQiG2Ai0V9RDazn8ZMJd14y9LyxCxh3jYUyMws6/zUJE99QjQ8j+l5fANXkEh4yzNDGlH5LMDsl1djVsw/aGX2RIRHQst+jG4tI52Fj9PS5OuQ6d7D0V6WszZGFA0jsoblyAwup/oM1bqUhf8i+NYESseYjaMSgAcNAgAEB+fGcOGgEgql8WovodXjNzvGO29NG2o96uXbsDEd3TYEo68RPZyqWb4W1oRadnr4FGpwUAGBMij3y8rbQWWqsRMfmdAQARPdLQcqASUf2zUfX1Vgg6LaJPMsjQiZm0ekzOkmfXlQW8mkEKqGwvw+u7n0T3yP74o+saRBliFOnrtJ2HeEs+dtS8hAP1n0KEV5G+5B+xpoHQaSxqx6AAwDUaBAAYmdgVOkGrdgw6A+6aJtSt3424c3qc9HG1a3fC2smJA68sxc+TXsCv097EoU/WQPQe3h7VlOyAr9WNpl2l8DS0oHlHCSwZ8fA0tKD4g2+RestYJb6ckHRJ6iDEGiMk19lWtwl7m/hCAClnS916zCy4EyvK5sMrKvOkX6+JQJeY+zE4+RNEGbsr0pP8I8HK26boMA4aBACw680YEMtF4cGkcvkv0JgNJ71tCjh8xaLm+0KIPh86PHIpki4fgtLP1+HQJ2sAALoIMzKnn4e9zyzAtr+8h5hRXRHZJxNFb65E/AV90V5ai623voNfp72J6u8KlfjSQoJVZ8Q1GdK38hRFkWszSBVtvlZ8eejfeKrwXuxqLFCsb6SxEwYlfYSuMX+DXhN56k+gAKNBPM/PoP/grVN0xJjE7rx9KohULt2MmBFdoDGc/NtYFEXoo6xI//M4CFoNrDlJcFc3onT2WjivHAoAcAzpeNTAUr9lP5r3lSP1lrH45YbXkXnPBOijrSj4y/uI6JYCfZTVr19bKJiUNgSRBum3DmyuW4+DLXtlSER0dkpbD+KlnY+gn2MYJjivRITe/0/+BUFAqv0SJFpHo7D6WRxsnAtwW+egEGPqB6M2Wu0YFCB4RYOOyE/oDKOGs2cwaPi1CK0HqxH3h5PfNgUABocNJmc0BO1v3+6mlBi4a5rgcx97S4Sv3YP9Ly9B+p/Hoa2kBqLXB3v3VJhdMTA6HWgqPCTr1xKK7HozrsgYKrmOT/RhUcksGRIRSbeh5jvMKJiO7yqWwicqczK9QetA97hHMSjpX4gwdDj1J5DqXBET1Y5AAYSDBh1h1RkxOI6LfoNBxZLNsOQkwpKZcMrH2rq40HqoBqLvt1cDW4uroY+2QaM/dl3OoY9XI7JfFqzZiRC9viNrOQAcftvHVxVP5ZqMfNh0Jsl1fqxZjdLWYhkSEcmjxduE2QffxbM7HsT+puNtWeEfDlMvDEn+DJ2i74ZO4BXVQKUTbEi0jFE7BgUQDhp0lDFJXICnJm9LO5p3l6F59+HDs9rKatG8uwxt5XW/PaapDTXfFZ5wEfief8xH0burjrwdN743PA0tOPD6MrQerELt+l0o+XQN4s879sTWlv0VqP62AM6rhwEAzCkxEDQCKpZsRu36XWgtqoK1A0/0PZkYYwQuTTvxmSanyyt6sKhktgyJiORX1LwHz+14EJ8VvY1mT5MiPTWCDhmR1yDPNR9J1nMU6UlnJsk2DlqN9BdZKHTwPhk6ytC4jjy8T0VNO0uw/Z5/H3m76J8rAAAxo7shc/p5AICqb7YBEBE9vPNxa7SX1wOCcORtY5wdHWdchgNvrMCvt7wNQ0wEEib0Q9IlRz8ZFkUR+15chNSpo6A1HT5jQ2PUI+OO8dj/6lL43F6k3TIWhljpuyiFssmZw2HSSj/wbG3VKlS1l8uQiMg/RIhYXbkcm2vXY0LyFegfk69IX5MuHr3in4Gr5Y/YVjUTTe59ivSlU3PZJqodgQKMIIoi74Ogozyw+RMsLdmidgyioJNkisLsvDugl7jWyeNz49Ftt6HWXS1TMiL/y7Lm4uKU65FsTlGsp090Y0/tO9hV9yZ8YqtifelYVn0G8l3z1Y5BAYa3TtExxiadeoExER3rhuyRkocMAPi+chmHDAo6u5sK8XThfZhb/CHavMo86dcIemQ7bkKecy7izNK3k6az57JdqHYECkAcNOgYg2JzECHDQlaicJJqicV457HrXs5Um7cVy8rmyZCISHk+ePF1+VeYWTAdm2rWKdbXonehX+Kr6B3/AkxariNTmgAdXLYL1I5BAYiDBh1Dr9FheEIXtWMQBZWpOaOgFaT/SP2mYjEaPfUyJCJST627Gu/uex6v7XocFW2livVNtI5CvutLZEbeAIHLUBUTZx4Coy5W7RgUgDho0HGNTuymdgSioJFtS8SYROk7tjV7mrCyfIEMiYgCQ2HDFjxRcDcWlsyC26fMJiNajRm50bdjmHMOYkz9FekZ7nh2Bp0IBw06rn4xWXAYuFc50em4KWc0hN/t9HW2vi5fgBavMluFEinFI7qxpPRzPFFwN7bVbVKsr82QhQFJ76BH3BMwavlqu78YNA7EW4arHYMCFAcNOi6dRosRvH2K6JS6RLqQn3D8rYbPRKO7Ht9ULJYhEVFgqmwvwxt7nsTbe55FTXuVYn2dtvOQ55qPNPsVEHDsIaUkTbLtPGgEvdoxKEBx0KATGsvD+4hOaVqOPKfgLiubhzYft+ek0LelbgNmFkzHirIv4RU9ivTUayLQJeZ+DE7+BFFG/m6TE2+bopPhoEEn1NORjjijXe0YRAGrtyMDA2JzJNepba/G6splMiQiCg7tvjZ8eehjPFV4H3Y1FijWN9LYCYOSPkLXmIeh10Qq1jdU2Q2dYTd0VDsGBTAOGnRCGkGDc5J5pgbRidzcYawsdZaUfg636JalFlEwKW09iJd2PoIP9r2CenetIj0FQUCq/WLkuxb85+wH6eurwhWvZtCpcNCgk/pjygBo+EOY6BiDYzughyNNcp2qtnKsq14lPRBRENtY8z1mFtyJ7yqWwif6FOlp0DrQPe5RDEr6FyIMHRTpGUq0ghlO63i1Y1CA46BBJ+W0RGNQHH8AE/2eAEG2tRmLSmfDK3plqUUUzFq8TZh98F08u/0B7G/arVhfh6kXhibPQqfoe6ATuNvi6XLaJkCv5e1ndHIcNOiULk0dpHYEooAyIqEzciOdkuuUthZjY/X3MiQiCh1FLXvx3I4H8emBt9DsaVSkpyBokRF5NfJc85Fk/YMiPYObBhmR16gdgoIABw06pYGxOUixxKgdgyggaCBgas5oWWotKpkFEaIstYhCiQgRa6pWYEbBdKyr+gaiqMz3iUkXj17x/0D/xDdh1acr0jMYJVhGwKpPVTsGBQEOGnRKgiDg4tSBascgCgjnJPdEpi1Bcp2DzXuxuXa9DImIQlejpx7/PvA6Xtr5CA61FCnWN9Y8CMOcX6CD40/QCCbF+gaLzMjr1I5AQYKDBp2W8519YNYa1I5BpCqtoMHU7FGy1Pqq5DNezSA6TbubCvF04X344uAHaPMqc96MRtAjO+om5DnnId6cr0jPYBBl7AGHqZfaMShIcNCg02LTm/CH5J5qxyBS1QXOPnBaoiXX2du4A9vqN0kPRBRGfPBiVcVCzCiYjp9r1irW16J3om/iK+gT/yLMumTF+gaqDF7NoDPAQYNO26W8fYrCmEGjw/XZI2WptaDkU1nqEIWjOnc13tv3Al7b9TjKW0sU65tgHYk85zxkRU6BBnrF+gYSiy4FiRZ5rupSeOCgQactKyIRvR0ZascgUsVFKQOQYJK+leP2+l+wq3GbDImIwlthwxY8WXgPFpbMgtvXrkhPrcaMjtG3YahzDmJMAxTpGUjSI6+GIPCpI50+/m2hM3JJGq9qUPgxaw24LlOee7S/4tUMItl4RDeWlH6Oxwvuwra6TYr1tRkyMSDpbfSIexJGbaxifdWk10QixXah2jEoyHDQoDOSH98Z8TK8qksUTC5LG4xoo01ynV/qNmJ/s3IHkRGFi6r2cryx50m8vedZ1LRXKdbXaRuPPNcCpNuvhACtYn3VkBpxGbQas9oxKMhw0KAzotNocWFKP7VjECkmQmfC1RnDJNcRRRGLSmbLkIiITmRL3QbMLJiO5WVfwit6FOmp19jQOeY+DEn+FFHGHor0VJpGMCDdfoXaMSgIcdCgM3ahqz/0Qmi/ckP0X1dmDEOEXvqreD/XrkVxy34ZEhHRybT72jD/0Md4qvBe7GpQbj2U3ZiLQUkfomvMw9BrQuvKf7J1PIy68LhFjOTFQYPOWLTRhlGJ3dSOQeR3DoMVl6cNllzHJ/p4NYNIYaWtxXhp16P4YN8rqHfXKtJTEASk2i9GvmsBXLaLAAiK9PUvgVva0lnjoEFnhYvCKRxcm5kPi84ouc766m9R3nZIhkREdKY21nyPmQXT8W3FEvhEnyI9DVoHusc9gkFJHyDC0FGRnv4SZx6KCEOW2jEoSHHQoLPSLSoVnexOtWMQ+U280Y4/pkjfvtLj82BJ6RwZEhHR2WrxNmPOwffwzPYHsL9pl2J9HaaeGJr8GTpF3wOdYFWsr5yyoqaoHYGCGAcNOmuT0oeoHYHIbyZnjYBRK/1Qrh+qVqK6vVKGREQk1cGWvXhux0P49MBbaPY0KtJTELTIiLwaea4FSLKOU6SnXOLMwxBt6qN2DApiHDTorI1N6o50a5zaMYhkl2x2YIKrr+Q67b52LC39QoZERCQXESLWVK3AjILpWFu1CqIoKtLXpItDr/in0T/xLVj1wXD4rYCOjr+oHYKCHAcNOmsaQYMbskaqHYNIdjdmj4JOI31nte8qlqDeUys9EBHJrtFTj48PvIEXd/4dh1oOKNY31jwQw5yfo4PjT9AIJsX6nqkk6zmwG3PVjkFBjoMGSTImqRsybPFqxyCSTYY1DuOSe0qu0+ptxoqyL6UHIiK/2tO0HU8X3o8vDn6AVm+LIj01gh7ZUTchzzkP8ZbhivQ8EwJ06OD4k9oxKARw0CBJNIIGU3hVg0LI1JzR0AjSfzR+Xb4QTV5l7gEnIml88GJVxULMLLgTP9f8oFhfi96Jvgkvo0/8SzDrAmeDFVfERFj1aWrHoBDAQYMkG53YDdm2RLVjEEnW0Z6MkQldJddp8jRiVflCGRIRkZLq3NV4b9+LeG3X4yhvLVGsb4J1BPKcc5EVOQUaSN+EQgqNYERO1M2qZqDQwUGDJBMEAVOyeVWDgt+0nDEQBOkHbK0om49WnzK3YBCR/AobtuDJwnuwsGQW3L52RXpqNWZ0jL4NQ52fI8ak3llVaRGXw6RLUK0/hRYOGiSLEQld0CEiSe0YRGete1QqhsRJP1ir3l2L7yqXyJCIiNTkEd1YUvo5Hi+4C1vrflKsr82QgQFJb6Fn3FMwapXd2VEn2JAVdaOiPSm0cdAgWQiCgBuzR6kdg+is3ZwzVpY6y8rmot3XJkstIlJfVXs5/rnnaby15xlFz8RJtp2LPNd8pNuvhADpu+CdjozIa2HQRinSi8IDBw2STX5CZ+Tak9WOQXTG+sdko09MpuQ61e2VWF25QoZERBRofqnbiMcL7sSy0nnwih5Feuo1NnSOuQ9Dkj9FlLGHX3sZNNHIiLzWrz0o/HDQIFndmD1a7QhEZ2xazhhZ6iwp/VyxJyBEpLx2XxsWlHyCJwvvxc6GbYr1tRtzMSjpQ3SLfRh6TZRfemRF3QidxuKX2hS+OGiQrIbF56JzpEvtGESnbVhcLrpGpUiuU95agvVV38qQiIgCXVlrMV7e9Sj+te9l1LtrFekpCAJSIi5GvmsBXLaLAEjfuOK/TNokpNovk60e0X9x0CDZTeVaDQoSAgTcJNPVjEWls+GDV5ZaRBQcfqxZjZkF0/FtxWL4RJ8iPQ3aKHSPewSDkj6A3SDPyd05jpuhFQyy1CL6PQ4aJLvBcR3RNVL6K8RE/jY6sSs62KXvlnao5YCih3wRUeBo8TZjzsH38cz2B7CvaZdifR2mnhiS/Ck6Rd8DnWA76zpWfQZctgkyJiP6DQcN8oupOVyrQYFNK2gwVaY1RQtLZkGEKEstIgpOB1v24vkdD+HTA2+hydOoSE9B0CIj8mrkueYjyXruWdXoHH0vBEGZXa0o/HDQIL8YGJuDHlFpascgOqFzk3shzSZ9j/r9TbvxS91GGRIRUbATIWJN1QrMKLgDa6u+higq8wKESReHXvFPoX/i27DqM0778xIsIxFnGeLHZBTuOGiQ3/CqBgUqvaCV7TT7hSWfyVKHiEJHk6cBHx/4J17Y+XcUt+xXrG+seQCGOT9HB8efoRXMJ32sRjChU/Q9CiWjcMVBg/ymX0yWLCctE8ltYko/JJkdkuvsaixAYcMWGRIRUSja27Qd/yj8K744+AFavS2K9NQIemRHTUWecx7iLSNO+LisyOth0TsVyUThi4MG+dXtueOh472fFECMGj0mZw6XpdZXhz6VpQ4RhS4fvFhVsRAzC6bjJwU3jTDrk9E34SX0SXgZZt3RA4VZ50Jm5A2KZaHwxUGD/CrVGovL0warHYPoiEvSBiLWZJdcp6B+E/Y0bZchERGFgzp3Dd7f9yJe3TUT5a0livVNsAxHnnMesiJvhAZ6AEDn6Luh1RgVy0DhSxCVWqlEYavR04qLv30W1e3K7MJBdCJWrRFf5N+FKIP002//UXg/ilr2ypCKiMKNVtBhVPx5GJN4IQwa5c6vaGzfi0NNX6GD4/8U60nhjVc0yO9sOhNu7XCO2jGIMCl9iCxDxuba9RwyiOiseUUPlpbNxRMFd2Fr3U+K9bUZMjhkkKI4aJAiznP2Ric7F52Reux6M67IGCq5jk/0cacpIpJFVXs5/rnnaby15xlUt1eqHYdIdhw0SBGCIGB6p/MhQFA7CoWpqzPyYNOZJNf5sWY1SluLZUhERHTYL3Ub8XjBnVhWOhde0aN2HCLZcNAgxXR3pOIPyT3UjkFhKMYYgcvSBkmu4xW9WFwyR4ZERERHa/e1YUHJp3iy8F7sbNiqdhwiWXDQIEX9qeM4WV5VJjoT12Xmw6SVvuByXdUqVLaXyZCIiOj4ylqL8fKux/CvfS+j3l2rdhwiSThokKJijRGYljNG7RgURhJNUbgopb/kOh6fG0tKP5chERHRqf1YsxozC6bjm/LF8Ik+teMQnRUOGqS4i1MHINeerHYMChM3ZI+EXqOTXOf7yuWodVfLkIiI6PS0eJvxefH7eGb7X7GvaZfacYjOGAcNUpxG0ODeLhOh4cJw8rMUSwzGJ/eSXKfN24plZXOlByIiOgsHW/bh+R0P4ZMDb6LJwzOpKHhw0CBVdI504UIZbmchOpmp2aOh02gl1/m2YjEaPfUyJCIiOjsiRPxQtRIzCu7AD1Vfg+ctUzDgoEGquaXDWEQbbGrHoBCVbUvE2KTukuu0eJuxsnyBDImIiKRr8jTgkwP/xAs7H0Zxy3614xCdFAcNUk2E3oy/5I5TOwaFqKk5oyEI0m/PW1m2AM3eJhkSERHJZ2/TDvyj8H58fvBfaPW2qB2H6Lg4aJCqxiX3Qp/oTLVjUIjpHOnC8ITOkus0uuvxTcUiGRIREcnPBx++qViEmQXTsbl2g9pxiI7BQSNMpaenQxCEY/7ceuutimd5oOtFsGqNivel0CXXFsrLyuahzdcqSy0iIn+pc9egjrviUQDioBGmNmzYgJKSkiN/li1bBgC45JJLFM/itETj9k7jFe9LoamXIx0DY3Mk16ltr8bqymUyJCIi8q8USyaGxvKMKgo8HDTCVFxcHBITE4/8WbBgAbKyspCfn69KngtcfZEfL/1WF6KbO4yVpc7Ssi/gFt2y1CIi8hcNNLgsZQo0Ap/SUeDh30pCe3s7PvzwQ1x//fWyLJ49W/d3nchdqEiSQbEd0NORLrlOVVs51lZ9LT0QEZGfDYsbixRLhtoxiI6LgwZh7ty5qK2txXXXXadqDofBhr92vUjVDBTc5Fqbsbh0DryiV5ZaRET+EqmPxrlJl6odg+iEOGgQ3n77bYwbNw7JyclqR8Gw+FxMdPVTOwYFoREJXdAp0im5TllrMTZWfy9DIiIi/7rENRkmrVntGEQnxEEjzO3fvx/Lly/HlClT1I5yxO254+GyRKsdg4KIBgJuyhktS62FJbPgg0+WWkRE/tLPMQzdovqqHYPopDhohLl3330X8fHxGD8+cHZ9MusMeLjbpdByYRudpnOSeyDTliC5zsHmfdhcu16GRERE/hOpd+Ai17VqxyA6JT6TC2M+nw/vvvsurr32Wuh0OrXjHKW7IxXXZOSpHYOCgFbQ4MbsUbLU+qrkM4gQZalFROQvl6dMhUVnVTsG0Slx0Ahjy5cvx4EDB3D99derHeW4bswehVy79HvuKbSd7+wDlyVGcp29TTuwrf5nGRIREfnPwJgR6BzZU+0YRKdFEEWRL99RwNrbWI5r1ryCNh/PM6BjGTQ6zBl2BxLMUZJrvbzzUexs3CY9FMliwzvbsHvlQdTsq4fOqEVSj1gM+XMPONLtRx6z9vVfsHPpATSUNkOr1yC+UzQG3dodid1OPHh63T5sfHcbChbsRVN5Cxxpdgz+cw+kD0k68pjChfuw5qXNcLd40WVCJobe3vPIx+oPNWLuLd/gsg/HwmjT++VrJzoRhz4W93Z6EiatRe0oRKeFVzQooGXY4vF/Hc5ROwYFqItS+ssyZGxv+JVDRoAp/rEc3S/NxqXvj8HE14bD5xEx95ZVcLd4jjzGkRaB/Hv64MrPxuHid0YjItmKubeuQnNN6wnrrn11C36dsxvD7+6Dq2afi64XZ+GrO79HeWENAKClpg0rHt2Aobf1wsRX8lGwYC/2fnfoyOd/PfNHDP5Tdw4ZpDgBAial3cQhg4IKBw0KeJemDcKAmGy1Y1CAMWsNuC5zuCy1vjr0qSx1SD4TXxmOzhdkIiYrEnEdHBj99/5oKG1G+bbqI4/pOC4dqQMSEemyISYrEsPu6IX2RjeqdtSesG7hV/vQ9/rOSB+ajEiXDd0vyUHaoET8/EEhAKCuuBFGmx4dzklFQpcYuPrGo3pPHQBg+6J90Og1yB6V4tevneh4hsSORseIrmrHIDojHDQo4AmCgAe7/RF2PfcKp99cljYI0UbpJ8n/Wvcj9jfvkiER+VN7w+HbJ02RhuN+3Ov2Yuvnu2Gw6RHbwXHCOl63Dzrj0b/6dEYtDm2qAABEpUbA3epBeWENWuvaULatGrE5UWita8Pa137F8Ht6y/QVEZ2+WEMCLki+Qu0YRGcssLYaIjqBeFMk7uk8AX/d/InaUSgA2HQmXCXDrmSiKGJhySwZEpE/iaKI7579Gck9YxGTHXXUx/Z+W4zF9/0Ad6sH1lgzLnxtOMwO4wlrpQ5KxM8fboezdzwiXTYUrS/Dnm+K4fMeXq5oshsw9u8DseyhtfC0epE7Ph1pg5Ow/OF16HF5DuqLmzD/9u/g84gYcFNX5Izm1Q3yLwECrkibBqPWpHYUojPGQYOCxpik7thYvQdfFPGcg3B3ZcZQWa5wbapdi+KW/TIkIn9a9cSPqNxZi4vfOfZQRle/BEz6+By01LZh6xe7seieNbj0X2NgiT7+k7K8u3pj5aMb8MFFCwEBiHTZ0On8DBTM33vkMVkjXcga6Try9sGNZajcVYf8e/rgXxMW4JzHB8MaY8Kn1yyDs3fcCXsRySE/bhyybLlqxyA6Kxw0KKjc1el87Gksw+YaPjkMVw6DFZPShkiu4xN9WFgyW4ZE5E+rnvwRe78txh/fGoWIhGMXwerNOkSlRiAqNQJJ3WPx/oQF2Dp3D/pd3/m49SwOE857dhg8bV601rXBGmfGmhc3w558/DMJPO1efP34jzjnsYGoK2qEzyvC1ScewOHbrEp/qUJmPrfhJv9IMWfg/ORJascgOmtco0FBRafR4omeVyDeaD/1gykkXZORD4vuxLfGnK4N1d+hvO3QqR9IqhBFEaue+BG7Vx7ERW+MRKTzNNfjiIC33XvKh+mMWtjiLfB5ROxacfCEw8KGN7cifUgS4jtFw+cTj9xiBQA+jw+ijzvEk3+YtRZcl/EX6DR8TZiCF//2UtCJMUbgyV5X4qb1b6Ld5zn1J1DIiDfacXHqAMl1PD4PFpfOkSER+cuqJ37E9kX7cd5zw6C36NBU2QIAMNr00Jl0cLd4sOGtrcjId8Iaa0ZrXRu2zNqFxvJm5IxJPVJn6YNrYY03Y8ifegAASn+pQmN5M+I6OtBY3ox1b/wKURTR57pOx2So2l2HHUsP4IpP/gAAiE6PgKABts7dDUuMGTX76pHQJVqB/xoUji5PmYpYY4LaMYgk4aBBQalLVAru7TwBj/zKJ4vh5Lqs4TBqpZ9f8EPVSlS3V8iQiPzll1mHdwL7/MaVR71/9MP90fmCTAgaATX7GlCwYDVaattgjjQgvksMLn57FGKyIo88vqG0CcLvrt172r344dVfUF/cCL1Fh/QhyRj72CAYI47ezUoURax8bAPypveC3nz4V6XOpMOYhwdg1RM/wuv2If+ePrDF80wDkt/Q2DHo6ZD+ogqR2ngyOAW1p7d9iVkH1qodgxSQbHZg9rA7oNNoJdVp97Xj0a1/Qb2nVp5gREQycpnTcXuHR6DT8FBICn5co0FB7fbc8ejtyFA7BilgSvYoyUMGAHxfsZRDBhEFJKPG/J91GRwyKDRw0KCgptNo8XivSUg0Rakdhfwo3RqHcck9Jddp9bZgedk86YGIiPzg8tQpiDMmqh2DSDYcNCjoOQw2PNXrShj5ClDImpozGlpB+o+rVeUL0eRtlCEREZG8BseMQm/HYLVjEMmKgwaFhNxIJ+7vOlHtGOQHHSKSMCqhq+Q6TZ5GrKpYKEMiIiJ5Oc1puMh1jdoxiGTHQYNCxrjkXrIc5EaBZVrOGAiCILnOyvL5aPE2y5CIiEg+Ro0J16b/GXqN4dQPJgoyHDQopPw5dxz6xWSpHYNk0i0qFUPjcyXXqXfX4tuKJTIkIiKSjwABV6fdigRTstpRiPyCgwaFFK2gwYwek5BkdqgdhWRwc84YWeosK5uHdl+bLLWIiORybtIl6BbVV+0YRH7DQYNCTpTBgqd7XQWTDAe7kXr6xWShrwxXp2raq7CmcoUMiYiI5NM7ahDGJl6odgwiv+KgQSGpgz0JD3e7BBpIv7ef1HFzzlhZ6iwpnQOP6JalFhGRHFIsmZiUNk3tGER+x0GDQtbIxK64u/MFasegszA0Lhddo1Ik16loK8W6qm9lSEREJA+7LgpTMqbDwMXfFAY4aFBIuyh1gGyvjJMyBAiYJtPajEUls+GDV5ZaRERS6QQ9bsicjihDtNpRiBTBQYNC3uSs4bgifajaMeg0jUrsig72JMl1DrUU4aeaNTIkIiKSx+WpNyLdmq12DCLFcNCgsPCXjuNwnrO32jHoFLSCBjdlj5al1sKSzyBClKUWEZFUI+PPQ7/oYWrHIFIUBw0KC4Ig4K9dL0JefCe1o9BJjEvuiTRbnOQ6+5t245e6jTIkIiKSrrO9J85PnqR2DCLFcdCgsHH4jI3L0duRoXYUOg69oMWUrFGy1FpY8pksdYiIpEo0uXBt+p+gEfiUi8IP/9ZTWDFq9fhHn6uRa+cprIFmQkpfJFukH7S4u7EQhQ1bZEhERCSNQx+Lm7Pug0lrUTsKkSo4aFDYselMeKHvdUi1xKodhf7DqNHj+swRstT66tCnstQhIpLCqrXh5ux7ucMUhTUOGhSWHAYbXu53PeJNkWpHIQCXpA5ErMkuuU5B/WbsbiqUIRER0dkzaIyYmnU3EkxOtaMQqYqDBoWtRHMUXuo7GZF6XtJWk1VrxDWZ+bLU+oprM4hIZRpocV36X5BuzVE7CpHqOGhQWMuwxeP5PtfCouUJrWq5PH0wogzSh73NtRtQ1LxHhkRERGdvUuqN6BLZS+0YRAGBgwaFvS5RKXiq11XQC1q1o4Qdu96MK9Ol7yvvE33caYqIVHd+8iT0j5HnCi1RKOCgQQSgf2w2Hu1xGbTcflBRV2fkwaY3Sa7zU80alLYelCEREdHZyY8bh9EJF6gdgyig8FkV0X+MTOyKR7pfCh2vbCgi2mDDZWmDJNfxil4sKpktQyIiorPTxzEEFzqvVjsGUcDhoEH0O2OSuuPp3lfBqNGrHSXkTc4cDpMMa2PWVa1CZXuZDImIiM5cbkR3XJk2DYIgqB2FKOBw0CD6H0PiOuKFvtfBqjWqHSVkJZgicWFqf8l1PD43lpR+IUMiIqIzl2Prghsyp0Mr6NSOQhSQOGgQHUfv6Ay80v8Gbn3rJzdkjYRBI/0X8+rKFah1V8mQiIjozOTYOmNq1l0waLhrIdGJcNAgOoHOkS683v9GxBoj1I4SUlIsMTjP2VtynXZfG5aVzZUeiIjoDGXbOmFq1t0waHjlm+hkOGgQnURWRALeHHATks0OtaOEjBuzR0Gnkb7g/pvyxWjw1MmQiIjo9GXZcjE1k0MG0engoEF0Ck5LNP45YCoyrHFqRwl6WbYEjE3qLrlOi7cZK8vny5CIiOj0ZVlzcVPmPTBqpW/LTRQOOGgQnYZ4UyTeGDAVufZktaMEtZtyxkAjw1klX5d/hWZvkwyJiIhOT6a1I27K4pBBdCY4aBCdpiiDFa/2m4IejjS1owSlTnYnhid0llyn0VOPVeWLZEhERHR6MqwdMS3rXg4ZRGeIgwbRGbDpTXip72QMjM1RO0rQmZYzRpY6y8u+RJuvRZZaRESnkmHtgGm8kkF0VjhoEJ0hk9aAZ3pfjREJXdSOEjR6OtIxKK6D5Dp17mp8X7FUhkRERKd2eMi4FyatWe0oREGJgwbRWdBrdJjZcxLGJ0vfpjUc3CzT1YwlpV/ALbplqUVEdDKd7T1xS/b9HDKIJOBRlkRnSSto8FC3P8KuN+Pj/avVjhOwBsbmoFd0huQ6VW3lWFv1tQyJiIhOrq9jKK5ImwatIH0rbqJwxisaRBIIgoDbO43H/V0uhJ6/kI5LrrUZi0vnwCt6ZalFRHQi+XHjcFXaLRwyiGTAQYNIBhNT+uGV/jcg2mBVO0pAGZ7QGZ0jXZLrlLUWY2P19zIkIiI6sfFJl+Ei1zUQBEHtKEQhgYMGkUx6OtLx3qBb0SEiSe0oAUEDATdly3M1Y1HJbPjgk6UWEdH/0kCDy1KmYGziRLWjEIUUDhpEMko0R+GtgTdhZEJXtaOobmxSD2RFJEiuc7B5HzbVrpMhERHRsXSCHtdl/AWDY0epHYUo5HDQIJKZSWvA4z0nYWr2KAgIz8vvWkGDqTny/NJeWDILIkRZahER/Z5RY8a0rHvQI6q/2lGIQhIHDSI/EAQBU7JH4YleV8CiNagdR3HnOXvDZYmRXGdf005srf9JhkREREez6ez4U86DyIngmUhE/sJBg8iPRiR0wVsDpyHJ7FA7imIMGh2mZI2UpdaCQ5/KUoeI6PcSTU7c3uERpFikb71NRCfGQYPIz7IjEvH+oFvQ2xEev9AuTOmHBHOU5Do7Gn7Fzsat0gMREf1OJ3tP3N7hEcQapa8hI6KT46BBpIAogxUv97seF6WE9n3AJq0e12UOl6XWV4c+k6UOEdF/5ceNw9TMu2DSWtSOQhQWeDI4kUJ0Gi3u7TIR2RGJeKZgAbxi6G3XelnqYMQYIyTX+bXuJ+xr3ilDIiIiQCtocYnregyKlee2TiI6PRw0iBR2cepAZFjjcd+mf6PW3ax2HNnYdCZcnZknuY4oilhYwqsZRCQPq9aG6zNuR3ZEZ7WjEIUd3jpFpII+MZl4b9Ct6B6VqnYU2VyZPhR2vVlynU21a1Hcsl+GREQU7hJNTtzR8TEOGUQq4aBBpJJkiwNvDJiKG7NHQSsE97dilN6Cy9OHSK7jE31YVDJbhkREFO646JtIfcH97IYoyGkFDW7MHoU3+k+F0xytdpyzdm1mPqw6o+Q6G6u/Q1nbIRkSEVE446JvosDAQYMoAHR3pOLDIX/Cucm91I5yxuKMdlycOlByHa/oweLSz2VIREThyqAx4qq0W3CR6xpogvxKMVEo4GJwogBh1RnxcPdLMCSuI57YOhcNnla1I52WyVnDYdTqJdf5ofJrVLWXy5CIiMJRosmJyem3IdHsUjsKEf0HBw2iADMmqTu6R6Xib1tm4aeavWrHOakkswMTXf0k12n3tWNp2RcyJCKicNTPMQyXpFwPo9akdhQi+h1eVyQKQAnmKLza/wbckjMWOkGrdpwTujFrJHQa6fm+r1iKOneNDImIKJzoBT0uT7kRV6XfwiGDKABx0CAKUBpBg+uyhuPtgdOQaolVO84x0q1xGOeUvqak1duC5eVfypCIiMJJnDERt3d4lIfwEQUwDhpEAa5TpBMfDP4/THD1VTvKUeTalvebikVo8jTIkIiIwkWvqIG4s+NMOC1pakchopPgGg2iIGDWGfDXrhdhcFxHzPz1C9SpfKJ4h4gkjE7sJrlOs6cRX5d/JUMiIgoHWkGHic6rkBd3jtpRiOg0cNAgCiIjErqga2QKHvllNtZV7VItx005YyAIguQ6K8rno8Wr7tBERMEh1pCAa9L/hDRrltpRiOg0CaIoimqHIKIzI4oivir+CS/tWIya9iZFe3eNTME7g26WXKfeXYtHt92Gdl+bDKmIKJQNiR2NCclXcsE3UZDhFQ2iICQIAs5z9cGw+E54dccSzD24ESKUec3g5g5jZamzvGwehwwiOqlIvQOTUm9CJ3sPtaMQ0VngFQ2iEPBrbRGe3DYP2+sP+bVP3+hMvNp/iuQ6Ne1VeGzb7fCIbhlSEVEo6u0YjEtck2HR2dSOQkRniYMGUYjwij7M3r8Wr+9ahiaPf64UvD1wGrpFpUqu88mBN/FD1UoZEhFRqLFqbbgk5Xr0cgxSOwoRScRbp4hChFbQ4LL0wRiV2BXPFy7E0tItstYfGpcry5BR0VaKdVXfyJCIiEJNZ3tPXJ46FZF6h9pRiEgGvKJBFKLWV+7CU9u+xIHmSsm1BAj4YPCt6GBPllzrX/texo81qyXXIaLQYdSYMNF5FQbHjlI7ChHJiAf2EYWo/rHZ+Hjon3FTzmgYNXpJtUYmdpFlyChpKcJPNWsk1yGi0JFt64x7cp/kkEEUgnhFgygMFDdX4x8F87G6YvsZf65W0ODjIX9Gui1eco639zyLLXUbJNchouBn1UVgYvKV6B+Tr3YUIvITrtEgCgNOSzSe63Mtvi7bimcLFqCste60P/cPST1lGTIONO/mkEFEECCgf3Q+JjivgFUXoXYcIvIjDhpEYWREQhcMjMnB27tX4tP9a9Dm85z08TpBiynZI2Xp/dWhz2SpQ0TBK9HkxKUpU5Bly1U7ChEpgIMGUZgx6wz4v45/wCWpA/HPXSuw8NDP8Iq+4z52gqsvnJZoyT13NxaisEHeXbCIKHjoBQPOSbwQIxPOg1bgUw+icME1GkRhbm9jOV7buRSryrYd9X6jRo/P86YjzmSX3OPFnX/H7sZCyXWIKPh0svfEJa7JiDFKvwWTiIILX1YgCnMZtng81esq/FpbhFd2LMaP1XsBABenDpBlyCis38IhgygMReoduNB5DXo5BqodhYhUwisaRHSUHyp24N09q/BUrysRZbBKrvfM9gdwoHm3DMmIKBjoBD3y4/6AsYkTYdJa1I5DRCrioEFEfrOldgPe3vus2jGISAECBPRyDML5yZcj2hCndhwiCgC8dYqI/MIn+rCwZJbaMYhIAZnWjpjovApp1my1oxBRAOGgQUR+8VPNDyhpLVI7BhH5UawxERckT0KPqP5qRyGiAMRBg4hk5xW9WFQ6W+0YROQnFq0N5yRehGFxY7hdLRGdEH86EJHs1ld9g8q2UrVjEJHMtIIOeXHnYGzChbDopG8WQUShjYMGEcnK4/NgcennascgIhlpoEXf6KE4J/FCxBoT1I5DREGCu04RkaxEUcSWug1YVDKbazSIgpwGWvSLHoqxHDCI6Cxw0CAivxBFEZtq12JR6RyUtRarHYeIzoAGWvSPycOYhAkcMIjorHHQICK/8ok+/FSzBktKP0d5W4nacYjoJLSCFv2j8zAm4ULEGHkWBhFJw0GDiBThE33YUrcBK8vmYz9PCicKKIcHjHyMTZzIw/aISDYcNIhIcbsatmFF+QIU1G+CCP4IIlKLVtBhQHQ+xiRO4IBBRLLjoEFEqilpKcLK8gX4sWY1vKJX7ThEYcOms2NI7GgMjR0Duz5K7ThEFKI4aBCR6mrbq7CqYhHWVK5Em69F7ThEISvJlILh8ePQ1zEUOo1e7ThEFOI4aBBRwGjxNuP7imX4tmIx6j21aschCgkCBHSy98Tw+HPRMaKr2nGIKIxw0CCigOPxubGpdh1WVy7HnqbtaschCkoGjRH9o/OQHzcO8aYkteMQURjioEFEAa2kpQhrqlZgQ/X3aPE2qR2HKOBF6WOQFzcWg2JGwqKzqR2HiMIYBw0iCgrtvjb8VPMD1lSuwP7mXWrHIQooWkGHrpG9MTB6BHLt3aERNGpHIiLioEFEwedg8z6sqVqBjdWruXicwlqSKQUDYoajX/RQ2HR2teMQER2FgwYRBa02byt+rFmNNZUrUNSyV+04RIowaczo7RiMgTHDkWbNVjsOEdEJcdAgopBQ2lqMH6tX46eaNahsL1M7DpGsBAjIsuViYMwI9IjqD4PGqHYkIqJT4qBBRCFnf9Mu/FizGj/XrOU2uRTUEkxO9IwagP7ReYg1Jqgdh4jojHDQIKKQ5RN92Nm4DT9Wr8aWug3ctYqCQqLJiZ5RA9EzagCSzClqxyEiOmscNIgoLHh8bmyr34Qfa1Zja93PcIvtakciOiLJlIKeUQPQM2oAEs0uteMQEcmCgwYRhZ02byt2NPyKX+t/wra6n3l7FakiyZSCXo7DVy4STE614xARyY6DBhGFNVEUcaB5D7bW/4StdT/hYMs+tSNRiNJAiwxrDjrZe6B7VH8kmJLVjkRE5FccNIiIfqe2vfo/Q8fP2NHwK2+xIknsuijk2nugs70HOkZ0h0VnVTsSEZFiOGgQEZ1Au68dOxp+xbb6n7GzYRvK2w6pHYkCnE7QI8PaAbn27ugY0Q0uczoEQVA7FhGRKjhoEBGdpnp3LXY1FmBX4zbsaixAWWux2pFIZQIEJJtTkWPrglx7d2TZOsGgMagdi4goIHDQICI6Sw3uOuxuLDwyeJS2HoQI/kgNZUaNCWmWbGTYOiDT2hHp1myYtBa1YxERBSQOGkREMmn01P9n8CjAgebdKG7ezzUeQc6hj0WGrQMyrB2Qae2AZHMaNIJG7VhEREGBgwYRkZ/4RB9KW4txsHkPilr2oqh5L4pb9qPd16Z2NDoOs9aCJFMKXJYMZFoPDxdRhhi1YxERBS0OGkRECvKJPpS1FqOoee/vho99HD4UpIEGccZEJJtTj/oTbYhTOxoRUUjhoEFEpDKf6ENNeyXK2w6hrLUEFW0lKG8tQXlbCerc1Vz3cZYECIjQRSLB5DwyTDjNqUg0uaDngm0iIr/joEFEFMDafW0o/+/w8bsBpKqtDE3eRrXjqc6oMSHaEIdYYwJiDPGIMcb9558JiDbEcQcoIiIVcdAgIgpSbl876tw1//On+nf/rEVde3VQLkjXQAubLgI2nf3wH/3hf9p1kYg2xCHGmIBYQzxservaUYmI6AQ4aBARhbhmTxPq3TVo8Taj1deMFm8LWr3NaPW2oNXXcvj9v3tfi68Zbd4WtPvaIUKEKPrgg+/Iv4sQ4Tvqnz74RB+AwwfWGTQG6DUGGDRG6P/z73rhv2/rf/uYYIBZazkyREToIo8MFhatlQfdEREFOQ4aREREREQkO24GTkREREREsuOgQUREREREsuOgQUREREREsuOgQUREREREsuOgQUREREREsuOgQUREREREsuOgQUREREREsuOgQUREREREsuOgQUREREREsuOgQUREpBKPx4MHHngAGRkZMJvNyMzMxCOPPAKfz6d2NCIiyXRqByAiIgpXTz75JF5//XW8//776NKlCzZu3IjJkycjMjISf/nLX9SOR0QkCQcNIiIilfzwww+YMGECxo8fDwBIT0/Hxx9/jI0bN6qcjIhIOt46RUREpJKhQ4dixYoV2LFjBwBg8+bN+P7773HuueeqnIyISDpe0SAiIlLJPffcg7q6OuTm5kKr1cLr9WLGjBmYNGmS2tGIiCTjoEFERKSSTz/9FB9++CH+/e9/o0uXLti0aRNuu+02JCcn49prr1U7HhGRJIIoiqLaIYiIiMJRSkoK7r33Xtx6661H3vfYY4/hww8/RGFhoYrJiIik4xoNIiIilTQ3N0OjOfpXsVar5fa2RBQSeOsUERGRSs4//3zMmDEDqamp6NKlC37++Wc8++yzuP7669WORkQkGW+dIiIiUklDQwMefPBBfPHFFygvL0dycjImTZqEhx56CAaDQe14RESScNAgIiIiIiLZcY0GERERERHJjoMGERERERHJjoMGERERERHJjoMGERERERHJjoMGERERERHJjoMGERERERHJjoMGERERERHJjoMGERERERHJjoMGERERERHJjoMGERERERHJjoMGERERERHJjoMGERERERHJjoMGERERERHJjoMGERERERHJjoMGERERERHJjoMGERERERHJjoMGERERERHJ7v8BT1qa+Ckixk0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32771" name="Picture 3"/>
          <p:cNvPicPr>
            <a:picLocks noChangeAspect="1" noChangeArrowheads="1"/>
          </p:cNvPicPr>
          <p:nvPr/>
        </p:nvPicPr>
        <p:blipFill>
          <a:blip r:embed="rId3"/>
          <a:srcRect/>
          <a:stretch>
            <a:fillRect/>
          </a:stretch>
        </p:blipFill>
        <p:spPr bwMode="auto">
          <a:xfrm>
            <a:off x="3032760" y="1630680"/>
            <a:ext cx="6269626" cy="5227320"/>
          </a:xfrm>
          <a:prstGeom prst="rect">
            <a:avLst/>
          </a:prstGeom>
          <a:noFill/>
          <a:ln w="9525">
            <a:noFill/>
            <a:miter lim="800000"/>
            <a:headEnd/>
            <a:tailEnd/>
          </a:ln>
          <a:effectLst/>
        </p:spPr>
      </p:pic>
    </p:spTree>
    <p:extLst>
      <p:ext uri="{BB962C8B-B14F-4D97-AF65-F5344CB8AC3E}">
        <p14:creationId xmlns="" xmlns:p14="http://schemas.microsoft.com/office/powerpoint/2010/main" val="1129926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文本框 8">
            <a:extLst>
              <a:ext uri="{FF2B5EF4-FFF2-40B4-BE49-F238E27FC236}">
                <a16:creationId xmlns="" xmlns:a16="http://schemas.microsoft.com/office/drawing/2014/main" id="{80845BE9-C7D3-BA42-63D7-F80FF5BC9729}"/>
              </a:ext>
            </a:extLst>
          </p:cNvPr>
          <p:cNvSpPr txBox="1"/>
          <p:nvPr/>
        </p:nvSpPr>
        <p:spPr>
          <a:xfrm>
            <a:off x="1335969" y="494581"/>
            <a:ext cx="7874271" cy="1132618"/>
          </a:xfrm>
          <a:prstGeom prst="rect">
            <a:avLst/>
          </a:prstGeom>
          <a:noFill/>
        </p:spPr>
        <p:txBody>
          <a:bodyPr wrap="none" rtlCol="0">
            <a:spAutoFit/>
          </a:bodyPr>
          <a:lstStyle/>
          <a:p>
            <a:pPr>
              <a:lnSpc>
                <a:spcPct val="90000"/>
              </a:lnSpc>
              <a:spcBef>
                <a:spcPct val="0"/>
              </a:spcBef>
              <a:spcAft>
                <a:spcPts val="600"/>
              </a:spcAft>
            </a:pPr>
            <a:r>
              <a:rPr lang="en-US" altLang="zh-CN" sz="3400" b="1" dirty="0">
                <a:solidFill>
                  <a:srgbClr val="FFFFFF"/>
                </a:solidFill>
                <a:latin typeface="+mj-lt"/>
                <a:ea typeface="+mj-ea"/>
                <a:cs typeface="+mj-cs"/>
              </a:rPr>
              <a:t>3. Popularity Based Recommender System</a:t>
            </a:r>
          </a:p>
          <a:p>
            <a:endParaRPr kumimoji="1" lang="zh-CN" altLang="en-US" sz="3200" dirty="0">
              <a:solidFill>
                <a:schemeClr val="bg1"/>
              </a:solidFill>
            </a:endParaRPr>
          </a:p>
        </p:txBody>
      </p:sp>
      <p:sp>
        <p:nvSpPr>
          <p:cNvPr id="6146" name="AutoShape 2" descr="data:image/png;base64,iVBORw0KGgoAAAANSUhEUgAAA+kAAAIhCAYAAAAy8fsSAAAAOXRFWHRTb2Z0d2FyZQBNYXRwbG90bGliIHZlcnNpb24zLjcuMiwgaHR0cHM6Ly9tYXRwbG90bGliLm9yZy8pXeV/AAAACXBIWXMAAA9hAAAPYQGoP6dpAACJ5UlEQVR4nOzdd3iT9f7/8VeSJmk60j1pgZa9QXDhwAUqqKjHg4oDRc/R4zh6POpRj0fBhVv8eb7K8RwQF6jniOOoR8SFoqhwBJQhqGzaUrp3m3H//uA0EjpIoG3S9vm4Lq6L3PfnTt5J303zzmeZDMMwBAAAAAAAQs4c6gAAAAAAAMBeFOkAAAAAAIQJinQAAAAAAMIERToAAAAAAGGCIh0AAAAAgDBBkQ4AAAAAQJigSAcAAAAAIExQpAMAAAAAECYo0gEAAAAACBMU6QBaNX/+fJlMJkVGRmrbtm1Nzp9wwgkaOnRoCCKTPv30U5lMJv3rX/8KyeMHa+vWrZo0aZISExNlMpl04403tti2d+/eMplMvn/R0dE67LDD9Ne//lWGYRzU43/55ZeaMWOGysrKmpw74YQTdMIJJxzU/XYl33//vUwmk6xWq/Lz80MdTliZMWOGX05arVb17NlTv/nNb1RQUHBQ91lTU6MZM2bo008/bXKu8b1n69athxb4Ibjnnns0ePBgeb1e37F9X4P9/1122WVBP8bWrVtlMpn06KOPtmHk4aUxd1ricrmUlpamo446qsU2Xq9XPXv21PDhwyVJl112mXr37t3WoQatuTxt79iefvppzZ8/v8nxxlxq7lxbOv7441v9+wXg0EWEOgAAnUN9fb3uvPNOvfjii6EOpdP6wx/+oK+//lrz5s1Tenq6MjIyWm1/zDHH+D645+Xl6fHHH9f111+viooK3XHHHUE//pdffqmZM2fqsssuU3x8vN+5p59+Ouj764r+8Y9/SJLcbrdeeOEF/elPfwpxROHn/fffV1xcnKqqqvTBBx/oscce05dffqnVq1fLarUGdV81NTWaOXOmJDX5kmjSpElavnz5AX9P2kteXp4efvhhzZ8/X2azf5/Geeedpz/+8Y9NrklJSemo8LoUq9WqSy65RI899pjWr1+vwYMHN2nz4YcfaseOHb7X/S9/+YtuuOGGjg41IO0d29NPP63k5OQmXwplZGRo+fLl6tOnT7s9tiTde++9Gj9+vH73u99pwIAB7fpYQHdFkQ4gIKeddpoWLFigm2++WSNGjAh1OB2qtrZWkZGRrfYEBWLt2rU64ogjdPbZZwfUPj4+3q9n6ZRTTlHPnj31t7/97aCK9NY096G4u6mvr9fLL7+sESNGqKioSPPmzQtJkV5TU6OoqKgOf9xAjR49WsnJyZL25mRRUZGee+45LVu2TCeeeGKbPU5KSkpIi94nn3xS8fHxOvfcc5ucO1CvL4J3xRVX6LHHHtO8efOaHVUwb9482Ww2XXzxxZLU7oXooQhVbHa7vUPycty4cRowYIAee+wxPfvss+3+eEB3xHB3AAG59dZblZSUdMCipbXhdiaTSTNmzPDdbhwC+d133+nXv/614uLilJiYqJtuuklut1sbN27UaaedptjYWPXu3VsPP/xws49ZV1enm266Senp6XI4HBo3bpxWrVrVpN3KlSt11llnKTExUZGRkRo1apRee+01vzaNQxc/+OADTZ8+XSkpKYqKilJ9fX2Lz3n79u26+OKLlZqaKrvdrkGDBumxxx7zDZFtHJb/008/6T//+Y9vaGyww3idTqf69++v3bt3+x1fsmSJJk+erKysLEVGRqpv37666qqrVFRU5GszY8YM3XLLLZKknJwcXwyNw4z3H+6+7xDcxx9/XDk5OYqJidHRRx+tr776qklsf//739W/f3/Z7XYNHjxYCxYsaHbI5zPPPKMRI0YoJiZGsbGxGjhwYKtfOLhcLqWmpuqSSy5pcq6srEwOh0M33XSTpL3DYe+77z4NGDBADodD8fHxGj58uJ588slWX9dGb775poqLi3XllVdq2rRp2rRpk5YtW+Y7f/bZZ6tXr15+Q58bHXnkkTrssMN8tw3D0NNPP62RI0fK4XAoISFB5513njZv3ux3XeN0kc8++0xjx45VVFSUpk+fLkl69dVXNWHCBGVkZMjhcGjQoEG67bbbVF1d3eTxA339GxoadN9992ngwIGy2+1KSUnR5Zdfrj179gT0GjVnzJgxkuSXl3v27NE111yjwYMHKyYmRqmpqTrppJP0+eef+9ps3brVV4TPnDmzyZDx5oYRN75eK1as0HHHHaeoqCjl5ubqwQcfbPJzWbdunSZMmKCoqCilpKTo2muv1bvvvuuX9y1paGjQ3LlzNXXq1Ca96IG67LLLFBMTo59++kkTJ05UTEyMsrOz9cc//rHF95MD/a6tXLlSF1xwgXr37i2Hw6HevXvrwgsvbDIVqfG1++STT/S73/1OycnJSkpK0rnnnqu8vLwmj7tgwQIdffTRiomJUUxMjEaOHKm5c+f6tfnwww918skny+l0KioqSsccc4w++uijJvf17rvvauTIkbLb7crJyQl4GP+gQYN09NFH68UXX5Tb7fY7V1ZWprfeekuTJ09WUlKSpOaHlP/zn//UkUceqbi4OF9uNP4+7fu67P/e2/gevW9eBPK+2pL9Y9t/qkhLUyRmzpypI488UomJiXI6nTrssMM0d+5cvylOvXv31rp167R06VLffTQ+Vkt/f5ctW6aTTz5ZsbGxioqK0tixY/Xuu+/6tQk2Zy655BItWLBAlZWVB3w9AASPIh1AQGJjY3XnnXdq8eLF+vjjj9v0vqdMmaIRI0bo9ddf129+8xs98cQT+sMf/qCzzz5bkyZN0htvvKGTTjpJf/rTn7Ro0aIm199xxx3avHmz/vGPf+gf//iH8vLydMIJJ/gVRJ988omOOeYYlZWVac6cOXrrrbc0cuRInX/++c1+oTB9+nRZrVa9+OKL+te//tXiMN49e/Zo7Nix+uCDD3Tvvffq7bff1imnnKKbb75Z1113nSTpsMMO0/Lly5Wenq5jjjlGy5cvP6hhvG63Wzt27FD//v39jv/88886+uij9cwzz+iDDz7QXXfdpa+//lrHHnusXC6XJOnKK6/U9ddfL0latGiRL4Z9C8vm/N///Z+WLFmi2bNn6+WXX1Z1dbUmTpyo8vJyX5tnn31Wv/3tbzV8+HAtWrRId955p2bOnNmkEHrllVd0zTXXaNy4cXrjjTf05ptv6g9/+EOzRWcjq9Wqiy++WK+//roqKir8zi1cuFB1dXW6/PLLJUkPP/ywZsyYoQsvvFDvvvuuXn31VV1xxRXNzsFvzty5c2W323XRRRdp+vTpMplMfoXK9OnTtX379ib5/8MPP+ibb77xxSFJV111lW688UadcsopevPNN/X0009r3bp1Gjt2bJMvWfLz83XxxRdr6tSpeu+993TNNddIkn788UdNnDhRc+fO1fvvv68bb7xRr732ms4880y/6wN9/b1eryZPnqwHH3xQU6dO1bvvvqsHH3xQS5Ys0QknnKDa2tqAXqf9bdmyRZL88rKkpESSdPfdd+vdd9/Vc889p9zcXJ1wwgm+uDIyMvT+++9L2tuL2piTf/nLX1p9vIKCAl100UW6+OKL9fbbb+v000/X7bffrpdeesnXJj8/X+PGjdPGjRv1zDPP6IUXXlBlZaXvd/JAvv76axUXF7c4MsAwDLnd7ib/9l8vwuVy6ayzztLJJ5+st956S9OnT9cTTzyhhx56qMl9BvK7tnXrVg0YMECzZ8/W4sWL9dBDDyk/P1+HH354s8XjlVdeKavVqgULFujhhx/Wp59+6uuJbnTXXXfpoosuUmZmpubPn6833nhD06ZN8yv8X3rpJU2YMEFOp1PPP/+8XnvtNSUmJurUU0/1K9Q/+ugjTZ48WbGxsXrllVf0yCOP6LXXXtNzzz0X0Ot+xRVXqLCwsEkBuWDBAtXV1emKK65o8drly5fr/PPPV25url555RW9++67uuuuu5oU/IEK5H01UFdeeaUvvxv/NX5pOmTIEF+7rVu36qqrrtJrr72mRYsW6dxzz9X111+ve++919fmjTfeUG5urkaNGuW7rzfeeKPFx166dKlOOukklZeXa+7cuVq4cKFiY2N15pln6tVXX2021gPljLT3C7Pq6uoDfuEF4CAZANCK5557zpBkrFixwqivrzdyc3ONMWPGGF6v1zAMwxg3bpwxZMgQX/stW7YYkoznnnuuyX1JMu6++27f7bvvvtuQZDz22GN+7UaOHGlIMhYtWuQ75nK5jJSUFOPcc8/1Hfvkk08MScZhhx3mi8cwDGPr1q2G1Wo1rrzySt+xgQMHGqNGjTJcLpffY51xxhlGRkaG4fF4/J7vpZdeGtDrc9tttxmSjK+//trv+O9+9zvDZDIZGzdu9B3r1auXMWnSpIDut1evXsbEiRMNl8tluFwuY9u2bcZvfvMbw2q1Gu+8806L13m9Xl97ScZbb73lO/fII48YkowtW7Y0uW7cuHHGuHHjfLcbf47Dhg0z3G637/g333xjSDIWLlxoGIZheDweIz093TjyyCP97m/btm2G1Wo1evXq5Tt23XXXGfHx8QE9/3199913hiTj2Wef9Tt+xBFHGKNHj/bdPuOMM4yRI0cGff+GsTdnzGazccEFF/iOjRs3zoiOjjYqKioMw9ibg2lpacbUqVP9rr311lsNm81mFBUVGYZhGMuXL282r3fs2GE4HA7j1ltv9XsMScZHH33UanyNP9elS5cakow1a9YYhhHc679w4UJDkvH666/7tV2xYoUhyXj66adbjaHx97WgoMBwuVxGaWmp8dprrxnR0dHGhRde2Oq1brfbcLlcxsknn2ycc845vuN79uxp8r7QqPF3cd98bXy99v99Gzx4sHHqqaf6bt9yyy2GyWQy1q1b59fu1FNPNSQZn3zySavxPvTQQ77nuj9JLf578cUXfe2mTZtmSDJee+01v+snTpxoDBgwwHc70N+15rjdbqOqqsqIjo42nnzySd/xxtfummuu8Wv/8MMPG5KM/Px8wzAMY/PmzYbFYjEuuuiiFh+jurraSExMNM4880y/4x6PxxgxYoRxxBFH+I4deeSRRmZmplFbW+s7VlFRYSQmJhqBfOSsrKw0YmJijLPOOsvv+OjRo43s7Gzf+7Rh7H19983vRx991JBklJWVtXj/zeWUYfzyt6SlvGjtfbW5+9w/tv19/vnnRmRkpHHRRRf5/e3al8fjMVwul3HPPfcYSUlJfu2GDBni937dqLm/v0cddZSRmppqVFZW+o653W5j6NChRlZWlu9+A82ZRg0NDYbJZDL+9Kc/tfg8ARw8etIBBMxms+m+++7TypUrmwwTPxRnnHGG3+1BgwbJZDLp9NNP9x2LiIhQ3759m11hfurUqX7zxXv16qWxY8fqk08+kST99NNP+uGHH3TRRRdJkl/P18SJE5Wfn6+NGzf63eevfvWrgGL/+OOPNXjwYB1xxBF+xy+77DIZhnFIow7ee+89Wa1WWa1W9erVS3//+9/11FNPadKkSX7tCgsLdfXVVys7O1sRERG+9pK0YcOGg358ae/iXRaLxXe7cWXlxp/Dxo0bVVBQoClTpvhd17NnTx1zzDF+x4444giVlZXpwgsv1FtvvRXQsFFJGjZsmEaPHu3XG7dhwwZ98803fkNZjzjiCK1Zs0bXXHONFi9e3KTnvTXPPfecvF6v3/1Nnz5d1dXVvt6miIgIXXzxxVq0aJGvd9Pj8ejFF1/0G4b7zjvvyGQy6eKLL/bLtfT0dI0YMaJJz1NCQoJOOumkJjFt3rxZU6dOVXp6uiwWi6xWq8aNG+d7/lJwr/8777yj+Ph4nXnmmX5xjRw5Uunp6QH3iKWnp8tqtSohIUFTpkzR6NGj9fzzzzdpN2fOHB122GGKjIz05eVHH310yDmZnp7e5Pdt+PDhfu8NS5cu1dChQ5ustXDhhRcG9Bh5eXkymUy+uff7mzJlilasWNHk38SJE/3amUymJiMf9o+10YF+1ySpqqpKf/rTn9S3b19FREQoIiJCMTExqq6ubvZ1Peuss5o89r73uWTJEnk8Hl177bUtvhZffvmlSkpKNG3aNL+88Xq9Ou2007RixQpVV1erurpaK1as0LnnnqvIyEjf9Y29toGIiYnRlClT9N577/lGnKxdu1b//e9/ddlll7U69eDwww+XtPdn89prr2nXrl0BPWZL2ut9dcOGDTrrrLM0duxYzZs3z+9v18cff6xTTjlFcXFxvt/5u+66S8XFxSosLAz6saqrq/X111/rvPPOU0xMjO+4xWLRJZdcop07dzb523egnGlktVoVHx9/yK8zgOZRpAMIygUXXKDDDjtMf/7zn4Me8teSxMREv9s2m01RUVF+H/Qaj9fV1TW5Pj09vdljxcXFkn6ZK3vzzTf7it7Gf41Di/cvGAMdil5cXNxs28zMTN/5g3XsscdqxYoV+uqrr/Tiiy+qd+/euu666/zmSXu9Xk2YMEGLFi3Srbfeqo8++kjffPONby7rwQ5hbtRYeDay2+1+99v4/NLS0ppcu/+xSy65RPPmzdO2bdv0q1/9SqmpqTryyCO1ZMmSA8Yxffp0LV++XD/88IOkvUW13W73K7puv/12Pfroo/rqq690+umnKykpSSeffLJWrlzZ6n17vV7Nnz9fmZmZGj16tMrKylRWVqZTTjlF0dHRTYa819XV6ZVXXpEkLV68WPn5+X5D3Xfv3i3DMJSWltYk37766quAcq2qqkrHHXecvv76a91333369NNPtWLFCt90j4N5/Xfv3q2ysjLZbLYmcRUUFAT8pcmHH36oFStWaPHixfrVr36lzz77zDeVotHjjz+u3/3udzryyCP1+uuv66uvvtKKFSt02mmntXlOSnvzct/7LS4uDug1aUltba2sVqtf0byvlJQUjRkzpsm//d/Lmnsfs9vtzb6PHeh3Tdr7heRf//pXXXnllVq8eLG++eYbrVixQikpKc2+rge6z8a1CLKyspp9ntIv75/nnXdek7x56KGHZBiGSkpKVFpaKq/X2+L7caCuuOIKud1u304ijYXsvr9jzTn++OP15ptvyu1269JLL1VWVpaGDh2qhQsXBvzYjdrrfTUvL0+nnXaasrKytGjRItlsNt+5b775RhMmTJC0d42JL774QitWrNCf//zng37M0tJSGYYR1N+oQPKwUWRk5CH/PgNoHqu7AwiKyWTSQw89pPHjxze7qmvjB9L9F0Y6lGL1QJrbo7mgoMD3YaOxN+z2229vdqVmSU22kQl0JfekpKRm99NuXGinpZ64QMTFxfkW5TryyCN15JFHasSIEbrmmmu0evVqmc1mrV27VmvWrNH8+fM1bdo037U//fTTQT9uMBpf4/3nWUvN/1wuv/xyXX755aqurtZnn32mu+++W2eccYY2bdrk66VqzoUXXqibbrpJ8+fP1/33368XX3xRZ599thISEnxtIiIidNNNN+mmm25SWVmZPvzwQ91xxx069dRTtWPHjhZXTP/www99vUTNFYBfffWVb1uoxlETzz33nK666io999xzyszM9H24lvb+zE0mkz7//HPfB9x97X+suVz7+OOPlZeXp08//dTXey6pyfz6YF7/xoWgGueB7y82NrbZ4/sbMWKEL6/Hjx+vU089Vc8++6yuuOIKX2/mSy+9pBNOOEHPPPOM37UdtchUUlJSwDnZnOTkZDU0NKi6ulrR0dFtHd5BKS8v1zvvvKO7775bt912m+94fX29bw2AYDUu3Ldz505lZ2c326bxZ/3UU0+1uHJ4WlqaXC6XTCZTi+/HgRo7dqwGDRqk5557TjfccINeeuklnXTSScrJyTngtZMnT9bkyZNVX1+vr776SrNmzdLUqVPVu3dvHX300S3+fdr/C6r2eF+tqKjQxIkT5fV69d577ykuLs7v/CuvvCKr1ap33nnH74udN99886AfMyEhQWazud3+RpWWlh7S9QBaRk86gKCdcsopGj9+vO655x5VVVX5nUtLS1NkZKS+++47v+NvvfVWu8WzcOFCvwWbtm3bpi+//NK3WvmAAQPUr18/rVmzptnerzFjxgRcoOzv5JNP1vr16/Xtt9/6HX/hhRdkMpnadEuqfv366dZbb9X333/vG4LdWODtX/j97W9/a3J9az0iB2vAgAFKT09vMv1h+/bt+vLLL1u8Ljo6Wqeffrr+/Oc/q6GhQevWrWv1cRISEnT22WfrhRde0DvvvKOCggK/oen7i4+P13nnnadrr71WJSUlra6kP3fuXJnNZr355pv65JNP/P7t25vX6PLLL9fXX3+tZcuW6d///remTZvm1+N6xhlnyDAM7dq1q9lcGzZsWKvPVQr85xrM63/GGWeouLhYHo+n2bgOZr9jk8mk//u//5PFYtGdd97pd3z/2L/77jstX77c71h75KS0d4uotWvXav369X7HG0dAHMjAgQMl7V08LFyYTCYZhtHkdf3HP/4hj8dzUPc5YcIEWSyWJl+m7OuYY45RfHy81q9f3+L7p81mU3R0tI444ggtWrTIb6RAZWWl/v3vfwcV1/Tp07V+/Xrdeeed2rNnT6u/682x2+0aN26cb4G+xt0+GldB3//v09tvv+13O5j31UA0NDTonHPO0datW/Wf//yn2ZELJpNJERERfu8ltbW1vvegfe0/cqQl0dHROvLII7Vo0SK/9l6vVy+99JKysrKaLEQaqLy8PNXV1bF9J9BO6EkHcFAeeughjR49WoWFhX6r0zbOxZ03b5769OmjESNG6JtvvtGCBQvaLZbCwkKdc845+s1vfqPy8nLdfffdioyM1O233+5r87e//U2nn366Tj31VF122WXq0aOHSkpKtGHDBn377bf65z//eVCP/Yc//EEvvPCCJk2apHvuuUe9evXSu+++q6efflq/+93vDvoDUEtuvvlmzZkzRzNnztSUKVM0cOBA9enTR7fddpsMw1BiYqL+/e9/NzuEvLE4fPLJJzVt2jRZrVYNGDDgoL+gkCSz2ayZM2fqqquu0nnnnafp06errKxMM2fOVEZGht8c0t/85jdyOBw65phjlJGRoYKCAs2aNUtxcXG+HtjWTJ8+Xa+++qquu+46ZWVl6ZRTTvE7f+aZZ2ro0KEaM2aMUlJStG3bNs2ePVu9evVSv379mr3P4uJivfXWWzr11FM1efLkZts88cQTeuGFFzRr1ixZrVZfr/6FF16o+vp6vy2UpL1FzW9/+1tdfvnlWrlypY4//nhFR0crPz9fy5Yt07Bhw/S73/2u1ec6duxYJSQk6Oqrr9bdd98tq9Wql19+WWvWrPFrF8zrf8EFF+jll1/WxIkTdcMNN+iII46Q1WrVzp079cknn2jy5Mk655xzWo2rOf369dNvf/tbPf3001q2bJmOPfZYnXHGGbr33nt19913+1ZZv+eee5STk+O32nZsbKx69eqlt956SyeffLISExOVnJzcZGutYN14442aN2+eTj/9dN1zzz1KS0vTggULfNMlDrStWuMXfF999ZVvTu6+du/e3exWhE6ns92KFqfTqeOPP16PPPKI7zVaunSp5s6dq/j4+IO6z969e+uOO+7Qvffeq9raWl144YWKi4vT+vXrVVRUpJkzZyomJkZPPfWUpk2bppKSEp133nlKTU3Vnj17tGbNGu3Zs8dX5N9777067bTTNH78eP3xj3+Ux+PRQw89pOjo6KB6+y+99FLdcccdeuSRR1rcq35/d911l3bu3KmTTz5ZWVlZKisr05NPPum3lsPhhx+uAQMG6Oabb5bb7VZCQoLeeOMNvylEkoJ6Xw3EH/7wB3388cd64IEHVFVV5Zc7KSkp6tOnjyZNmqTHH39cU6dO1W9/+1sVFxfr0UcfbXY0zrBhw/TKK6/o1VdfVW5uriIjI1v88m/WrFkaP368TjzxRN18882y2Wx6+umntXbtWi1cuDDgUWP7a3wObflFNIB9hGzJOgCdwr6ru+9v6tSphiS/1d0NwzDKy8uNK6+80khLSzOio6ONM88809i6dWuLq7vv2bPH7/pp06YZ0dHRTR5v/5XkG1fkffHFF43f//73RkpKimG3243jjjvOWLlyZZPr16xZY0yZMsVITU01rFarkZ6ebpx00knGnDlzAnq+Ldm2bZsxdepUIykpybBarcaAAQOMRx55xG8lYsMIfnX3ltr+3//9nyHJeP755w3DMIz169cb48ePN2JjY42EhATj17/+tbF9+/ZmV82+/fbbjczMTMNsNvutZtzS6u6PPPJIk8dv7n6fffZZo2/fvobNZjP69+9vzJs3z5g8ebIxatQoX5vnn3/eOPHEE420tDTDZrMZmZmZxpQpU4zvvvsuoNfE4/EY2dnZhiTjz3/+c5Pzjz32mDF27FgjOTnZsNlsRs+ePY0rrrjC2Lp1a4v3OXv2bEOS8eabb7bYZs6cOU1WRW/M/WOOOabF6+bNm2cceeSRRnR0tOFwOIw+ffoYl156qV9u7p/T+/ryyy+No48+2oiKijJSUlKMK6+80vj222+b3T0hkNffMPauUP/oo48aI0aMMCIjI42YmBhj4MCBxlVXXWX8+OOPLT4Xw2j599UwDGP37t1GTEyMceKJJxqGYRj19fXGzTffbPTo0cOIjIw0DjvsMOPNN99sdtXrDz/80Bg1apRht9sNSca0adMMw2h5dffmXq/m7nft2rXGKaecYkRGRhqJiYnGFVdcYTz//PN+q+O35rjjjjMmTpzY5LhaWd1933xo6X2s8XVsFMzv2s6dO41f/epXRkJCghEbG2ucdtppxtq1a41evXr5XjfDaPl9rKVVzF944QXj8MMP9+XEqFGjmuTY0qVLjUmTJhmJiYmG1Wo1evToYUyaNMn45z//6dfu7bffNoYPH+77HXzwwQebPOdAnHPOOc2uNt5o/5/5O++8Y5x++ulGjx49DJvNZqSmphoTJ040Pv/8c7/rNm3aZEyYMMFwOp1GSkqKcf311xvvvvtuk9cl0PfVQFZ3b9yVoLl/+/7c5s2bZwwYMMCw2+1Gbm6uMWvWLGPu3LlN7n/r1q3GhAkTjNjYWEOS77Fa2l3l888/N0466STfe9FRRx1l/Pvf//ZrE2zOXHLJJcawYcMMAO3DZBj7beoJAMAhKisrU//+/XX22Wc3u3YB2hevf/N++9vfauHChSouLvZbtKs5r7/+us4//3xt27ZNPXr06KAIgfBXUVGhzMxMPfHEE/rNb34T6nCALonh7gCAQ1JQUKD7779fJ554opKSkrRt2zY98cQTqqys1A033BDq8Lo8Xv/m3XPPPcrMzFRubq6qqqr0zjvv6B//+IfuvPPOAxboknTuuefq8MMP16xZs/TXv/61AyIGOocnnnhCPXv2POCK+wAOHkU6AOCQ2O12bd26Vddcc41KSkoUFRWlo446SnPmzPFbrwDtg9e/eVarVY888oh27twpt9utfv366fHHHw/4iwuTyaS///3vevvtt+X1eg84jx3oLpxOp+bPn6+ICMoIoL0w3B0AAAAAgDDB18IAAAAAAIQJinQAAAAAAMIERToAAAAAAGGi26344PV6lZeXp9jYWJlMplCHAwAAAADo4gzDUGVlpTIzMw+4GGm3K9Lz8vKUnZ0d6jAAAAAAAN3Mjh07lJWV1Wqbblekx8bGStr74jidzhBH0zqXy6UPPvhAEyZMkNVqDXU4CGPkCgJFriAY5AsCRa4gUOQKAtXVcqWiokLZ2dm+erQ13a5Ibxzi7nQ6O0WRHhUVJafT2SUSE+2HXEGgyBUEg3xBoMgVBIpcQaC6aq4EMuWaheMAAAAAAAgTFOkAAAAAAIQJinQAAAAAAMIERToAAAAAAGGCIh0AAAAAgDBBkQ4AAAAAQJigSAcAAAAAIExQpAMAAAAAECYo0gEAAAAACBMU6QAAAAAAhAmKdAAAAAAAwgRFOgAAAAAAYYIiHQAAAACAMEGRjnZX0+BWvcsT6jAAAAAAIOxFhDoAdF27Smu0ekeZdpTUymoxa1BGrIZlxSk20hrq0AAAAAAgLFGko13kldXq7TV5qnN5JUm1Lo++3lKiwsp6nT4sXfYIS4gjBAAAAIDww3B3tIv1eRW+An1fW4qqtbO0NgQRAQAAAED4o0hHmzMMQ9uKq1s8X1xV34HRAAAAAEDnQZGONmcymRTTyrxzewRpBwAAAADNoVpCuxic6Wz2uD3CrJ5JUR0cDQAAAAB0DhTpaBcD0mI1qme8LCaT71iUzaIJQ9KVEGUPYWQAAAAAEL5Y3R3twhZh1rj+KRqQHqs9FfWyRpiVleBg+zUAAAAAaAVFOtqNyWRSRpxDGXGOUIcCAAAAAJ0Cw90BAAAAAAgTFOkAAAAAAIQJinQAAAAAAMIERToAAAAAAGGCIh0AAAAAgDBBkQ4AAAAAQJigSAcAAAAAIExQpAMAAAAAECYo0gEAAAAACBMU6QAAAAAAhAmKdAAAAAAAwgRFOgAAAAAAYYIiHQAAAACAMEGRDgAAAABAmKBIBwAAAAAgTFCkAwAAAAAQJijSAQAAAAAIExTpAAAAAACECYp0AAAAAADCBEU6AAAAAABhgiIdAAAAAIAwQZEOAAAAAECYoEgHAAAAACBMUKQDAAAAABAmKNIBAAAAAAgTFOkAAAAAAIQJinQAAAAAAMIERToAAAAAAGGCIh0AAAAAgDBBkQ4AAAAAQJigSAcAAAAAIExQpAMAAAAAECYo0gEAAAAACBMRoQ4AgSmsqFN+ea0iLGb1TIxSbKQ11CEBAAAAANoYRXonsLGgUp9sKpbba0iS4hxWnTE8Q6nOyBBHBgAAAABoSwx37wS+2vxLgS5J5bUurd5RFrqAAAAAAADtgiK9E6iqdzc5tqOkRoZhNNMaAAAAANBZUaR3AvaIpj+mNKddJpMpBNEAAAAAANpLSIv0yspK3XjjjerVq5ccDofGjh2rFStWtNh+0aJFGj9+vFJSUuR0OnX00Udr8eLFHRhxaIzplaB9y3F7hFkjsuNDFQ4AAAAAoJ2EdOG4K6+8UmvXrtWLL76ozMxMvfTSSzrllFO0fv169ejRo0n7zz77TOPHj9cDDzyg+Ph4PffcczrzzDP19ddfa9SoUSF4Bh1jeFa8kpxRyiuvlc1iVu+kaBaNAwAAAIAuKGRFem1trV5//XW99dZbOv744yVJM2bM0JtvvqlnnnlG9913X5NrZs+e7Xf7gQce0FtvvaV///vfLRbp9fX1qq+v992uqKiQJLlcLrlcrjZ6Nu2jMT6Px63seLuy4+1NzgHSL/lAXuBAyBUEg3xBoMgVBIpcQaC6Wq4E8zxCVqS73W55PB5FRvr3CDscDi1btiyg+/B6vaqsrFRiYmKLbWbNmqWZM2c2Of7BBx8oKioquKBDZMmSJaEOAZ0EuYJAkSsIBvmCQJErCBS5gkB1lVypqakJuK3JCOES4WPHjpXNZtOCBQuUlpamhQsX6tJLL1W/fv20cePGA17/yCOP6MEHH9SGDRuUmprabJvmetKzs7NVVFQkp9PZZs+lPbhcLi1ZskTjx4+X1WoNdTgIY+QKAkWuIBjkCwJFriBQ5AoC1dVypaKiQsnJySovLz9gHRrSOekvvviipk+frh49eshiseiwww7T1KlT9e233x7w2oULF2rGjBl66623WizQJclut8tutzc5brVaO80PuzPFitAiVxAocgXBIF8QKHIFgSJXEKiukivBPIeQru7ep08fLV26VFVVVdqxY4e++eYbuVwu5eTktHrdq6++qiuuuEKvvfaaTjnllA6KFgAAAACA9hUW+6RHR0crIyNDpaWlWrx4sSZPntxi24ULF+qyyy7TggULNGnSpA6MEgAAAACA9hXS4e6LFy+WYRgaMGCAfvrpJ91yyy0aMGCALr/8cknS7bffrl27dumFF16QJN+c9SeffFJHHXWUCgoKJO1dbC4uLi5kzwMAAAAAgLYQ0p708vJyXXvttRo4cKAuvfRSHXvssfrggw984/Xz8/O1fft2X/u//e1vcrvduvbaa5WRkeH7d8MNN4TqKQAAAAAA0GZC2pM+ZcoUTZkypcXz8+fP97v96aeftm9AAAAAAACEUFjMSQcAAAAAABTpAAAAAACEDYp0AAAAAADCBEU6AAAAAABhgiIdAAAAAIAwQZEOAAAAAECYoEgHAAAAACBMUKQDAAAAABAmKNIBAAAAAAgTFOkAAAAAAIQJinQAAAAAAMIERToAAAAAAGGCIh0AAAAAgDAREeoAAOBQVda5lF9eK5fbUKTVoh4JDkVaLaEOCwAAAAgaRTqATqve5dGqHWVas6NMNQ0e3/F4h1WH9YrX0B7xsphNIYwQAAAACA5FOoBOqcHt1dIf92jdroom58pqXfr4hz2qcXl1VE6iTCYKdQAAAHQOzEkH0CltLa5utkDf1zebi5VfXtdBEQEAAACHjiIdQKdjGIY25LdeoEuS15A276nqgIgAAACAtkGRDqDTqXN7VBBgD/mustp2jgYAAABoOxTpALo0wwh1BAAAAEDgKNIBdDqRERalx0UG1LZHgqOdowEAAADaDkU6gE7HZDJpYIbzgO3MJik3OaYDIgIAAADaBkU6gE4pJylagzNbL9QPz0lUZnxgPe4AAABAOGCfdACdki3CrBP6p8jpsOq7HWWqafD4zsU5rDqsV7yGZsaxRzoAAAA6FYp0AJ2W3WrR0blJGpYZp7yyGjV4DEVazeqR4JDDytsbAAAAOh8+xQLo9GIiI9Q//cBz1AEAAIBwx5x0AAAAAADCBEU6AAAAAABhgiIdAAAAAIAwQZEOAAAAAECYoEgHAAAAACBMUKQDAAAAABAmKNIBAAAAAAgTFOkAAAAAAIQJinQAAAAAAMIERToAAAAAAGGCIh04RB6vEeoQAAAAAHQREaEOAOiM6t0e/VxYpQ35lSqtaZDTYdXgjFj1S42V3WoJdXgAAAAAOimKdCBIDW6vPttUpLW7yn3HKuvc2lVaq+0ltTp5YCqFOgAAAICDwnB3IEg/76nyK9D3tbGgUpt2V3ZwRAAAAAC6Cop0IEgHKsLX51fKMJinDgAAACB4FOlAkEqrXa2er6h1yeXpPEV6db1L5bUuNbi9oQ4FAAAA6PaYkw4EKSHaqtKahhbPx0VZZbWYOjCig7OrtEYb8iv1U2GVPF5DTkeEhmTGaUB6jKLt1lCH1+UYhqHdFXXaU1kvj2Eoxh6h7IQo1i8AAACAH4p0IEgD053avKe6xfODM2JlMoV3kf5TYaXeX1vg1+NfVNWgpZv2aGtRtSYMTVMMhXqbKSiv1YqtJdqyp0aefaZCJERZdVivBA3JjJPFHN45AwAAgI7BcHcgSDnJ0RqRFdfsuUEZTvVLje3giIJTWefSRxsKWxySv62kRt/taH5hPAQvv6xWb6/O10+F1X4FuiSV1uz9WazYWsI6BgAAAJBETzoQNFuEWcf2S1FmvEM/FFSqpKZBCQ6rBqTHqk9KTNgPX95aVK2aBk+rbdblVWh4dhy96YfI4zW07KciVTe4W2331eZiZcZHqmdidAdFBgAAgHBFkQ4cBFuEWQMznBqY4ZRhGGE/vH1fJTWtL3wnSVX1blXUuinSD9GushrtKq09YDvDkH7aXU2RDgAAAIa7A4eqMxXokhTo1OdO9rTC0u7yOgU6iP2nPVWqd7U+wgEAAABdH0U60M2kOyMP2CY5xqakaFsHRNO1ubyBzzP3eo0mc9YBAADQ/VCkA91Mz8QopcTaW20zIjtetojwnlvfGUQFsT6Bw2aRzcJbMgAAQHfHJ0Kgm7FbLZowOK3ZnnKTpDG9EjQ4w9nxgXVBWYlRsloCmzcwONOpCIp0AACAbo+F44BuKNUZqXMO66FtxdX6eU+1GtxeJcfY1SclWj0Sotizu40kx9g1NDNOq3aUtdouymZR3xQWjQMAAABFOtBtxUZaNbRHvIb2iA91KF3aEbmJqqx36afC6mbPO6wWnTokXQnRrU9BAAAAQPdAkQ4A7SjKFqEJg9OVk1yl9XkVKqiok2EYctgsGpIZp35pMUqNPfBifgAAAOgeKNIBoJ3ZrRYN7RGnQRlOVdQ2yOOVouwWRdl4CwYAAIA/PiECQAexmE0MawcAAECrWEoYAAAAAIAwQZEOAAAAAECYoEgHAAAAACBMUKQDAAAAABAmQlqkV1ZW6sYbb1SvXr3kcDg0duxYrVixotVrli5dqtGjRysyMlK5ubmaM2dOB0ULAAAAAED7CmmRfuWVV2rJkiV68cUX9f3332vChAk65ZRTtGvXrmbbb9myRRMnTtRxxx2nVatW6Y477tDvf/97vf766x0cOQAAAAAAbS9kRXptba1ef/11Pfzwwzr++OPVt29fzZgxQzk5OXrmmWeavWbOnDnq2bOnZs+erUGDBunKK6/U9OnT9eijj3Zw9AAAAAAAtL2Q7ZPudrvl8XgUGRnpd9zhcGjZsmXNXrN8+XJNmDDB79ipp56quXPnyuVyyWq1Nrmmvr5e9fX1vtsVFRWSJJfLJZfLdahPo101xhfucSL0yBUEilxBMMgXBIpcQaDIFQSqq+VKMM/DZBiG0Y6xtGrs2LGy2WxasGCB0tLStHDhQl166aXq16+fNm7c2KR9//79ddlll+mOO+7wHfvyyy91zDHHKC8vTxkZGU2umTFjhmbOnNnk+IIFCxQVFdW2TwgAAAAAgP3U1NRo6tSpKi8vl9PpbLVtyHrSJenFF1/U9OnT1aNHD1ksFh122GGaOnWqvv322xavMZlMfrcbv2PY/3ij22+/XTfddJPvdkVFhbKzszVhwoQDvjih5nK5tGTJEo0fP77ZUQJAI3IFgSJXEAzyBYEiVxAocgWB6mq50jiiOxAhLdL79OmjpUuXqrq6WhUVFcrIyND555+vnJycZtunp6eroKDA71hhYaEiIiKUlJTU7DV2u112u73JcavV2ml+2J0pVoQWudL+iirrtaWoSj/vqZbb41VCtE390mLVMyFKkTZLqMMLGLmCYJAvCBS5gkCRKwhUV8mVYJ5DSIv0RtHR0YqOjlZpaakWL16shx9+uNl2Rx99tP7973/7Hfvggw80ZsyYLvGDAxDe1u4q16cbC+Xy/DJLaE9VgzbtrlJmfKTGD05TYnTTLwUBAACAQIV0C7bFixfr/fff15YtW7RkyRKdeOKJGjBggC6//HJJe4eqX3rppb72V199tbZt26abbrpJGzZs0Lx58zR37lzdfPPNoXoKALqJH3dX6qMNu/0K9H3lldVp8brdqmlwd3BkAAAA6EpCWqSXl5fr2muv1cCBA3XppZfq2GOP1QcffODrFc/Pz9f27dt97XNycvTee+/p008/1ciRI3Xvvffq//2//6df/epXoXoKALoBt8erb7eXynuAZTYLyuu0tai6Y4ICAABAlxTS4e5TpkzRlClTWjw/f/78JsfGjRvX6sJyANDW8svrlF9WF1DbDfmVGpwZ184RAQAAoKsKaU86AHQGlXUuBbpXZUl1gxrc3naNBwAAAF0XRToAHIDZ3PwWj80xmSRLEO0BAACAfVGkA8ABpMTYZbUEVnj3SYmhSAcAAMBBo0gHgANIirFrQJrzgO1MJqlPanQHRAQAAICuiiIdAAJwWK94JUbbWm1zeO9EZcVHdVBEAAAA6Ioo0gEgAEkxdp0xPEP902KbDGd3OiJ0woAUHZmTGNT8dQAAAGB/Id2CDQA6k6QYuyYNz1BhRZ0KKurk9RqKslmUlRilKBtvpwAAADh0fKoEgCClOiOV6owMdRgAAADoghjuDgAAAABAmKAnHQBwUAor6rSlqFoF5XXyGoYSom3KSY5Wj3iHIix8BwwAAHAwKNIBAEGpa/Doqy3F+m5nuTxew3d8a3GNVm8vU8/EKJ0wMEWJ0fYQRgkAANA50dUBAAiYy+PV5z8VadX2Mr8CvZEhaVtJjd77Pl9lNQ0dHyAAAEAnR5EOAAjYtuJqrd1VfsB2eyobtC6vogMiAgAA6Foo0gEAATEMQz/kVwbcfu2uclXVudsxIgAAgK6HIh0AEJDKOre2ldQE3L6mwaOCirp2jAgAAKDroUgHAATE7fU2Ow+91Ws83naKBgAAoGuiSAcABMRmsSjCbArumgj+zAAAAASDLdjQqeSV1WrT7krtKqtVtC1C/dNi1Cc1RvYIS6hDA7q8mMgI9U2NCXhBOKcjQulxke0cFQAAQNdCkY5OY/OeKr33fb5cnsbhtvXaUlStoWV1OmFAiqwWeuyA9tY/LTbgIn1oZpyibPyZAQAACAZVDTqFBrdHX/xUtE+B/ou1u8q1PYjFrAAcvJ6JUTq8d8IB22UnODSkh7MDIgIAAOhaKNLRKeyuqFdRVUOL57cXU6QDHcFsNunI3CQd1y9ZDlvTPyEWs0mDM506dUi6YuzWEEQIAADQuTEOEZ2C29v6CtEuVpAGOozVYtaY3onqnxarrcXVKq5ukGEYirVHqFdStFKdzEMHAAA4WBTp6BSSY+yKsllU0+Bp9nwGi1MBHc7psGp4VnyowwAAAOhSGO6OTiE20qrRvZqfB5sSa1Pv5OgOjggAAAAA2h496eg0RmbHy2oxadX2MpXVuBRhMal/WqzG9E5QbCRzXwEAAAB0fhTp6DQiLGaNyE7QgDSnKutdslrMio+yhTosAAAAAGgzFOnodCJtFkXaLKEOAwAAAADaHHPSAQAAAAAIExTpAAAAAACECYa7A11Yea1LpdX1MplMSo6xKdrOAnsAAABAOKNIB7qgyjqXVm0v09pd5ap3eyVJMfYIjcyO1/CsONmtzOkHAAAAwhFFOtDF1Da49eGGQm0tqvY7XlXv1rKfilRR59K4/imKsDDbBQAAAAg3fEoHupif91Q3KdD39d3Ocu0sq+3AiAAAAAAEiiId6GI25FccsM2WPS0X8QAAAABCJ+jh7m+//Xazx00mkyIjI9W3b1/l5OQccmAAgufxGiqvdR2wXSBtAAAAAHS8oIv0s88+WyaTSYZh+B1vPGYymXTsscfqzTffVEJCQpsFCuDALGaTomwWVda5W20XY2c5CgAAACAcBT3cfcmSJTr88MO1ZMkSlZeXq7y8XEuWLNERRxyhd955R5999pmKi4t18803t0e8AA5gcKbzgG16J0d1QCQAAAAAghV0d9oNN9ygZ599VmPHjvUdO/nkkxUZGanf/va3WrdunWbPnq3p06e3aaAAAtMnOUbrnBUqrKhv/nxqtLITKdIBAACAcBR0T/rPP/8sp7NpT53T6dTmzZslSf369VNRUdGhRwcgaLEOqyYOTVe/1BhZTCbfcavFpBFZcTppYKrsEeyTDgAAAISjoHvSR48erVtuuUUvvPCCUlJSJEl79uzRrbfeqsMPP1yS9OOPPyorK6ttIwUQsIRouyYNz9DuijoVVzfIZDIpNdau5Bh7qEMDAAAA0Iqgi/S5c+dq8uTJysrKUnZ2tkwmk7Zv367c3Fy99dZbkqSqqir95S9/afNgAQTOZDIpPc6h9DhHqEMBAAAAEKCgi/QBAwZow4YNWrx4sTZt2iTDMDRw4ECNHz9eZvPe0fNnn312W8cJAAAAAECXd1D7MJlMJp122mk67bTT2joeAAAAAAC6rYMq0j/66CN99NFHKiwslNfr9Ts3b968NgkMANB1Nbi92llao4LyOjV4vLJFmJUZ71BWvEMRlqDXNAUAAOgygi7SZ86cqXvuuUdjxoxRRkaGTPusHg0AwIFs3lOlL38u1p5K/20CTZIy4iM1tk8y2wQCAIBuK+gifc6cOZo/f74uueSS9ogHANCF/VRYqf98XyC312hyzpCUV1anf6/J0xnDM9UziUIdAAB0P0GPKWxoaNDYsWPbIxYAQBdWWefSRxsKmy3Q91Xv9urjH3arrsHTQZEBAACEj6CL9CuvvFILFixoj1gAAF3YlqJq1QRYeJfWuLSttKadIwIAAAg/QQ93r6ur07PPPqsPP/xQw4cPl9Vq9Tv/+OOPt1lwAICuY9PuyqDab95TpQFpse0UDQAAQHgKukj/7rvvNHLkSEnS2rVr/c6xiBwAoDmGYaii1hXUNVV17naKBgAAIHwFXaR/8skn7REHAKALM5lMspqDm2EVYeaLXwAA0P2wGS0AoEP0So4Oqn1WoqOdIgEAAAhfAfWkn3vuuZo/f76cTqfOPffcVtsuWrSoTQIDAHQtfVJitGp7qQ6wuLukvb3oOUkx7R8UAABAmAmoSI+Li/PNN3c6ncw9BwAELSMuUsN6xGnNzvIDth3dO0HJsfYOiAoAACC8BFSkP/fcc77/z58/v71iAQB0YWazSWP7JMtjSGt3NV+omyQd1itBY3oldmxwAAAAYSLoOeknnXSSysrKmhyvqKjQSSed1BYxAQC6qEibRScMSNHkkZkalOFUpNUsq8Ukh9Wi4T3idM5hPXRM32TZIlgyBQAAdE9Br+7+6aefqqGhocnxuro6ff75520SFACg67JazMpNiVFuSoyq6l1yewzZIsyKsgX9JwkAAKDLCfgT0Xfffef7//r161VQUOC77fF49P7776tHjx5tGx0AoEuLsVtDHQIAAEBYCbhIHzlypEwmk0wmU7PD2h0Oh5566qk2DQ4AAAAAgO4k4CJ9y5YtMgxDubm5+uabb5SSkuI7Z7PZlJqaKovF0i5BAgAAAADQHQS8Mk+vXr3Uu3dveb1ejRkzRr169fL9y8jIOKgC3e12684771ROTo4cDodyc3N1zz33yOv1tnrdyy+/rBEjRigqKkoZGRm6/PLLVVxcHPTjAwAAAAAQTg56lZ7169dr+/btTRaRO+usswK+j4ceekhz5szR888/ryFDhmjlypW6/PLLFRcXpxtuuKHZa5YtW6ZLL71UTzzxhM4880zt2rVLV199ta688kq98cYbB/t0AAAAAAAIuaCL9M2bN+ucc87R999/L5PJJMMwJEkmk0nS3kXkArV8+XJNnjxZkyZNkiT17t1bCxcu1MqVK1u85quvvlLv3r31+9//XpKUk5Ojq666Sg8//HCwTwUAAAAAgLASdJF+ww03KCcnRx9++KFvfnpxcbH++Mc/6tFHHw3qvo499ljNmTNHmzZtUv/+/bVmzRotW7ZMs2fPbvGasWPH6s9//rPee+89nX766SosLNS//vUvX6G/v/r6etXX1/tuV1RUSJJcLpdcLldQ8Xa0xvjCPU6EHrmCQJErCAb5gkCRKwgUuYJAdbVcCeZ5mIzGrvAAJScn6+OPP9bw4cMVFxenb775RgMGDNDHH3+sP/7xj1q1alXA92UYhu644w499NBDslgs8ng8uv/++3X77be3et2//vUvXX755aqrq5Pb7dZZZ52lf/3rX7Jam27lM2PGDM2cObPJ8QULFigqKirgWAEAAAAAOBg1NTWaOnWqysvL5XQ6W20bdE+6x+NRTEyMpL0Fe15engYMGKBevXpp48aNQd3Xq6++qpdeekkLFizQkCFDtHr1at14443KzMzUtGnTmr1m/fr1+v3vf6+77rpLp556qvLz83XLLbfo6quv1ty5c5u0v/3223XTTTf5bldUVCg7O1sTJkw44IsTai6XS0uWLNH48eOb/QKiq6lzuVVU1SCzyaTkaJtsVnYLCFR3yxUcPHIFwSBfEChyBYEiVxCorpYrjSO6AxF0kT506FB99913ys3N1ZFHHqmHH35YNptNzz77rHJzc4O6r1tuuUW33XabLrjgAknSsGHDtG3bNs2aNavFIn3WrFk65phjdMstt0iShg8frujoaB133HG67777lJGR4dfebrfLbrc3uR+r1dppftidKdaDtSGvQl9tLlZZ7d5hIEnRVo3tm6K+qTEhjqxz6Q65grZBriAY5AsCRa4gUOQKAtVVciWY5xDwFmyN7rzzTt8Waffdd5+2bdum4447Tu+9956efPLJoO6rpqZGZrN/CBaLpdUt2Fq6RpKCHLmPMLFlT7WWrN/tK9Alqbjapf98n69dpTUhjAwAAAAAOlbQPemnnnqq7/+5ublav369SkpKlJCQ4FvhPVBnnnmm7r//fvXs2VNDhgzRqlWr9Pjjj2v69Om+Nrfffrt27dqlF154wXfNb37zGz3zzDO+4e433nijjjjiCGVmZgb7dBAG1ueXy9PMFyxur6FNu6vUI4G1AwAAAAB0D0H3pDcnMTFRBQUFuu6664K67qmnntJ5552na665RoMGDdLNN9+sq666Svfee6+vTX5+vrZv3+67fdlll+nxxx/XX//6Vw0dOlS//vWvNWDAAC1atKgtngo6mNdrqKC8rsXzBRW1HRgNAAAAAIRWUD3p69ev1yeffCKr1aopU6YoPj5eRUVFuv/++zVnzhzl5OQE9eCxsbGaPXt2q1uuzZ8/v8mx66+/Xtdff31Qj4XwZDabFBdlVUWdu9nz8Q5bB0cEAAAAAKETcE/6O++8o1GjRun666/X1VdfrTFjxuiTTz7RoEGDtHr1av3zn//U+vXr2zNWdFGDM5pfZd8kqV8aC8cBAAAA6D4CLtLvv/9+XX311aqoqNCjjz6qzZs36+qrr9brr7+uTz75RGeccUZ7xokurH9arA7vnSCL+Zc1DSLMJo3tm6zcZIp0AAAAAN1HwMPdN2zYoOeff14xMTH6/e9/r1tvvVWzZ8/W8ccf357xoRuIsJh1TN9k9UuN3TsH3WRSZpxDKbFNt84DAAAAgK4s4CK9oqJC8fHxey+KiJDD4VD//v3bKy50MyaTSWlxkUqLiwx1KAAAAAAQMkEvHFdQUCBp757kGzduVHV1tV+b4cOHt110AAAAAAB0I0EV6SeffLKMffazbpyHbjKZZBiGTCaTPB5P20YIAAAAAEA3EXCRvmXLlvaMAwAAAACAbi/gIr1Xr17tGQcAAAAAAN1ewFuwAQAAAACA9kWRDgAAAABAmAhq4TigMyuqrFdlvUv2CIvSnJGymE2hDgkAAAAA/FCko8urrHXpqy3F+iG/Um6vIZNJ6hHv0DF9k5UZ7wh1eAAAAADgc1DD3d1utz788EP97W9/U2VlpSQpLy9PVVVVbRoccKjcHq8+3liotbsq5Pbu3T7QMKSdpbV697t8lVTXhzhCAAAAAPhF0D3p27Zt02mnnabt27ervr5e48ePV2xsrB5++GHV1dVpzpw57REncFB2ltVq857qZs9V1bv1c2GVEnPsHRwVAAAAADQv6J70G264QWPGjFFpaakcjl+GCp9zzjn66KOP2jQ44FDtqWy9p3x7SW0HRQIAAAAABxZ0T/qyZcv0xRdfyGaz+R3v1auXdu3a1WaBAW3BYmp9cbgIFo8DAAAAEEaC7kn3er3yeDxNju/cuVOxsbFtEhTQVjLjW1/FPTclugOjAQAAAIDWBV2kjx8/XrNnz/bdNplMqqqq0t13362JEye2ZWzAIUtzRuqwnvHNnstOcKhPakzHBgQAAAAArQh6uPsTTzyhE088UYMHD1ZdXZ2mTp2qH3/8UcnJyVq4cGF7xAgcNJPJpKNykxQXZdP3O8tUWuNSZIRFgzJjNSwzTlE2diEEAAAAED6CrlAyMzO1evVqLVy4UN9++628Xq+uuOIKXXTRRX4LyQHhIsJi1rAecRqYHqs6l0c2i1l2qyXUYQEAAABAEwfVjehwODR9+nRNnz69reMB2o3VYpbVEvQMDwAAAADoMEEX6W+//Xazx00mkyIjI9W3b1/l5OQccmAAAAAAAHQ3QRfpZ599tkwmkwzD8DveeMxkMunYY4/Vm2++qYSEhDYLFAAAAACAri7osb9LlizR4YcfriVLlqi8vFzl5eVasmSJjjjiCL3zzjv67LPPVFxcrJtvvrk94gUAAAAAoMsKuif9hhtu0LPPPquxY8f6jp188smKjIzUb3/7W61bt06zZ89mvjoAAAAAAEEKuif9559/ltPpbHLc6XRq8+bNkqR+/fqpqKjo0KMDAAAAAKAbCbpIHz16tG655Rbt2bPHd2zPnj269dZbdfjhh0uSfvzxR2VlZbVdlAAAAAAAdANBD3efO3euJk+erKysLGVnZ8tkMmn79u3Kzc3VW2+9JUmqqqrSX/7ylzYPFgAAAACArizoIn3AgAHasGGDFi9erE2bNskwDA0cOFDjx4+X2by3Y/7ss89u6zgBAAAAAOjygi7Spb3brZ122mk67bTT2joeAAAAAAC6rYMq0qurq7V06VJt375dDQ0Nfud+//vft0lgAAAAAAB0N0EX6atWrdLEiRNVU1Oj6upqJSYmqqioSFFRUUpNTaVIBwAAAADgIAW9uvsf/vAHnXnmmSopKZHD4dBXX32lbdu2afTo0Xr00UfbI0YAAAAAALqFoIv01atX649//KMsFossFovq6+uVnZ2thx9+WHfccUd7xAgAAAAAQLcQdJFutVplMpkkSWlpadq+fbskKS4uzvd/AAAAAAAQvKDnpI8aNUorV65U//79deKJJ+quu+5SUVGRXnzxRQ0bNqw9YkQLKmpd2lxUpYpatxKjbcpNiVaU7aDWAgQAAAAAhIGgK7oHHnhAlZWVkqR7771X06ZN0+9+9zv17dtXzz33XJsHiOaV1TTo7TV5Kq76ZXX9XklROn1ouhwU6gAAAADQKQVVzRmGoZSUFA0ZMkSSlJKSovfee69dAkPrfiys9CvQJWlbcY22FtdoUIYzRFEBAAAAAA5FUHPSDcNQv379tHPnzvaKBwEq2q9Ab1RW2/xxAAAAAED4C6pIN5vN6tevn4qLi9srHgQoOdrW7PH4yOaPAwAAAADCX9Cruz/88MO65ZZbtHbt2vaIBwHqmxqrpP0K9V6JUeqdHBWiiAAAAAAAhyroFcYuvvhi1dTUaMSIEbLZbHI4HH7nS0pK2iw4tCwh2qazRmZq855qlde5lBRtU5+UaBaNAwAAAIBOLOiKbvbs2e0QBg5GfJRNh/VieDsAAAAAdBVBF+nTpk1rjzgAAAAAAOj2gp6TLkk///yz7rzzTl144YUqLCyUJL3//vtat25dmwYHAAAAAEB3EnSRvnTpUg0bNkxff/21Fi1apKqqKknSd999p7vvvrvNAwQAAAAAoLsIuki/7bbbdN9992nJkiWy2X6ZD33iiSdq+fLlbRocAAAAAADdSdBF+vfff69zzjmnyfGUlBT2TwcAAAAA4BAEXaTHx8crPz+/yfFVq1apR48ebRIUAAAAAADdUdBF+tSpU/WnP/1JBQUFMplM8nq9+uKLL3TzzTfr0ksvbY8YAQAAAADoFoIu0u+//3717NlTPXr0UFVVlQYPHqzjjz9eY8eO1Z133tkeMQIAAAAA0C0EvU+61WrVyy+/rHvuuUerVq2S1+vVqFGj1K9fv/aID5L2VNWrzl2vOIdVSTH2UIcDAAAAAGgnQRfpS5cu1bhx49SnTx/16dOnPWLC/3i8hiRp0X93ymWYZbWYdHRukg7rlSCTyRTi6AAAAAAAbS3o4e7jx49Xz549ddttt2nt2rXtERP+Z2dJrSTJ/b9i3eUxtOynIuWV1YYyLAAAAABAOwm6SM/Ly9Ott96qzz//XMOHD9fw4cP18MMPa+fOne0RX7e2u6ppMe41pN0V9SGIBsHyeA3tLK3R6h2l+m5nmQor60IdEgAAAIAwF3SRnpycrOuuu05ffPGFfv75Z51//vl64YUX1Lt3b5100kntEWO35bA2Pxshymbp4EgQrNLqBr3zXZ7+9d+d+uSHPfpoQ6Fe/WaHPt1YqHqXJ9ThAQAAAAhTQc9J31dOTo5uu+02jRgxQn/5y1+0dOnStooLknolRWnHfsfSnJHqmRQVkngCVVrdoPzyOhkylBEXqcTo7rXYXb3bo49+2K0dJf4jIdxeQ6u2l8liMum4/ikhig4AAABAODvoIv2LL77Qyy+/rH/961+qq6vTWWedpQceeKAtY+v2nJFWSdKY3gkqqfUoLTZSA9JjFWU7pO9W2tXaXeX6bNMe1bu9kiSrxaSxfZI1qmd8t1nsbmdpbZMCfV/f7SzX0B5OJXSzLy8AAAAAHFjQ1d4dd9yhhQsXKi8vT6eccopmz56ts88+W1FR4d2725kdmZMkq9Ua6jAOKK+sVh//UOhblV7au9jd5z/uUVKMTb2SokMYXccpKG997nmDx6vCynqKdAAAAABNBF2kf/rpp7r55pt1/vnnKzk52e/c6tWrNXLkyLaKDZ3MtuIavwK9kdeQthbVdJsiPRBG05cJAAAAAIIv0r/88ku/2+Xl5Xr55Zf1j3/8Q2vWrJHHw6JY3VWdu+WffY3L3YGRhFZqbOs95FaLSckHaAMAAACgewp6dfdGH3/8sS6++GJlZGToqaee0sSJE7Vy5cqg7sPtduvOO+9UTk6OHA6HcnNzdc8998jr9bZ6XX19vf785z+rV69estvt6tOnj+bNm3ewTwVtpLXiNCMusgMjCa2eiVFKb+X5Dsl0KjmGIh0AAABAU0H1pO/cuVPz58/XvHnzVF1drSlTpsjlcun111/X4MGDg37whx56SHPmzNHzzz+vIUOGaOXKlbr88ssVFxenG264ocXrpkyZot27d2vu3Lnq27evCgsL5XZ3n57acNU7KUqZcZHK229OdlKMTbnJMSGKquPZrRaNH5ymT34o1M7SXxaQM5ukgRlOHZmbFMLoAAAAAISzgIv0iRMnatmyZTrjjDP01FNP6bTTTpPFYtGcOXMO+sGXL1+uyZMna9KkSZKk3r17a+HCha32yL///vtaunSpNm/erMTERN91CL1ou1WnDcvQ2l3l2lhQIcOQ+qfHakimU05H+C9815aSY+w6e1QP7SypVVF1vcwmkzLiIpURF9ltVrkPFcMwVFBRpx0lNapu8MhuMSszwaGseIciLAc9eAgAAADoEAEX6R988IF+//vf63e/+5369evXJg9+7LHHas6cOdq0aZP69++vNWvWaNmyZZo9e3aL17z99tsaM2aMHn74Yb344ouKjo7WWWedpXvvvVcOh6NJ+/r6etXX1/tuV1RUSJJcLpdcLlebPI/20hhfuMe5r6gI6YhecTosK1aGJOv/iqLO9BzaUla8TVnxNt/t9hrx0RlzpT3UNLi0fHOJfiyokmef1flMknokOHRcvxQlRttavoNugFxBMMgXBIpcQaDIFQSqq+VKMM8j4CL9888/17x58zRmzBgNHDhQl1xyic4///yDCrDRn/70J5WXl2vgwIGyWCzyeDy6//77deGFF7Z4zebNm7Vs2TJFRkbqjTfeUFFRka655hqVlJQ0Oy991qxZmjlzZpPjH3zwQafZNm7JkiWhDgGdBLmyV8/mDtZKX+V1dCThi1xBMMgXBIpcQaDIFQSqq+RKTU1NwG1NhhHcZlA1NTV65ZVXNG/ePH3zzTfyeDx6/PHHNX36dMXGxgYV6CuvvKJbbrlFjzzyiIYMGaLVq1frxhtv1OOPP65p06Y1e82ECRP0+eefq6CgQHFxcZKkRYsW6bzzzlN1dXWT3vTmetKzs7NVVFQkp9MZVLwdzeVyacmSJRo/fnyn2Cf9UO0srdWnPxSqvG7vt0wmST2TonR8/xQ5I7v+8z8U3S1XmrO1qFrvfp9/wHbH9k3WiOz49g8oTJErCAb5gkCRKwgUuYJAdbVcqaioUHJyssrLyw9Yhwa9BVtUVJSmT5+u6dOna+PGjZo7d64efPBB3XbbbRo/frzefvvtgO/rlltu0W233aYLLrhAkjRs2DBt27ZNs2bNarFIz8jIUI8ePXwFuiQNGjRIhmFo586dTYbi2+122e1NV9K2Wq2d5ofdmWI9WFV1bn34Q5Gq6r2SySJJMiRtLamXY3uFThuSHtoAO4nukCst2VJSJ+N/udOa9burNbxnkmwR3Xt+enfOFQSPfEGgyBUEilxBoLpKrgTzHA7pU+qAAQP08MMPa+fOnVq4cGHQ19fU1Mhs9g/BYrG0ugXbMccco7y8PFVVVfmObdq0SWazWVlZWUHHgPCwraRaVfXNz9feVFCposr6Zs8BjfZUBZYjlbVu1bo87RwNAAAAcHDapCvJYrHo7LPPDqoXXZLOPPNM3X///Xr33Xe1detWvfHGG3r88cd1zjnn+NrcfvvtuvTSS323p06dqqSkJF1++eVav369PvvsM91yyy2aPn16swvHoXOobqFAlySP16CowgFZAlw132Rqozc+AAAAoB0EPdy9LT311FP6y1/+omuuuUaFhYXKzMzUVVddpbvuusvXJj8/X9u3b/fdjomJ0ZIlS3T99ddrzJgxSkpK0pQpU3TfffeF4imgjbQ259xqMSnafuBhzOjeclOilV9ed8B2PRMdiokM6VsfAAAA0KKQflKNjY3V7NmzW91ybf78+U2ODRw4sMus8oe9eiZFKSnGpuKqhibnhvaIU2J003UFgH31To7W15tL5Pa2vhbmgHQne9UDAAAgbDHqE2EhyhahUwenKzM+0nfMYjZpWI84HZ6TGMLI0FmkxkbqxIGprQ57P7x3gnJTYjowKgAAACA4jPlE2EiLi9SvDstSfnmd6lwexTmsSnVGHvhC4H+G9oiTw2bRdzvKtL2kRo2d6mlxdo3IiteAtFhZzPSiAwAAIHxRpCOsRFjMyk6MCnUY6MT6pMQoJylaeyrrVef2yGoxKyXWLquFgUMAAAAIfxTpALocs9mktDhGYQAAAKDzoWsJAAAAAIAwQU860EVV1btU7/LKHmFhyzEAAACgk+CTO9DFFFXVa92uCq3PL1eD2yurxayB6U4N7eFkIT4AAAAgzFGkA13Insp6vb+uUOV1bt+xerdXa3aW6afCKp05IkMZ8Y4QRggAAACgNcxJB7qQb7eX+hXo+6pucOurzcXyNu5LBgAAACDsUKQDXciWoupWz28vqVFBRV0HRQMAAAAgWBTpQBfiOUAvudeQKutcHRQNAAAAgGBRpAPdTISZX3sAAAAgXPFpHehCEqKsrZ6PtUcoI54V3gEAAIBwxeruOKB6t0fbimuUV1Yrq8Ws7ASHshOjZDKZDnitYRiqaXArwmyW3WrpgGi7t1E9E/TxxmK1NOh9dO8ERdn4tQcAAADCFZ/W0ap6t0efbtyj9XkVvmMrtkrH9U3R6N4JrV67o6RGa3aUakdprSIsZg3OcGp4jzjFOlrv7cXBG5AWK4/MWv5zserdXt9xm8WsI3ISNTwrPnTBAQAAADggivRuoLLOpe3FNXJ5vUpzRirdGRlQL7gkbS+u8SvQJckwpC9/LlKvpCglx9qbvW5Xaa3+vSbvl0LR5dU3W0pUWFGnicMzZI+gV709mM0mjeqZoNzkaG0vrVFtvUeRNouyEhxKjG7+ZwUAAAAgfFCkd3F5ZTV67/sCVf5v72yLyaSxfZM0uldCQIV6fnnz23W5vYZ2V9S1WKSvz6/w68lttLW4RjtKatQ3NTaIZ4FgxUXZNCzKFuowAAAAAASJhePC2IG20wrk+i9/LvYV6JLkMQx9+VOxdge4V3aEueVC3tLCOcMwtL245f26S6obAnpsAAAAAOhuKNLDUEl1vT75oVALvt4mSdpa1HLB25qymgbllTYtxj2GEXCRnp0YpeZq8Wi7RVkJUc1eYzKZFBPZ8rxzhroDAAAAQPMo0sNMg9urJesLtXpHmSr+1wO+eF2BdpXWBH1fVotZEZbme7ttARbKWQkOHdcvRdZ97ifabtH4wWmKiWx5tsTgTGezxyOtZmUnOgJ6bAAAAADobpiTHmYKymuVV1brd8ztNbS1uEY9Wui5bonTYdXgTKdWbS/zPx4Zoaz4wAplk8mkw3olqFdSlHZX1CvCLGXEOxTbSk+5tHeV8ZKqeq3ZWe4bth9ls+iUwWksYAYAAAAALaBIDzOeFqahH+z89MNzEmWStC6vQm6voawEh47KTQp6G7SkGLuSYgIvrm0RZh3fP0UD0mO1p7JBVotJWQlRrfa+AwAAAEB3R8UUZjLiIpUYbVVJtct3zGySeiYG14veKNoWoXEDUnVYrwS5PF7FO2wyt7IYXFsymUxKj3MoPY7h7QAAAAAQCOakh5lIq0UThqSrd1KUbJa9P54TBqSqV9LBFemNYiOtSoy2d1iBDgAAAAAIHkV6GMqIc2jyyB46/4hsSdKgDGdAe5oDAAAAADo3hruHKbPZJOcBFmfrjGpdbu0u37v9W1pcpBxWUhAAAAAAGlEhocNsLKjQFz8Vq7x273z7OIdVx/ZNVv/02BBHBgAAAADhgSIdHWJXaY0Wr9vtt0p9ea1Li9cVKNpuCXp7OQAAAADoipiTjg7xY2FVs9vIub2GfiqsDkFEAIBDUefyqLymQeW1LjW4vaEOBwCALoOedHSIkuqGVs7Vd2AkAICDZRiG8svrtHlPtTbkl6ve7ZVJJsU6IjQkw6nclGglRNtDHSYAAJ0aRTo6RFK0XduKa1o8BwAIb/Vuj1ZsKdF/t5XKf2CUoeKqBn32Y5G+2lKiEwakaDC7kgAAcNAY7o4O0Tc1RhHN7NEeYTapb1pMCCICAATK4zX09eYSrdi6f4Hur8Ht1Yfrd2t9fkXHBQcAQBdDkY4O0SPBodOGpisx+pdt5RKjrTp9WLoy4x0hjAwAcCDbiqv1322lAbX1GtKnG/eolKlMAAAcFIa7o025PF5V1bkVaTM32QO9X1qseiZGaXdlnUwyKTXWLrvVEqJIAQCB+rGwKqj2DW6vthTVMD8dAICDQJGONmEYhn4oqNS320tVUtUgh9WiYVlxGpEVr0jbL4W43WpRz8ToEEYKAAjWlqJqBTv4bm1euYb2iJMtgkF7AAAEg7+caBMbd1fqg3UFKqyol9trqLLerS9/LtZXm4tDHRoA4BA1t4XmgVTWulXn8rRDNAAAdG0U6Thkbo9Xq7eXNbuY0Pe7yrWnknmJANDdGDJkGMEX9wAAdHcU6ThktQ2eFvdBd3sNVdS6OjgiAEBbOpjN1OxWC+uOAABwECjSccjsVrOibc1/EDObpCg7H9IAoDPLiAt+F47BGU5FUqQDABA0inQcMluERcOz45s9l5McrbTYyI4NCADQpgZlxgbV3mIyKTeFRUIBADgYrO6OVlXUurSlqFqVdS45HVblJEUr1mFt0m5IZpzqXB6t2l6merdXFpNJfVKidUy/ZJnNBzNQEgAQLnonRql3cp22FlUH1P6w3vFKd/IFLQAAB4MiHS0qrKzTe9/lq7TmlznlidE2TRyWoZRY/71vbRFmHd0nWYMynCqvcclhsygl1i6TiQIdADq7SFuETh6Yqo9+KDxgoT66V4KO6J3E+38X0eD2qqreJY8hRZhMio2MUISFgZgA0J4o0tGi1dvL/Ap0SSqpbtCq7aWaMCS92Wvio2yKj7J1RHgAgA7kdFh12pA0bS6q1vq8Cu0qrVXj2u0Ws0l9U2PUPy1GOckxsjCCqtMrq2nQ1uJqrd1VodLqBnkMQxaTScmxdg3NdKp3crRiI5uOrAMAHDqKdDSrut6lzXua7y3ZvKdaNQ1uRdlIHwDoThy2CA3JjNPAdKd2V9SpzuWRySTF2K1NRlihczIMQ2t3levzH4tU7/b6nXMbhgrK61RQXqcom0UnDEjRgHRniCIFgK6LKgvNspjNMrcwms1ilswMYwSAbstiNikzPvgV3xH+Vu8o09JNe3SgLe5rGjxavHa3PF5pcCaFOgC0JSYVoVmRVosGtfDt+CC21QEAoMvZWlStzzcVHbBAb+QxDH20YbfyymrbNzAA6GYo0tGikdnxykn230InNyVaI7LiQxMQAABoNxvyK+QJtEL/H7fX0I+7q9opIgDonhjujhbFOqw6Y3iGdpXVqrLOrdjICPWId7CqKwAAXUxhRZ1+Kjy4YntdXrmGZkYfuCEAICAU6WhVhMWsXkn84QUAoCvLL6+V2xtcL3qjerdXBeV1bRwRAHRfdIkCAAB0c/uv5B6shkO8HgDwC4p0AACAbu/Qdm0xs+kLALQZinQAAIBuLtp2aLu2OKzMoASAtkKRDgAA0M1lJ0bJYTu4j4XxDqsy4yLbOCIA6L4o0gEAALo5p8OqwRlxB3Xt0Kw42Q+xJx4A8AvGJqFTq6xzaUtRtfLK6hRhNqlnUpR6JUbJbuXDAgAAwRiYEasN+RWqafAEfE28I0J9U2LaMSoA6H4o0tFplVTX673v87WnssF37Ptd5eqfFqOTBqbKYSO9AQAIVGpspE4dkq7/rM1XnevAq7XHREbo1KEZSoi2yeVydUCEANA9MNwdndbKraV+BXqjTburtHF3ZQgiAgCgc+udHK3JI3uoZ2KUTC2s2G42Sbkp0Zo8IlOZ8Y6ODRAAugG6GtEplVY3aFMrhfj6vAqNyIqXqaVPGAAAoFmZ8Q6dM6qH8spr9XNhtfLLa1Xv9irSalZWgkO5KTFKd0byNxYA2glFOjoll8crl8do8Xx1vUcer6EICx8gAAAIltlsUlZClLISokIdCgB0OxTp6JRiIiPkjIxQRZ272fMZcXZFWPbO5nB7vCqsrJfL41V8lE1xDmtHhgoAAAAAAQvpnHS3260777xTOTk5cjgcys3N1T333COv98CLlUjSF198oYiICI0cObJ9A0XYibJFaER2fLPnzCZpcObebWS2F9fo9W936rUVO7To2116+att+uKnItW7Al+5FgAAAAA6Skh70h966CHNmTNHzz//vIYMGaKVK1fq8ssvV1xcnG644YZWry0vL9ell16qk08+Wbt37+6giBFOhmfFq97t0artZb6h71E2i47pm6zclBgVlNfq3e/z/FaorXd79c2WErk8Xp0wIDVUoQMAAABAs0JapC9fvlyTJ0/WpEmTJEm9e/fWwoULtXLlygNee9VVV2nq1KmyWCx688032zlShCNbhFnH9E3RoAyn9lTWy2w2Kd0ZqdjIvcPZNxZUtbiFzPc7yzUkM04psfaODBkAAAAAWhXSIv3YY4/VnDlztGnTJvXv319r1qzRsmXLNHv27Fave+655/Tzzz/rpZde0n333ddq2/r6etXX1/tuV1RUSJJcLlfY7+nZGF+4xxlqsTazYpN+2QLG5XLJMAxtLiyXyWh+WLvHI+0uq1J8ZNfYhZBcQaDIFQSDfEGgyBUEilxBoLpargTzPEyGYbS8RHY7MwxDd9xxhx566CFZLBZ5PB7df//9uv3221u85scff9Sxxx6rzz//XP3799eMGTP05ptvavXq1c22nzFjhmbOnNnk+IIFCxQVxYqlAAAAAID2VVNTo6lTp6q8vFxOp7PVtiHtSX/11Vf10ksvacGCBRoyZIhWr16tG2+8UZmZmZo2bVqT9h6PR1OnTtXMmTPVv3//gB7j9ttv10033eS7XVFRoezsbE2YMOGAL06ouVwuLVmyROPHj5fVyorkwfrvthJ9tbmk2XMOm1lTxmQrxt41XldyBYEiVxAM8gWBIlcQKHIFgepqudI4ojsQIS3Sb7nlFt1222264IILJEnDhg3Ttm3bNGvWrGaL9MrKSq1cuVKrVq3SddddJ0nyer0yDEMRERH64IMPdNJJJ/ldY7fbZbc3nXdstVo7zQ+7M8UaTgZmJmjTnloVVzX4HTeZpCNyU5QQ0/VGUpArCBS5gmCQLwgUuYJAkSsIVFfJlWCeQ0iL9JqaGpnN/nOCLRZLi1uwOZ1Off/9937Hnn76aX388cf617/+pZycnHaLtTsorKhTfkWdLCaTesQ7lBBtC3VIhyQ+yqYzhmdo3a4KbSiokNtjKNVp17AeceqfFhvq8AAAAACgiZAW6Weeeabuv/9+9ezZU0OGDNGqVav0+OOPa/r06b42t99+u3bt2qUXXnhBZrNZQ4cO9buP1NRURUZGNjmO4KzeXqrPfyyS27t3iQJ7hFnjB6epXycvZhOj7Tquf4rG5CTI7TYUZY+QxWwKdVgAAAAA0KyQFulPPfWU/vKXv+iaa65RYWGhMjMzddVVV+muu+7ytcnPz9f27dtDGGXXV1Beq89+LJLH+8sagvVurz7+oVDpcb9sadaZOawRUud/GgAAAAC6uJAW6bGxsZo9e3arW67Nnz+/1fuYMWOGZsyY0aZxdTf55XV+BXqjmgaPCirqukSRDgAAAACdQdfYJBqHpLXB36ZWzwIAAAAA2hJFOpSZ4FBEM/O0Y+0RyoyPDEFEAAAAANA9UaRDqbGROmlQquwRv6RDjD1CpwxOU5QtpDMiAAAAAKBboQKDJGlIZpwy4xwqqKiTxSRlxDsOeS56TYNbW4uqtbuiXrYIs7ITHMpOjJLJxBB6AAAAAGgORTp8EqJtbbY3emWtS4vXFWhHaa3v2Iqt0jF9kzWmVwKFOgAAAAA0g+HuaBc/FFT4FeiSZBjS8p+KtbuiLkRRAQAAAEB4o0hHmzMMQxvyK5s95zEM7SqjSAcAAACA5lCko100s+36PudaOQkAAAAA3Rhz0ruorUXV+n5XmYqrXMpOdGhYjzilOjtmOzWTyaR+aTH6ZktJk3Nmk5QRx7ZuAAAAANAcivQuaGtRtd5ekyfP/7qzS2satKWoWuce1kOJ0fYOiWFwhlM/76lScVWD3/GR2fHKjHN0SAwAAAAA0NlQpHdB6/MrfAV6o8o6t7bsqe6wIj0h2qbJI3vop92V2lFaK3uEWbmpMeqTHC2zmZXdAQAAAKA5FOldUElVfbPHqxo8HRpHnMOq0b0TNbp3hz4sAAAAAHRaLBzXBWUnRjd7PDmmbfZABwAAAAC0D4r0LmhIplPxUVa/YznJ0cpJbr54BwAAAACEB4a7d0HJsXadO6qHthRXq6rOrcQYm3KSouWw8eMGAAAAgHBG1dZFxUXZNDKK4e0AAAAA0Jkw3B0AAAAAgDBBkQ4AAAAAQJigSAcAAAAAIExQpAMAAAAAECYo0gEAAAAACBMU6QAAAAAAhAmKdAAAAAAAwgRFOgAAAAAAYYIiHQAAAACAMBER6gAQenlltdqQX6GCijqlxNg1ONOprIQo1brcyi+rk8drKM0ZKafDGupQAQAAAKBLo0jv5naV1urtNbtU5/JKkgor6rVpd6WO7Zes1dvLVFrjkiQ5bGYd3y9VgzOdoQwXAAAAALo0hrt3c+vyyn0FeqMoW4T+uWKHSmsafMdqG7z6cMNuFZTXdnSIAAAAANBtUKR3c3lldU2OebxebSuplcdr7Hfc0I6Smo4KDQAAAAC6HYr0bi45puk8c4937/B2i9nU5Jxrv8IdAAAAANB2mJPezQ3pEa/NRTV+veYOm1k9E6MkNS3S052RHRhd92QYhvLL61RW06AIs0npcQ4W7QMAAAC6CYr0bi4nOVoTh6VrzY5y7amsV2K0TaOy4zWsh1uf/7hH+3acj8iKU3ZiVOiC7QaKq+r1xU9F2lJU7XvtHTazRvVM0KjsBNkiGPwCAAAAdGUU6VDf1FjlJseo3uOR3WKR2WySYRhKibVrR0mNPIahjLhI9UqKltVCkdheKutc+s/afO2pbPA7Xtvg1Zc/FcvjNTS2T3KIogMAAADQESjSIUkym01ymH9JB5PJpOzEKHrOO9CWPdVNCvR9rdpWpoHpsUqMtndgVAAAAAA6Et2iQJj4eU9Vq+cbPN5mV+MHAAAA0HVQpANhos7tOWAbt9d7wDYAAAAAOi+KdCBMpMU6DtgmLtLWAZEAAAAACBWKdCBM9E2Nlqnprnc+qbF29Ug4cCEPAAAAoPNi4bhOyOs19POeKv28p1qGYSgnOVr90mJlMbdS4aHNuD1e1bo8sphNirK13a9QdmKUjumbrC9+KpJh+J+LsUfoxIEpbMEGAAAAdHEU6Z3Q93ll+mTDHjXWcT8UVKqq3q0xvRP92jW4vap3exRti5CZAv6QuT1ebSyo1Nq8chVVNSjCbNLAdKeGZDqVHHvoK66bTCaN6ZWg5Gi7Nu6u1K7SGkVYzBqYHqu+qTFKimFVdwAAAKCro0jvZOpcHv13a5n262jVym0lGpAWq1iHVYZhaEN+pb7dXqqKWpfSnJEa0ztBvZKiQxJzV2AYhr7eUqxvtpT6jjVI+nZ7qX4qrNSZIzOVGht5yI9jMpmUkxKtnJRoeb0GX64AAAAA3QxjZzuZWpdbVfXupscb9g7BlqQfC6v0wfoC7amsV73bq+0lNXr3u3wVVrB918HKL6/Tyq2lzZ6rqHNrzY7yNn9MCnQAAACg+6FI72Ri7ValNDO0OjHaqrj/9aJvzK+QSZLZJMVHWWWzmFXv9mprcXXHB9xF7CipkXf/4Qv72LS7UhW1ro4LCAAAAECXxHD3TibCYtbYPkl67/t81bn27pltizDr2H4pslst+m5nmd5anafK//W2W8wmndA/RW6vfO0RvHp366+d2+NVwwHaAAAAAMCBUKR3Qr2SonX+4dnaVVYrw5B6xDuUFGNXVZ1by38uljPK6ivSPV5DK7aWaGyfZKXHHfqc6e4qzmFt9XxspFXRkZYOigYAAABAV0WR3kklRtuVGO0/7L20tkE1DR6lxtpVWetSRd3eQr2izq0eCQ71ZuG4g9Y7KUoOm1m1Dc33lg/rESeHlV8nAAAAAIeGqqILibZZZLWYJFnUPy1WFXUuNbi9inNYdVjPBPbYPgRxUTZNGJyuxesKmkwbGJgeq2E94kIUGQAAAICuhCK9C0mMtmtEVrxWbitVhMXs62k/vHdCm+zj3d3lpsTo/MOztXlPtYqqGmS3mtUrMUpZCVF8AQIAAACgTVCkdzFH5CYqLsqqTbsrJUn902I1MN0Z4qi6juamGQAAAABAW6FI72LsERYNz4rX8Kz4UIcCAAAAAAgSY3QBAAAAAAgTFOkAAAAAAIQJinQAAAAAAMIERToAAAAAAGGCIh0AAAAAgDBBkQ4AAAAAQJigSAcAAAAAIExQpAMAAAAAECYiQh0ADk5hRZ22l9TIMKSsRIcy4hyhDgkAAAAAcIgo0juhnwqr9P7afLk8hiTJYjZpwuA0DcxwhjgyAAAAAGh/hmGoos6t6nq3JCnSapYz0qoIS+cfLB7SZ+B2u3XnnXcqJydHDodDubm5uueee+T1elu8ZtGiRRo/frxSUlLkdDp19NFHa/HixR0YdWg1uL36anOxr0CXJI/X0PKfi1XrcocwMgAAAABoX+U1DVq1vVSvrNiul5Zv06srdujVFTv00lfb9dJX2/TFT0UqKK8NdZiHJKQ96Q899JDmzJmj559/XkOGDNHKlSt1+eWXKy4uTjfccEOz13z22WcaP368HnjgAcXHx+u5557TmWeeqa+//lqjRo3q4GfQ8aobXCqpbmhyvKzWpcpatxxWBkcAAAAA6Fo8XkObCir1+Y9Fqm5o2jnp8RoqrXHpmy0l+u+2Uh3RO1HDs+MUZet89VFII16+fLkmT56sSZMmSZJ69+6thQsXauXKlS1eM3v2bL/bDzzwgN566y39+9//7hZFepQ1Qs7ICJXWuPyOx9gjFG23hCiqvQor6rRxd6UKyusU57Cqb2qMcpKjZTKZQhoXAAAAgM7L7fHq6y0l+mZLSUDtPV5DyzcXK7+iTqcMSlVspLWdI2xbIS3Sjz32WM2ZM0ebNm1S//79tWbNGi1btqxJId4ar9eryspKJSYmNnu+vr5e9fX1vtsVFRWSJJfLJZfL1ew14aIxvn3jNEsa3TNOn/ywW97/jXg3maTRPRNkMytkzym/rE7vr8tXTYNHkrRL0g95pTq+X4qG9IgLSUzdSXO5AjSHXOkaymoatKusVnUNHslkkjPSquzESEW28Wgq8gWBIlcQKHIFgdo3V9YVlGrF5mIF2/W3bU+FlpoMnTQwRdYQz1UPJudNhmEYB27WPgzD0B133KGHHnpIFotFHo9H999/v26//faA7+ORRx7Rgw8+qA0bNig1NbXJ+RkzZmjmzJlNji9YsEBRUVGHFD8AAAAAAAdSU1OjqVOnqry8XE5n6wt+h7RIf+WVV3TLLbfokUce0ZAhQ7R69WrdeOONevzxxzVt2rQDXr9w4UJdeeWVeuutt3TKKac026a5nvTs7GwVFRUd8MUJNZfLpSVLlmj8+PGyWsN3iEZVvUuvfLND9e7mF/ybNCxDvZOjOziq7qWz5ApCj1zpvAor6vXBunyV17W+SGjf1BiN65esyDaYg0e+IFDkCgJFriBQjbli7z1SP+yuOaT7iou06leje8gRwvnpFRUVSk5ODqhID+lw91tuuUW33XabLrjgAknSsGHDtG3bNs2aNeuARfqrr76qK664Qv/85z9bLNAlyW63y263NzlutVo7zRtDOMRqGIaq6t0ym6Rou38skTLJEhEhw+Np9lqbLfTxdxftlSvV9S6V/G8dhHiHtdPN60FT4fC+gsBV17v08aYildUbkqn19Ud+3FOrWEelxg1oOrrsYJEvCBS5gkCRKwjUT3tqZRzgb9+BlNV7lV/p1oB0RxtFFbxg8j2kRXpNTY3MZv+5ARaLpdUt2KS9PejTp0/XwoULfYvOdQdFlfXaXFSlWpdXGXGRykmO7pC5FQXltfrvtlJtK66R2WTSgIxYje6ZIKdjb6I5rBEamO7Uf7eVNrk2JdaujLjIdo8R7aO2wa3vdpbru53lqvrfHpRRNouG9YjT8Ow4xdj54wp0hG3FNSqqarqzR0u+31WuoT3ilBTT9EtqAAA6E7fXUNCT0Zuxp7JOA9JjD/2OOkBIi/QzzzxT999/v3r27KkhQ4Zo1apVevzxxzV9+nRfm9tvv127du3SCy+8IGlvgX7ppZfqySef1FFHHaWCggJJksPhUFxc112grKC8Vm+tzvMtzCZJo3rGa1z/lHZdPb20ukHvfJevyn2GV67eXqay6gadMSLT9yXByOx47ams1/aSX4aixNgjdEL/FNkiQrvqPA5Ovcujj38o1KbdVX7Haxo8+npLiQoq6nTq0HRFd8JtLYDOxOM1tC6vIqhrXB5DW4qqKdIBAPifwsr6AzcKEyFd4u6pp57Seeedp2uuuUaDBg3SzTffrKuuukr33nuvr01+fr62b9/uu/23v/1Nbrdb1157rTIyMnz/WtpXvatYl1fhV6BL0nc7y7W7oq5dH3dLUbVfgd5oa3GNdpXV+m47HVadMTxDZ4zI0DF9kzVhcJouOCJbWYksztdZ/VRY1aRA39e24hr9uLuyAyMCuqfKOtdBvdfvKq09cCMAALqJenfzU3PDUUi7wGJjYzV79uxWt1ybP3++3+1PP/20XWMKV3ua+ebH4zVUVd++yVZR1/JWAZW1/sW73WpRv9TOMYQErfMG2HO3dleFBmfEyRYR2i0tgK7M4zV0gFlgzWrwHMRFAAB0UfZONLqXT9adRGZ800UOrBaT4qPad05wnKPl+3c6GObcVdW5PSqpPvD817KaBtW6Os+3kkBnZLWYZbEEP63JYeVPPAAAjVJjO88UMP6CdxJDeziVFGPz3TabpKNyk5TczvMNc5OjFRfZtBjPTYlWj2a+OEDXYDGZZA7g3cFsMsncfksiANDe6US9k4KfOtQria0vAQCdX0QbfdhMie08i1nTFdpJJEbbdc6oHtpeUqN6l1epTnuHFMlxUTadMSJTq7aXaUtRtSxmaVCGUyOy4hXRASvLIzTsVov6psRqzc6yVtvlpsSwHRvQAQakx7a6RsT+omwW5STHtGNEAAB0jD6pMYe8T7rTEaHsxM7TwUiR3onERlo1JLPjV7BPdUbq1KHpqq53yWI2K9J6cPM53B6vahs8slvNrPjeCQxIj9G6vPK92140w2IyaWAn2cYC6OyyE6PUJyVaP++pDqj94b0TFdPMKCgAADqboZlx+rmoVi5P859JA3F470RFdaIdiTpPpAi56IPcE9swDP1QUKnVO8pUWt2gKJtFw7PiNKRHXKdawKErcHm8Kv3fXHOnw9rqFy49EqI0fnCaPtywu8mbYoTZpBMGpKh3MsNpgY5gj7DohAGpcnt2a1tJy70JJklH5CZqRHZ8h8UGAEB7So+L1NF9kvTZpqKDur5/WowGZTjbOKr2RZGOdrcur0Ifbtgt4391Xr3bq6WbilRZ59a4AamhDa6b8HgN/VBQsXfbvvI6GZLiHVYNy3JqSGacHC18szgww6mkGLu2FlVpe8ne7Zx6JEQqNzlGqc7OM68H6AqcDqtOHZaun3ZX6ftd5X67flhMJuWkRGlgulN9UmJkZrEIAEAXMiIrXnUur77ZUhLUdb2To3V8/xRZO9k0XYp0tKt6l0crt5b4CvR9fbezXIMynUrtRIs4dEZer6GvtxTr683+b2pltS59/mOxdlfU65RBabK30KueEmtXSqxdh+d0RLQAWhNti9CI7HgNynCqoKJWdS6PTDIpNjJCac5ImUwU5wCArifCYtZRuUlKjLLq8x+LVd3gbrW9xWzS4b0TNSI7rlMNc2/U+SJGp1JW41JpTfN7rbu9hkqqGyjS21leeW2r3zpu2l2lXknRGtqj49c7AHBwbBFm9UxkugkAoPuwmE0alBmnzHiHNhdVa0N+hUqrXWrweH3nY+0R6p8eqz4p0UqP6zwLxe2PIh3tymY1KcJsanHxMeakt7/NhdXNjmTY17q8Cg3OcDJEFgAAAGEtLsqmUT1tGpkdr4o6t6rr9/aq2yPMinNYu8QOVBTpaFcJUXb1T4/V+ryKJueSY2zKjKMXvb0VVdcfsE1pdYPqPR45zLwlAAAAIPyZTCbFOayKc3S97YA7/9cMCHtH9E5UVoL/cJM4h1UnD0ptcR402o494sC/5hEWkyzMZQUAAABCjm4ztLuEaJvOGpmpnaW1KqtxKdpmUXai46C3dENwcpKjtWl3VattBqTHsnc9AAAAEAYo0tEh7BEW9UmJCXUY3VKvpCilxNq0p7Kh2fORVrMGpMV2cFQAAAAAmsNwd6CLi7ZbdeqQDGXGN53/H+ew6vShGex5DgAAAIQJetKBbiAl1q5zRmVpZ2mNCirqZBhSYrRNvZKiOuXekQAAAEBXxadzoJuwRZiVmxKjXKYdAAAAAGGL4e4AAAAAAIQJinQAAAAAAMIERToAAAAAAGGCIh0AAAAAgDBBkQ4AAAAAQJigSAcAAAAAIExQpAMAAAAAECYo0gEAAAAACBMU6QAAAAAAhAmKdAAAAAAAwgRFOgAAAAAAYYIiHQAAAACAMEGRDgAAAABAmKBIBwAAAAAgTESEOoCOZhiGJKmioiLEkRyYy+VSTU2NKioqZLVaQx0Owhi5gkCRKwgG+YJAkSsIFLmCQHW1XGmsPxvr0dZ0uyK9srJSkpSdnR3iSAAAAAAA3UllZaXi4uJabWMyAinluxCv16u8vDzFxsbKZDKFOpxWVVRUKDs7Wzt27JDT6Qx1OAhj5AoCRa4gGOQLAkWuIFDkCgLV1XLFMAxVVlYqMzNTZnPrs867XU+62WxWVlZWqMMIitPp7BKJifZHriBQ5AqCQb4gUOQKAkWuIFBdKVcO1IPeiIXjAAAAAAAIExTpAAAAAACECYr0MGa323X33XfLbreHOhSEOXIFgSJXEAzyBYEiVxAocgWB6s650u0WjgMAAAAAIFzRkw4AAAAAQJigSAcAAAAAIExQpAMAAAAAECYo0gEAAAAACBMU6R3ss88+05lnnqnMzEyZTCa9+eabfucNw9CMGTOUmZkph8OhE044QevWrfNrU19fr+uvv17JycmKjo7WWWedpZ07d3bgs0BHmDVrlg4//HDFxsYqNTVVZ599tjZu3OjXhnyBJD3zzDMaPny4nE6nnE6njj76aP3nP//xnSdP0JJZs2bJZDLpxhtv9B0jX9BoxowZMplMfv/S09N958kV7GvXrl26+OKLlZSUpKioKI0cOVL//e9/fefJF0hS7969m7yvmEwmXXvttZLIk0YU6R2surpaI0aM0F//+tdmzz/88MN6/PHH9de//lUrVqxQenq6xo8fr8rKSl+bG2+8UW+88YZeeeUVLVu2TFVVVTrjjDPk8Xg66mmgAyxdulTXXnutvvrqKy1ZskRut1sTJkxQdXW1rw35AknKysrSgw8+qJUrV2rlypU66aSTNHnyZN8fNfIEzVmxYoWeffZZDR8+3O84+YJ9DRkyRPn5+b5/33//ve8cuYJGpaWlOuaYY2S1WvWf//xH69ev12OPPab4+HhfG/IF0t6/Pfu+pyxZskSS9Otf/1oSeeJjIGQkGW+88YbvttfrNdLT040HH3zQd6yurs6Ii4sz5syZYxiGYZSVlRlWq9V45ZVXfG127dplmM1m4/333++w2NHxCgsLDUnG0qVLDcMgX9C6hIQE4x//+Ad5gmZVVlYa/fr1M5YsWWKMGzfOuOGGGwzD4H0F/u6++25jxIgRzZ4jV7CvP/3pT8axxx7b4nnyBS254YYbjD59+hher5c82Qc96WFky5YtKigo0IQJE3zH7Ha7xo0bpy+//FKS9N///lcul8uvTWZmpoYOHeprg66pvLxckpSYmCiJfEHzPB6PXnnlFVVXV+voo48mT9Csa6+9VpMmTdIpp5zid5x8wf5+/PFHZWZmKicnRxdccIE2b94siVyBv7fffltjxozRr3/9a6WmpmrUqFH6+9//7jtPvqA5DQ0NeumllzR9+nSZTCbyZB8U6WGkoKBAkpSWluZ3PC0tzXeuoKBANptNCQkJLbZB12MYhm666SYde+yxGjp0qCTyBf6+//57xcTEyG636+qrr9Ybb7yhwYMHkydo4pVXXtG3336rWbNmNTlHvmBfRx55pF544QUtXrxYf//731VQUKCxY8equLiYXIGfzZs365lnnlG/fv20ePFiXX311fr973+vF154QRLvLWjem2++qbKyMl122WWSyJN9RYQ6ADRlMpn8bhuG0eTY/gJpg87ruuuu03fffadly5Y1OUe+QJIGDBig1atXq6ysTK+//rqmTZumpUuX+s6TJ5CkHTt26IYbbtAHH3ygyMjIFtuRL5Ck008/3ff/YcOG6eijj1afPn30/PPP66ijjpJErmAvr9erMWPG6IEHHpAkjRo1SuvWrdMzzzyjSy+91NeOfMG+5s6dq9NPP12ZmZl+x8kTetLDSuOKqft/C1RYWOj7Rik9PV0NDQ0qLS1tsQ26luuvv15vv/22PvnkE2VlZfmOky/Yl81mU9++fTVmzBjNmjVLI0aM0JNPPkmewM9///tfFRYWavTo0YqIiFBERISWLl2q//f//p8iIiJ8P2/yBc2Jjo7WsGHD9OOPP/LeAj8ZGRkaPHiw37FBgwZp+/btkvjMgqa2bdumDz/8UFdeeaXvGHnyC4r0MJKTk6P09HTfKofS3rkaS5cu1dixYyVJo0ePltVq9WuTn5+vtWvX+tqgazAMQ9ddd50WLVqkjz/+WDk5OX7nyRe0xjAM1dfXkyfwc/LJJ+v777/X6tWrff/GjBmjiy66SKtXr1Zubi75ghbV19drw4YNysjI4L0Ffo455pgm28Ru2rRJvXr1ksRnFjT13HPPKTU1VZMmTfIdI0/20eFL1XVzlZWVxqpVq4xVq1YZkozHH3/cWLVqlbFt2zbDMAzjwQcfNOLi4oxFixYZ33//vXHhhRcaGRkZRkVFhe8+rr76auP/t3f/MVHXfxzAn+edghymoQSyC2gj0QEeOlI7CuiHXmtgDjdZcw26ypAfuQSWUHZoQlxTixxlWTlW5uQfM9bCC+OmAUqg7JrEyQSUxvVDcusPmcnx+v7h+MRHlPhhct/5fGyfjc/7/f68f917gxfvz+dzBoNBamtr5fTp0/L444+L0WiUgYGBqRoW/Qc2btwos2fPFofDIW63WzmuXLmilOF6IRGRwsJCOX78uHR1dYnT6ZSioiKZNm2a2O12EeE6odENf7u7CNcL/SMvL08cDod0dnbKyZMnJTk5WWbNmiXd3d0iwrVC/2hqahKdTiclJSXS0dEhBw4cED8/P/niiy+UMlwvNMTj8UhoaKi89tprI/K4Tq5jkH6H1dXVCYARR3p6uohc/4oKq9UqwcHB4uPjIwkJCfLTTz+p6ujv75ecnBwJCAiQmTNnSnJysly8eHEKRkP/pZutEwCyf/9+pQzXC4mIWCwWCQsLkxkzZkhgYKA88cQTSoAuwnVCo7sxSOd6oSFpaWkyf/58mT59uoSEhEhqaqqcPXtWyedaoeGqq6slOjpafHx8ZOHChfLxxx+r8rleaMjRo0cFgLhcrhF5XCfXaUREpmQLn4iIiIiIiIhU+Ew6ERERERERkZdgkE5ERERERETkJRikExEREREREXkJBulEREREREREXoJBOhEREREREZGXYJBORERERERE5CUYpBMRERERERF5CQbpRERERERERF6CQToREdH/ke7ubmg0GrS2tk51VxTt7e1YsWIFfH19ERsbe8fb98Y5ISIimigG6UREROOQkZEBjUaDsrIyVfpXX30FjUYzRb2aWlarFXq9Hi6XC8eOHbtpmaF502g00Ol0CA0NxcaNG3H58uVxtZWRkYE1a9ao0u6//3643W5ER0dPdAhEREReg0E6ERHROPn6+sJms407wPRmf//994SvPX/+PB555BGEhYVh7ty5tyz31FNPwe12o7u7G5988gmqq6uRlZU14XaHaLVaBAcHQ6fTTbouIiKiqcYgnYiIaJyefPJJBAcH4+23375lmeLi4hG3fr/33nsIDw9Xzod2hUtLSxEUFIQ5c+Zg27ZtGBgYQEFBAQICAmAwGPDZZ5+NqL+9vR0mkwm+vr6IioqCw+FQ5be1teHpp5+Gv78/goKC8Nxzz+HSpUtKflJSEnJycrB582bMmzcPK1euvOk4BgcHsX37dhgMBvj4+CA2NhY1NTVKvkajQUtLC7Zv3w6NRoPi4uJbzomPjw+Cg4NhMBiwatUqpKWlwW63K/kejwcvvPACHnjgAcycORORkZEoLy9XzWllZSWOHDmi7Mo7HI4Rt7s7HA5oNBocO3YMcXFx8PPzg8lkgsvlUvVnx44duO+++zBr1iy8+OKL2LJli+ozczgcWLZsGfR6PebMmYP4+HhcuHDhluMjIiK6HRikExERjZNWq0VpaSn27NmDX375ZVJ1ff/99+jt7cXx48exe/duFBcXIzk5Gffeey9OnTqFzMxMZGZmoqenR3VdQUEB8vLycObMGZhMJqxevRp9fX0AALfbjcTERMTGxqK5uRk1NTX47bffsG7dOlUdlZWV0Ol0qK+vx0cffXTT/pWXl2PXrl3YuXMnnE4nzGYzVq9ejY6ODqWtqKgo5OXlwe12Iz8/f0zj7uzsRE1NDaZPn66kDQ4OwmAwoKqqCm1tbXjzzTdRVFSEqqoqAEB+fj7WrVun7Mi73W6YTKZbtvH6669j165daG5uhk6ng8ViUfIOHDiAkpIS2Gw2tLS0IDQ0FB9++KGSPzAwgDVr1iAxMRFOpxONjY3YsGHDXftIAxER3UFCREREY5aeni7PPPOMiIisWLFCLBaLiIgcPnxYhv9atVqtYjQaVde+++67EhYWpqorLCxMPB6PkhYZGSmPPvqocj4wMCB6vV4OHjwoIiJdXV0CQMrKypQy165dE4PBIDabTUREtm7dKqtWrVK13dPTIwDE5XKJiEhiYqLExsb+63hDQkKkpKRElfbQQw9JVlaWcm40GsVqtY5aT3p6umi1WtHr9eLr6ysABIDs3r171OuysrJk7dq1qnqG5n/I0JycOXNGRETq6uoEgNTW1iplvvnmGwEg/f39IiKyfPlyyc7OVtUTHx+vfGZ9fX0CQBwOx6j9IyIiut24k05ERDRBNpsNlZWVaGtrm3AdUVFRmDbtn1/HQUFBiImJUc61Wi3mzp2L33//XXXdww8/rPys0+kQFxeHn3/+GQDQ0tKCuro6+Pv7K8fChQsBXH9+fEhcXNyoffvrr7/Q29uL+Ph4VXp8fLzS1ng89thjaG1txalTp5Cbmwuz2Yzc3FxVmb179yIuLg6BgYHw9/fHvn37cPHixXG3BQCLFy9Wfp4/fz4AKPPocrmwbNkyVfnh5wEBAcjIyIDZbEZKSgrKy8vhdrsn1A8iIqLxYJBOREQ0QQkJCTCbzSgqKhqRN23aNIiIKu3atWsjyg2/3Ru4/oz3zdIGBwf/tT9Dt2IPDg4iJSUFra2tqqOjowMJCQlKeb1e/691Dq93iIhM6LZvvV6PiIgILF68GO+//z6uXr2Kbdu2KflVVVV49dVXYbFYYLfb0draiueff37CL7UbPo/D5+bGtCE3fl779+9HY2MjTCYTDh06hAULFuDkyZMT6gsREdFYMUgnIiKahLKyMlRXV6OhoUGVHhgYiF9//VUV+N3O7/EeHiwODAygpaVF2S1funQpzp49i/DwcERERKiOsQbmAHDPPfcgJCQEP/zwgyq9oaEBixYtmvQYrFYrdu7cid7eXgDAiRMnYDKZkJWVhSVLliAiIkK18w8AM2bMgMfjmXTbkZGRaGpqUqU1NzePKLdkyRIUFhaioaEB0dHR+PLLLyfdNhER0WgYpBMREU1CTEwM1q9fjz179qjSk5KS8Mcff+Cdd97B+fPnUVFRgW+//fa2tVtRUYHDhw+jvb0d2dnZuHz5svJitOzsbPz555949tln0dTUhM7OTtjtdlgslnEHuAUFBbDZbDh06BBcLhe2bNmC1tZWbNq0adJjSEpKQlRUFEpLSwEAERERaG5uxtGjR3Hu3Dls3boVP/74o+qa8PBwOJ1OuFwuXLp06aZ3J4xFbm4uPv30U1RWVqKjowM7duyA0+lUdte7urpQWFiIxsZGXLhwAXa7HefOnbst/5wgIiIaDYN0IiKiSXrrrbdG3Cq9aNEifPDBB6ioqIDRaERTU9OY33w+FmVlZbDZbDAajThx4gSOHDmCefPmAQBCQkJQX18Pj8cDs9mM6OhobNq0CbNnz1Y9/z4Wr7zyCvLy8pCXl4eYmBjU1NTg66+/xoMPPnhbxrF582bs27cPPT09yMzMRGpqKtLS0rB8+XL09fWN+B71l156CZGRkcpz6/X19RNqd/369SgsLER+fj6WLl2Krq4uZGRkwNfXFwDg5+eH9vZ2rF27FgsWLMCGDRuQk5ODl19+edJjJiIiGo1GbvyrgoiIiOgutHLlSgQHB+Pzzz+f6q4QEdFdTDfVHSAiIiK6065cuYK9e/fCbDZDq9Xi4MGDqK2txXfffTfVXSMiorscd9KJiIjortPf34+UlBScPn0aV69eRWRkJN544w2kpqZOddeIiOguxyCdiIiIiIiIyEvwxXFEREREREREXoJBOhEREREREZGXYJBORERERERE5CUYpBMRERERERF5CQbpRERERERERF6CQToRERERERGRl2CQTkREREREROQlGKQTEREREREReYn/AVLCzPWAwwa6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6147" name="Picture 3"/>
          <p:cNvPicPr>
            <a:picLocks noChangeAspect="1" noChangeArrowheads="1"/>
          </p:cNvPicPr>
          <p:nvPr/>
        </p:nvPicPr>
        <p:blipFill>
          <a:blip r:embed="rId3"/>
          <a:srcRect/>
          <a:stretch>
            <a:fillRect/>
          </a:stretch>
        </p:blipFill>
        <p:spPr bwMode="auto">
          <a:xfrm>
            <a:off x="719138" y="1666875"/>
            <a:ext cx="9534525" cy="5191125"/>
          </a:xfrm>
          <a:prstGeom prst="rect">
            <a:avLst/>
          </a:prstGeom>
          <a:noFill/>
          <a:ln w="9525">
            <a:noFill/>
            <a:miter lim="800000"/>
            <a:headEnd/>
            <a:tailEnd/>
          </a:ln>
          <a:effectLst/>
        </p:spPr>
      </p:pic>
    </p:spTree>
    <p:extLst>
      <p:ext uri="{BB962C8B-B14F-4D97-AF65-F5344CB8AC3E}">
        <p14:creationId xmlns="" xmlns:p14="http://schemas.microsoft.com/office/powerpoint/2010/main" val="38986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7"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 xmlns:a16="http://schemas.microsoft.com/office/drawing/2014/main" id="{9D733EAB-643C-6ABB-2E0D-B993BF651A70}"/>
              </a:ext>
            </a:extLst>
          </p:cNvPr>
          <p:cNvSpPr txBox="1"/>
          <p:nvPr/>
        </p:nvSpPr>
        <p:spPr>
          <a:xfrm>
            <a:off x="1335969" y="494581"/>
            <a:ext cx="7874271" cy="1132618"/>
          </a:xfrm>
          <a:prstGeom prst="rect">
            <a:avLst/>
          </a:prstGeom>
          <a:noFill/>
        </p:spPr>
        <p:txBody>
          <a:bodyPr wrap="none" rtlCol="0">
            <a:spAutoFit/>
          </a:bodyPr>
          <a:lstStyle/>
          <a:p>
            <a:pPr>
              <a:lnSpc>
                <a:spcPct val="90000"/>
              </a:lnSpc>
              <a:spcBef>
                <a:spcPct val="0"/>
              </a:spcBef>
              <a:spcAft>
                <a:spcPts val="600"/>
              </a:spcAft>
            </a:pPr>
            <a:r>
              <a:rPr lang="en-US" altLang="zh-CN" sz="3400" b="1" dirty="0">
                <a:solidFill>
                  <a:srgbClr val="FFFFFF"/>
                </a:solidFill>
                <a:latin typeface="+mj-lt"/>
                <a:ea typeface="+mj-ea"/>
                <a:cs typeface="+mj-cs"/>
              </a:rPr>
              <a:t>3. Popularity Based Recommender System</a:t>
            </a:r>
          </a:p>
          <a:p>
            <a:endParaRPr kumimoji="1" lang="zh-CN" altLang="en-US" sz="3200" dirty="0">
              <a:solidFill>
                <a:schemeClr val="bg1"/>
              </a:solidFill>
            </a:endParaRPr>
          </a:p>
        </p:txBody>
      </p:sp>
      <p:sp>
        <p:nvSpPr>
          <p:cNvPr id="32770" name="AutoShape 2" descr="data:image/png;base64,iVBORw0KGgoAAAANSUhEUgAAAxoAAAKWCAYAAADORe9FAAAAOXRFWHRTb2Z0d2FyZQBNYXRwbG90bGliIHZlcnNpb24zLjcuMiwgaHR0cHM6Ly9tYXRwbG90bGliLm9yZy8pXeV/AAAACXBIWXMAAA9hAAAPYQGoP6dpAADfAUlEQVR4nOzdd3xT5f4H8M9Jmu4BHRQKLaDsraLIUFABxS0uHAjXvfWq13vV+1Pc13nV67hXQQTFxUYRZBeQvTe00HQ3HUnbJG328/ujtFKStE2b5KTJ5/168dKe5Jznm9Jy8s3zPN+vJIQQICIiIiIi8iKF3AEQEREREVHwYaJBRERERERex0SDiIiIiIi8jokGERERERF5HRMNIiIiIiLyOiYaRERERETkdUw0iIiIiIjI65hoEBERERGR1zHRICIiIiIir2OiQUSNjBs3DpIkYcOGDXKHAgDo0aMHJEmCWq1udDzQ4gQCMyZvWrhwIS6++GLExMRAkiRIkiR3SF4V7H9/ADBjxgxIkoQZM2bIHQoRhQAmGkRBpP5Nef0fhUKB+Ph4pKenY8KECfjnP/+JI0eO+CWWjz76CDNmzEBlZaVfxvO1DRs2YMaMGUH9JrQpq1evxi233ILt27cjIyMDo0ePxujRo5s9T61WN/qZrP+jVCqRmJiISy65BJ999hlsNpsfXoV/TZ8+3el1q1QqpKamYtKkSZg/f75Xx1Or1ZgxYwa++eYbr16XiKi1wuQOgIi8r3fv3ujUqRMAwGQyoby8HGvWrMGaNWvw5ptv4uabb8b//vc/JCUlOZ2bkZGBvn37Ijo6uk0xfPTRR8jNzcX06dPRoUOHVl/n3HPPRWRkJFQqVZviaasNGzbg1VdfBVD3ybcr3vreBaIvvvgCAPD+++/j2WefbdU1hg8fjoiICACAxWJBbm4uNm/ejM2bN2PBggX4/fffER4e7rWYA0WnTp3Qu3dvAIDZbEZ2djZWrlyJlStX4oEHHsCXX37plXHUajVeffVVjB07FtOnT3f5nOTkZPTt2xfJycleGZOIqClMNIiC0Isvvuj0RqO8vBzz5s3DG2+8gYULF+Lw4cPYtm0bEhISGj1v7ty5foy0eWvXrpU7hBYLtO+dNx07dgwAcPXVV7f6GvPnz0ePHj0avhZC4Mcff8TUqVOxYcMGzJw5E48++mhbQw04kyZNajTLYLfb8e677+LFF1/EV199hVtvvRUTJkzwSyyPP/44Hn/8cb+MRUTEpVNEISI5ORlPPfUUdu3ahS5duuDYsWN4+umn5Q6L2ona2loAQFRUlNeuKUkS7rjjDkyePBkAsGbNGq9dO5AplUq88MILGDNmDABg0aJFMkdEROQbTDSIQkz37t3x+eefAwC+++475OfnN3rc3YZYm82Gjz/+GBdddBHi4uIQERGBtLQ0jBo1Cq+88krDXoxvvvkGkiQhNzcXANCzZ89Ga9Trr7thwwZIkoRx48bBZrPh3XffxeDBgxEdHd3oU293m8HPtGPHDlxzzTVITExETEwMRo0ahSVLlrh8bnMbfuvX1Z/5CbQkSQ3Lpl599dVGr+fMmaOmri2EwHfffYexY8eiQ4cOiIqKQr9+/fD3v/8dWq3WZSxnbrhesWIFLr30UsTFxSEhIQGTJk3C3r173X5PmmI0GvHGG29gyJAhiImJQXx8PEaMGOFyr0T9a6r//p/59+mtDcXdu3cHULecypWKigo8//zz6Nu3L6KiotCxY0eMGzcO8+bNgxDC7XW3bNmCyZMnIzU1FeHh4ejWrRvuueceHD161OMYf/zxR6hUKsTExGDVqlUen+/KhRdeCAAuf7YPHTqEV155BSNHjkSXLl0QHh6OLl26YPLkydiyZYvT88eNG4fLLrsMAJCZmdnoZ/TM3yd3m8Hrf2+nT58Os9mMGTNmoFevXoiMjER6ejqeeeYZGI1Gt6/l559/bigUkJycjOuvvx579+5t9Ht+ts2bN+Omm25C586doVKpkJiYiP79++P+++/Htm3bmv8GElHA49IpohB0/fXXIy0tDUVFRVi1ahXuu+++Zs+ZMmUKFi5cCKBu30RiYiJKSkqwY8cObN26FTfddBOGDRuG1NRUjB49Grt27YLZbG60Lh+A01ItIQRuvPFGLF++HOeeey4GDBgAk8nU4teyadMmvPHGGwgPD0e/fv1QWFjYEM8HH3yAZ555psXXcmf06NHIy8tDfn4+0tPTkZGR0fBYnz59mj1fCIG7774b33//PQDgnHPOQYcOHXDo0CG8++67+Omnn7Bu3Tqcc845Ls//73//i0cffRSdO3dGnz59cPz4caxcuRKbN2/Gzp070a9fvxa/lrKyMlxxxRU4ePAgFAoFBg0aBKvVih07dmDHjh1YunQpli1bhsjISADA4MGDYbPZXP59nvl9aItdu3YBgMvXkZ2djcsvvxz5+fkIDw/HoEGDUFlZiczMTGRmZmLVqlUNb5LP9MUXX+Cxxx6DEAKdOnXC0KFDkZ2djW+//Rbz58/HggULcM0117Qovq+++goPP/ww4uLisHz58hZtgm+JmpoaAHC5p+fpp5/G2rVr0aFDB3Tp0gVpaWnIy8vD4sWLsWzZMsydOxd33nlnw/MHDx6MiooKHDp0CPHx8Rg8eHDDY126dGlxTFarFRMnTsSmTZswYMAA9OjRA1lZWfj3v/+NQ4cOuUyyXn/9dbz88ssAgLS0NKSlpWHDhg0YNWoU/u///s/lOEuXLsXkyZPhcDiQlJSEIUOGoKamBvn5+Zg1axZiY2Nx8cUXtzhuIgpQgoiCRvfu3QUAMXv27Gafe/PNNwsA4qGHHmp0fOzYsQKAWL9+fcOxXbt2CQAiPT1dHDlypNHzq6qqxFdffSXy8vJcxpKTk+Ny/PXr1wsAQqlUik6dOoktW7Y0PFZbW9vsderjDAsLE1OmTBEGg0EIIYTD4RCffPJJw2P79u1r9vWdadq0aS6/h6+88ooAIF555RWX5zV17f/85z8CgIiLixOrVq1qOF5cXCxGjx4tAIgRI0Y4XQ+AACCio6MbxVNdXS2uuOIKAUDcfvvtbuNxpf7vfeDAgSI7O7vh+M6dO0VqaqoAIJ5//nmn85r7+3QnJyen4XWcea7ZbBYnTpwQTz75pAAgEhISxKlTpxqd63A4xPDhwwUAMXbsWFFSUtLw2IoVK0RMTIwAID7//PNG5+3du1eEhYUJAOLdd98VdrtdCCGEyWQSjz76aMN4RUVFjc5z9ff33nvvCQAiJSVF7Nmzx6PXXv+zNG3aNKfHzGaz6N27twAgXnvtNafH58+fLw4cOOD0/ViyZImIjY0V8fHxorq6utHj9b9TY8eOdRuTu5/j2bNnCwBCpVKJAQMGiOPHjzc8tnXrVhEfHy8AiBUrVjQ6b/v27UKhUAhJksQXX3whHA6HEEIIo9Eopk6dKlQqlcuYBg0a1PB3Z7PZGr3G9evXi2XLlrl9DUTUfnDpFFGISk9PBwCUlpY2+9ysrCwAwC233IL+/fs3eiw+Ph73339/w/U8Zbfb8cUXX2DkyJENx+o/TW+JxMREzJ49GzExMQDqlhs98cQTmDx5Mmw2Gz788MNWxeUtQgi8++67AIDXXnut0abfzp0746effkJ4eDi2b9+OdevWubzGfffd12iJVlxcHP79738DAFauXNniWLKyshr2A3z77bc499xzGx4bPnw4/vOf/wAAPvvsM+j1+hZft6XOXHYVERGBPn364JNPPsFtt92Gbdu2oWfPno2ev3btWuzatQsRERH48ccfkZqa2vDYVVddhVdeeQUA8M477zRaQvX+++/DZrPhhhtuwN/+9jcoFHW3uoiICHz66acYOHAgqqqqGippufPyyy/jb3/7G7p164aNGzfivPPOa/P3wGw2Y//+/bj11luRlZWFxMREPPjgg07Pu+WWWxrNSgB1P9s33HADnn76aVRXV+OXX35pczxns9lsmDNnTqOZuosvvhj3338/gLolfGf697//DYfDgfvuuw8PP/xww8xSdHQ0Zs2a1bAs7mxZWVno2LEjHnnkESiVyobj9cusrrvuOm+/NCKSARMNohBV/8a8JW8o65OItWvXut1P0FoJCQm44YYbWn3+fffd5zIxqa9e9Pvvv7f62t5w9OhR5OfnIzIyEg888IDT4127dsXNN98MAG7X/te/yTvT4MGDERkZiaqqKlRUVLQoltWrV0MIgTFjxrh803zzzTejW7duMBqN+OOPP1p0TU8MHz68of/GyJEj0b17dygUCixfvhxz5syBw+Fo9Pz678ett96Kzp07O13v4YcfRkREBHJzc3H8+HGn85544gmncyRJwpNPPtnoeWcTQuDpp5/G66+/jnPPPRebNm3yaHna2ebMmdOQYEVGRmLYsGFYtmwZLr74Yqxdu7ZRAnWmvLw8/Otf/8Jtt92Gyy+/HGPGjMGYMWPw008/AQD279/f6pjcGTZsGIYPH+50vH4/yalTpxodr9/A/5e//MXpHJVKhbvvvtvlOOnp6aisrMTq1avbGjIRBTDu0SAKUQaDAUDdjERzRo4ciREjRmD79u0Nzf8uvfRSjB07Fueff36bOkT37t270Seanjp7huXs4xqNBtXV1S16nb5w4sQJAHX7GeqTu7MNHDiw0XPPdubMw5lSUlKQn58Pg8HgsieKu1gGDBjg8nGFQoF+/fqhoKAAJ06cwFVXXdXsNT1xdnnb+pjuuusu/Otf/4LFYsEHH3zQ4njj4uKQnp6O7OxsnDhxAv369UNlZSXKysqaPK+57/dzzz2HPXv2YODAgVi9erVHexxcObOPhk6nQ1ZWFqxWK84991y3P79z5szBww8/3OR+JW8n/YD7n7X6vjz1/24Ada+lvLwcADBkyBCX57k7/te//hWPPfYYJk6ciAsuuADjx4/HmDFjMHbsWMTFxbXlJRBRAOGMBlGIysvLA/DnG4imKBQKrFixAk899RSioqKwdOlSPPvssxg+fDh69uzZpk7E7t58t5S7+M887otlQC1V/8asqe9z/Sfa7uJ09z2qXxIkmqi85O1YvK1Pnz6YPXs2AODTTz+FRqNpeKw18Z75Rtjdec29xuzsbAB1Fc+80dhu0qRJDY0JDx8+jJMnT+Kiiy7CvHnz8Nhjjzk9/+TJk3jggQdgMpnw7LPPYu/evaiurobD4YAQAl999RWAuo3b3ubJz1p9FSpJkhAbG+vyPHdJw6OPPoq5c+di6NCh2L17N9555x1cd9116NSpEx588EFUVVW15WUQUYBgokEUghwOB7Zu3QoAuOiii1p0TseOHfHRRx+hrKwMe/fuxccff4zLLrsMubm5+Mtf/oIFCxb4MmS36j+9bur4mW926mdf3L05b6qEZ2vUvwFrai9M/ZtrX3+SG0ixnGnQoEGIi4uDxWJptByoNfGe+YbX3XnNvcavvvoK/fr1w/Lly3HHHXc4lfxtq/T0dCxcuBAxMTGYNWsWNm/e3Ojxn3/+GVarFVOmTMH777+PYcOGIS4uruFn9+yS1HKpT0qEEG5/b5pKWKdOnYp9+/ahuLgYP/74I+677z6EhYXhq6++crvkiojaFyYaRCFoyZIlKCkpgUqlwsSJEz06V5IkDBs2DE8++STWrVuHf/zjHwDQ8Cnrmc/zB3c9EeqPp6amNlo2Vf/myF2CUv9p9tla+3rqN9Xm5eU1+rT9TIcPH270XF+pv/6RI0dcPu5wOBo6gPs6lrPVJ35nLgdqLl69Xt/wprv+uR06dEBKSkqT5zX3/e7UqRPWrl2LXr16YeHChbjnnnuc9o+0Vbdu3Rr2kPzzn/9s9Fh9X41Ro0a5PNfd3gx//c7V69ixY8OMz4EDB1w+5+DBg81ep3Pnzrj99tsxc+ZMbN++HQqFAr/++iuKi4u9Gi8R+R8TDaIQk5ubi8cffxwAcM8996Br165tul59rfuioqJGx+s7SNd3lPaVWbNmwWw2Ox2vb0p4diJV36ti586dTufs2rXL7Zu41r6e/v37IyMjAyaTCTNnznR6vKioqKE/yZVXXunRtT01ceJESJKEzZs3u2z2t2jRIhQUFCAmJsZrvSJa4sCBAw1J2Jm9ROq/H/Pnz0dJSYnTef/73/9gNpvRvXt39O3b1+m8+ipaZxJCNBxv6vudlpaGdevWoUePHvjhhx9w7733tniJWks9/fTTiIyMRGZmZqPN9/U/a2cuI6t37Ngxt9Wm/PU7d6b6Kmqulk/abDbMmzfPo+sNGDCgodfO2f+mEFH7w0SDKESUl5fjk08+wfDhw1FcXIwBAwa0uPTrvHnz8Prrrzt1MK6oqMAnn3wCADj//PMbPVb/hjEzM7PtwTehoqIC9913X8PSDSEEPv/8cyxatAhKpdKpYd+kSZMA1M3A7Nixo+F4VlYWpk2bhrAw1zUy6l/Pli1bPFpKI0kS/va3vwEAXnnlFaxdu7bhMY1GgylTpsBiseDiiy9u6OzsK7169cLkyZMB1CWZZ1YQ2rNnT0M1pscff9xvS6eOHz/eULGoX79+jSoeXX755bjwwgthNptxxx13NFoKtWrVqoZu7f/4xz8afZr/7LPPIiwsDEuXLsUHH3zQMBthsVjw1FNP4dChQ0hISMAjjzzSZGzp6elYv3490tPTGzZnezPZSE1NxbRp0wAAb731VsPxMWPGAKhLlvft29dw/MSJE7j11lsRHh7u8nr15YGPHDnidsbO255++mlIkoSZM2c2mtWsra3FAw88gJycHKdzqqurMWXKFGzYsKHRTJHdbscnn3wCnU6HmJiYRskjEbVTcjTvICLfqG+q1rt3bzF69GgxevRoMXz4cNGjR4+GpmkAxK233ioqKipcXsNV07J///vfDed27dpVXHjhhWLQoEEiPDy84Vhubm6j68ydO7fhnEGDBomxY8eKsWPHir179wohWtZc7MzX5K5h32uvvSbCw8NFXFycGD58uEhLS2sY991333W6nsPhEOPHjxcAhEKhEH379hWDBg0SCoVCXHrppeLOO+902bCvqqpKdOzYUQAQXbp0EaNHjxZjx44Vb7/9dpPfu/ox668LQPTq1Uucf/75Dd+/jIwMcfLkSadY65/v6femKaWlpWLw4MENzRKHDh0qBgwY0DDW+PHjGzVMbMtYQjRu2Dd8+PCGn8tRo0aJHj16CIVCIQCI5OTkhp+NM2VlZYlu3boJACIiIkKcf/75olevXg3XnDp1akOTuDN9/vnnQpIkAUCkpqaKCy+8UHTo0KHhOr/++qvTOe7+/rKyshp+rp544okWv/amGvadee3670H967dareLiiy9u+Dvq37+/GDRokJAkSXTp0kW88cYbbq97+eWXNzSHHDFihBg7dmyjpo7NNexzF2tTv6+vvvqq078P8fHxIiIiQrz55psCgLj88ssbnq/T6RqeHxMTI4YOHSqGDx8ukpOTBQAhSZL46quv3H7PiKj94IwGURDKysrCH3/8gT/++APHjh2DzWbD+PHj8dJLL+HIkSP4+eefkZiY2OLr3XzzzXjnnXcwYcIEKJVKHDx4EMXFxRg0aBDeeOMNHDp0CBkZGY3OmTp1Kj7++GMMGTIEJ0+eRGZmJjIzM1FZWenV13rJJZdg06ZNGDNmDLKzs6HT6XDxxRdj0aJFDTMJZ5IkCYsXL8YzzzyDtLQ05OTkwGg04oUXXsCqVaugUqlcjhMfH49Vq1Zh0qRJMJvN2Lp1KzIzMxv2NDRFkiR89913mDt3Li655BKUlpbi8OHD6N69O/72t79hz549jZYM+VJKSgq2bt2K1157Df3798eJEyeQm5uLCy+8EP/5z3/w22+/edQw0RO7du1q+LncsmULysvLMWjQIPzjH//A4cOHMWzYMKdzevXqhb179+K5555DRkYGDh8+jNLSUlx66aX49ttvG3pUnO2RRx7Bpk2bcOONN8LhcGDfvn2Ijo7G3XffjT179uCaa65pcdy9evVq6Hfxn//8x+XPVWudOctUP6sRFhaG33//HU888QRSU1ORnZ2NyspK3Hfffdi9e3eTyx2///57TJ8+HfHx8di9ezcyMzOxbds2r8Xryssvv4yffvoJF110EbRaLbKzszFmzBhs3rwZQ4cOBdB4431cXBy+/fZbTJ06Fenp6VCr1Th8+DASExNx9913Y+/evS57xxBR+yMJ4eVFp0REREQAPvjgAzz33HN46qmn8NFHH8kdDhH5GWc0iIiIyOvsdjvmzp0LAH4tLkBEgYOJBhEREbXarFmzsGnTpkbHtFotpk+fjgMHDiAtLQ3XXXedTNERkZxcl1chIiIiaoFNmzbh/vvvR2xsLM4991wIIXD06FFYrVZER0fj22+/9dm+HyIKbJzRICIKQm+//TYuvPBCxMXFoVOnTrjxxhtx/Phxl8/duHEjrrvuOqSlpUGSJCxZssS/wVK7Nm3aNNx5553o1KkTTp48iWPHjiEtLQ333nsv9uzZg8svv1zuEIlIJkw0iIgCxBdffIEhQ4YgPj4e8fHxGDlyJFasWNGqa2VmZuKxxx7Dtm3bsHr1athsNkycOLGh38iZjEYjhg4dik8//bStL4FC0GWXXYZ58+bh5MmT0Ov1MJvNUKvVmDVrFnthEIU4Vp0iIgoQv/zyC5RKJXr16gUAmDNnDt577z3s3bsXAwcObNO1y8rK0KlTJ2RmZuLSSy91+7z68r833nhjm8YjIiLiHg0iogBx9obZN998E1988QW2bdvW5kSjqqoKADzqn0JERNQWTDSIiAKQ3W7H/PnzYTQaMXLkyDZdSwiBZ555BmPGjMGgQYO8FCEREVHTmGgQEQWQgwcPYuTIkTCZTIiNjcXixYsxYMCANl3z8ccfx4EDB7B582YvRUlERNQ8JhpERAGkb9++2LdvHyorK7Fw4UJMmzYNmZmZrU42nnjiCSxbtgwbN25Et27dvBwtERGRe6w6RUTkwttvvw1JkvD000/7ddzw8HD06tULw4cPx9tvv42hQ4fi448/9vg6Qgg8/vjjWLRoEdatW4eePXv6IFoiIiL3OKNBRHSWnTt34ssvv8SQIUPkDgVCCJjNZo/Pe+yxx/D9999j6dKliIuLQ0lJCQAgISEBUVFRjZ5rMBiQnZ3d8HVOTg727duHxMREZGRktO0FEBFRyOKMBhHRGQwGA+666y589dVX6Nixo1/HfvHFF7Fp0yao1WocPHgQL730EjZs2IC77rrL42t98cUXqKqqwrhx49ClS5eGPz/99JPTc3ft2oXzzjsP5513HgDgmWeewXnnnYeXX365za+JiIhCF2c0iIjO8Nhjj+Gaa67B+PHj8cYbb/h1bI1Gg6lTp6K4uBgJCQkYMmQIVq5ciQkTJnh8LU9aJI0bN86j5xMREbUEEw0iotN+/PFH7NmzBzt37pRl/FmzZskyLhERkS8w0SAiApCfn4+nnnoKq1atQmRkpNzhEBERtXuS4Hw5ERGWLFmCm266CUqlsuGY3W6HJElQKBQwm82NHiMiIqKmMdEgIgKg1+uRm5vb6Nhf/vIX9OvXD3//+9/ZUZuIiMhDXDpFRAQgLi7OKZmIiYlBUlISkwwiIqJWYHlbIiIiIiLyOi6dIiIiIiIir+OMBhEREREReR0TDSIiIiIi8jomGkRERERE5HVMNIiIiIiIyOuYaBARERERkdcx0SAiIiIiIq9jokFERERERF7HRIOIiIiIiLyOiQYREREREXkdEw0iIiIiIvI6JhpEREREROR1TDSIiIiIiMjrmGgQEREREZHXMdEgIiIiIiKvC5M7ACIi8h6HQ0BvMEGvr0WV3oTq6lr06ZWKXeuPoay4Eka9CTUGM2przKg1mmGqtcJca4HZZIXFYkPGuZ1gzSvE4T+OwW61w2F3wG6zw+EQAIAlum8QkxAj86skIqL2gIkGEVE7UVlVg9KyapSW6VFWrke51oDyCgMqTv9XqzNCbzA1JAX1XnvxBiyZsxnqLE2zY0THRiCyxoya6lpfvQwiIgoRTDSIiAKE1WpHUUklCgq1KCjSoaBQh6KSqobkwmS2tuq6eoMJsfFRLYvBYkdchKpV4zj0HwG1iwFJibqVuaf/e+bXkhKQogCpA6BIABQJkKQOgKL+6w5nPNYRkhTeqliIiEh+TDSIiPysxmTBqRItThVXoMpowtTxF+DtD3/D6nWHYT9rNsIb9AYTYhNammjYoIps5a1BVAOOYs9Pa+oxKQqQEhoSjz//vwMkRUdAkQqEdQeUPSAp4loXNxER+QQTDSIiHzFZbDhRUIZTxRWn/9QlF5pKPcTpd9cRKiXuuvx8xMZE+CTJAAC9wdziGQ2b1Q5VQgDdGkRt3R9HifNDZ3+tSASUPQBld0hh3QFldyDs9NeKWH9ES0REZwiguwkRUftlsztwqrgCh9QlOJxbgsNqDU4VVcDmcDR5ntlqR7G2GundEn0Wm2dLp2wIC4/0WSw+5dDW/bHucZGEJJ9OPLpDOiMBqUtCuLmdiMgXmGgQEbVCaaUBe7MLcTCnGEdyNTiWXwqTxdaqa6lLtMjwYaJhMJrQOT66Rc+1We1QtXKPRkBzlNf9se52kYSk1M2EqAZCUg0BVMMghXWTI0oioqDCRIOIqBkOh0B2UTn2nSzC/pNF2HeyCMXaaq9dX63R4cphvb12vbMZDGbEpiW16LlWiw0qVYjdGhxldX+sOxuSEKFIBlRDIamGAqqhgGoIZz6IiDwUYncTIqLmORwCR/M02HY0D3uzC3EgpxiGWrPPxsvV6JCcFIfoqHDU1Fq8fn29vuVLp4J2RsNTjnLAvBbCvPb0AQVEWO+6hEM1rC75COsFSWLfWyIid5hoEBEBKKsyYOuRXGw9kovtx/JQafBfHwm1RgsASO+WiONZzpue28qTPRoOh4BSpfR6DO2fA7AdB2zHIWrn1x2SYiBUg+uWWqmG1v1X2bKZIyKiUMBEg4hC1v6TRVi3Lxtbj+Yiu7BctjjUGh0AIMOXiUYLy9sCgCKMiUaLCCNg2QZYtv255ErZDVANhxQxFoi4BJIiXtYQiYjkxESDiELWr9uPYOGmg3KHgfIqI4wmC9K7+mZDuMHY8vK2ADij0Rb2AsBeAGFaAiAMQnXe6aRjHCRVH7mjIyLyKy4uJaKQNWZgT7lDaKAu0SIj3TeJht3ugDK85Z8rKZS8NXiHrW6DueF9iIpr4Si9DI6qGRCm9RDCJHdwREQ+x7sJEQUtg9mC349m4YVlv0NrrHF6/KJ+GQgPkGVCao3OpyVuhUJq8XMVYZzs9glHIVD7PUTlQxCai+DQPQBRMw/CXih3ZEREPsG7CREFlXxdFdZnncL6E6ewM68QVrsdADCiRzpuHDKg0XOjIlQ4v3dXbDuaJ0eojeRqdBg/rBcUCgkOH3QIt1htUIWHwdqSXh8eJCXUWibAnAlhzgTwal1Fq4hxkCLGAarzIEm8PRNR+8d/yYio3cvXVeK3wyew4sgJHNWUuXzOxmy1U6IBAKMH9gyIREOt0SIiQoVOKfEo0VR5/fr1lad05fpmn6tQBsYsT0ixZQG2LAjjV4AUDxExBlLEFUDkeEhSy/fXEBEFEi6dIqJ2qaiqGrO27sLNM7/H+E9n48P1f7hNMgBg80k17A6H0/ExgwJjn8aZlad8Qa83t7jylKTkjIasRDVg+g2i6lmI0lFwVL0AYdkBIbw/0xVMNm7ciOuuuw5paWmQJAlLlixp9LgQAjNmzEBaWhqioqIwbtw4HD58WJ5giUIEEw0iajdK9QbM2b4HU2b/iMs/mYV312zCoWJNi86tMpmxt6DY6Xj31I5IT+ng5Ug9l1+qg8MhfFZ5Sm8wITYuskXPZRO6ACKMQO1CCO3dEOVXwKH/GMIm/wxcIDIajRg6dCg+/fRTl4+/++67+PDDD/Hpp59i586d6Ny5MyZMmAC9vvlZPiJqHS6dIqKApjXWYOXRLKw4cgK78grhaMOnuhuzczA8o6vT8dEDe+DHDfvaEGXbma12FGurfVZ5ymBsedM+ScFEIyDZCwDjZxDGzyBUF0CKugmIvBqSIlbuyALCpEmTMGnSJJePCSHw0Ucf4aWXXsLkyZMBAHPmzEFqaiq+//57PPTQQ/4MlShk8G5CRAHH7nBgQ9YpPPbzMlzy0Vd4dcU67MgtaFOSAQCZ2WqXx0cH0PKpDF/OaLRw6ZTgyqnAZ90NUf3PuqVVlc9CmDdDCOelgVQnJycHJSUlmDhxYsOxiIgIjB07Flu2bJExMqLgxhkNIgoYhZXVWLDvEBbtP4ySaoPXr39MUwaN3oDUuMafAA/v0w2R4WEwtaQikw+pS7SYOLS3T66tN7S8aR+XTrUnJsD0C4TpF0CRChF1PaSomyCF9ZI7sIBSUlICAEhNTW10PDU1Fbm5uXKERBQSmGgQkaysdjvWHD+JBXsPYUtOXptnLZqzMTsHt543uNGxCFUYhvdJx+ZDOT4duzm5Gh1SkuMQHRWOmlqLV69tMJiQ4UF3cGqHHBrA+BWE8SsI1WBIkTcBUddCUnSQO7KAIUmNp+uEEE7HiMh7mGgQkSxOlWsxf+8hLDlwBNqaWr+Nm5mldko0gLrqU3InGvWVp9K7dsTx7JZtcm8pvcGEuJZueuf7rvbPehDCehDQvw0ReSWkmPsgqQbKHZVsOnfuDKBuZqNLly4Nx0tLS51mOYjIe5hoEJHf2BwOrDqahXm79mNXnjzdkLfk5MFqt0N1Vq+IMYN6yBLPmdQaLQAgvVuiTxKNmPiWVZ0SzDSCiBUw/Qph+hUi/GJIMfcC4WND7lP8nj17onPnzli9ejXOO+88AIDFYkFmZibeeecdmaMjCl5MNIjI5wxmM37ecwjf7tyLoip5S0kaLRbsyivEyJ4ZjY6nJSXgnC6JOFWslSkyoLzKCKPJgoxuSV6/tsGDPRrs1hCkLNsgLNuAsN5A9L1A1HWQpHC5o/Iag8GA7Ozshq9zcnKwb98+JCYmIiMjA08//TTeeust9O7dG71798Zbb72F6Oho3HnnnTJGTRTcmGgQkc8UVlZj7o69mL/3EIwW7+45aIuN2WqnRAOo6xIuZ6IBALkaLdJ90LSvvjN4S7AvXJCzZUFUvwAY/g1ETwWi74CkiJc7qjbbtWsXLrvssoavn3nmGQDAtGnT8M033+D5559HbW0tHn30Ueh0OowYMQKrVq1CXFycXCETBT0mGkTkdfsLi/H11t1YfSwb9gB815qZnYO/T7jU6fiYQT3x7ZrdMkT0p5wSHfr6ZEbDhLgWlrf19YZ8ChCOUgjDB4DxvxBRt0CKmQ5J6dxnpr0YN25ck93TJUnCjBkzMGPGDP8FRRTimGgQkVc4hMDqY9mYvW23yw7cgeRkuRYFlVXo1iGh0fFhvdIQGxkOg0m+2ZdcjQ7jh/WCJHl3ZsFitUMVqWrRc5t6s0ZBSBiBmjkQNfNObxy/P6Q3jhOR97BYOhG1icVmw7xd+zHxs9l4csGvAZ9k1HPVvE+lVOKifs5LqvwpV6NFRIQKqSk+WMqiaNkGYIeDiUZosgGm5RAVN8GhvQfCvIFJJxG1CRMNImoVi92O73ftx4TPZuO1FeuQr6uSOySPbMx2Xcp2jMxdwnNOl7jNSPf+8imbEFCGNf/PPhMNgmUbhO5BiIprIWoWQojA2WNFRO0HEw2iFpoxYwYkSWr0p742eyix2O34Yfd+XPnZbLy6Yp1POnj7w3Z1Psw2507go2Uuc5tfqoPDIZDe1QcbwvUmxMQ1v0/DbmeiQaed3jguysafTjgcckdERO0I92gQeWDgwIFYs2ZNw9fKs3oxBDOr3Y5F+w/jv5t3yF6i1htqrTZsVxfg0l49Gh1PSYhF324pOF5QJktcZqsdJbpqn1WeiouPRLXO2OTz7DY7lGFK2G12r8dA7ZSjpK5SVc1sIPZZSJGXNX8OEYU8JhpEHggLCwu5WQyr3Y7F+4/gv3/sQGFltdzheNXG7BynRAMARg/qKVuiAdRVnuruk0TDjNgWVJ6yWuxQRYQx0SBnthMQlQ9BqC6CFP88JNUQuSMiogDGpVNEHsjKykJaWhp69uyJKVOm4NSpU3KH5DM2hwPz9x7EVZ9/g/9bvibokgygrsytK3J3CZe7l4bVYoMqnJ9DUROsOyAqboWj8ikIW57c0RBRgOKdhKiFRowYgblz56JPnz7QaDR44403MGrUKBw+fBhJSd7fuCunNcey8d7aTVBrK+UOxafydFXIqdChZ1LHRscH9+yChJhIVBlNssSVq9EhJTkOUVEq1NZavXZdQ0sTDasdqoiWlcKlUCYA0woI0xqI6NshxT4OSeH9BJmI2i/OaBC10KRJk3DzzTdj8ODBGD9+PJYvXw4AmDNnjsyRec+R4lJMnTsfj83/JeiTjHquZjWUCgUu7t9dhmjq5JScrjzl5Q3hBmPLNoNbLTaEcUaDWswK1HwHUXYFhOEzCFErd0BEFCCYaBC1UkxMDAYPHoysrCy5Q2kzjd6Afyz9HTfP+h47cgvkDsev3JW5lbP6VK5GCwBeXz6lN5hb1B3cxhkNag1hhDB8DFE2AaLmRwjBPT5EoY6JBlErmc1mHD16FF26dJE7lFartVrxn8ytuPKz2Vh84AgcIdica2duIWoszsuTRg/oAYXUsgZ33lZWZYTRZPFBosE9GuQHjlKI6pchyq+BMK2WOxoikhETDaIWeu6555CZmYmcnBxs374dt9xyC6qrqzFt2jS5Q/OYEAKL9h/GxM9m49ON21Brde4nESosdju25jhvZu0YF40B3VNliKhOrkaLjG7e3fuj17cs0aib0WCiQW1kPwVR+RgcFVMgLHvkjoaIZMBEg6iFCgoKcMcdd6Bv376YPHkywsPDsW3bNnTvLt9a/tbYrs7HzTO/xwvLVqFU33Q/hVDhrvrU6IE9/BvIGdQaHTJ8MaPRkvK2VhuXTpH3WPdAaKfUVaiyl8odDRH5ET+yImqhH3/8Ue4Q2qTMYMRbv2/Ab0dOyB1KwNl0Uu3y+JhBPfG/5dv8G8xpuRodrhjaC5IEeGtFm8FgQkxcZLPPs1rtiOTSKfI20woI82Yg7hkg6g5IEj/rJAp2/C0nCnJCCHy/az8mfT6HSYYbRVV6nCgtdzo+oHsqEuOiZYgIUJdoERGhQmpKvNeuaTCaEdeiPRrcDE4+IvQQ1a9CaKdAWI/JHQ0R+RgTDaIgdlxTjju++QmvrlgHvdksdzgBzdXyKUmSMGqAPEvj1Jq6Erfe3BBea7IiMiai2edxMzj5nHUfRMVkOPTvshwuURBjokEUhGqtVry3ZhMmz5yHvQXFcofTLmzMVrs8PnpQT/8Gclp+aSWEEN7vEK5svpIWN4OTf9gA48zT1anWyx0MEfkA7yREQSYzOwevrViHgspquUNpV/bkF8FgNiM2ovEn/qMGdIdSIcHu8G/pX5PVhmJttdcrT9kBKBQSHE28nrqGfc3v5SDyCnsBROVDEJGTIMW/wu7iREGEMxpEQaJUb8BTC37Fgz8sYZLRCjaHA5tP5jodj4uOxOCe8vRK8UXlKYPRjOhmNoSzYR/JwrQComwSRO0vckdCRF7CRIMoCPy4+wCu/mIuVh5t/13K5ZTpZvnUGJmWT+WW6Ly+dMpgMCG2mUSjbo8GEw2SgdBBVD0Lh+4RCLtG7miIqI2YaBC1Y6V6A+7/fjFe+W0tN3t7waaTaggXtWTlSjTUGi06JcchKsp7b/pb0h3cZrVzMzjJy7y2bu9GzUK5IyGiNmCiQdRO/Xb4OK7737due0CQ58oMRhwpcW4o1qdbCjp1iPV7PA2Vp7p6b1ZDbzA3m2g4HAJKldJrYxK1iqiGqH4BDu19EPYiuaMholZgokHUzlSbTHh28Qr8ddFvqKw1yR1O0HG3fEqOLuHqEi0A7yYahhZ2B1eEMdGgAGHZdHp2Y77ckRCRh5hoELUjW07l4rr/fYtfD7HRla9kZjn30wDkKXNbVmWE0WRBRro3ZzSaXzoFgDMaFFiEEaL6JTgqn4VwGOWOhohaiItwidoBk9WG99Zuwryd++DfIquh50BRCXQ1tegY3fjN+Ih+GVCFKWG12f0aT65GhwyvLp0yIbkFiYZCyc+hKACZfoGwHgQ6fARJNUDuaIioGbyTEAW4A0UluPGr7/Adkwy/cAjhct9LTGQ4hp2b5vd41BqtVytPGVqwRwMAFGH8HIoClF0NUXE7RM33ckdCRM1gokEUoBxC4NPMrbhj9k/IqdDJHU5ICaQyt7kaHdK7JkJqvqF3i7R06ZTEGQ0KaGaI6hlwVD4F4TDIHQwRucE7CVEAKtUbMO3bBfjPxm2wORxyhxNyNp9Uw+GizK0sG8I1OkRGqtApOd4r12txoqHg7YHaAdMKiIobIayH5Y6EiFzgnYQowGw5lYsbv5qHHbkFcocSsiprTdhfWOx0/JwuSeia5J03/C3VUHnKS8un6qpONd2wDwAkpZemUIh8zZ5Xt5TK+K3ckRDRWZhoEAUIu8OBj9ZvwX3fL0aFsUbucEJeZpba5fFRA/27fCq/tBJCCK9VnmrxjIbE2wO1JxYI/etw6J6AcOjlDoaITuOdhCgAlBuM+Mu8Rfhi83aXS3bI/zZmuy5zO2ZQD7/GYbLaUKzVe63yVE2tBdExEc0+j0unqF0y/w5RcQOE9YDckRARmGgQyW53fiFumjkP29X5codCZzhSUooyg3O9/gv7ZiDCzz0mvFl5SghAakH8giunqL2yF0BU3AFhnC13JEQhj4kGkYy+2bYH98xdgFI9G1AFGgFgo4vqU5HhYRjeJ92vseSW6JCRnuS167WkvACXTlH7ZoXQvw2H7hEIR5XcwRCFLN5JiGRgtFjw1IJf8fbqTFaVCmCZbpZP+btLuFqjQ0pSLKKiVF65Xk2tBVEtWD5F1O6Z10KU3wBh2Sd3JEQhiYkGkZ/l6ypx26wfsPJoltyhUDO2nMpzmQhe4vdEQwtJkpDupX0aeoMZcc1tCOfSKQoWjiII7d0Qtb/IHQlRyGGiQeRHu/IKcOvXPyK7XCt3KNQCerMZe/KLnI53TU5Aj9SOfosjV1PXsNF7iYYJsQlNJxqCmQYFFQtE1XMQhs/lDoQopDDRIPKTRfsPY/p3i6CrqZU7FPJAZpb8y6dKKw2oMVmQ4cVeGjFxTffSYPUzCj4CwvARHFUvQAir3MEQhQQmGkQ+5hAC767ZiBeWrYLVbpc7HPKQ2zK3fu4SrtbovJdoGM0t6KXBGQ0KUrULIXT3s98GkR8w0SDyIaPFgsd+XoZZW3fLHQq10omyChRXOb8hOb93N0RHeGdzdkvkanReK3HbkqVTnNGgoGbZCqG9HcJeKHckREGNiQaRjxRVVeOO2T9h3YlTcodCbeSq+pQqTImL+mX4LQa1Rov0romQvDDRoDeYmt0MLphoULCzZUNU3MrmfkQ+xESDyAf2FRTj1lk/4HhpudyhkBe4LXPrx+VTao0OkZEqdEqOb/O19HpTs0unHA4mGhQCHOUQ2qkQpjVyR0IUlJhoEHnZsoNHMXXufJQba+QOhbxkW04+LC7214zx44bwhspTXlg+pTcw0SBqIGohKh+HMH4jdyREQYeJBpEXffnHTvxtyUqXb0qp/aqxWrEzt8DpeGrHOPTqmuyXGPJKdRBCeCXRMBjNiIlvuuqUnYkGhRQHhP4tOKpfgxD895vIW5hoEHmBEALvrN6ID9ZtljsU8hF3y6f8VX3KZLGhWKtHd28kGi2Y0bBb7VCGKds8FlG7UvMdROWjEA7OSBN5AxMNojayORx48ZdV+HobK0sFs8wstcvj/uyn4a3KUy3ZDG612KGKCGvzWETtjnk9hPYuCHup3JEQtXtMNIjawGyz4Yn5v2DR/iNyh0I+ptbqkKetdDo+9Jw0xEVF+CWGXI3WK700WrJ0ymqxQRXORINClO3w6YpUx+WOhKhdY6JB1Ep6kxn3zVvE8rUhxNXyqTClAhf390+Z25wSHVKS4xAV2bb+HQ6HgELV9LIoq9UOlR/7hBAFHEcxhPYOCAtnq4lai4kGUSuUG4yYOnc+duax2VMoycxWuzzur+VTuRotJElCt64d23wt0UxDDqvFhjDOaFCoE4a6LuKWXXJHQtQuMdEg8lC+rgp3fPMTjmrK5A6F/GxHbj5MVpvT8dEDe3ilkV5zcku9V+LWZLEhoomZERtnNIjqCCOE7gEIy065IyFqd5hoEHnguKYcd3zzE/J0VXKHQjIw2+zYps5zOp4UH4N+6Z18Pn5ppQE1Jgu6d0tq87Wa66Vhtdi4GZyoHpMNolZhokHUQgeKSnD33J9RZjDKHQrJyN3yKX807xOiblbDK700DOYmEw2b1c7N4ERnEjWnk40dckdC1G4w0SBqgYNFJbhv3iJUm8xyh0Iy2+imn8bogf7ap+G9ErexCU3MaFhtXDpFdDZRA6F7kMkGUQsx0SBqxqFiDe5lkkGnFVRW42RZhdPxQT06o0Ns070pvCGnRIuMrolt3hPS/NIpOzeDE7lSP7Nh3i53JEQBj4kGUROOFJfi3u8WMsmgRlwtn1IoJIwc0N3nY+dqdIiMVCElOa5N19EbTIiNc99Lg+VtiZogaiEqH4Qwb5M7EqKAxkSDyI2jJaX4y7yFqGKSQWdx1U8DAMb4YflUruZ05amubVs+ZTCYm146xYZ9RE0TtRCVD0GYt8odCVHAYqJB5MKxkjJM/24hKmtNcodCAWh3fhEMZovT8VEDe0Dh4zq3uaU6CCGQkd62ylPNLZ2qK2/LRIOoSaIWQsdkg8gdJhpEZzmmKcO07xYwySC3rHY7tuY4l7lNiInEoJ6dfTq2yWJDiU6PjDZuCG9ZeVsunSJqnul0srFF7kCIAg4TDaIzHNeUcyaDWmRDlnzLp9QlOi8snWp+RoObwYlaygShexjC/IfcgRAFFCYaRKedKC3H9O8WQFdTK3co1A5sPOmmzO2gHj4fO1ejRfd0L8xoNLtHgzMaRC3HZIPobEw0iADk6ypx77yF0DLJoBYq1RtxtKTU6Xi/9E5ITojx6dhqjQ4pyXGIbMPSJoPR3GTVKTbsI2oNM5MNojMw0aCQV2GswX3fL0aZoUbuUKidcVXmVpIkjBrQw6fjqku0kCQJ3bp2bPU1mtuj4XAIKFXKVl+fKHSZISofh7AelTsQItkx0aCQZrRY8MAPi5GrrZQ7FGqH3Ja59fHyqdzSuhK3GW1YPmWzORAW2fSMhSKMiQZRqwhjXQdxe4nckRDJiokGhSyL3Y7Hf/4Fh4udl78QtcT+gmJUuSgccHH/7ghT+O6f19JKA2rNVmS0cUO4UDRdipczGkRt4NDUdRB3GOSOhEg2TDQoJAkh8I+lv2OLixKlRC1lFwKbT+Y6HY+NisDQc9N8Nq4QgFqjRXobS9xarA6ENZFMKJS8RRC1ie04ROWTEMImdyREsuBdhELSW6sysfzwcbnDoCDgbvmUr6tP5Wp0bW7aZzCYENdE5SlFGDeDE7WZZTNE9ctyR0EkCyYaFHK+/GMn5u7YK3cYFCQ2nVRDCOF03Nf9NNQaHdK7dkRbGpEbjCbExLlPNCTOaBB5R+0CCMPnckdB5He8i1BIWbT/MD5Yt1nuMCiIaGtqcbBI43S8V9dkdE6M89m46hItoiLDkZzU+jH0BjNi492XuJV8uM+EKNQIw0cQtUvlDoPIr3gXoZCxIesU/u/XNXKHQUHIbfUpH85q5GpOV55qwz6N5krcSso2TJcQkRNR9SKEeZvcYRD5DRMNCglHikvx9MLlsDkccodCQUiOfRq5pToIIdqeaDSxR0OSeIsg8i5rXY8NW7bcgRD5Be8iFPTKDUY8+vMy1FpZ9YN841CRBhVG54aPF/XLQLiPelGYLDaU6PRt2hCuN5gQ19SMBpdOEXmfqIbQPgBhL5M7EiKf412EgprFZsPj839BcbVe7lAoiAkAm1x0CY8KV+H83t18Nm6uRof0NvTS0Oub3gwuuHKKyDcchRC6hyAczh9QEAUTJhoU1F5evhZ7C4rlDoNCgBxdwtUaXZuWThmMZi6dIpKL7RBE1V8hhF3uSIh8hncRClpfb92NxQeOyB0GhYg/TuXC7mIP0JhBvtsQri7RolNKHCIjVK0639DMZnBwRoPIt8zrIfSvyx0Fkc8w0aCglJmdg/fWbpI7DAohVSazy9mzjE4dkZ7SwSdj5mp0kCQJ3bp2bNX5zVWdIiI/qPkewjhL7iiIfIKJBgWdk+VaPLtoBRwumqgR+dJGPy+famuJW30zncEFpzSI/ELo34Mw/yF3GERex0SDgkpVrQmP/LQUerNZ7lAoBGW62BAOAKN9tHxKU6lHrdnahkTD3OSMBpN1In9xQFQ9B2EvlTsQIq9iokFBw+Zw4OmFy5GrrZQ7FApRxzRl0OgNTseH9+6GyPAwr48nRF0/jfRWJhoWiw2qyKbi4owGkd84KiAqn+HmcAoqTDQoaPxrdSa25OTJHQaFOFfLp8JVYbiwb7pPxsstaVvlKYS5vw1wRoPIz6w7IAyfyB0Fkdcw0aCgsOLICXy7Y5/cYRAhM0vt8viYgb5ZPpWj0SK9WyKkVk4+2O0CCqXrW4FgokHkf8b/QphZzISCAxMNavfytJX456+r5Q6DCACwJScPVrvz0gdf7dPI1egQFRmO5KS4Vp1vMJoRGxfp8jGHg4kGkf8JiKq/QdhL5A6EqM2YaFC7ZrHZ8PTC5TCYLXKHQgQAMFos2JVX6HQ8LSke53RpwxInN7xRecrdhnAmGkQycWi5X4OCAhMNatfeXr0Rh0tYpYMCy0Z31ad8sHwqt1QHIUTbEg03JW7tTDSI5GPdBWH4t9xRELUJEw1qt1YcOYHvd+2XOwwiJ5lu+2l4P9GoNVuh0RlaXXnKYDQjxs3SKZvFDmWYsi3hEVFbGL+CMG+QOwqiVmOiQe0S92VQIDtZrkVBZZXT8WG90hAbGe718XI12tbPaOhNiHOzdMpmtUMV4f2yvETUUgKi8nkIe7HcgRC1ChMNane4L4PaA1fN+1RKJS7ql+H1sXI0OmR0S2rVuU0tnbJabFD5oP8HEXlAVEJU/hVC2OSOhMhjTDSo3fkX92VQO+Cqnwbgm+VTuRodOqXEITJC5fG5TW0Gt1rtULXimkTkZdY9EPoP5I6CyGNMNKhdWXnkBOZxXwa1A9vV+TDbnD+BHD2oh9fHytVoIUkSunXt6PG5hqYSDYsNYZzRIAoMNV9DmNbJHQWRR5hoULtRUFmFl7gvg9qJWqsN29UFTsdTEmLRt1uKV8dSl7S+xG1TMxo2zmgQBRABUfV3CLtz+WyiQMVEg9oFIQReWLaK+zKoXXG3fMrbzfs0lXrUWqytqjxlMJqbnNHgZnCiACKqICqfhhBWuSMhahEmGtQuzNm+FztynT8dJgpk7svc9vDqOELU7dNI7+rdGQ2r1c7N4ESBxrofwvC53FEQtQgTDQp4J8u1+HD9ZrnDIPJYnq4KORU6p+ODe3ZBQozr3hWtlVuiQ/f0ViYabqpO2aw2Lp0iCkTGLyGsx+WOgqhZTDQooNkdDvxj6e8w2+xyh0LUKplZzrMaSoUCF/fv7tVx1BoturViRqO21oqomAiXj1ktdm4GJwpIVojqFyEE740U2JhoUED78o+dOFBUIncYRK3mbvmUt6tPqTU6REeFIyUp1vOTla5vBSxvSxTArAeBmm/kjoKoSUw0KGAdKynDZ5u2yx0GUZvszCtEjcV54+boAT2gkCSvjZOrOV15Kt3zxn12OCC5iIUN+4gCm9B/DGHLkzsMIreYaFBAstjteH7pSljtnBam9s1qt2NLjvMbgY5x0RjQPdVr4+SW6iCEaNWG8JoaK6JjnZdP1ZW3ZaJBFLhMENX/lDsIIreYaFBA+ixzG46XlssdBpFXuC1zO7CH18aoNVuh0RlaVeLWXeWpuvK2XDpFFNAs2yBqfpI7CiKXmGhQwDlQWIKvtuyUOwwir9mYrXZ5fIyX+2nkarStrzzlItGwWbkZnKg9EPp3IewaucMgcsJEgwKK2WbD35f+DrsQcodC5DXF1Xoc1zjP0A3onorEuGivjaNuSy8NFyVu6/ZocEaDKOAJPUT1DLmjIHLCRIMCyhebduBUhVbuMIi8zlX1KUmSMGqA98rcqjU6pHaKR4SH+yqamtHgZnCidsK8FqL2N7mjIGqEiQYFjJNlFZi5dZfcYRD5hNt9Gl5cPpWr0UKSJI9nNQwGM2LjnBsIOhwCSpXSW+ERkY8J/esQjkq5wyBqwESDAoIQAi//tpZVpiho7S0oht5kdjo+akB3hCm880+x+nSJ2/SuHT06r6nu4IowJhpE7YajAqL6LbmjIGrARIMCwoJ9h7Err1DuMIh8xuZwYPOpXKfjcdGRGHxOF6+ModHpUWuxetxLw+Bm6RQAzmi0wsattbj+niJ0G3YKyi5ZWLLC0Ohxg9GBJ14sRcb5OYjpmY2Bl6jxxZzKJq95+LgZt9xXhHMuzIGySxY+/lLn9Jx5C6vR/YIcJPc/iedfK2v0mDrfin6j1ajW88OcoGdaAmHeJHcURACYaFAA0NbU4v21/EeRgp+75VNjvNQlXAggrxUbwt3t0QAAhZKJhqeMNQ4MHRCOT97s5PLxZ14uw+/razD301Qc3tgdTz3YEU+9VIalKw0unw8ANbUC53RX4a2XktG5k/PfSXmFHQ8+V4p3X07Gih+6Yu7PeixfY2x4/NG/l+KtF5MRH8e/z1Agql6GcBibfyKRjzHRINklREbg0UtGICY8XO5QiHxq00k1hIuKaqMHem+fhlqjQ4aHvTSaTDS4dMpjk66Iwev/SMbka2JdPr5ttwn33BqHcaOi0SNdhQenJmDogAjs3u+8tK7ehcMi8e7LKZhyYxwiwp27uJ/KsyIhToHbb4jDhcMiMW50FI6esAAAvl9UjfBwyW08FIQchRCGD+WOgoiJBslPqVBg2ojzseLRaZg0oI/c4RD5TJmhBodLSp2O9+mWgtSO3nkTqC7Rety0T28wI87NHg1JyduEt42+KBK/rDKisNgGIQTW/1GDE6csmDiu9aWOe/dUoaZWYO9BE7Q6O3btM2Fw/3BodXbMeE+L/7yZ4sVXQO1CzTwIyx65o6AQxzsIBYzUuFh8dPM1mHnnTeie2EHucIh8IjPL9fKpUV7qEp6r0SE6KhwpSS1PXAxGE2JcVJ0CAMlLG9XpTx+/0Qn9+4Qj4/wcRGZk4+o7i/Dp250wZoTrZK8lOnZQYvbHqZj+pAYXX52PqbfG48rLYvC318rx+L0JyMmz4YIJeRgyLhcLftV78dVQ4HJAVL8KIRxyB0IhjHcQCjiXnNsDvzw0FY9dMgLhXB9OQcZtl3AvLZ9qqDzlwayG0WhGdKybREPpvEyH2uY/syqxfY8JS+Z0wc7fM/D+K8l4/IVSrNlY06br3nR1LPav744TW3vgleeSsGFLDQ4dNeP+uxJw5yPF+PDVZMyf2QUPPFOK0nKbl14NBTTbUcC0VO4oKIQx0aCAFBEWhifHjcIvD03FqJ4ZcodD5DUHikqgq6l1Oj6iXwZUXtgPkVuqgxACGd1aXnlKCEAR7vp2IEm8TXhTba0DL71djvdnpOC6ibEYMiACj93bAbfdEIcPvnCuJNVaZrMDj/+jDF+82wnZaitsNmDsqGj07RWOPueosH2PyWtjUWAT+o8ghPv9P0S+xDsIBbQeSR0x++6b8eFNVyMlNkbucIjazCEENp1UOx2PjgzHeeemtfn6tWYrSisNHu/TEJLrmQsunfIuq03AagUUZ327lQrA4cUVLm/8W4urLo/G+UMiYbcL2Ox/FiGw2gTYsiiEOIoB4zdyR0EhincQ8iuHELC14m56zaC+WPnoNNx94TAo3LwhImovMt0tn/JSl/DWVJ6qqbUiKtpF5bez3xFTswxGB/YdMmPfobpPkdV5Vuw7ZEZegRXxcUqMHRmFv79ejg1bapCTZ8U3P1Xj2wV63Hj1nx+mTHuiBC++Wd7wtcUiGq5psQoUltiw75AZ2TkWp/EPHzfj52UGvPp83axWv17hUEjArO+rsHyNEceyrbhwmOulchSchPF/EA6t3GFQCAqTOwAKLd8d24t5x/bhjVETcWFqN4/OjY2IwP9ddRluGjoAryxfi0PFGh9FSS1Voz4J3eb1MBUXwK6vRtodf0Fs/8ENj+uPHEDVzq0wFRfAUWNExiPPIrJL12avq9uSicqdW2Cr0kEZHYvYgUOQPP4aKFQqAED1/t0oX70cDqsZCeePQMqV1zeca9VpUTD3f8h46K9QRgbmm6nNJ9VwCOGUNI8e1BMfLtzY5uurS7QY29+zpEVvMCEmPgq1NWe/cWWi4ald+0244uY/G5A+O6MuYbjntjjM/rgzvv9vZ7z4VjmmPlYCbaUD3buG4Y2/J+HhexIazskvtOHMyaQiTd1m7noffFGJD76oxNiRUVi36M9/S4UQePhvpfjg1WTERNddICpKga8/TsUTL5TBbBH45M0UdO3C239IEQYIw+eQ4v8pdyQUYvgvDflNhakG7+/ZhGqLGbf99j1u6T0YLwwfi8RIz0o6DuqSivn33YEfdu3Hv9dvgd7MtadyERYLIjqnIf78i1D84zcuH4/K6IG4QUOhWfpzi65ZvX83ytcsR+qNtyMqvScsFWUoWfwDAKDTpBthNxqgWfoTOt90B1SJSSj8biaievRCbN8BAADNLwuQPOGagE0yAKCy1oT9hcU4r1vjpVI9OyeiW3ICCsqr2nT9XI0OqWOHIiIiDGZzyzb9GoxmxMZHobzkrLGZZ3hs3Kho2It7u328c6cwfP1R5yavcWbyAAA90lVNXrOeJEnYtCzd6fi1E2Jx7QT20QhpNT9ARE+FFNZd7kgohHDpFPnNv3ZlotpSlxQIAPOzDuKKRbPw04kDLpuYNUUhSbjrwmFY8eg0XDuonw+ipZaI6dMfyeOvRtyAIS4fjx82HEmXXYnoc1reH6U2X43I9J6IH3IBVB0TEdOrL+IHnwdzYT4AwKKrgCIyCnGDz0Nk1wxE9ewFS1kJAKD6wG5IYUq38QSSzCy1y+PeKHOr1uggSRK6pXVs8TnumvZ59ptJRIHLCqH/QO4gKMQw0SC/2FNahAVZB52O68y1+PsfK3Hrb9/jmLbM4+umxMbgg5sm4Zu7b0bPpJa/qaLAFdX9HJiL81FbkAsAsGgrYDxxFDF96mYswpNSIKyWuuVaNUaYC/MQkZoGe40RFetWotM1k+UMv8U2Zrvup+GNfRpqTd1abE/2aej1JjdN+zilQRQ0zCshLHvljoJCCJdOkc85hMDL21Y3+cnortJCXLtsDu4deAGeHjYa0SoXm1KbMLJnBpY9NBUzt+zCfzdvh9nGkirtVfzg82A3GpA/69O6uqsOBxIuHIXES68AACijopF60x0oWfg9hM2KuKHDEdO7H0oW/4gOIy6BVadF0byvIRx2JF12JeIGDpX5Fbl2pKQUZQajUzW14X3SEakKg8na+j4HGp0etRarR5WnDG5mNBwezjYSUWAT+ncgJf0odxgUIjijQT4379g+HKpofuO2TTjw5aGdGL94FlbmnvB4nHClEo9eMgK/PnQPLjm3RysipUBQk5MN7cY1SL32ZnR/5Bl0mTIdxhNHULFhVcNz4gYMQY/Hn0fPp19C8uVXoSYnG2ZNMRIuuBjF879FyqQbkDZlOjRLfoLNEJhdkAVcN++LDA/DBX08K5TgdG0B5JdWejajYTAhNt7VvhbOaBAFFeseCNPvckdBIYKJBvmU9vQGcE8UGfV4eN0S3Lt6AfL1nm+KzUjsgJl33oSPb74GqXHc/NjeVKxdgfihFyDhgosRkZqGuAFDkDz+amg3rYVwURrZYbOh9NeFSL3+Vli15YDDgeievRCe3AmqpBSYCvJcjBIYMt0snxrtheVTOSVaj5r26Q0mxMRxRoMoFAj9BxDCKncYFAKYaJBPvbd7I6osretAu67gFCYsnoXPDmyD1eH5UqirBvTBb49Mw7QR50HJ3hvthsNqBc7++5IUdR/Tu6DdsAoxvfshMq0bhHBAnPmz4rADwotd0Lxsy6k8l31lLvFCopGr0SG9a8v3LRmMZsS62KPhaaEGImoH7GqghsunyPeYaJDPnKrS4mcXG8A9YbLb8N7ujZi05BtsK/H8k+nYiHC8OHEcFt5/J4Z17dKmWMiZw2yGqbgQpuK6ngFWnRam4kJYK3UAAHuNEabiQphPV4WylpfCVFwIm7664RrFC79H2epfG76O6TsAVTu3oPrgXlh1FTBmH0fFuhWI6TfIqUu1ubQE+kP7kHT5VQCA8OROgKRA1e5tMBw/Akt5KSK6Opf6DBR6sxl78oucjndNTkCP1LYVN8jV6BAdHYHkpJbN6ukNJsS52qPhYKJBFIyE4VMIh0HuMCjIcTM4+cwHezbB7qVPQ7OrKjBlxY+YfO5AvHTRZUjysPdG/86d8ONfbsfPew/ig7WbUWVi7w1vMBXlo2D25w1fl61cCgCIH3YhOk++A4bjh6FZ/OenZsXzvwUAJI6biOTTyYGtqq4Ua72ksRMgSRIq1v4GW3UVlDGxiOk7EMlXXN1obCEENEt/RsqkG6AIjwAAKFTh6HzTFJT+ugjCbkOnayZDFd/BJ6/dWzKzcnBRd+c9GaMH9YRao2v1dXNK/qw8VV7R/JsJd+Vt7XYmGkRBSeggjP+DFPes3JFQEGOiQT5xqEKD39THvX7dRScPY23+STx/waW4s+/QRm9QmyNJEm4/fwgm9O2Fd9ZsxJIDR70eX6iJ7tkLfV770O3jCeddhITzLmryGun3Ptboa0mpRNJlVyLpsiubPE+SJGQ88KTT8di+AxHbd2CT5waSjdk5+Nv4S5yOjxnYA/PW7mn1dfNK65KU9G6J2LO/+dlAg8H10inu0SAKYsY5ENF3QVI23UCSqLW4dIp84v3dm3zW6KvKYsJLW1fhpuXf4XALqlmdLTEmGu/ccBW+vedWnJvc8qo8RL5woqwCxVXOlbHO790N0RGqVl+3xmyFRqdHRteW/Yy7K29rs9ihDFO2Og4iCmQmCMNHcgdBQYyJBnndjpJ8bCg85fNx9pUV4/pf5uLV7WthsHq+FOqi7t2w9MG78cxloxEZxsk9ko+r6lOqMCUu6pfRpuuqNTpkpLes8pTdIaAMc74l2Kx2qCL4+0EUtGqXQdjy5Y6CghQTDfK69zwsZ9sWdiEw+8huXLFoFpbnHPP4fJVSiYfGXITlj9yDy3q3vdIPUWu4LXM7sEebrpur0XnUtE8onZciWi02qMKZaBAFLxuEcabcQVCQYqJBXrU+/yR2agr8Pq6mxoDHNizDtFXzkVvt+Qbabh0S8N8pN+KzW69Dl/g4H0RI5N62nHxYbM6dwMe0scytukSL1JR4RLRwRsJksSP8rOdarXao2rCEi4jagdqFEPYyuaOgIMREg7xGCOHX2QxXMgtzMHHJbHyybwssds97b4zv1wu/PTIN9428AGEK/nqQf9RYrdiRW+h0PLVjHHp1TW71ddUaHRQKCd3SWlYq11XlKavFxkSDKOhZIIxfyx0EBSG+kyKv+TXnGI5oS+UOA2a7DR/u3YyrlnyNP4pyPT4/OlyF58dfikX334Xz09N8ECGRM3fLp8a0YflU7unyuOkt3BDuKtGwWe0I49IpouBX+yOEo0ruKCjIMNEgr7A5HPj33s1yh9HIqWod7vr9JzyZ+QtKazxvStQ3NRnfT7sNb143AR2iIn0QIdGfNrrbp9GG5VMlumqYLDZktHCfhvsZDSYaREFPGIGab+WOgoIMEw3yigXZB3GqFXsj/GHZqaO4YvEszD26x+OeAJIk4ZZhg7Dy0em4edhAtLxrB5Fn1NpK5GornY4PPScNcVERrbqmEHX9NDLSW1ri1ozY+MZJtdVq52ZwohAhjHMhHDVyh0FBhIkGtZnZbsMn+7bIHUaT9BYzXt62Bjf++i0Olpd4fH7H6Ci8dd1EzJt+G/qktKxcKJGnXC2fClMqcHH/1pe5VWu0LV465aqXhs3KPRpEIUNUArU/yh0FBREmGtRm3x7biyKjc8OxQHSgvAQ3/PotXtm2BtUWz3tvXJDeFYsfvBvPj78E0Sq++SLvclvmtg3Lp9QlOs+WTiWcvXSKezSIQoaiCyB1kDsKCiJMNKhNDFYzPt+/Te4wPOIQAnOO7sEVi2Zi6akjHp8fplDgvpHD8dsj0zC+77k+iJBC1c7cAtRarU7HRw/sAamV6/ZyNTpER0cgOSm22ee63KPB8rZEwS+sL6SE9yClrIUUPVnuaCiIMNGgNpl1eBe05lq5w2iVslojnsr8FXf//hNOVWk9Pr9LQhw+u+16/Pf2G9C1Q7wPIqRQY7bZsS3HuUNvUnwM+qV3atU11Zq6n+2WLJ/SG8zcDE4USsIvhtRxJhTJv0CKugGSxN918i4mGtRqeosZMw/tlDuMNttclIurls7Gh3s2weSiaVpzLutzDpY/fA8eHHUhVOy9QW3ktsxtK5dP1Ze4bcmGcHflbbkZnCiYKIHISZCSFkKROBdSxKVyB0RBjO+KqNV+OnEAeqtF7jC8wmK345P9W3Hlkq+RWej6jV5TolQqPHvFGCx58G5c1L2bDyKkULHxpNrl8dYmGjVmK0orDchowYyGwciGfUTBKxKIuhNS8u9QdPgYkmqw3AFRCGCiQa1idzgw++huucPwulx9Jaatmo/H1i+FpsbzDe69UpLw7T234p3rr0RidFTzJxCdpbCyGtllFU7HB3bvjI6xrfuZUpdokd6CDeEGN0unuBmcqB2TOgAxj0HqtAGKhBmQwlpfxY7IU0w0qFVW5p5AoaFa7jB8Zrn6OK5YNAtfH94Fu8Ph8fk3Dh2AlY9Ox+3nD2bvDfKYq+VTCoWEkQO6t+p6ao0OGenNl2XW652rTtUtneKMBlG7o+gKKe6fkFI2QBH3FCRFy6rPEXkTEw1qlVmHd8kdgs8ZrBa8tmMdrv9lLvaWFXl8fkJUJF67Zjx+/MsU9E9N8UGEFKwys9Uuj7d+n4YWqSnxCG9mZsJqsztt/OYeDaJ2Jqw/pIQPIKWshhRzDyRFtNwRUQhjokEe21NahD2teOPdXh3WluLm5fPw4pbfUWU2eXz+sG5dsPD+O/HCxLGICQ/3QYQUbPbkFcJgdt7/NHJADygVns+RqTU6KBQSuqV1bP7JZxU0cDgElCqlx2MSkZ+Fj4TU8WsokpdCirqOFaQoIDDRII/NOtz+K015yiEEvj++H1csmolF2Yc9Pl+pUGD6iPOx4pFpuLJ/bx9ESMHE6nBgy6lcp+MJMZEY1KOzx9dTl5yuPNWCfRpWhwNhZyUWShXfsBAFJiUQeTWkpMVQJM6BFDFG7oCIGmGiQR4pMFRhZe4JucOQTbmpBs9sWo4pK35AdqXzht3mpMbH4pNbrsVXd9yE9I4JPoiQgoW75VOt6RJeoquGyWJrUaKhN5gQExfZ6JgijLcKooAiRQHRd0FKXgVFh48gqQbKHRGRS7x7kEfmHNkDuxByhyG7bSX5uHrpN3hv90aYbM6dnJtzaa8eWP7wPXj0khFQKbkshZxtPOm9fhpCAHmluhZVnnLVS0PBn1GiwCB1AGIeh5SyHor4VyCFpcsdEVGTmGhQixmtFvyYdUDuMAKGxWHHZwe2YcLir7Eu/6TH50eEheGpcaOw7MG7cXEP3iyosVK9EUdLSp2O90vvhJSEGI+vp9ZoWzyjcXaiISl5qyCSlbIbpLj/g9QpE4q4J/1eQcpir0SW7gtY7JV+HZfaP949qMV+OnEAeotZ7jACTr6hCveuWYiH1i5GUStK/p6TnIg5U2/B+zdOQnIMq4PQn9wtnxo1sIfH18rV6FqUaBj0JsSdVeJWEcYZDSJZhA2ElPAhpOTVkGKmQpL825+pxlqAw+VvYn3+BGRVfoa86p/8Oj61f0w0qEUcQuCbo3vkDiOg/Z6XhQmLZ+GrQztga0XvjesG98PKR6fjruFDoZDYfYNc99MAgDEDPV8+pdboEB0dgaTEpmdDXM5oKHirIPKr8NGQOs6GInkxpKhrIUn+TfarzEewt/Q5ZBZcg1z9D7CLWgCAWv897MK5Ih6RO7x7UIusys1Cnr5S7jACntFmxZs7N+DaZXOwW1Po8flxkRF4edLl+PneKRjYpZMPIqT2ZH9BMapqnUsqj+ifgTAPlzOpS7QAgIxuTTfuMxjNTpvBJSUTXyLfUwKR10JKWgJF4mxIEaP9HkFZzR/YXnw//ii6DcXGlRCwN3rcYq9AkeFXv8dF7RcTDWqRWUeCv0GfNx3TleGW3+bhH3+sRKW51uPzB6d1xoL77sT/XXUZYiPYeyNU2YXA5pPOZW5joyIw7Nw0j66VV1oJAM1uCNcbnLuDSxJvFUQ+I0UB0VMhJa+GosOHkFQD/Dq8EHYUGpZjc+Et2Kl5CBWmbU0+P6dqrp8io2DAuwc1a39ZMXZqCuQOo90RAH48cQCXL5yJn7MOQnhYrUshSbj7wmFY8cg0XDOwr2+CpIDnbvnUaA+XTxlNFpRVGprdp8GlU0R+okiEFPskpJQNUMT/H6Swbn4d3u6ohbrqO2wouBr7y/6OasuxFp1nsGajrGazj6OjYMG7BzWLsxltozXX4vnNK3Dbih9wXFfm8fmd4mLx4eSrMfuuyeiR2MH7AVJA23RS7TJJHTOoh8fXyilpvvKU3mBG3FmJBlrRjZyI3FBmQIp/BVLKBkixj0NSdPTr8Ga7Fid0n2Jd/gQc0f4LtTbPl/nmVM3xQWQUjJhoUJM0NXr8lnNc7jCCwk5NAa5ZOgdv79yAGqvnm+lGndMdvzw0FU+MHYkIVgEKGdqaWhws0jgdPzctGV0S4z26VksqTxlczGiwcw6RF4QNgpTwEaTk3yFF3wVJimz+HC+qsebjUPnrWJ8/EdmV/4XVUdnqa5WbtqLawvcG1DwmGtSkRdlHYBOeV1Ai12zCgf8d2oEJi7/Gqtwsj88PDwvD45dejF8eugdjzu3ugwgpELlfPtXDo+uoNTqkdkpAeHiY2+foDSbEnL10ilXQiFov/BJIHedAkbwIUtTVfq8gVWk+hD2lzyKz4Frk6X+CQzgXmGiNvOr5XrkOBTcmGtSkxScPyx1CUCo0VuPBdYtx/5qFKDBUeXx+98QOmHXnZPx78tXoFOd58zZqX9wmGh4un1JrtFAoJHRLc79Uw2Awc0aDqM3CgMjrISUtgyJxFqSIkX6PoKxmM7YX34stRVNQYvzdqYJUWxUZf4Pd4Z2khYIXEw1y61B5CU5UlssdRlBbk38SExZ/jS8ObIfV4flN4OqBfbHikWmYetEwKPmpc9A6VKRBhbHG6fhF/TIQ7sEyulyNDkDTladMZiuiYs6udMafLaIWkaKB6GmQUtZA0eF9SKp+fh3eIWwoNPyCTYWTsVPzMCpMO3w2ls1RjZKa1T67PgUHJhrk1kLOZvhFrc2Kd3Zn4pqlc7C9JN/j82MjIvDPKy/DgvvuxJC0zj6IkOQmAGxy0SU8KlyF83u3vFJNiVYPk8WGjK5N79MQZ1WZcnhYMY0o5CiSIMU+DSklE4r4lyApPSs/3VY2Rw1yqr7FhvxJ2F/2AvSWE34ZN1+/yC/jUPvFRINcsjkc+OXUUbnDCCknKstx+4of8Oym31Bhcv70ujkDunTCT/dOwYyrL0d8ZIQPIiQ5ue0S7sHyKYcQyCvVISO96UTDJhxQNKo0xRkNIpeU3SHFv3q6gtSjkBQJfh3ebK/Ace0nWJ8/AUe178BkL/br+FrTLhiteX4dk9oXJhrk0sbCHJS34s0utd3C7EO4YtFM/HB8f6t6b9xxwVCsfHQ6bhjc30cRkhz+OJULu8O5MMOYQZ7108jV6Jpt2nd2d3DOaBCdRTUEUodPTleQugOS5N8Pd4zWPBwsfxXr8yfiZNWXsDo83+vnHQIFnNWgJjDRIJcWcdmUrCrNJryw5XfcvHwejmpLPT4/KSYa7954FeZMvQXnJDX9ppLahyqTGXsLnD+tzOjUEekpHVp8HbWm+V4ahrMqT3ma8BIFrfBLIXX8FoqkBZAir4Ik+fdtVKX5IPZo/orMgmuRr58PhzD7dXxXCgxLIYR3N5pT8GCiQU6qLWaszsuWOwwCsKesCNctm4s3dqyDsRW9Ny7ukY6lD92Nv142GpFh7kuaUvuw0QvLp9QaHWKiI5CU6L5a2dlN+xwOJhoUylRA5A2Qkn6BInEmpIgRfo+gtGYjthVPx5aiO05vwA6csvNmexlKazfJHQYFKCYa5GSF+jjMdpvcYdBpNuHAzMO7MH7RLKxQe94gKVypxMNjLsKvD9+Dsb08W2ZDgSXTxYZwABjtwfKpllSeOrtpn93ORINCkBQDRE8/XUHqPUiqvn4d3iGsKNAvxaaCm7BL8yi0pl1+Hd8T+fqFcodAAYqJBjlZmH1I7hDIheIaPR5ZvxTTVy1Anr7S4/PTOybgyztuxH9uuRad42O9HyD53DFNGTTVBqfjw3t3Q2QTTfjOVJ9oNFV5Sm8wITbhjBkNLp2iUKJIgRT7zOkKUi9CUnbx6/A2Rw1OVc3BhvxJOFD+EvRWz5u7+ltZzSaYbSyHT86YaFAjBYYq7NQUyB0GNWFD4SlMXPw1Pt2/FRa75+tiJ/bvjd8emYZ7L74AYQr+E9DeuKo+Fa4Kw4V901t0vtFkQVmlARnpSW6foz9rRsNmsUPpQb8OonZJ2RNS/OuQUtZDin0YkiLer8Ob7eU4rv0I6/LH45j2PZjsJX4dvy0EbCgwLJE7DApAfJdBjSzOPswuwO2AyW7D+3s2YdLS2dhSnOvx+THh4fj7hEux8P47cV43/35aR23jtsztwJYvn1JrdEhvckajcXdwm9UOVQT3+FCQUg2D1OFTSMkrIEXfDkk6u2Glbxmsahwsn3G6gtRM2BzVfh3fW/L1i+UOgQIQEw2ZFRYW4u6770ZSUhKio6MxbNgw7N69W7Z4FrPaVLtyskqLO1f+hKczf0V5rdHj8/ulpuCH6bfjjWvHo0NUZPMnkOy25uS7nMnyZJ+GuqTpylMGowmx8X/+PFgtNqgiVJ4FShTQJCDiMkiJ86BI+hlS5ET/V5AyHcBuzVPYWHA98vUL4BCeF/wIJDW2XFTU7pQ7DAowTDRkpNPpMHr0aKhUKqxYsQJHjhzBBx98gA4dOsgSz96yIpyq1skyNrXNklNHcPmimfj22F6P19NLkoRbzxuMFY9Ox+ShA9iaLcAZLRbszit0Op6WFI9zurSslLFao0Pn1ASEu9nXcfbSKavVDlUL94AQBTYVEDUZUvJyKDr+D1L4hX4dXQgBTc0GbC2ahi3Fd0JTsxaBVEGqrQoM7KlBjfHOIaN33nkH6enpmD17dsOxHj16yBbP4mzOZrRn1RYz/m/raizIOoQ3R07AoOTOHp2fGB2Ft6+/EjcPG4gZv61DVlmFjyKltsrMzsHInhlOx0cP7IlTxdpmz8/V6KBQSOjapQNycp03cBrOWjrFGQ1q96RYIOp2SDHTICk9+7fRGxzCiiLDcpyq+gYGa/CWjy82rsaApBehUsTJHQoFCM5oyGjZsmUYPnw4br31VnTq1AnnnXcevvrqK1lisTrs+CXnmCxjk3ftLy/GDb9+ixnb1kBv8byZ0/CMblj8wF147ooxiFLxs4hAlJmldnm8pV3C1Zq6ZMTdhnC93uSUaIRxRoPaI0UnSLHPna4g9Xe/Jxk2hxGnqmZjQ/5VOFD+z6BOMgDAIUwoMa6ROwwKIEw0ZHTq1Cl88cUX6N27N37//Xc8/PDDePLJJzF37ly/x7KpUA2dudbv45Jv2IXAN0f34IpFM/HLqaMen69SKvHAqAvx2yPTcHmfc3wQIbXFqQot8nVVTseH9UpDbGTzG1lLtHqYrTa3JW7PLm/LzeDU7ijPgRT/JqSUdZBiH4Tk50/YTbYyHNP++3QFqQ9gsmv8Or6c6paDEdVhoiEjh8OB888/H2+99RbOO+88PPTQQ3jggQfwxRdf+D2WVXmBX6ebPFdaa8QTmb9g6u8/Q92K/TdpCfH44vYb8Plt16Nrgn9LPVLTXHUJVymVuKif85KqszmEQF5ppdumfTW1FkTH/JmwcI8GtRuq8yF1+Px0Balb/V9BypKDA2UvY0PBlThVNQs2h96v4weC8tqtsDlq5A6DAgQTDRl16dIFAwYMaHSsf//+yMvL82scQgiszT/p1zHJvzYVqXHlktn4aO8frer6fkXfc7H8kXvwwKjhULH3RkBw1yV8zOAWLp8q0SIjvYnN48o/+2bYrNyjQYFMAiKugJT4AxRJP0KKHA9J8m9ZC51pL3ZrnsTGwutRYFjU7itItYVDmFFWs1HuMChA8B2DjEaPHo3jx483OnbixAl0797dr3HsLy9BWStKo1L7Yrbb8NG+P3DVktnYVKj2+PwolQrPXXEJFj9wF4ZndPV+gOSR7ep8mG3OSePogT3QkvdYuRpdkyVuHRIa3qxZLXbu0aAApAKiboGU/BsUHb+AFH6BX0cXQkBjXI+tRVOxtXgqNDXrAHaiAgCU1HCfBtVhoiGjv/71r9i2bRveeustZGdn4/vvv8eXX36Jxx57zK9xrMkL7s1p1FhOtQ5TV/2MxzcsQ2mNwePze3dKxnf33Iq3r5+IjtFRzZ9APmGy2bBNne90PCUhFn27dWr2fLVGi5joCCR2jHH5uLHWgqjTy6esVjtnNChwSHFAzAOQUtZBkfAWpLBz/Tq8Q1iRr1+ITYU3YHfpE9CZ9/p1/PagrGYT7CE8q0N/YqIhowsvvBCLFy/GDz/8gEGDBuH111/HRx99hLvuusuvcazJZ6IRin7NOYYrFs3EN0d2w+7wrI67JEmYPHQgVj46HbedN4i9N2Sy0c3yqdEDezR7rlpTt2fH3fIpwxm9NOrK23JGg2Sm6AQp7vm6ClJxf4OkTPXr8FaHHicrZ2F9/pU4WP4KDNZTfh2/PbEJIypqt8odBgUAJhoyu/baa3Hw4EGYTCYcPXoUDzzwgF/HLzBU4ZiuzK9jUuDQWy2YsX0tbvj1W+wvK/b4/A5RkXj92gn4fvrt6Nsp2QcRUlNcbQgHWlbmNrc+0XBXeUr/Z+Upq8XGzeAkn7BekOLfrqsgFXM/JEWsX4c32UpxVPs+1udNwHHdv2G2l/p1/PaKZW4JYKIR8rhsigDgUIUGNy3/Dv/cugrVrei9cX56GhY9cBf+MeFSRIdziY2/5OmqcKrcuUHf4J5d0CEmsslzjSYLyqoMbitP6Q0mxMbVJRo2Lp0iOagugNThv5CSlkOKvlmGClInsb/sn9iQfyVyqr6BTXi+1DSUldZsgBB2ucMgmTHRCHGsNkX1HELgu2P7cPmimVhy0vMu8WEKBf5y8QVY8cg0XNmvlw8iJFdcLZ9SKCRc3L/5ohLqEh0yurlu2mcwmhstneJmcPIPBRAxHlLiT1Ak/QAp8nK/V5DSmvZgV8lj2Fh4IwoNS+CA1a/jBwuLQwetabfcYZDMmGiEsBqrBdtLnDeTUmgrrzXi6Y3LcefKH3GyqsLj8zvHx+GTW6/Dl1NuRLcO7L3ha5lulk+NbtHyKa3bylP6M/Zo2Kx2qDhTRT4VDkTderqC1OeQws/z6+hCCJQY12BL0V3YVnwPSmszwQpSbcfqU8REI4RtLcmDxcFpTXJtS3EeJi35Bh/s2QSTizKqzRnbuyeWPzwND4+5CKozejKQd+3MK0SNxfkT11EDe0DRzCfBao0OnVMTEK5y/vs5szu4jQ37yFekeCDmQUgp66FIeBNS2Dl+Hd4uLMirXoCNhddjT+nTqDTv9+v4wU5jXAshmLCFMiYaIWxjK3opUGixOOz4z/6tmLjka6wv8LzCSqQqDH+9bDSWPng3RvRI90GEZLXbsSXHuclnx9goDOjedFUedYkOCoWErmkdnR7TG/5cOuVwCChdJCNEraboDCnu75BSNkAR9xwkZYpfh7faq5Fd+RU25E/EoYoZMFpdzwxS25jsGlRZDskdBsmIiUYIy2zFG0cKTXn6Svxl9QI8sm4JSox6j88/NzkRc6fegndvuApJMdE+iDC0tbb6VK6mbiO5q+VTBoMJcfF/bihXqjijQV4Q1gdSwr8gpayFFHOf3ytI1dpKcLTiPazPn4ATuo9htpf7dfxQxOpToY2JRojK01dCra+UOwxqZ1bknsAVi2Zi5uGdHvfeAIAbhvTHyken4Y4LhjS7rIdazl0/jTGDejR5XrFWD7PV5rLylMFgQkz8nw0ZFWG8XVAbqC6E1OF/kJJ+gRQ1GZLk3z0/eks29pe9iA35VyGneg5swujX8UMZE43QxjtHiMos5DQxtY7RZsUbO9bj2l/mYk9pkcfnx0dGYsbVV+Cnv0zBwM7Nd7Cm5hVX63Fc4/zJbP+MVCTFu59BcgiBvNJKl5Wnzlw6BQAK7rMhjymAiImQEudDkTQPUuRlfq8gVVG7EztLHsGmwptQaFgGAc/3m1Hb1NhyobewwmWoYqIRojILmGhQ2xzVluLm5d/hhT9Wosps8vj8IV07Y/59d+ClK8chNsK/9fGDkavqU5IkYdSAHk2e567y1JlVpwBAUvJ2QS0VAUTdDil5JRQdP4UUPtSvowvhQLFxNbYU3YntJX9BWe0msIKUvCpqt8kdAsmEd44QZHXYsa3EefMokacEgB9OHMDli2ZiQZbnG/6UCgXuueg8/PbINEwa0Mf7AYYQd/s0RjezfEqt0blcOmWsMSP2jD0aijDOaFAzpAQg5uHTFaRehxTWw6/D2x1m5FX/jMyC67C39K+oNB/w6/jkXoVph9whkEyYaISgPaVFMFgtcodBQaTCVIPnNv+G2377HlmVnm+uTI2LxUc3X4NZd05G98QO3g8wBOwtKIbe5NzVfWT/7ghTuP+nXl2iRWxMBBI7xjQ67nAISGckF1IT16AQp+gCKe7F0xWknoGkTPbr8FZ7FbIr/4f1BRNxqOI11Nhy/To+NU9r2gUhPN/XR+0f7xwhaFdpodwhUJDaoSnA1Uu/wb92ZaLW5nk33THndscvD03F45dejHDuCfCIzeHA5lPOb7DioiMx+Jwubs/L1egAuK48JRR/rqeXlNy8T2cJ6wsp4d3TFaSmQ1LENH+OF9XainGk4h2sy5+AE7r/wGL3vMEo+YfVUQW95YTcYZAMmGiEoL2t2MBL1FJWhwP/PbgdExZ/jTV52R6fHxEWhifGjsQvD03F6HMyfBBh8HJf5raH23PqEw1Xy6dqzVZERNVVB1JwRoPqhY+A1PErKJJ/gRR1IyTJv6WPqy0nsK/0H9iQPwnq6m9hFzV+HZ9ah8unQhPvHCFoX3mx3CFQCCgwVOH+tYvwwNpFKDJUe3x+j6SO+Pqum/HvyVcjJda/n5S2V5tOql124R090H0/DYPJgrIqg+teGvozNoRLvF2ENgUQcRWkpAVQJH4LKWKs3yOoqN2BnSUPY3PhZBQZf2UFqXaGiUZo4p0jxOTrK1Fey/rh5D+r87IxfvEs/O/gdtha0Xvj6oF9sfLRaZh64TD23mhGmaEGh0tKnY736ZaC1I7uG6PlanRuK0/F1ScaCn7vQ1MkEHUnpORVUHT8BJJqiF9Hr6sg9Tv+KJyC7SX3oqx2s1/HJ+/RmnZzn0YIYqIRYvaUcdkU+V+NzYq3d2XimqXfYKemwOPzYyMi8M+rLsP8++7AoC6pPogweGRmuV4+NWpgD7fnqEu0LpdOnVnilsVBQ4zUAYh5DFKnDVAkzIAU5t9ljHaHGbnVPyKz4FrsLX0WVRbPq9pRYLE59Ki2HJU7DPIzJhohhvszSE7HK8tx22/f42+bV0Br8nxd9aAuqZh/3x14edLliIuI8EGE7Z/bLuFNLJ9Sa3ToktoB4arGG/D1BhNiE+oSDX83WiOZKLpCivvn6QpST0FSOCegvmSxVyFL91+sz5+AwxVvoMbGUuzBhMunQg8TjRCzlzMaJDMBYH7WQVyxaBZ+OnHA5Z6CpigkCXcNH4qVj07DdYP6+SbIduxAUQl0NbVOx0f0y4DKTS+MXI0OCoWErmkdGx3XG8yIiavrpcEZjSAX1h9SwgeQUlZDirkHksJ9R3lfqLUW4UjF21ifPx5ZlZ/C4tD6dXzyj4paJhqhholGCDHZbDiidV6/TSQHnbkWf/9jJW797Xsc05Z5fH5ybAzev2kSvrn7ZvRM6tj8CSHCIQQ2nVQ7HY+ODMd556a5PEddUvemLr1r40+vDcYzu4NzRiMohY+E1PFrKJKXQoq6zv8VpMzHsK/079hQcDXU1fNgF85JMgUPnWkPHIKb+EMJE40QcrhCA2srNuMS+dKu0kJcu2wO3tq5HjWtaCQ5smcGlj00FU+NG4UIdq8GAGS6Wz41yPXyqWKtHmarDRnpjRMNvcGEuATu0Qg+SiDyakhJi6FInAMpYozfIyiv3YYdJQ9ic9EtKDIuZwWpEGETRlSbj8gdBvkRE40QsqeMjfooMNmEA18e2onxi2dhZa7nTZ3ClUo8eskILH/4Hlzaq4f3A2xnNp9Uw+GqzK2bRMMhBPJLK502hBsM5j83gzPTaP+kKCD6rroKUh0+gqQa6NfhhbCjyLACmwtvw46S+1Feu8Wv41Ng4D6N0MJEI4TsLWP/DApsRUY9Hl63BPeuXoB8fZXH56d37ICv7rgJH998DVLj3JdzDXaVtSbsK3D+fe/ZORHdkhNcnqPWaJFx1tIp/Rl9NFwlLtROSB2AmMchpayHIv4VSGHpfh3e7jBBXf0DMguuwb6yv6Hawk+0QxkTjdDCRCOEsOIUtRfrCk5hwuJZ+OzANlgddo/Pv2pAH/z2yDRMH3E+lCFaLSnTTZdwd2Vu1RodMtKTGh07s7ytw8FEo91RdoMU93+QOmVCEfekDBWkKpGl+xzr8yfgSMWbqLF5Xtqago/OtBcOYZU7DPITJhohosSoR3GNXu4wiFrMZLfhvd0bMWnJN9hW4nmJy9iIcLwwcSwW3X8XhnXt4oMIA5vbMrdulk/lanSIjYlAYsc/u7DrDSbENCydYqLRboQNhJTwIaTk1ZBipkKSopo/x4tqrIU4XPEW1udPQFbl57A4dH4dnwKbXdSiivs0QgYTjRDBsrbUXmVXVWDKih/xzMblqGhF741+nVPw419ux2vXXIGEyNDpvXG0pBSleoPT8eF90hGpcq4s9GflqT8reBmM5obO4HY7E42AFz4aUsfZUCQvhhR1LSTJv8URqsxHsbf0b8gsuBq51d+zghS5xcZ9oYOJRojYw2VT1M4tOnkYly+ciXnH9nn86bokSbj9/CFY+eh03DRkgI8iDCwCwEYXZW4jw8NwQZ9uTsdzNXWfOp+5fMpud0AZUZeUcI9GoFICkddCSloCReJsSBGj/R5BWe0WbC++H38U3Ypi4woIeL7ckUJLteW43CGQn/i3YDbJhjMa/iXsdlQuXQPjtr1wVOmhTIhHzJgLkHDt5ZAUrvN707GT0Lz7pdPxtDefhapLJwBA7eET0H63FPZqPaLPG4ik6TdDCjv9RrCmFsWvf4rU5+5HWJD2laiymPDS1lWYn30Qb46ciIFJqR6dnxgTjX/dcCVuHjYQM35bi+zy4G4KtjErB7cMG+R0fPSgnvjjsLrRMYPJgvIqo1MvDaGo2+Nis9ihZPngwCFFAVG3QIr+C6Qw58TR14Swo9j4O05Vzean0+SxajN/ZkIFE40QYHXYcahCI3cYIaX6t0wYNmxD0n23IbxrKszqAlTMmg9FVCTiJzRdsz7treegiIps+FoRV7dmXjgcKP/yRyRcPQ6Rg/qg7PPvYMjcgbgrRgEAdAtWIG7ciKBNMs60r6wY1/8yF/f0Px/Pnj8GsSrPlkRd2L0bljx4N2Zv243PN21HrTU4a/j/kZMHm8OBsLOS20sG9cS7P613er5ao0X3s3ppWKw2qMLDYLPaoYrgLUN2ikRI0XfXlalV+P933e6oRb5+EXKq56LWxpLp1Dp6azaEsPt9eR/5H5dOhQB1tQ4me3C+kQpU5pO5iBo2ANFD+yMsORExw4cgalAfWNTNV11RxsdCmRDX8Kd+BsRhqIFDb0Tc5SMR3rUzoocNgKWortO7KUsNS04B4ppJYoKJXQjMPrIbVyyaheU5xzw+X6VU4sHRF+HXh+/BZb3P8UGE8jOYLdid5/xmsGtyAnqkOr9JVWt0Tr006itPWS02qCJUPouVmqFMhxT/CqSUDZBiH/d7kmGx63BC9ynW5U/AEe3bTDKoTRzCBIPVdWU8Ci5MNELAyargXh4SiCJ694Dp6ElYS8oAAJa8Ipiy1Iga3K/Zc4tmfIyCv74BzXtfwnT0ZMNxRVwMlAlxqD2UBYfFCvOJHISnd4aw2aD9djES75nsdllWMNPUGPDYhmWYtmo+cqs9r27TrUMC/jvlBnx263XoEh/ngwjl5a7MravqU7kaHTp3SkC46s9PGeua9kXWJRrhnNHwu7BBkBI+gpS8ClL0XZCkyObP8aIaaz4Olb+BdfkTkF35X1gdlX4dn4IXl9yFBt41QsApJhp+F3/1ODhqTSh66QNAIQEOgQ6Tr0TMxcPcnqNMiEfitMkI79ENsNpg2LoHmve/QurzDyKy7zmQJAnJj9wF3Y+/QvvDMkQN7ofYMRei6rf1iOzfC1J4GEre+hx2vRFx40cj/vSSqlCRWZiDiUtm47EhF+PhwSMQrvRsSn58v14YdU53fLpxK+Zs3wubw+GjSP1rY7Yaz4+/1On46EE98d3aPY2OqUu0UCoV6JrWETm55QDOmNGw2jmj4U/hl0CKuR9SxEhZhq8yH8apqq9RYlzDzd3kE9XmY+gae53cYZCPMdEIATmt+JSX2qZmx34Yt+5F8oNToOqaCkteMXQ//AJlh3jEjr7A5TmqLilQdUlp+DqiV3fYtVWo/n0jIvvWLe2J7NMTXV5+ouE51pIyGLfsQZcZT0Hzr/8ibsIYRA3ui6L/+xCRfXoiPD20+keY7TZ8uHczlpw8jNdHTsTotO4enR8drsLz4y/FjUMGYMZva7E7v/0XUcgqq0BRVTXSEuIbHT+/V1fERIbDaLI0HKuvPJXeNdE50bDYEMYZDR8LAyKvrkswVM3PfvpCWc0fOFX1NSpM22UZn0JHtcXzJa/U/oTeOosQxBkN/9P9/BsSrh6HmBHDEN6tC2JHnY+4iWNQtdx5A25TIs7JgFVT7vIxIQQq5ixCx9uvBYSAJa8I0cMHQxkfi8i+58B0/JQ3Xkq7dKpah7t+/wlPZv6C0hrnXhLN6dMpGfOm3YY3r5uADlH+XariC66WT6nClLiob3qjY0UV1bBYbY32aegNJsQmRHEzuC9J0UD0NEgpa6Do8L7fkwyHsKHQ8Cs2Fd6MnZqHmGSQXzDRCA1MNEIAEw3/ExZr3ZKpM0gKBeBhLwJLXiGUZ30SXc+waSeUsdGIPm8ARP0yH3vdEgdhtwNBsvSnLZadOoorFs/C3KN7PO4DIUkSbhk2CCsfnY5bhg2C1PwpASszS+3y+Oiz9mk4hEBeaSUy0s9MNMx/Lp3ijIZ3KZIgxT4NKWUDFPEvQVKm+XV4m6MGOVXfIrPgauwv+wf07G1AfmR1VKHWVix3GORjTDSCXKW5Fjozu7P6W9Sw/qj6dR1q9h+FrVyLmt2HUP37JkSfP7DhOboFK1D+1U8NX1ev2oSaPYdh1ZTDUlgC3YIVqNl9yOVeC3u1AVW/rEPHO68HAChjoqHq0gnVqzfDnJ0L05FsRPTq4fPX2R7oLWa8vG0Nbvz1WxwsL/H4/I7RUXjzugmYN/029OmU7IMIfW+7Oh8Wm3PlOXcbwjPO6KVhMJgQGxcJm5VVp7xG2R1S/KunK0g9CknRwa/Dm+1anND9B+vzJ+Co9h3U2tr/EkFqn6rNnNUIdvx4Ksix4pQ8Eu+8AZWLf4f2uyVwVBvq9maMG4EO11/R8Bx7lR42bWXD18Juh+7n5bDrqiCFq6BKS0Wnp/+CqCHOyyi03y9D/FWXIqxjQsOxpPtuQ/msn6BfswXxk8Yi4px0p/NC2YHyEtzw67eY2u88PHv+JYgP96z3xgXpXbH4gbswZ/sefJq5DTVWq48i9b4aqxU7cgsx5tzGe1Y6dYhF767JyCr8c3meWqPDRZf8+bNjMJgQ2zMBVosdUUw02kY1BFLM/UDEREiS/z/nM1rzkFP1DQoMS+EQZr+PT3S2astRpMZcJncY5ENMNIJcThU3gstBERWBxDuvR+LpGQdXku+7rdHXCZPGIWHSuBZdP+XhO52ORZyTjq5vPudRnKHGIQTmHN2D39TH8c+LLsMN5wzw6PwwhQL3jRyOqwf0xZu/b8Dq49k+itT7MrNznBINoG5Wo3GioUVcbCQSO8ZAqzM2WjoVx6VTrRN+KaSYByBFjJBl+ErzQZyq/BolNWsBcEklBQ7u0wh+XDoV5E5Vc0aD6GxltUY8lfkr7v79p1btYeqSEIdPb7sO/5tyA7p2cL2HJtBsdNNPY/TAHo2+/rPyVF1DuMYN+5hotJwKiLwBUtIvUCTOlCXJKK3ZiG3F07Gl6A6U1KwGkwwKNEw0gh8TjSDHjeBE7m0uysVVS2fjwz2bYHKxh6E543qfg98enoaHRl8IVYA3S1RrK5F7xlK9ekPPTUNc1J/LyNT1icbpylONEg3OaDRPigGip5+uIPUeJFVfvw7vEFYU6JdiU8FN2KV5FFrTLr+OT+SJWlsRrPYqucMgHwrsOyO1WQ4TDaImWex2fLJ/K65c8jUyC11/6t+USFUYnrl8DJY+eDcu6t7NBxF6j6syt0qFAhcP+HNJlaHWjPIqIzK6JdV9bTAhrqG8LfdouKVIgRT7DKSUTCjiX4Sk9G8Pm7oKUnOxIX8SDpS/BL01y6/jE7WW3tp+lqCS55hoBDGHEFDrK+UOg6hdyNVXYtqq+Xhs/VJoavQen39uShK+vedWvHP9lUiMjvJBhG3nKtEAgDEulk9lnJ7RsFjtCItQsWGfO8qekOJfh5SyHlLsw5AU/l1KZ7aX47j2Y6zPH4+j2ndhsnteWY1ITjXWArlDIB/iXSOIFRqqYbZ7vhyEKJQtVx9HZmEOnjlvDKb1Px9KD5dE3Th0AC7rcw4+WLcZP+85CM+6d/jWztwC1FqtiFI1npkYPbAnJOnPNi9qjRYjzv2z8pQUpqib0QjnjEYD1bDTFaTGy1RBKhenqmaj0LAMDmFp/gSiAFVrK5Q7BPIhzmgEMW4EJ2odg9WC13asw/W/zMXeMs97DCREReK1a8bjp3unoH9qig8ibB2zzY5tOflOxxPjo9E/I7Xha7VGhy6pCVCFKQEANocDDofgZnBIQMRlkBLnQZH0M6RI/5eprTQdwG7NU8gsuA75+gVMMqjdq2GiEdSYaAQxbgQnapvD2lLcvHweXtzyO6rMJo/PH9q1CxbefydenDgWMeHhPojQc+6WT51ZfSpXo4NSqUDXtA4AAL3ehOjYSChPJx6hRwVE3gQp6VcoOv4PUviFfh1dCAFNzQZsLZqGLcV3QsMytRREOKMR3JhoBDFuBCdqO4cQ+P74flyxaCYWZR/2+HylQoFpI87Hiken4ar+vX0QoWc2nlS7PH5ml3C1pu7fjjMrT8XFR0KpCrEZDSkWiL4PUspaKDq8A0nl37+/ugpSS7Cp8Cbs1jwOnXm3X8cn8ocaKxONYMZEI4jlVLNZH5G3lJtq8Mym5Ziy4gdkV1Z4fH5qXCw+vuVafHXHTcg4o6O7vxVWViO7zDn+gd07o2Ns3Sb24opqWKy2hspTeoMZsQlRkJQhcstQdIIU+9zpClJ/h6Ts7NfhbQ4jTlXNxob8q3Cg/J8wsCoPBTGzvRQOwf2kwSpE7hqhqazWKHcIREFnW0k+rl76Dd7bvREmm9Xj8y/t1QO/PnwPHr1kBFRKeZYiuVo+pVBIGHm6zK3dIZBfVtlQeUpvMCEmLir4l04pz4EU/yaklHWQYh+EpIjz6/BmWzmOaf+NdfnjcUz7AUx2jV/HJ5KDgB0mW7HcYZCPMNEIYhWmGrlDIApKFocdnx3YhgmLv8a6/JMenx8RFoanxo3CLw9Nxcie6c2f4GWZ2WqXxxstnyrRNSydMhjrmvYF7YyG6nxIHT6HlLwCUvStkCT/7qcxWHJwoOxlrC+YiFNVs2BzeF5emag9q7F5XnSD2ocgvWuQEAI6U63cYRAFtXxDFe5dsxAPrV2MIkO1x+f3TOqIb+6+BR/cNAkpsdE+iNC1PXmFMJidqxWNHNADSoUEoK7yVP2MhuF0d3BFUM1oSEDEFZASf4Ai6UdIkeMhSZJfI9CZ9mG35klsLLweBYZFrCBFIavWxl4awYqJRpCqtphhE6xKQuQPv+dlYcLiWfjq0A7YHJ7/3l07qB9WPDIddw0fCoUf3uxaHQ5sOZXrdDwhJhKDetTtR8jVaBEXG4mOHaKhN5gRlxAFhYc9RQKTCoi6BVLyb1B0/AJS+AV+HV0IAY1xPbYWTcXW4ruhqVkHBFS3FSL/q+WMRtAKhrsGucBlU0T+ZbRZ8ebODbh22Rzs1nheRSUuMgIvT7ocP987BQO7dPJBhI25Wz41+vTyKbWmrphEetdE6E/PaEDp30/8vUqKA2IegJSyDoqEtyCFnevX4R3Cinz9ImwqvAG7S5+AzrzXr+MTBTJWngpeTDSClJaJBpEsjunKcMtv8/CPP1ai0uz58sXBaZ2x4L478X9XXYa4iAgfRFhn40nX/TTGnJVoZKQnQq8/vXSqPc5oKDpBinu+roJU3N8gKVObP8eLrA4DTlZ+jfX5V+Jg+cswWE/5dXyi9oC9NIJXO7xrUEuUM9Egko0A8OOJA7h84Uz8nHUQQni2NEYhSbj7wmFY8eg0XDuwr09iLNUbcbSk1Ol4v/ROSEmIgaHWjIpqIzK6JcJgNCMmPhLCz3sY2iSsF6T4t+sqSMXcD0kR69fhTbZSHNN+gPV543Fc9yHMdufvNRHV4dKp4MVEI0hxRoNIflpzLZ7fvAK3rfgBx3VlHp+fEhuDDyZfjdl3TUaPxI5ej8/d8qlRp7uEq0t0jZZOSe1hRkN1AaQO/4WUtBxS9M0yVJA6iQNl/8SG/Ctxqmo2bMLg1/GJ2iOTvRQO4Xm5cAp87eCuQa2hZcUpooCxU1OAa5bOwds7N6DG6nlloVHndMcvD92NJ8aORIQXKz9tyHK9jGfMwPrlU1pkpCfBYDAhLj4qgLcsK4CI8ZASf4Ii6QdIkZf7vYKU1rQHuzSPY2PhjSgwLIEDfNNE1HKCsxpBiolGkOJmcKLAYhMO/O/QDkxY/DVW5WZ5fH54WBgev/Ri/PrQPRhzbnevxHSgsASVtSan4yP6ZyBMqUCuRocuqQmw2RyIjInw+5v35oUDUbeeriD1OaTw8/w6uhACJca12Fp0N7YV34PSmg1gBSmi1mGiEZyYaAQpJhpEganQWI0H1y3G/WsWosBQ5fH5GYkdMOvOyfjo5mvQKS6mTbHYhcDmk2qn47FRERh2bhrUGh2USgXSunQAlFLgvIWW4oGYByGlrIci4U1IYef4dXi7sCBfvwAbC6/HntKnoDPv8+v4RMHIYq+UOwTyASYaQYp7NIgC25r8k5iw+Gt8cWA7rA67x+dPGtAHKx6ZjnsuOg/KNsw0ZGa7rj41emBPqDVaAHWVp2xCyL9HQ9EZUtzfIaVsgCLuOUjKFL8Ob3XocbJyJjbkX4mD5TNgtLr+3hGR52wOvdwhkA8w0QhSFdyjQRTwam1WvLM7E9csnYPtJfkenx8bEY6XrhyHBffdiaFdO7cqhs0nc+FwURVrzKAeKK6ohtVmR0bXRNTUWBAR5d+N1Q3CekNK+BeklLWQYu6ToYKUBkcr3jtdQeojmO2eb+wnoqZZHdVyh0A+wEQjSHFGg6j9OFFZjttX/IBnN/3WqmWPA7p0wo9/mYJXr74CCZGe9d7Q1tTiYFGJ0/Fz05LRqUMc8kp1yEhPgt5gQnSs7/p6uKS6EFKH/0FK+hVS1GRIksqvw+st2dhf9hLW51+JnOo5sAmjX8cnCiVMNIITE40gpeOMBlG7szD7EK5YNBM/HN/fqt4bUy4YghWPTscNg/t7dG5mlrvlUz2g1uiQ3i3xdKIR6dF1W0cBREyElDgfiqR5kCIv838Fqdpd2FnyKDYV3oRCw1II2Pw6PlEosnLpVFBiohGEqswmWFqx5puI5FdpNuGFLb/j5uXzcFTreZO3pJhovHvjVZg79Racm5zYonPc9dMYPagHcjU6ZHRNhN5gRkycLxONCCDqdkjJK6Ho+Cmk8KE+HMuZEA6UGFdjS9Fd2FYyHWW1G8EKUkT+wxmN4MREIwhx2RRR+7enrAjXLZuLN3asg7EVvTdG9EjH0gfvxl8vG43IsLAmn3u4WIMKo/O/Gxf1y0BRRTXi4iIRFqZAtC8SDSkBiHn4dAWp1yGF9fD+GE2wCwvyquefriD1V1Sa9/t1fCKqY7V7XoWPAh8TjSBUaXGui09E7Y9NODDz8C6MXzQLK9THPT5fpVTi4TEX4deH78G43j3dPk8A2Oii+lRUuApJ8dEAgMQO0YiJi/I4BrcUXSDFvXC6gtQzkJTJ3rt2C1jt1ciu/BLr8yfgUMWrMFrVfh2fiBpj1angxEQjCJntXE9MFEyKa/R4ZP1STF+1AHn6So/PT++YgP9NuRGf3nodusTHuXyOu+VT6Z06AAA6dohBbEIU0Nb9EmF9ISW8e7qC1F8gKdrWC8RTtbZiHKl4F+vyx+OE7hNY7BV+HZ+IXOPSqeDU9Hw6tUsWO/dnEAWjDYWnMHHx13h86Eg8OOgihCuVHp0/oV8vjDonA59mbsPcHXthczgaHvvjVC7sDgeUZ/XKGHpOGrTVNejYIRqR0REIU7Yy0QgfASnmfkgRY1t3fhvpLVk4VfU1igwruLmbKABxM3hw4oxGEGKiQRS8THYb3t+zCZOWzsaW4lyPz48JD8ffJ1yKRfffhfO6dWk4Xm0yY29BkdPz01M6wCEEOnaIQWSkCqoIT0rMKoCIqyAlLYAi8VtZkoyK2h3YWfLI6QpSvzDJIApQNofe42p7FPiYaAQhVpwiCn4nq7S4c+VPeDrzV5TXet7foW9qMn6YfjveuHYCOkTVbfLOzFK7fG5yQl2SoQxTQtGi7uCRQNSdkJJXQdHxE0iqIR7H1xZCOFBsXIU/iu7A9pJ7UVa7ya/jE5HnBOzsVROEJMH0MegsOXkYT29cLncYROQn8eER+NsFl+KuvsOgaMUeCm1NLd5bswlHS0qx5MG7Wx2HQ/8JAAEpZiokRctK63qT3WFGgWEJcqrmoMaW5/fxiahtLktfjaiwLs0/kdoNJhpB6OcTB/D8HyvlDoOI/Gxoche8OXICBiV3btX5u/IKMSQtFeHNlMMNNFZ7FXKrf4S6eh4sDq3c4RBRK41JW4D4iH5yh0Fe1L7uJtQiZi6dIgpJ+8uLccOv32Jqv/Pw7PmXIC48wqPzh2d09VFkvlFrK0ZO1Rzk6xfCLmrlDoeI2oiVp4IPE40gZOVmcKKQZRcC3xzdg9/Ux/F/F12O687pL3dIXldtOY5TlV+j2Pg7N3cTBRFWngo+XDoVhHKrdTimK4ddOGBzOGAXDlgdDtgdDtjE2f8Vjb8+/XybQzQ6v/F/BWwOd481fk5Lj/OHkMg3LknrgddHTkCP+I5yh9Jm5bXbcapqFsprt8gdChH5wHkp76NL7FVyh0FexESDAoKjIXmxOyc/jf4rmj/ulMgI2IS97uuWnN9cMnb6v9ZmEqimzj3zuIO/guRjEcowPDJ4BB4ZMgIRyvY1kS2EHcXGVThVNRvVliNyh0NEPjQs5T2kxU6SOwzyIiYaRDITQrhJXtzMLDWZwLhOmlp0XQ9no2weJGXujtv5z49f9YzviNcunoBLuvaQO5Rm2R0m5BsWQ101BzW2ArnDISI/GJbyLtJir5Y7DPIiJhpEJKuzl+G5npkSbhKb5mepbA57q2asmltWaHXYnZMyD68rl2t79sPLF12OTtGxssXgjsVeidzq75Fb/SMrSBGFGCYawad9zaETUdAJUygQ1qImcMHn7ATE5rA3M6vU1GyU+1kqm4tEZ9mpo5jSdwhiVZ5VpvKVGmshcqrnoEC/mBWkiEKU4I7NoMNEg4hIJkqFAkooAKXckcin2nwMJ6tmocS4CgKsmEcU2phoBBsmGkRE5HdltVuQUzkb5aatcodCRAGDiUawYaJBRER+UVdB6vfTFaSOyh0OEQUabhsOOkw0iIjIp+yOWuTrFyGn+lvUsoIUEbnBPRrBJzR3YBIRkd84hAUG60nU2orkDoWIiPyIiUaQsgsHimt1KDVVocKsR6WlBgarCbU2CywOG+wyltYkotCiUiZgUPLLGJU2D/HhA+QOh4gCFmc0gg2XTgWpCrMeN2S+1+RzJEhQSBLCJAWUp/+EKZQN/99wTFJAKSnrKuS4fOz0n0aPKxs/dta13Z+nQJh0VgwKF+ecOY7i7MeUzZ4XpgjhMj9EMukQMRij035Erv4nnND9BzZHtdwhEVEA4dKp4MNEI0i15FdVQMAuRMjObjgnLWclJgr3iU/YmQnN2ee6SMgaJV4uEiv359Vf010CePY1lWcljo3jrH9MkiS5v/0UoiRJgR7xd6BLzAT8f3v3HR5VmbYB/D7TWyaZ9GQmPYHQe4eE7iIq6Nqwo4io3+6q2FddVwXb2vvaV10LoCBIB7GANBVQSOglhPTeM+V8f7CLsnTOmXOm3L/r4tIkk+e5oySZZ85537ew+hkUN85XOxIRBQwOGqGGg0ao4s4Np+QVfWE7ZGkgHDP0HHd4OsVVoWOHnlNfTfptWDt2ePrv5xzvytrZDXnHH/BIfUZtLHrEPQ6X7SJsrXoMje7dakeiAPHr+ibM+Wcldv3aiupyDx54PQWDxtqPfPzZu4qxYk7tUZ/TsacZz36eedK6jfVe/OsfZVizpAGNdV4kpOgx5f5E9BsRAQD4em4t3nu6DK3NIsZeGoUb7ks88rllB9vxwDX78cK8TFgieEXcf/jcJdRw0AhR/Falk/FBhE/0wu0NvwPShP8OWSe9AiXtlsGj68p3y6Duf/KEwi2DMeZ+GOqcjb11H2BX7Ws8FZzQ2uxDRicTRl/swMxbio77mD75Ntz2VPKRt/X6k1+ldbf78MDV+xAZo8P9r6QgNkmHikNumG2Hvyfqqj148b5DuP1pJxJTDHh4yn50G2BF/5GHh5BXHizBdXcncMjwOz57CTUcNEIU73MkOj4RIjyiFx7RizYA4XYY9f8OH1emD8UN2SNVzaQR9MiKuh7JtnHYVvUkypqXq5qH1NV3eAT6Do846WP0BgHRcfrTrrlsVi0a6rz4x+xM6P4zlMQ7DUc+XlrUDkuEFnnnRQIAug+0omhXG/qPjMCqebXQ6QUM+YP9uLVJPrwZI/TwHoIQxW9WIjoer+hDu8+DFm87fKIPF6X2VzvSEWZdEvokPI++Ca/BoktROw4FsF/WNuGKfoW4ceROvHhfMWorPSd9/LrlDcjtZcGrfyvBlf0KccsfduHTVyrg9R7+ZZmcbkRbqw+7t7agodaDHVtakJ5rQkOtBx8+X4GbH05S4ssKewJvbQ05vKIRonhFg4hO5fL0IXAYbGrHOEa8ZRhiTHOxu+5N7Kl7Bz6xXe1IFED65tswdJwd8U49yg668cGz5bj/qn14YV4m9MbjP1EtLWpH2Q9uDJ8QiYffScOhfe147W8l8HpFXPHneEREanHH0048M70Y7W0iRl0YhT55Njx/dzHOvyYaZQfb8cjUA/B6RFzx5zgMPTdS4a86POgEi9oRSGYcNIiIwpBdb8ZV6cPUjnFCWo0RHRz/B6ftAmytmoHKltVqR6IA8d/bmwAgvaMJOd1MmDxsJ9Z/3XjC25t8PiAqRoc/zUyGVisgp5sZ1WVuzHmzClf8OR4AMPgcOwaf89vnb1nbhH3bWzHt70m4ccRO3P2CC444HW6fuAdd+1sRFcunUHLTajhohBpeowpRvKJBRCdzVfow2PQmtWOcklWfiv6Jb6BX/LMwaRPUjkMBKDpej/hkPQ7tazvJY3RIzjBAq/1t0XhKthE1FR6424/dfdDd5sOrD5Xg/2Yko2RfO7xeEd0GWOHKNMKZYcD2zdy0wB94RSP0cNAIUdzCk4hOJNpgw2Vpg9WOcUaSrGOR55qPDPu1EHgxnn6nvsaDihI3ouNPvDi8cx8LSva3w+f77UW44r3tiI7XQW849vflxy9XoG++DdldzfD5RHh/twTE4wF8Xr6Y5w9qXNFoaGjAbbfdhrS0NJjNZgwePBgbNmxQPEeo4rPREGXRGtWOQEQB6trMfJh1hlM/8BQ2VH+HJaWfw+M7+UJcueg0FnSKuQtDnbPgMPZRpCcpr6XJi93bWrB72+GrBqVF7di9rQXlxe1oafLirZmlKPipGWUH27FlbRP+fuMB2KO1GDT2t52qnpl+EO89VXbk7XOvjEZDrRdvPFKK4j1tWL+yAZ+9WoHxV0cf03//jlZ8t6AeV91++JYqV5YRGg2w5NMarF/ZgIO725DT3ezn/wrhSY1BY8qUKVi2bBk++OAD/PLLLxg7dixGjx6N4uJixbOEIkEUuT9RKPL4vBi89EG1YxBRgIk3ReLzvOkwaKRdFfD4PHhs2+2ocVci3piEi12T0dHeTaaUp+dgwzwUVj+Ddl+1on3Jv7asbcJ9V+w75v2j/hiFWx9NwmM3HcDuba1oqvfBEadD90FWXH17POKSf7uice+kvYh3GXDH084j7yv4qRlvPlaKPdtaEZOow9hLHLh4WuxRt1OJooi7Lt2LS6fFof+o3waX9Ssa8OrfSuBuF3HN9Hicc5nDP198mBuZshImXbxi/VpaWhAREYF58+Zh/PjxR97fs2dPnHfeeXjssccUyxKqOGiEsGFL/4Y2n1vtGEQUQO7rMhEXpkjf0vbbisWYc/D9o97XK2ogLnRdjUj9sa8S+4vbW4ftNS/gQMNsAMfea09EwWNs2jroNFbF+jU0NMBut2P58uUYNWrUkfcPGjQIRqMRq1atUixLqOKtUyHMKsOtEUQUOlyWaJzvlH7LUbuvDUtL5x7z/p9r12LGtjvxdflC+ERlnvTrtZHoGvsQBid/hEhDF0V6EpE/CNAKyt6SFhERgUGDBuHRRx/FoUOH4PV68eGHH2LdunUoKSlRNEuo4qARwqy6wN9RhoiUc2P2KOg0Wsl1vq1YggZP3XE/1uZrwdziD/CP7fdjb+MOyb1OV5SxGwYnf4wuMQ9Ap+EJzkTBRqeJUOXAvg8++ACiKMLpdMJoNOLFF1/EFVdcAa1W+s9K4qAR0qw6LggnosMybfE4J6mH5Dqt3masKJt/yscVt+zHCzsfxr/3v45GT73kvqdDEDRIs1+OfNd8OG3nK9KTiORhUOkFgqysLHzzzTdobGxEUVER1q9fD7fbjYyMDFXyhBoOGiGMgwYR/ddN2aOhkeHVwq/LF6LZ23hajxUhYl31N5ixbTrWVK6AUksCjdoY9Ih7HAMT34NNn61ITyKSRu0rkVarFUlJSaipqcGSJUswYcIEVfOECg4aIYy3ThERAOTanRiR2FVynSZPA74uX3jGn9fsbcSnRW/huR0P4WDzXsk5Tle0uS+GOmcj13GH4vd+E9GZ0as0aCxZsgSLFy/G3r17sWzZMowYMQIdO3bE5MmTVckTajhohDCepUFEAHBzzhhZ6iwv+xJtvrM/EXl/8y48s/0BzC56Fy3eZlkynYpG0CEz6nrkub5EgmW0Ij2J6MwZtJGq9K2rq8Ott96K3NxcXHPNNRg6dCiWLl0Kvf7EB0DS6eP2tiHsya3zMKdondoxiEhFPRxpeHPATZLr1Llr8OjW2+AW22VIBdh1UZjgvBJ9o4fKUu90VTR/j61VM9DsKVK0LxGdXErEJegW+ze1Y5DMeEUjhHGNBhHdnDNWljrLSufKNmQAQL2nFh/sfwUv73wUpa3KncAbZxmKYc65yI66GRqBW4ATBQq1bp0i/+KgEcK4RoMovA2IyUbvaOk7p1S3V2BN1UoZEh1rZ+M2PFV4D74s/hjtvja/9PhfWo0RHRy3YphzLuLMyl5RIaLjM2ij1I5AfsBBI4TxigZReLu5gzxXMxaXzIFX9MhS63i8ohcryr/EzG13YkvtBr/1+V9WfSr6Jb6OXvHPwaRNUKwvER3LpE1UOwL5AQeNEGbhoEEUtvLiO6FzpEtynbLWQ9hQ/Z0MiU6txl2Jt/c+izd2P4WqtnJFegJAknUM8lzzkRF5HQToFOtLRL8x65LVjkB+wEEjhPGKBlF40kDANJl2mlpUMhs++GSpdbq21f+MxwvuwpLSz+HxuRXpqdNY0Cn6Tgx1zoLD2EeRnkT0G7MuSe0I5AccNEIYBw2i8DQ6qRuyI6TfhlDcsh+batfKkOjMucV2LCyZhScL70Fh/RbF+kYYcjAo+X10j50BgyZasb5E4UwDPYzaOLVjkB9w0AhhNi4GJwo7WkGDqdnynBexsGQWRKi7A3p5Wwle2/043tv7Aurc1Yr1dUVMQL5rAVIjLgN/VRL5l0mXAEEQ1I5BfsCfniGMu04RhZ/xzt5ItcZKrrOvaRd+rftRhkTy+Ll2LWZsuxNfl38Fr+hVpKdea0fX2AcxOPnfiDR0UaQnUTji+ozQxUEjhMUbuSc1UTjRC1pMyRopS62vSj6VpY6c2nwtmFv8If5ReD/2NG5XrG+UsSsGJ3+MLjEPQMe9/olkZ+L6jJDFQSOEmXUGROktascgIoVcmNIfieYoyXV2NmzDjoZfpQfyk0OtB/Dizr/j3/tfR6OnXpGegqBBmv1y5Lvmw2m7QJGeROGCC8FDFweNEJdkdqgdgYgUYNLqMTlruCy1AvFqxv8SIWJd9TeYsW06Vlcuh09UZmcsozYGPeJmYmDie7DpsxXpSRTqOGiELg4aIS5Jhlc3iSjwXZI6CDHGCMl1ttb9jL1NO2RIpIxmbyM+K3obz+/4G4qa9yrWN9rcF0Ods5EbPR1agVeOiaTgGo3QxUEjxPGKBlHos+qMuCYjT3IdURSxsOQzGRIpb3/zLjy7/QHMLnoXLd5mRXpqBB0yIycjz/UlEi3ynFtCFI44aIQuDhohTo77tYkosF2RPhSRBumvqm+uXY+DLfukB1KJDz58V7kUM7bdodhp5gBg1iWid8Jz6JfwOiy6VMX6EoUGASat9HN/KDBx0AhxybyiQRTSIvUWXJE+VHIdn+jDwtJZMiRSX4OnDh/ufxUv7XwUpa3FivWNswzFMNdc5ETdAo3AA1OJTodBGw2tht8voYqDRojjrVNEoe2azDxYddJ/SW+s/h5lCj4pV8Kuxm14qvAefFn8b7R5WxXpqRUMyHHcgmHOLxBnlj4AEoU6s5YLwUMZB40Qx1uniEJXrDECl6QOklzHK3qwuHSODIkCj1f0YkX5fDxecBc2125QrK9Vn4p+ia+jV/xzMGkTFOtLFGy4PiO0cdAIcTadCXa9We0YROQHkzOHw6TVS66ztmoVqtrLZUgUuGrclXhn77N4Y/eTqGwrU6xvknUM8lzzkRk5GQJ0ivUlChbc2ja0cdAIA4mmKLUjEJHMkkxRmJjST3Idt68dS0q/kCFRcNhWvwlPFNyFxSVz4PG5Femp01iQGz0dQ52zEW3qq0hPomBhM2SpHYH8iINGGOA6DaLQMyV7FPQa6a+Qf1+5HHXuahkSBQ+36Mai0tl4ovBuFNZvUaxvhCEbA5PeQ/fYGTBoohXrSxTIIgwd1I5AfsRBIwxw0CAKLWnWWJzr7CW5Tpu3FcvL5smQKDhVtJXitd2P4929z6O2XblhyxUxAfmuBUiNuBz8NUzhTIAWEfoctWOQH/EnXBjg6eBEoeXG7FHQCtJ/fH9TsQiNnnoZEgW3TbXrMLNgOlaWLYBX9CrSU6+1o2vsAxiS/DEiDV0V6UkUaKz6NG5tG+I4aIQBXtEgCh3ZEYkYk9hdcp1mTxNWln8lQ6LQ0OZrxbxDH+Hpwvuwu7FQsb6Rxi4YnPxvdIl5AHqNXbG+RIGAt02FPg4aYYBXNIhCx7ScMRAEQXKdleUL0OJtkiFRaClpLcJLOx/BR/tfQ6Nbmas9gqBBmv1y5LkWwGmbAED6/1+iYBBh6Kh2BPIzDhphgFc0iEJD18gU5MV3klynwV2HbyoWyZAoNIkQsb76W8wouAPfVy6DT/Qp0teojUaPuBkYmPQebLxvncKAnVc0Qh4HjTBg15tlOTmYiNQ1LWeMLHWWlc1Du69NllqhrNnbhFlF7+D5HQ+hqHmvYn2jTX0w1DkLudF3QitYFOtLpDRe0Qh9HDTCRIY1Xu0IRCRBn+gM9I/Nllyntr0KqyuXy5AofOxv3o1ntv8Vs4reQYu3WZGeGkGHzMjrkO+aj0TLWEV6EilJr4mEWZeodgzyMw4aYaKDnSdvEgWzm3PkebK5pPQLeERlDqoLJSJEfF+5DDO23YEN1d8p1tekS0DvhGfRL+ENWHSpivUl8jcuBA8PHDTCRK7dqXYEIjpLQ+I6orsjTXKdyrYyrKteJT1QGGvw1OHD/a/ipZ2PoLTloGJ94yxDMMw1FzlRt0Ij8FZYCn5cnxEeOGiEiY72ZLUjENFZECDItjZjcckcxc6JCHW7Ggvw1PZ7Ma/4I7R5WxXpqRUMyHHcjDznXMSZhynSk8hfuD4jPHDQCBPZEQnQCVq1YxDRGRqR0EWWFwpKWw5iY833MiSi//KKXqwsX4CZBXdic+16xfpa9Cnol/gaesc/B5OW97hTcOKtU+GBg0aY0Gt0yLRxQThRMNFAwE05o2WptbB0FkSIstSio9W6q/DO3ufwxu4nUdlWpljfROsY5Lm+RGbk9RCgU6wvkVQCtIjgFs5hgYNGGOHtU0TB5ZzknsiQ4QWCoua92FK7QYZEdDLb6jfhiYK7sKhkNjw+ZRbc6zQW5EbfgaHOOYg29VWkJ5FUVn0atBquNQoHHDTCCAcNouChE7SYmj1KllpflXzGqxkKcYtuLC6dg8cL70ZB/WbF+kYYsjAw6T30iJ0JgzZGsb5EZ4PrM8IHB40wkstBgyhonO/qA6clWnKdPY3bUVC/SXogOiOVbaV4ffcTeHfv86htr1KsrzPiAuQ75yMtYhL4K54ClcPYQ+0IpBD+FAojHexJ0EBQOwYRnYJRo8MNWSNkqfVVyaey1KGzs6l2HWYW3ImVZQsU2/FLr7WjS+xfMST5Y0QauynSk+hM8Da/8MFBI4yYtAakWWPVjkFEp3BRygDEmyIl1yms34JdjQUyJCIp2nytmHfoIzxdeB92NxYq1jfS2AWDkz5Cl5gHodfYFetLdDJ6jZ07ToURDhphpgNvnyIKaBatAddl5ctSa2HJZ7LUIXmUtBbhpZ2P4KP9r6HRXa9IT0HQIM1+GfJcC+C0TQR4VZtU5jD1gSDw6We44P/pMMN1GkSB7bK0wXAYbJLr/FK3Efubd8uQiOQkQsT66m8xo+AOfF+xDD7Rp0hfozYaPeIew8Ck97mtKKmKt02FFw4aYYY7TxEFrgidCVdlSD/xWRRFLDw0S4ZE5C/N3ibMOvgOntvxEIqa9yjWN9rUG0Ocs5AbfSe0gkWxvkT/FcNBI6xw0AgzuXYnBF46JwpIV2XkIUJvllzn59ofcKj1gAyJyN8ONO/GM9sfwKyid9DsaVKkp0bQITPyOuS75iPReo4iPYkAQCfYYDfkqh2DFMRBI8zY9CYkmx1qxyCi/xFtsOLytMGS6/hEHxaVzJYhESlFhIjvK5dhRsEdWF/1rWJ9TboE9I5/Bv0S3oBFl6ZYXwpfDlMvCIJW7RikIA4aYaijPUntCET0P67JzIdZZ5BcZ331NyhvK5EhESmt0VOPjw68hpd2PoKSliLF+sZZhmCY6wvkRN0KjcDTmsl/ok391I5ACuOgEYY62p1qRyCi34k32vHHlAGS63h8Hiwp/VyGRKSmXY0FeHr7fZhX/BHavK2K9NQKBuQ4bkaecy7izNLXCREdD9dnhB8OGmGohyNV7QhE9DvXZ42AUauXXGdN1QpUt1fKkIjU5hW9WFm+ADML7sSm2nWK9bXoU9Av8TX0jn8eJi2vfpN8tIIFdmNntWOQwjhohKFuUakwa6XfokFE0jnN0bjAJf1VvnZfG5aVzpUeiAJKrbsK7+59Hq/vfhKVbWWK9U20jkaeax4yI6+HAJ1ifSl0OUw9oRH4dynccNAIQ3qNDj0d6WrHICIAN2aPgk4jfXHkdxVLUO+plR6IAlJB/SY8UXAXFpXMhsfnVqSnTmNBbvQdGOqcw3vrSTKenxGeOGiEqf4xWWpHIAp7GbZ4/CG5h+Q6rd5mLC+bL0MiCmRu0Y3FpXPweOHdKKjfrFjfCEMWBia9ix5xj8OgjVGsL4UWDhrhiYNGmOofm612BKKwd1P2aGgE6T+Gvy5fiGZvowyJKBhUtpXi9d1P4J29z6G2vUqxvk7b+ch3LUBaxCTw6QOdCY1gQpSxm9oxSAX8SRGmsm2JiDbY1I5BFLZy7ckYkdBFcp0mTyNWlS+UIREFm8216zGz4E6sLFsAr+hVpKdeE4EusX/FkORPEMknjnSaHMae0AjSN7yg4MNBI0wJgoB+vH2KSDXTcsZAEATJdVaUfYlWX4sMiSgYtflaMe/QR3i68D7sbixUrG+ksTMGJ32ErjEPQa+JVKwvBad4S77aEUglHDTCWP8Y3j5FpIYeUWkYHNdRcp16dy2+q1wqQyIKdiWtRXhx59/x4f5X0eCuU6SnIGiQar8Uea75cNomApA+OFNoSrCMVDsCqYSDRhjjOg0iddzcYYwsdZaWfoF2X5sstSg0bKj+DjMKpuO7iqXwiT5Fehq10egR9xgGJr2PCH2OIj0peEQYOsKi50HB4YqDRhhLMEUizRqrdgyisNI/Jhu9ozMl16lur8CaqpUyJKJQ0+JtwuyD7+LZHQ/iQPNuxfpGm3pjiHMWcqPvgk6wKtaXAhuvZoQ3DhphjrdPESnr5hx5rmYsLvkcXtEjSy0KTUXNe/Ds9gfxWdHbaPY0KdJTI+iQGXkt8lxfItF6jiI9KbBx0AhvHDTCHAcNIuXkxXdCl6gUyXXKW0uwofpbGRJRqBMhYnXlcswouAPrq75RrK9Jl4De8c+gX+I/YdGlKdaXAotZl4xIYye1Y5CKOGiEuT4xmdDKsI8/EZ2cAAE35YyWpdaiklnwQZn77yk0NHrq8dGB1/Hizr+jpKVIsb5x5sEY5voCOVH/B41gUqwvBYYEywi1I5DK+AwzzNl0JnSOdKkdgyjkjUnshpyIJMl1ilv24+fatTIkonC0u7EQTxXeh3nFH6HN26pIT61gQI5jGvKccxFnzlOkJwWGBMsotSOQyjhoEPrzPA0iv9IKGtwo09WMhSWzIEKUpRaFJx+8WFm+ADMLpmNTzTrF+lr0LvRLfBW941+ASSt96KbAptdEwmHqrXYMUhkHDeI6DSI/Oze5lyw7vO1v2oVf636UIRERUOuuxrv7nsfru55AZVuZYn0TraOQ7/oSmZE3QIBOsb6krHhLHjQC//+GO/4NIHSLSoVFa0Czt13tKGGv4ZcDKJm9Ds27SuGubkT2g3+EY3CHIx/fMO7x436e64YRSLp44AnrehpbUfz+N6hZvR2exlYYE6OQMmUkovofHjKrVv6KondXwdfqRtw5PZAy5bddQtrKarH9r5+gywuTobUaZfpKw4de0GJKtjy7rnxV8pksdYh+r6BhM54ouAujEi7A6IQLoNcY/N5TqzEjN/p2uGwXYGvVDFS1rvd7T1IWd5sigIMGAdBptOgVnYHVFdvVjhL2vK1uWDLjETu2O3Y/9vkxH+/50Z+Oert24x7se/4rOIac+JRpn9uL7fd/DH2UFVl/vQiG2Ai0V9RDazn8ZMJd14y9LyxCxh3jYUyMws6/zUJE99QjQ8j+l5fANXkEh4yzNDGlH5LMDsl1djVsw/aGX2RIRHQst+jG4tI52Fj9PS5OuQ6d7D0V6WszZGFA0jsoblyAwup/oM1bqUhf8i+NYESseYjaMSgAcNAgAEB+fGcOGgEgql8WovodXjNzvGO29NG2o96uXbsDEd3TYEo68RPZyqWb4W1oRadnr4FGpwUAGBMij3y8rbQWWqsRMfmdAQARPdLQcqASUf2zUfX1Vgg6LaJPMsjQiZm0ekzOkmfXlQW8mkEKqGwvw+u7n0T3yP74o+saRBliFOnrtJ2HeEs+dtS8hAP1n0KEV5G+5B+xpoHQaSxqx6AAwDUaBAAYmdgVOkGrdgw6A+6aJtSt3424c3qc9HG1a3fC2smJA68sxc+TXsCv097EoU/WQPQe3h7VlOyAr9WNpl2l8DS0oHlHCSwZ8fA0tKD4g2+RestYJb6ckHRJ6iDEGiMk19lWtwl7m/hCAClnS916zCy4EyvK5sMrKvOkX6+JQJeY+zE4+RNEGbsr0pP8I8HK26boMA4aBACw680YEMtF4cGkcvkv0JgNJ71tCjh8xaLm+0KIPh86PHIpki4fgtLP1+HQJ2sAALoIMzKnn4e9zyzAtr+8h5hRXRHZJxNFb65E/AV90V5ai623voNfp72J6u8KlfjSQoJVZ8Q1GdK38hRFkWszSBVtvlZ8eejfeKrwXuxqLFCsb6SxEwYlfYSuMX+DXhN56k+gAKNBPM/PoP/grVN0xJjE7rx9KohULt2MmBFdoDGc/NtYFEXoo6xI//M4CFoNrDlJcFc3onT2WjivHAoAcAzpeNTAUr9lP5r3lSP1lrH45YbXkXnPBOijrSj4y/uI6JYCfZTVr19bKJiUNgSRBum3DmyuW4+DLXtlSER0dkpbD+KlnY+gn2MYJjivRITe/0/+BUFAqv0SJFpHo7D6WRxsnAtwW+egEGPqB6M2Wu0YFCB4RYOOyE/oDKOGs2cwaPi1CK0HqxH3h5PfNgUABocNJmc0BO1v3+6mlBi4a5rgcx97S4Sv3YP9Ly9B+p/Hoa2kBqLXB3v3VJhdMTA6HWgqPCTr1xKK7HozrsgYKrmOT/RhUcksGRIRSbeh5jvMKJiO7yqWwicqczK9QetA97hHMSjpX4gwdDj1J5DqXBET1Y5AAYSDBh1h1RkxOI6LfoNBxZLNsOQkwpKZcMrH2rq40HqoBqLvt1cDW4uroY+2QaM/dl3OoY9XI7JfFqzZiRC9viNrOQAcftvHVxVP5ZqMfNh0Jsl1fqxZjdLWYhkSEcmjxduE2QffxbM7HsT+puNtWeEfDlMvDEn+DJ2i74ZO4BXVQKUTbEi0jFE7BgUQDhp0lDFJXICnJm9LO5p3l6F59+HDs9rKatG8uwxt5XW/PaapDTXfFZ5wEfief8xH0burjrwdN743PA0tOPD6MrQerELt+l0o+XQN4s879sTWlv0VqP62AM6rhwEAzCkxEDQCKpZsRu36XWgtqoK1A0/0PZkYYwQuTTvxmSanyyt6sKhktgyJiORX1LwHz+14EJ8VvY1mT5MiPTWCDhmR1yDPNR9J1nMU6UlnJsk2DlqN9BdZKHTwPhk6ytC4jjy8T0VNO0uw/Z5/H3m76J8rAAAxo7shc/p5AICqb7YBEBE9vPNxa7SX1wOCcORtY5wdHWdchgNvrMCvt7wNQ0wEEib0Q9IlRz8ZFkUR+15chNSpo6A1HT5jQ2PUI+OO8dj/6lL43F6k3TIWhljpuyiFssmZw2HSSj/wbG3VKlS1l8uQiMg/RIhYXbkcm2vXY0LyFegfk69IX5MuHr3in4Gr5Y/YVjUTTe59ivSlU3PZJqodgQKMIIoi74Ogozyw+RMsLdmidgyioJNkisLsvDugl7jWyeNz49Ftt6HWXS1TMiL/y7Lm4uKU65FsTlGsp090Y0/tO9hV9yZ8YqtifelYVn0G8l3z1Y5BAYa3TtExxiadeoExER3rhuyRkocMAPi+chmHDAo6u5sK8XThfZhb/CHavMo86dcIemQ7bkKecy7izNK3k6az57JdqHYECkAcNOgYg2JzECHDQlaicJJqicV457HrXs5Um7cVy8rmyZCISHk+ePF1+VeYWTAdm2rWKdbXonehX+Kr6B3/AkxariNTmgAdXLYL1I5BAYiDBh1Dr9FheEIXtWMQBZWpOaOgFaT/SP2mYjEaPfUyJCJST627Gu/uex6v7XocFW2livVNtI5CvutLZEbeAIHLUBUTZx4Coy5W7RgUgDho0HGNTuymdgSioJFtS8SYROk7tjV7mrCyfIEMiYgCQ2HDFjxRcDcWlsyC26fMJiNajRm50bdjmHMOYkz9FekZ7nh2Bp0IBw06rn4xWXAYuFc50em4KWc0hN/t9HW2vi5fgBavMluFEinFI7qxpPRzPFFwN7bVbVKsr82QhQFJ76BH3BMwavlqu78YNA7EW4arHYMCFAcNOi6dRosRvH2K6JS6RLqQn3D8rYbPRKO7Ht9ULJYhEVFgqmwvwxt7nsTbe55FTXuVYn2dtvOQ55qPNPsVEHDsIaUkTbLtPGgEvdoxKEBx0KATGsvD+4hOaVqOPKfgLiubhzYft+ek0LelbgNmFkzHirIv4RU9ivTUayLQJeZ+DE7+BFFG/m6TE2+bopPhoEEn1NORjjijXe0YRAGrtyMDA2JzJNepba/G6splMiQiCg7tvjZ8eehjPFV4H3Y1FijWN9LYCYOSPkLXmIeh10Qq1jdU2Q2dYTd0VDsGBTAOGnRCGkGDc5J5pgbRidzcYawsdZaUfg636JalFlEwKW09iJd2PoIP9r2CenetIj0FQUCq/WLkuxb85+wH6eurwhWvZtCpcNCgk/pjygBo+EOY6BiDYzughyNNcp2qtnKsq14lPRBRENtY8z1mFtyJ7yqWwif6FOlp0DrQPe5RDEr6FyIMHRTpGUq0ghlO63i1Y1CA46BBJ+W0RGNQHH8AE/2eAEG2tRmLSmfDK3plqUUUzFq8TZh98F08u/0B7G/arVhfh6kXhibPQqfoe6ATuNvi6XLaJkCv5e1ndHIcNOiULk0dpHYEooAyIqEzciOdkuuUthZjY/X3MiQiCh1FLXvx3I4H8emBt9DsaVSkpyBokRF5NfJc85Fk/YMiPYObBhmR16gdgoIABw06pYGxOUixxKgdgyggaCBgas5oWWotKpkFEaIstYhCiQgRa6pWYEbBdKyr+gaiqMz3iUkXj17x/0D/xDdh1acr0jMYJVhGwKpPVTsGBQEOGnRKgiDg4tSBascgCgjnJPdEpi1Bcp2DzXuxuXa9DImIQlejpx7/PvA6Xtr5CA61FCnWN9Y8CMOcX6CD40/QCCbF+gaLzMjr1I5AQYKDBp2W8519YNYa1I5BpCqtoMHU7FGy1Pqq5DNezSA6TbubCvF04X344uAHaPMqc96MRtAjO+om5DnnId6cr0jPYBBl7AGHqZfaMShIcNCg02LTm/CH5J5qxyBS1QXOPnBaoiXX2du4A9vqN0kPRBRGfPBiVcVCzCiYjp9r1irW16J3om/iK+gT/yLMumTF+gaqDF7NoDPAQYNO26W8fYrCmEGjw/XZI2WptaDkU1nqEIWjOnc13tv3Al7b9TjKW0sU65tgHYk85zxkRU6BBnrF+gYSiy4FiRZ5rupSeOCgQactKyIRvR0ZascgUsVFKQOQYJK+leP2+l+wq3GbDImIwlthwxY8WXgPFpbMgtvXrkhPrcaMjtG3YahzDmJMAxTpGUjSI6+GIPCpI50+/m2hM3JJGq9qUPgxaw24LlOee7S/4tUMItl4RDeWlH6Oxwvuwra6TYr1tRkyMSDpbfSIexJGbaxifdWk10QixXah2jEoyHDQoDOSH98Z8TK8qksUTC5LG4xoo01ynV/qNmJ/s3IHkRGFi6r2cryx50m8vedZ1LRXKdbXaRuPPNcCpNuvhACtYn3VkBpxGbQas9oxKMhw0KAzotNocWFKP7VjECkmQmfC1RnDJNcRRRGLSmbLkIiITmRL3QbMLJiO5WVfwit6FOmp19jQOeY+DEn+FFHGHor0VJpGMCDdfoXaMSgIcdCgM3ahqz/0Qmi/ckP0X1dmDEOEXvqreD/XrkVxy34ZEhHRybT72jD/0Md4qvBe7GpQbj2U3ZiLQUkfomvMw9BrQuvKf7J1PIy68LhFjOTFQYPOWLTRhlGJ3dSOQeR3DoMVl6cNllzHJ/p4NYNIYaWtxXhp16P4YN8rqHfXKtJTEASk2i9GvmsBXLaLAAiK9PUvgVva0lnjoEFnhYvCKRxcm5kPi84ouc766m9R3nZIhkREdKY21nyPmQXT8W3FEvhEnyI9DVoHusc9gkFJHyDC0FGRnv4SZx6KCEOW2jEoSHHQoLPSLSoVnexOtWMQ+U280Y4/pkjfvtLj82BJ6RwZEhHR2WrxNmPOwffwzPYHsL9pl2J9HaaeGJr8GTpF3wOdYFWsr5yyoqaoHYGCGAcNOmuT0oeoHYHIbyZnjYBRK/1Qrh+qVqK6vVKGREQk1cGWvXhux0P49MBbaPY0KtJTELTIiLwaea4FSLKOU6SnXOLMwxBt6qN2DApiHDTorI1N6o50a5zaMYhkl2x2YIKrr+Q67b52LC39QoZERCQXESLWVK3AjILpWFu1CqIoKtLXpItDr/in0T/xLVj1wXD4rYCOjr+oHYKCHAcNOmsaQYMbskaqHYNIdjdmj4JOI31nte8qlqDeUys9EBHJrtFTj48PvIEXd/4dh1oOKNY31jwQw5yfo4PjT9AIJsX6nqkk6zmwG3PVjkFBjoMGSTImqRsybPFqxyCSTYY1DuOSe0qu0+ptxoqyL6UHIiK/2tO0HU8X3o8vDn6AVm+LIj01gh7ZUTchzzkP8ZbhivQ8EwJ06OD4k9oxKARw0CBJNIIGU3hVg0LI1JzR0AjSfzR+Xb4QTV5l7gEnIml88GJVxULMLLgTP9f8oFhfi96Jvgkvo0/8SzDrAmeDFVfERFj1aWrHoBDAQYMkG53YDdm2RLVjEEnW0Z6MkQldJddp8jRiVflCGRIRkZLq3NV4b9+LeG3X4yhvLVGsb4J1BPKcc5EVOQUaSN+EQgqNYERO1M2qZqDQwUGDJBMEAVOyeVWDgt+0nDEQBOkHbK0om49WnzK3YBCR/AobtuDJwnuwsGQW3L52RXpqNWZ0jL4NQ52fI8ak3llVaRGXw6RLUK0/hRYOGiSLEQld0CEiSe0YRGete1QqhsRJP1ir3l2L7yqXyJCIiNTkEd1YUvo5Hi+4C1vrflKsr82QgQFJb6Fn3FMwapXd2VEn2JAVdaOiPSm0cdAgWQiCgBuzR6kdg+is3ZwzVpY6y8rmot3XJkstIlJfVXs5/rnnaby15xlFz8RJtp2LPNd8pNuvhADpu+CdjozIa2HQRinSi8IDBw2STX5CZ+Tak9WOQXTG+sdko09MpuQ61e2VWF25QoZERBRofqnbiMcL7sSy0nnwih5Feuo1NnSOuQ9Dkj9FlLGHX3sZNNHIiLzWrz0o/HDQIFndmD1a7QhEZ2xazhhZ6iwp/VyxJyBEpLx2XxsWlHyCJwvvxc6GbYr1tRtzMSjpQ3SLfRh6TZRfemRF3QidxuKX2hS+OGiQrIbF56JzpEvtGESnbVhcLrpGpUiuU95agvVV38qQiIgCXVlrMV7e9Sj+te9l1LtrFekpCAJSIi5GvmsBXLaLAEjfuOK/TNokpNovk60e0X9x0CDZTeVaDQoSAgTcJNPVjEWls+GDV5ZaRBQcfqxZjZkF0/FtxWL4RJ8iPQ3aKHSPewSDkj6A3SDPyd05jpuhFQyy1CL6PQ4aJLvBcR3RNVL6K8RE/jY6sSs62KXvlnao5YCih3wRUeBo8TZjzsH38cz2B7CvaZdifR2mnhiS/Ck6Rd8DnWA76zpWfQZctgkyJiP6DQcN8oupOVyrQYFNK2gwVaY1RQtLZkGEKEstIgpOB1v24vkdD+HTA2+hydOoSE9B0CIj8mrkueYjyXruWdXoHH0vBEGZXa0o/HDQIL8YGJuDHlFpascgOqFzk3shzSZ9j/r9TbvxS91GGRIRUbATIWJN1QrMKLgDa6u+higq8wKESReHXvFPoX/i27DqM0778xIsIxFnGeLHZBTuOGiQ3/CqBgUqvaCV7TT7hSWfyVKHiEJHk6cBHx/4J17Y+XcUt+xXrG+seQCGOT9HB8efoRXMJ32sRjChU/Q9CiWjcMVBg/ymX0yWLCctE8ltYko/JJkdkuvsaixAYcMWGRIRUSja27Qd/yj8K744+AFavS2K9NQIemRHTUWecx7iLSNO+LisyOth0TsVyUThi4MG+dXtueOh472fFECMGj0mZw6XpdZXhz6VpQ4RhS4fvFhVsRAzC6bjJwU3jTDrk9E34SX0SXgZZt3RA4VZ50Jm5A2KZaHwxUGD/CrVGovL0warHYPoiEvSBiLWZJdcp6B+E/Y0bZchERGFgzp3Dd7f9yJe3TUT5a0livVNsAxHnnMesiJvhAZ6AEDn6Luh1RgVy0DhSxCVWqlEYavR04qLv30W1e3K7MJBdCJWrRFf5N+FKIP002//UXg/ilr2ypCKiMKNVtBhVPx5GJN4IQwa5c6vaGzfi0NNX6GD4/8U60nhjVc0yO9sOhNu7XCO2jGIMCl9iCxDxuba9RwyiOiseUUPlpbNxRMFd2Fr3U+K9bUZMjhkkKI4aJAiznP2Ric7F52Reux6M67IGCq5jk/0cacpIpJFVXs5/rnnaby15xlUt1eqHYdIdhw0SBGCIGB6p/MhQFA7CoWpqzPyYNOZJNf5sWY1SluLZUhERHTYL3Ub8XjBnVhWOhde0aN2HCLZcNAgxXR3pOIPyT3UjkFhKMYYgcvSBkmu4xW9WFwyR4ZERERHa/e1YUHJp3iy8F7sbNiqdhwiWXDQIEX9qeM4WV5VJjoT12Xmw6SVvuByXdUqVLaXyZCIiOj4ylqL8fKux/CvfS+j3l2rdhwiSThokKJijRGYljNG7RgURhJNUbgopb/kOh6fG0tKP5chERHRqf1YsxozC6bjm/LF8Ik+teMQnRUOGqS4i1MHINeerHYMChM3ZI+EXqOTXOf7yuWodVfLkIiI6PS0eJvxefH7eGb7X7GvaZfacYjOGAcNUpxG0ODeLhOh4cJw8rMUSwzGJ/eSXKfN24plZXOlByIiOgsHW/bh+R0P4ZMDb6LJwzOpKHhw0CBVdI504UIZbmchOpmp2aOh02gl1/m2YjEaPfUyJCIiOjsiRPxQtRIzCu7AD1Vfg+ctUzDgoEGquaXDWEQbbGrHoBCVbUvE2KTukuu0eJuxsnyBDImIiKRr8jTgkwP/xAs7H0Zxy3614xCdFAcNUk2E3oy/5I5TOwaFqKk5oyEI0m/PW1m2AM3eJhkSERHJZ2/TDvyj8H58fvBfaPW2qB2H6Lg4aJCqxiX3Qp/oTLVjUIjpHOnC8ITOkus0uuvxTcUiGRIREcnPBx++qViEmQXTsbl2g9pxiI7BQSNMpaenQxCEY/7ceuutimd5oOtFsGqNivel0CXXFsrLyuahzdcqSy0iIn+pc9egjrviUQDioBGmNmzYgJKSkiN/li1bBgC45JJLFM/itETj9k7jFe9LoamXIx0DY3Mk16ltr8bqymUyJCIi8q8USyaGxvKMKgo8HDTCVFxcHBITE4/8WbBgAbKyspCfn69KngtcfZEfL/1WF6KbO4yVpc7Ssi/gFt2y1CIi8hcNNLgsZQo0Ap/SUeDh30pCe3s7PvzwQ1x//fWyLJ49W/d3nchdqEiSQbEd0NORLrlOVVs51lZ9LT0QEZGfDYsbixRLhtoxiI6LgwZh7ty5qK2txXXXXadqDofBhr92vUjVDBTc5Fqbsbh0DryiV5ZaRET+EqmPxrlJl6odg+iEOGgQ3n77bYwbNw7JyclqR8Gw+FxMdPVTOwYFoREJXdAp0im5TllrMTZWfy9DIiIi/7rENRkmrVntGEQnxEEjzO3fvx/Lly/HlClT1I5yxO254+GyRKsdg4KIBgJuyhktS62FJbPgg0+WWkRE/tLPMQzdovqqHYPopDhohLl3330X8fHxGD8+cHZ9MusMeLjbpdByYRudpnOSeyDTliC5zsHmfdhcu16GRERE/hOpd+Ai17VqxyA6JT6TC2M+nw/vvvsurr32Wuh0OrXjHKW7IxXXZOSpHYOCgFbQ4MbsUbLU+qrkM4gQZalFROQvl6dMhUVnVTsG0Slx0Ahjy5cvx4EDB3D99derHeW4bswehVy79HvuKbSd7+wDlyVGcp29TTuwrf5nGRIREfnPwJgR6BzZU+0YRKdFEEWRL99RwNrbWI5r1ryCNh/PM6BjGTQ6zBl2BxLMUZJrvbzzUexs3CY9FMliwzvbsHvlQdTsq4fOqEVSj1gM+XMPONLtRx6z9vVfsHPpATSUNkOr1yC+UzQG3dodid1OPHh63T5sfHcbChbsRVN5Cxxpdgz+cw+kD0k68pjChfuw5qXNcLd40WVCJobe3vPIx+oPNWLuLd/gsg/HwmjT++VrJzoRhz4W93Z6EiatRe0oRKeFVzQooGXY4vF/Hc5ROwYFqItS+ssyZGxv+JVDRoAp/rEc3S/NxqXvj8HE14bD5xEx95ZVcLd4jjzGkRaB/Hv64MrPxuHid0YjItmKubeuQnNN6wnrrn11C36dsxvD7+6Dq2afi64XZ+GrO79HeWENAKClpg0rHt2Aobf1wsRX8lGwYC/2fnfoyOd/PfNHDP5Tdw4ZpDgBAial3cQhg4IKBw0KeJemDcKAmGy1Y1CAMWsNuC5zuCy1vjr0qSx1SD4TXxmOzhdkIiYrEnEdHBj99/5oKG1G+bbqI4/pOC4dqQMSEemyISYrEsPu6IX2RjeqdtSesG7hV/vQ9/rOSB+ajEiXDd0vyUHaoET8/EEhAKCuuBFGmx4dzklFQpcYuPrGo3pPHQBg+6J90Og1yB6V4tevneh4hsSORseIrmrHIDojHDQo4AmCgAe7/RF2PfcKp99cljYI0UbpJ8n/Wvcj9jfvkiER+VN7w+HbJ02RhuN+3Ov2Yuvnu2Gw6RHbwXHCOl63Dzrj0b/6dEYtDm2qAABEpUbA3epBeWENWuvaULatGrE5UWita8Pa137F8Ht6y/QVEZ2+WEMCLki+Qu0YRGcssLYaIjqBeFMk7uk8AX/d/InaUSgA2HQmXCXDrmSiKGJhySwZEpE/iaKI7579Gck9YxGTHXXUx/Z+W4zF9/0Ad6sH1lgzLnxtOMwO4wlrpQ5KxM8fboezdzwiXTYUrS/Dnm+K4fMeXq5oshsw9u8DseyhtfC0epE7Ph1pg5Ow/OF16HF5DuqLmzD/9u/g84gYcFNX5Izm1Q3yLwECrkibBqPWpHYUojPGQYOCxpik7thYvQdfFPGcg3B3ZcZQWa5wbapdi+KW/TIkIn9a9cSPqNxZi4vfOfZQRle/BEz6+By01LZh6xe7seieNbj0X2NgiT7+k7K8u3pj5aMb8MFFCwEBiHTZ0On8DBTM33vkMVkjXcga6Try9sGNZajcVYf8e/rgXxMW4JzHB8MaY8Kn1yyDs3fcCXsRySE/bhyybLlqxyA6Kxw0KKjc1el87Gksw+YaPjkMVw6DFZPShkiu4xN9WFgyW4ZE5E+rnvwRe78txh/fGoWIhGMXwerNOkSlRiAqNQJJ3WPx/oQF2Dp3D/pd3/m49SwOE857dhg8bV601rXBGmfGmhc3w558/DMJPO1efP34jzjnsYGoK2qEzyvC1ScewOHbrEp/qUJmPrfhJv9IMWfg/ORJascgOmtco0FBRafR4omeVyDeaD/1gykkXZORD4vuxLfGnK4N1d+hvO3QqR9IqhBFEaue+BG7Vx7ERW+MRKTzNNfjiIC33XvKh+mMWtjiLfB5ROxacfCEw8KGN7cifUgS4jtFw+cTj9xiBQA+jw+ijzvEk3+YtRZcl/EX6DR8TZiCF//2UtCJMUbgyV5X4qb1b6Ld5zn1J1DIiDfacXHqAMl1PD4PFpfOkSER+cuqJ37E9kX7cd5zw6C36NBU2QIAMNr00Jl0cLd4sOGtrcjId8Iaa0ZrXRu2zNqFxvJm5IxJPVJn6YNrYY03Y8ifegAASn+pQmN5M+I6OtBY3ox1b/wKURTR57pOx2So2l2HHUsP4IpP/gAAiE6PgKABts7dDUuMGTX76pHQJVqB/xoUji5PmYpYY4LaMYgk4aBBQalLVAru7TwBj/zKJ4vh5Lqs4TBqpZ9f8EPVSlS3V8iQiPzll1mHdwL7/MaVR71/9MP90fmCTAgaATX7GlCwYDVaattgjjQgvksMLn57FGKyIo88vqG0CcLvrt172r344dVfUF/cCL1Fh/QhyRj72CAYI47ezUoURax8bAPypveC3nz4V6XOpMOYhwdg1RM/wuv2If+ePrDF80wDkt/Q2DHo6ZD+ogqR2ngyOAW1p7d9iVkH1qodgxSQbHZg9rA7oNNoJdVp97Xj0a1/Qb2nVp5gREQycpnTcXuHR6DT8FBICn5co0FB7fbc8ejtyFA7BilgSvYoyUMGAHxfsZRDBhEFJKPG/J91GRwyKDRw0KCgptNo8XivSUg0Rakdhfwo3RqHcck9Jddp9bZgedk86YGIiPzg8tQpiDMmqh2DSDYcNCjoOQw2PNXrShj5ClDImpozGlpB+o+rVeUL0eRtlCEREZG8BseMQm/HYLVjEMmKgwaFhNxIJ+7vOlHtGOQHHSKSMCqhq+Q6TZ5GrKpYKEMiIiJ5Oc1puMh1jdoxiGTHQYNCxrjkXrIc5EaBZVrOGAiCILnOyvL5aPE2y5CIiEg+Ro0J16b/GXqN4dQPJgoyHDQopPw5dxz6xWSpHYNk0i0qFUPjcyXXqXfX4tuKJTIkIiKSjwABV6fdigRTstpRiPyCgwaFFK2gwYwek5BkdqgdhWRwc84YWeosK5uHdl+bLLWIiORybtIl6BbVV+0YRH7DQYNCTpTBgqd7XQWTDAe7kXr6xWShrwxXp2raq7CmcoUMiYiI5NM7ahDGJl6odgwiv+KgQSGpgz0JD3e7BBpIv7ef1HFzzlhZ6iwpnQOP6JalFhGRHFIsmZiUNk3tGER+x0GDQtbIxK64u/MFasegszA0Lhddo1Ik16loK8W6qm9lSEREJA+7LgpTMqbDwMXfFAY4aFBIuyh1gGyvjJMyBAiYJtPajEUls+GDV5ZaRERS6QQ9bsicjihDtNpRiBTBQYNC3uSs4bgifajaMeg0jUrsig72JMl1DrUU4aeaNTIkIiKSx+WpNyLdmq12DCLFcNCgsPCXjuNwnrO32jHoFLSCBjdlj5al1sKSzyBClKUWEZFUI+PPQ7/oYWrHIFIUBw0KC4Ig4K9dL0JefCe1o9BJjEvuiTRbnOQ6+5t245e6jTIkIiKSrrO9J85PnqR2DCLFcdCgsHH4jI3L0duRoXYUOg69oMWUrFGy1FpY8pksdYiIpEo0uXBt+p+gEfiUi8IP/9ZTWDFq9fhHn6uRa+cprIFmQkpfJFukH7S4u7EQhQ1bZEhERCSNQx+Lm7Pug0lrUTsKkSo4aFDYselMeKHvdUi1xKodhf7DqNHj+swRstT66tCnstQhIpLCqrXh5ux7ucMUhTUOGhSWHAYbXu53PeJNkWpHIQCXpA5ErMkuuU5B/WbsbiqUIRER0dkzaIyYmnU3EkxOtaMQqYqDBoWtRHMUXuo7GZF6XtJWk1VrxDWZ+bLU+oprM4hIZRpocV36X5BuzVE7CpHqOGhQWMuwxeP5PtfCouUJrWq5PH0wogzSh73NtRtQ1LxHhkRERGdvUuqN6BLZS+0YRAGBgwaFvS5RKXiq11XQC1q1o4Qdu96MK9Ol7yvvE33caYqIVHd+8iT0j5HnCi1RKOCgQQSgf2w2Hu1xGbTcflBRV2fkwaY3Sa7zU80alLYelCEREdHZyY8bh9EJF6gdgyig8FkV0X+MTOyKR7pfCh2vbCgi2mDDZWmDJNfxil4sKpktQyIiorPTxzEEFzqvVjsGUcDhoEH0O2OSuuPp3lfBqNGrHSXkTc4cDpMMa2PWVa1CZXuZDImIiM5cbkR3XJk2DYIgqB2FKOBw0CD6H0PiOuKFvtfBqjWqHSVkJZgicWFqf8l1PD43lpR+IUMiIqIzl2Prghsyp0Mr6NSOQhSQOGgQHUfv6Ay80v8Gbn3rJzdkjYRBI/0X8+rKFah1V8mQiIjozOTYOmNq1l0waLhrIdGJcNAgOoHOkS683v9GxBoj1I4SUlIsMTjP2VtynXZfG5aVzZUeiIjoDGXbOmFq1t0waHjlm+hkOGgQnURWRALeHHATks0OtaOEjBuzR0Gnkb7g/pvyxWjw1MmQiIjo9GXZcjE1k0MG0engoEF0Ck5LNP45YCoyrHFqRwl6WbYEjE3qLrlOi7cZK8vny5CIiOj0ZVlzcVPmPTBqpW/LTRQOOGgQnYZ4UyTeGDAVufZktaMEtZtyxkAjw1klX5d/hWZvkwyJiIhOT6a1I27K4pBBdCY4aBCdpiiDFa/2m4IejjS1owSlTnYnhid0llyn0VOPVeWLZEhERHR6MqwdMS3rXg4ZRGeIgwbRGbDpTXip72QMjM1RO0rQmZYzRpY6y8u+RJuvRZZaRESnkmHtgGm8kkF0VjhoEJ0hk9aAZ3pfjREJXdSOEjR6OtIxKK6D5Dp17mp8X7FUhkRERKd2eMi4FyatWe0oREGJgwbRWdBrdJjZcxLGJ0vfpjUc3CzT1YwlpV/ALbplqUVEdDKd7T1xS/b9HDKIJOBRlkRnSSto8FC3P8KuN+Pj/avVjhOwBsbmoFd0huQ6VW3lWFv1tQyJiIhOrq9jKK5ImwatIH0rbqJwxisaRBIIgoDbO43H/V0uhJ6/kI5LrrUZi0vnwCt6ZalFRHQi+XHjcFXaLRwyiGTAQYNIBhNT+uGV/jcg2mBVO0pAGZ7QGZ0jXZLrlLUWY2P19zIkIiI6sfFJl+Ei1zUQBEHtKEQhgYMGkUx6OtLx3qBb0SEiSe0oAUEDATdly3M1Y1HJbPjgk6UWEdH/0kCDy1KmYGziRLWjEIUUDhpEMko0R+GtgTdhZEJXtaOobmxSD2RFJEiuc7B5HzbVrpMhERHRsXSCHtdl/AWDY0epHYUo5HDQIJKZSWvA4z0nYWr2KAgIz8vvWkGDqTny/NJeWDILIkRZahER/Z5RY8a0rHvQI6q/2lGIQhIHDSI/EAQBU7JH4YleV8CiNagdR3HnOXvDZYmRXGdf005srf9JhkREREez6ez4U86DyIngmUhE/sJBg8iPRiR0wVsDpyHJ7FA7imIMGh2mZI2UpdaCQ5/KUoeI6PcSTU7c3uERpFikb71NRCfGQYPIz7IjEvH+oFvQ2xEev9AuTOmHBHOU5Do7Gn7Fzsat0gMREf1OJ3tP3N7hEcQapa8hI6KT46BBpIAogxUv97seF6WE9n3AJq0e12UOl6XWV4c+k6UOEdF/5ceNw9TMu2DSWtSOQhQWeDI4kUJ0Gi3u7TIR2RGJeKZgAbxi6G3XelnqYMQYIyTX+bXuJ+xr3ilDIiIiQCtocYnregyKlee2TiI6PRw0iBR2cepAZFjjcd+mf6PW3ax2HNnYdCZcnZknuY4oilhYwqsZRCQPq9aG6zNuR3ZEZ7WjEIUd3jpFpII+MZl4b9Ct6B6VqnYU2VyZPhR2vVlynU21a1Hcsl+GREQU7hJNTtzR8TEOGUQq4aBBpJJkiwNvDJiKG7NHQSsE97dilN6Cy9OHSK7jE31YVDJbhkREFO646JtIfcH97IYoyGkFDW7MHoU3+k+F0xytdpyzdm1mPqw6o+Q6G6u/Q1nbIRkSEVE446JvosDAQYMoAHR3pOLDIX/Cucm91I5yxuKMdlycOlByHa/oweLSz2VIREThyqAx4qq0W3CR6xpogvxKMVEo4GJwogBh1RnxcPdLMCSuI57YOhcNnla1I52WyVnDYdTqJdf5ofJrVLWXy5CIiMJRosmJyem3IdHsUjsKEf0HBw2iADMmqTu6R6Xib1tm4aeavWrHOakkswMTXf0k12n3tWNp2RcyJCKicNTPMQyXpFwPo9akdhQi+h1eVyQKQAnmKLza/wbckjMWOkGrdpwTujFrJHQa6fm+r1iKOneNDImIKJzoBT0uT7kRV6XfwiGDKABx0CAKUBpBg+uyhuPtgdOQaolVO84x0q1xGOeUvqak1duC5eVfypCIiMJJnDERt3d4lIfwEQUwDhpEAa5TpBMfDP4/THD1VTvKUeTalvebikVo8jTIkIiIwkWvqIG4s+NMOC1pakchopPgGg2iIGDWGfDXrhdhcFxHzPz1C9SpfKJ4h4gkjE7sJrlOs6cRX5d/JUMiIgoHWkGHic6rkBd3jtpRiOg0cNAgCiIjErqga2QKHvllNtZV7VItx005YyAIguQ6K8rno8Wr7tBERMEh1pCAa9L/hDRrltpRiOg0CaIoimqHIKIzI4oivir+CS/tWIya9iZFe3eNTME7g26WXKfeXYtHt92Gdl+bDKmIKJQNiR2NCclXcsE3UZDhFQ2iICQIAs5z9cGw+E54dccSzD24ESKUec3g5g5jZamzvGwehwwiOqlIvQOTUm9CJ3sPtaMQ0VngFQ2iEPBrbRGe3DYP2+sP+bVP3+hMvNp/iuQ6Ne1VeGzb7fCIbhlSEVEo6u0YjEtck2HR2dSOQkRniYMGUYjwij7M3r8Wr+9ahiaPf64UvD1wGrpFpUqu88mBN/FD1UoZEhFRqLFqbbgk5Xr0cgxSOwoRScRbp4hChFbQ4LL0wRiV2BXPFy7E0tItstYfGpcry5BR0VaKdVXfyJCIiEJNZ3tPXJ46FZF6h9pRiEgGvKJBFKLWV+7CU9u+xIHmSsm1BAj4YPCt6GBPllzrX/texo81qyXXIaLQYdSYMNF5FQbHjlI7ChHJiAf2EYWo/rHZ+Hjon3FTzmgYNXpJtUYmdpFlyChpKcJPNWsk1yGi0JFt64x7cp/kkEEUgnhFgygMFDdX4x8F87G6YvsZf65W0ODjIX9Gui1eco639zyLLXUbJNchouBn1UVgYvKV6B+Tr3YUIvITrtEgCgNOSzSe63Mtvi7bimcLFqCste60P/cPST1lGTIONO/mkEFEECCgf3Q+JjivgFUXoXYcIvIjDhpEYWREQhcMjMnB27tX4tP9a9Dm85z08TpBiynZI2Xp/dWhz2SpQ0TBK9HkxKUpU5Bly1U7ChEpgIMGUZgx6wz4v45/wCWpA/HPXSuw8NDP8Iq+4z52gqsvnJZoyT13NxaisEHeXbCIKHjoBQPOSbwQIxPOg1bgUw+icME1GkRhbm9jOV7buRSryrYd9X6jRo/P86YjzmSX3OPFnX/H7sZCyXWIKPh0svfEJa7JiDFKvwWTiIILX1YgCnMZtng81esq/FpbhFd2LMaP1XsBABenDpBlyCis38IhgygMReoduNB5DXo5BqodhYhUwisaRHSUHyp24N09q/BUrysRZbBKrvfM9gdwoHm3DMmIKBjoBD3y4/6AsYkTYdJa1I5DRCrioEFEfrOldgPe3vus2jGISAECBPRyDML5yZcj2hCndhwiCgC8dYqI/MIn+rCwZJbaMYhIAZnWjpjovApp1my1oxBRAOGgQUR+8VPNDyhpLVI7BhH5UawxERckT0KPqP5qRyGiAMRBg4hk5xW9WFQ6W+0YROQnFq0N5yRehGFxY7hdLRGdEH86EJHs1ld9g8q2UrVjEJHMtIIOeXHnYGzChbDopG8WQUShjYMGEcnK4/NgcennascgIhlpoEXf6KE4J/FCxBoT1I5DREGCu04RkaxEUcSWug1YVDKbazSIgpwGWvSLHoqxHDCI6Cxw0CAivxBFEZtq12JR6RyUtRarHYeIzoAGWvSPycOYhAkcMIjorHHQICK/8ok+/FSzBktKP0d5W4nacYjoJLSCFv2j8zAm4ULEGHkWBhFJw0GDiBThE33YUrcBK8vmYz9PCicKKIcHjHyMTZzIw/aISDYcNIhIcbsatmFF+QIU1G+CCP4IIlKLVtBhQHQ+xiRO4IBBRLLjoEFEqilpKcLK8gX4sWY1vKJX7ThEYcOms2NI7GgMjR0Duz5K7ThEFKI4aBCR6mrbq7CqYhHWVK5Em69F7ThEISvJlILh8ePQ1zEUOo1e7ThEFOI4aBBRwGjxNuP7imX4tmIx6j21aschCgkCBHSy98Tw+HPRMaKr2nGIKIxw0CCigOPxubGpdh1WVy7HnqbtaschCkoGjRH9o/OQHzcO8aYkteMQURjioEFEAa2kpQhrqlZgQ/X3aPE2qR2HKOBF6WOQFzcWg2JGwqKzqR2HiMIYBw0iCgrtvjb8VPMD1lSuwP7mXWrHIQooWkGHrpG9MTB6BHLt3aERNGpHIiLioEFEwedg8z6sqVqBjdWruXicwlqSKQUDYoajX/RQ2HR2teMQER2FgwYRBa02byt+rFmNNZUrUNSyV+04RIowaczo7RiMgTHDkWbNVjsOEdEJcdAgopBQ2lqMH6tX46eaNahsL1M7DpGsBAjIsuViYMwI9IjqD4PGqHYkIqJT4qBBRCFnf9Mu/FizGj/XrOU2uRTUEkxO9IwagP7ReYg1Jqgdh4jojHDQIKKQ5RN92Nm4DT9Wr8aWug3ctYqCQqLJiZ5RA9EzagCSzClqxyEiOmscNIgoLHh8bmyr34Qfa1Zja93PcIvtakciOiLJlIKeUQPQM2oAEs0uteMQEcmCgwYRhZ02byt2NPyKX+t/wra6n3l7FakiyZSCXo7DVy4STE614xARyY6DBhGFNVEUcaB5D7bW/4StdT/hYMs+tSNRiNJAiwxrDjrZe6B7VH8kmJLVjkRE5FccNIiIfqe2vfo/Q8fP2NHwK2+xIknsuijk2nugs70HOkZ0h0VnVTsSEZFiOGgQEZ1Au68dOxp+xbb6n7GzYRvK2w6pHYkCnE7QI8PaAbn27ugY0Q0uczoEQVA7FhGRKjhoEBGdpnp3LXY1FmBX4zbsaixAWWux2pFIZQIEJJtTkWPrglx7d2TZOsGgMagdi4goIHDQICI6Sw3uOuxuLDwyeJS2HoQI/kgNZUaNCWmWbGTYOiDT2hHp1myYtBa1YxERBSQOGkREMmn01P9n8CjAgebdKG7ezzUeQc6hj0WGrQMyrB2Qae2AZHMaNIJG7VhEREGBgwYRkZ/4RB9KW4txsHkPilr2oqh5L4pb9qPd16Z2NDoOs9aCJFMKXJYMZFoPDxdRhhi1YxERBS0OGkRECvKJPpS1FqOoee/vho99HD4UpIEGccZEJJtTj/oTbYhTOxoRUUjhoEFEpDKf6ENNeyXK2w6hrLUEFW0lKG8tQXlbCerc1Vz3cZYECIjQRSLB5DwyTDjNqUg0uaDngm0iIr/joEFEFMDafW0o/+/w8bsBpKqtDE3eRrXjqc6oMSHaEIdYYwJiDPGIMcb9558JiDbEcQcoIiIVcdAgIgpSbl876tw1//On+nf/rEVde3VQLkjXQAubLgI2nf3wH/3hf9p1kYg2xCHGmIBYQzxservaUYmI6AQ4aBARhbhmTxPq3TVo8Taj1deMFm8LWr3NaPW2oNXXcvj9v3tfi68Zbd4WtPvaIUKEKPrgg+/Iv4sQ4Tvqnz74RB+AwwfWGTQG6DUGGDRG6P/z73rhv2/rf/uYYIBZazkyREToIo8MFhatlQfdEREFOQ4aREREREQkO24GTkREREREsuOgQUREREREsuOgQUREREREsuOgQUREREREsuOgQUREREREsuOgQUREREREsuOgQUREREREsuOgQUREREREsuOgQUREREREsuOgQUREpBKPx4MHHngAGRkZMJvNyMzMxCOPPAKfz6d2NCIiyXRqByAiIgpXTz75JF5//XW8//776NKlCzZu3IjJkycjMjISf/nLX9SOR0QkCQcNIiIilfzwww+YMGECxo8fDwBIT0/Hxx9/jI0bN6qcjIhIOt46RUREpJKhQ4dixYoV2LFjBwBg8+bN+P7773HuueeqnIyISDpe0SAiIlLJPffcg7q6OuTm5kKr1cLr9WLGjBmYNGmS2tGIiCTjoEFERKSSTz/9FB9++CH+/e9/o0uXLti0aRNuu+02JCcn49prr1U7HhGRJIIoiqLaIYiIiMJRSkoK7r33Xtx6661H3vfYY4/hww8/RGFhoYrJiIik4xoNIiIilTQ3N0OjOfpXsVar5fa2RBQSeOsUERGRSs4//3zMmDEDqamp6NKlC37++Wc8++yzuP7669WORkQkGW+dIiIiUklDQwMefPBBfPHFFygvL0dycjImTZqEhx56CAaDQe14RESScNAgIiIiIiLZcY0GERERERHJjoMGERERERHJjoMGERERERHJjoMGERERERHJjoMGERERERHJjoMGERERERHJjoMGERERERHJjoMGERERERHJjoMGERERERHJjoMGERERERHJjoMGERERERHJjoMGERERERHJjoMGERERERHJjoMGERERERHJjoMGERERERHJjoMGERERERHJjoMGERERERHJ7v8BT1qa+Ckixk0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38914" name="Picture 2"/>
          <p:cNvPicPr>
            <a:picLocks noChangeAspect="1" noChangeArrowheads="1"/>
          </p:cNvPicPr>
          <p:nvPr/>
        </p:nvPicPr>
        <p:blipFill>
          <a:blip r:embed="rId3"/>
          <a:srcRect/>
          <a:stretch>
            <a:fillRect/>
          </a:stretch>
        </p:blipFill>
        <p:spPr bwMode="auto">
          <a:xfrm>
            <a:off x="345570" y="1943100"/>
            <a:ext cx="11478912" cy="3985260"/>
          </a:xfrm>
          <a:prstGeom prst="rect">
            <a:avLst/>
          </a:prstGeom>
          <a:noFill/>
          <a:ln w="9525">
            <a:noFill/>
            <a:miter lim="800000"/>
            <a:headEnd/>
            <a:tailEnd/>
          </a:ln>
          <a:effectLst/>
        </p:spPr>
      </p:pic>
    </p:spTree>
    <p:extLst>
      <p:ext uri="{BB962C8B-B14F-4D97-AF65-F5344CB8AC3E}">
        <p14:creationId xmlns="" xmlns:p14="http://schemas.microsoft.com/office/powerpoint/2010/main" val="1129926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 xmlns:a16="http://schemas.microsoft.com/office/drawing/2014/main" id="{BDFF7ABB-3063-F180-A608-4DA3D897B966}"/>
              </a:ext>
            </a:extLst>
          </p:cNvPr>
          <p:cNvSpPr txBox="1"/>
          <p:nvPr/>
        </p:nvSpPr>
        <p:spPr>
          <a:xfrm>
            <a:off x="1663353" y="404948"/>
            <a:ext cx="8802410" cy="1132618"/>
          </a:xfrm>
          <a:prstGeom prst="rect">
            <a:avLst/>
          </a:prstGeom>
          <a:noFill/>
        </p:spPr>
        <p:txBody>
          <a:bodyPr wrap="none" rtlCol="0">
            <a:spAutoFit/>
          </a:bodyPr>
          <a:lstStyle/>
          <a:p>
            <a:pPr>
              <a:lnSpc>
                <a:spcPct val="90000"/>
              </a:lnSpc>
              <a:spcBef>
                <a:spcPct val="0"/>
              </a:spcBef>
              <a:spcAft>
                <a:spcPts val="600"/>
              </a:spcAft>
            </a:pPr>
            <a:r>
              <a:rPr lang="en-US" altLang="zh-CN" sz="3400" b="1" dirty="0">
                <a:solidFill>
                  <a:srgbClr val="FFFFFF"/>
                </a:solidFill>
                <a:latin typeface="+mj-lt"/>
                <a:ea typeface="+mj-ea"/>
                <a:cs typeface="+mj-cs"/>
              </a:rPr>
              <a:t>4. Collaborative Filtering Recommender System</a:t>
            </a:r>
          </a:p>
          <a:p>
            <a:endParaRPr kumimoji="1" lang="zh-CN" altLang="en-US" sz="3200" dirty="0">
              <a:solidFill>
                <a:schemeClr val="bg1"/>
              </a:solidFill>
            </a:endParaRPr>
          </a:p>
        </p:txBody>
      </p:sp>
      <p:pic>
        <p:nvPicPr>
          <p:cNvPr id="41986" name="Picture 2" descr="Understanding Collaborative Filtering | by Ashmi Banerjee | Medium"/>
          <p:cNvPicPr>
            <a:picLocks noChangeAspect="1" noChangeArrowheads="1"/>
          </p:cNvPicPr>
          <p:nvPr/>
        </p:nvPicPr>
        <p:blipFill>
          <a:blip r:embed="rId2"/>
          <a:srcRect/>
          <a:stretch>
            <a:fillRect/>
          </a:stretch>
        </p:blipFill>
        <p:spPr bwMode="auto">
          <a:xfrm>
            <a:off x="2334895" y="2362200"/>
            <a:ext cx="6181725" cy="4495800"/>
          </a:xfrm>
          <a:prstGeom prst="rect">
            <a:avLst/>
          </a:prstGeom>
          <a:noFill/>
        </p:spPr>
      </p:pic>
      <p:sp>
        <p:nvSpPr>
          <p:cNvPr id="9" name="TextBox 8"/>
          <p:cNvSpPr txBox="1"/>
          <p:nvPr/>
        </p:nvSpPr>
        <p:spPr>
          <a:xfrm>
            <a:off x="914400" y="1722120"/>
            <a:ext cx="10515600" cy="1015663"/>
          </a:xfrm>
          <a:prstGeom prst="rect">
            <a:avLst/>
          </a:prstGeom>
          <a:noFill/>
        </p:spPr>
        <p:txBody>
          <a:bodyPr wrap="square" rtlCol="0">
            <a:spAutoFit/>
          </a:bodyPr>
          <a:lstStyle/>
          <a:p>
            <a:r>
              <a:rPr lang="en-GB" sz="2000" dirty="0" smtClean="0"/>
              <a:t>A Collaborative Filtering (CF) recommender system can be used to suggest new books to users based on the preferences and ratings of similar users.</a:t>
            </a:r>
          </a:p>
          <a:p>
            <a:endParaRPr lang="en-GB" sz="2000" dirty="0"/>
          </a:p>
        </p:txBody>
      </p:sp>
    </p:spTree>
    <p:extLst>
      <p:ext uri="{BB962C8B-B14F-4D97-AF65-F5344CB8AC3E}">
        <p14:creationId xmlns="" xmlns:p14="http://schemas.microsoft.com/office/powerpoint/2010/main" val="1366367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 xmlns:a16="http://schemas.microsoft.com/office/drawing/2014/main" id="{BDFF7ABB-3063-F180-A608-4DA3D897B966}"/>
              </a:ext>
            </a:extLst>
          </p:cNvPr>
          <p:cNvSpPr txBox="1"/>
          <p:nvPr/>
        </p:nvSpPr>
        <p:spPr>
          <a:xfrm>
            <a:off x="1663353" y="404948"/>
            <a:ext cx="8802410" cy="1132618"/>
          </a:xfrm>
          <a:prstGeom prst="rect">
            <a:avLst/>
          </a:prstGeom>
          <a:noFill/>
        </p:spPr>
        <p:txBody>
          <a:bodyPr wrap="none" rtlCol="0">
            <a:spAutoFit/>
          </a:bodyPr>
          <a:lstStyle/>
          <a:p>
            <a:pPr>
              <a:lnSpc>
                <a:spcPct val="90000"/>
              </a:lnSpc>
              <a:spcBef>
                <a:spcPct val="0"/>
              </a:spcBef>
              <a:spcAft>
                <a:spcPts val="600"/>
              </a:spcAft>
            </a:pPr>
            <a:r>
              <a:rPr lang="en-US" altLang="zh-CN" sz="3400" b="1" dirty="0">
                <a:solidFill>
                  <a:srgbClr val="FFFFFF"/>
                </a:solidFill>
                <a:latin typeface="+mj-lt"/>
                <a:ea typeface="+mj-ea"/>
                <a:cs typeface="+mj-cs"/>
              </a:rPr>
              <a:t>4. Collaborative Filtering Recommender System</a:t>
            </a:r>
          </a:p>
          <a:p>
            <a:endParaRPr kumimoji="1" lang="zh-CN" altLang="en-US" sz="3200" dirty="0">
              <a:solidFill>
                <a:schemeClr val="bg1"/>
              </a:solidFill>
            </a:endParaRPr>
          </a:p>
        </p:txBody>
      </p:sp>
      <p:sp>
        <p:nvSpPr>
          <p:cNvPr id="5121" name="Rectangle 1"/>
          <p:cNvSpPr>
            <a:spLocks noChangeArrowheads="1"/>
          </p:cNvSpPr>
          <p:nvPr/>
        </p:nvSpPr>
        <p:spPr bwMode="auto">
          <a:xfrm>
            <a:off x="746760" y="1625798"/>
            <a:ext cx="10701713" cy="523220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lvl="0" eaLnBrk="0" fontAlgn="base" hangingPunct="0">
              <a:spcBef>
                <a:spcPct val="0"/>
              </a:spcBef>
              <a:spcAft>
                <a:spcPct val="0"/>
              </a:spcAft>
              <a:buFontTx/>
              <a:buAutoNum type="arabicPeriod"/>
            </a:pPr>
            <a:r>
              <a:rPr kumimoji="0" lang="en-US" sz="2000" b="1" i="0" u="none" strike="noStrike" cap="none" normalizeH="0" baseline="0" dirty="0" smtClean="0">
                <a:ln>
                  <a:noFill/>
                </a:ln>
                <a:solidFill>
                  <a:srgbClr val="0D0D0D"/>
                </a:solidFill>
                <a:effectLst/>
                <a:ea typeface="Söhne"/>
                <a:cs typeface="Arial" pitchFamily="34" charset="0"/>
              </a:rPr>
              <a:t>Active Users Filtering</a:t>
            </a:r>
            <a:r>
              <a:rPr kumimoji="0" lang="en-US" sz="2000" b="0" i="0" u="none" strike="noStrike" cap="none" normalizeH="0" baseline="0" dirty="0" smtClean="0">
                <a:ln>
                  <a:noFill/>
                </a:ln>
                <a:solidFill>
                  <a:srgbClr val="0D0D0D"/>
                </a:solidFill>
                <a:effectLst/>
                <a:ea typeface="Söhne"/>
                <a:cs typeface="Arial" pitchFamily="34" charset="0"/>
              </a:rPr>
              <a:t>: We identified active users who have given more than 20 reviews, </a:t>
            </a:r>
            <a:r>
              <a:rPr lang="en-US" sz="2000" dirty="0" smtClean="0">
                <a:solidFill>
                  <a:srgbClr val="0D0D0D"/>
                </a:solidFill>
                <a:ea typeface="Söhne"/>
                <a:cs typeface="Arial" pitchFamily="34" charset="0"/>
              </a:rPr>
              <a:t>creating a new </a:t>
            </a:r>
            <a:r>
              <a:rPr lang="en-US" sz="2000" dirty="0" err="1" smtClean="0">
                <a:solidFill>
                  <a:srgbClr val="0D0D0D"/>
                </a:solidFill>
                <a:ea typeface="Söhne"/>
                <a:cs typeface="Arial" pitchFamily="34" charset="0"/>
              </a:rPr>
              <a:t>DataFrame</a:t>
            </a:r>
            <a:r>
              <a:rPr lang="en-US" sz="2000" dirty="0" smtClean="0">
                <a:solidFill>
                  <a:srgbClr val="0D0D0D"/>
                </a:solidFill>
                <a:ea typeface="Söhne"/>
                <a:cs typeface="Arial" pitchFamily="34" charset="0"/>
              </a:rPr>
              <a:t> with ratings from these active users.</a:t>
            </a:r>
            <a:endParaRPr kumimoji="0" lang="en-US" sz="2000" b="0" i="0" u="none" strike="noStrike" cap="none" normalizeH="0" baseline="0" dirty="0" smtClean="0">
              <a:ln>
                <a:noFill/>
              </a:ln>
              <a:solidFill>
                <a:srgbClr val="0D0D0D"/>
              </a:solidFill>
              <a:effectLst/>
              <a:ea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sz="2000" b="0" i="0" u="none" strike="noStrike" cap="none" normalizeH="0" baseline="0" dirty="0" smtClean="0">
              <a:ln>
                <a:noFill/>
              </a:ln>
              <a:solidFill>
                <a:srgbClr val="0D0D0D"/>
              </a:solidFill>
              <a:effectLst/>
              <a:ea typeface="Söhne"/>
              <a:cs typeface="Arial" pitchFamily="34" charset="0"/>
            </a:endParaRPr>
          </a:p>
          <a:p>
            <a:pPr lvl="0" eaLnBrk="0" fontAlgn="base" hangingPunct="0">
              <a:spcBef>
                <a:spcPct val="0"/>
              </a:spcBef>
              <a:spcAft>
                <a:spcPct val="0"/>
              </a:spcAft>
            </a:pPr>
            <a:r>
              <a:rPr kumimoji="0" lang="en-US" sz="2000" b="1" i="0" u="none" strike="noStrike" cap="none" normalizeH="0" baseline="0" dirty="0" smtClean="0">
                <a:ln>
                  <a:noFill/>
                </a:ln>
                <a:solidFill>
                  <a:srgbClr val="0D0D0D"/>
                </a:solidFill>
                <a:effectLst/>
                <a:ea typeface="Söhne"/>
                <a:cs typeface="Arial" pitchFamily="34" charset="0"/>
              </a:rPr>
              <a:t>2.</a:t>
            </a:r>
            <a:r>
              <a:rPr kumimoji="0" lang="en-US" sz="2000" b="1" i="0" u="none" strike="noStrike" cap="none" normalizeH="0" dirty="0" smtClean="0">
                <a:ln>
                  <a:noFill/>
                </a:ln>
                <a:solidFill>
                  <a:srgbClr val="0D0D0D"/>
                </a:solidFill>
                <a:effectLst/>
                <a:ea typeface="Söhne"/>
                <a:cs typeface="Arial" pitchFamily="34" charset="0"/>
              </a:rPr>
              <a:t> </a:t>
            </a:r>
            <a:r>
              <a:rPr kumimoji="0" lang="en-US" sz="2000" b="1" i="0" u="none" strike="noStrike" cap="none" normalizeH="0" baseline="0" dirty="0" smtClean="0">
                <a:ln>
                  <a:noFill/>
                </a:ln>
                <a:solidFill>
                  <a:srgbClr val="0D0D0D"/>
                </a:solidFill>
                <a:effectLst/>
                <a:ea typeface="Söhne"/>
                <a:cs typeface="Arial" pitchFamily="34" charset="0"/>
              </a:rPr>
              <a:t>Famous Books Filtering</a:t>
            </a:r>
            <a:r>
              <a:rPr kumimoji="0" lang="en-US" sz="2000" b="0" i="0" u="none" strike="noStrike" cap="none" normalizeH="0" baseline="0" dirty="0" smtClean="0">
                <a:ln>
                  <a:noFill/>
                </a:ln>
                <a:solidFill>
                  <a:srgbClr val="0D0D0D"/>
                </a:solidFill>
                <a:effectLst/>
                <a:ea typeface="Söhne"/>
                <a:cs typeface="Arial" pitchFamily="34" charset="0"/>
              </a:rPr>
              <a:t>: We generated a list of book titles that have received 20 or more ratings from these active users,</a:t>
            </a:r>
            <a:r>
              <a:rPr kumimoji="0" lang="en-US" sz="2000" b="0" i="0" u="none" strike="noStrike" cap="none" normalizeH="0" dirty="0" smtClean="0">
                <a:ln>
                  <a:noFill/>
                </a:ln>
                <a:solidFill>
                  <a:srgbClr val="0D0D0D"/>
                </a:solidFill>
                <a:effectLst/>
                <a:ea typeface="Söhne"/>
                <a:cs typeface="Arial" pitchFamily="34" charset="0"/>
              </a:rPr>
              <a:t> and a</a:t>
            </a:r>
            <a:r>
              <a:rPr lang="en-US" sz="2000" dirty="0" smtClean="0">
                <a:solidFill>
                  <a:srgbClr val="0D0D0D"/>
                </a:solidFill>
                <a:ea typeface="Söhne"/>
                <a:cs typeface="Arial" pitchFamily="34" charset="0"/>
              </a:rPr>
              <a:t> new </a:t>
            </a:r>
            <a:r>
              <a:rPr lang="en-US" sz="2000" dirty="0" err="1" smtClean="0">
                <a:solidFill>
                  <a:srgbClr val="0D0D0D"/>
                </a:solidFill>
                <a:ea typeface="Söhne"/>
                <a:cs typeface="Arial" pitchFamily="34" charset="0"/>
              </a:rPr>
              <a:t>DataFrame</a:t>
            </a:r>
            <a:r>
              <a:rPr lang="en-US" sz="2000" dirty="0" smtClean="0">
                <a:solidFill>
                  <a:srgbClr val="0D0D0D"/>
                </a:solidFill>
                <a:ea typeface="Söhne"/>
                <a:cs typeface="Arial" pitchFamily="34" charset="0"/>
              </a:rPr>
              <a:t> is created containing ratings of only the famous books.</a:t>
            </a:r>
          </a:p>
          <a:p>
            <a:pPr lvl="0" eaLnBrk="0" fontAlgn="base" hangingPunct="0">
              <a:spcBef>
                <a:spcPct val="0"/>
              </a:spcBef>
              <a:spcAft>
                <a:spcPct val="0"/>
              </a:spcAft>
            </a:pPr>
            <a:endParaRPr kumimoji="0" lang="en-US" sz="2000" b="1" i="0" u="none" strike="noStrike" cap="none" normalizeH="0" baseline="0" dirty="0" smtClean="0">
              <a:ln>
                <a:noFill/>
              </a:ln>
              <a:solidFill>
                <a:srgbClr val="0D0D0D"/>
              </a:solidFill>
              <a:effectLst/>
              <a:ea typeface="Söhne"/>
              <a:cs typeface="Arial" pitchFamily="34" charset="0"/>
            </a:endParaRPr>
          </a:p>
          <a:p>
            <a:pPr lvl="0" eaLnBrk="0" fontAlgn="base" hangingPunct="0">
              <a:spcBef>
                <a:spcPct val="0"/>
              </a:spcBef>
              <a:spcAft>
                <a:spcPct val="0"/>
              </a:spcAft>
            </a:pPr>
            <a:r>
              <a:rPr lang="en-US" sz="2000" b="1" dirty="0" smtClean="0">
                <a:solidFill>
                  <a:srgbClr val="0D0D0D"/>
                </a:solidFill>
                <a:ea typeface="Söhne"/>
                <a:cs typeface="Arial" pitchFamily="34" charset="0"/>
              </a:rPr>
              <a:t>3. </a:t>
            </a:r>
            <a:r>
              <a:rPr kumimoji="0" lang="en-US" sz="2000" b="1" i="0" u="none" strike="noStrike" cap="none" normalizeH="0" baseline="0" dirty="0" smtClean="0">
                <a:ln>
                  <a:noFill/>
                </a:ln>
                <a:solidFill>
                  <a:srgbClr val="0D0D0D"/>
                </a:solidFill>
                <a:effectLst/>
                <a:ea typeface="Söhne"/>
                <a:cs typeface="Arial" pitchFamily="34" charset="0"/>
              </a:rPr>
              <a:t>Pivot Table Creation</a:t>
            </a:r>
            <a:r>
              <a:rPr kumimoji="0" lang="en-US" sz="2000" b="0" i="0" u="none" strike="noStrike" cap="none" normalizeH="0" baseline="0" dirty="0" smtClean="0">
                <a:ln>
                  <a:noFill/>
                </a:ln>
                <a:solidFill>
                  <a:srgbClr val="0D0D0D"/>
                </a:solidFill>
                <a:effectLst/>
                <a:ea typeface="Söhne"/>
                <a:cs typeface="Arial" pitchFamily="34" charset="0"/>
              </a:rPr>
              <a:t>: A pivot table is created from this filtered data, with book titles as rows, user IDs as columns, and the ratings as values.</a:t>
            </a:r>
          </a:p>
          <a:p>
            <a:pPr marL="0" marR="0" lvl="0" indent="0" algn="l" defTabSz="914400" rtl="0" eaLnBrk="0" fontAlgn="base" latinLnBrk="0" hangingPunct="0">
              <a:lnSpc>
                <a:spcPct val="100000"/>
              </a:lnSpc>
              <a:spcBef>
                <a:spcPct val="0"/>
              </a:spcBef>
              <a:spcAft>
                <a:spcPct val="0"/>
              </a:spcAft>
              <a:buClrTx/>
              <a:buSzTx/>
              <a:tabLst/>
            </a:pPr>
            <a:endParaRPr lang="en-US" sz="2000" dirty="0" smtClean="0">
              <a:solidFill>
                <a:srgbClr val="0D0D0D"/>
              </a:solidFill>
              <a:ea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1" i="0" u="none" strike="noStrike" cap="none" normalizeH="0" baseline="0" dirty="0" smtClean="0">
                <a:ln>
                  <a:noFill/>
                </a:ln>
                <a:solidFill>
                  <a:srgbClr val="0D0D0D"/>
                </a:solidFill>
                <a:effectLst/>
                <a:ea typeface="Söhne"/>
                <a:cs typeface="Arial" pitchFamily="34" charset="0"/>
              </a:rPr>
              <a:t>4.</a:t>
            </a:r>
            <a:r>
              <a:rPr kumimoji="0" lang="en-US" sz="2000" b="1" i="0" u="none" strike="noStrike" cap="none" normalizeH="0" dirty="0" smtClean="0">
                <a:ln>
                  <a:noFill/>
                </a:ln>
                <a:solidFill>
                  <a:srgbClr val="0D0D0D"/>
                </a:solidFill>
                <a:effectLst/>
                <a:ea typeface="Söhne"/>
                <a:cs typeface="Arial" pitchFamily="34" charset="0"/>
              </a:rPr>
              <a:t> </a:t>
            </a:r>
            <a:r>
              <a:rPr kumimoji="0" lang="en-US" sz="2000" b="1" i="0" u="none" strike="noStrike" cap="none" normalizeH="0" baseline="0" dirty="0" smtClean="0">
                <a:ln>
                  <a:noFill/>
                </a:ln>
                <a:solidFill>
                  <a:srgbClr val="0D0D0D"/>
                </a:solidFill>
                <a:effectLst/>
                <a:ea typeface="Söhne"/>
                <a:cs typeface="Arial" pitchFamily="34" charset="0"/>
              </a:rPr>
              <a:t>Missing Values Handling</a:t>
            </a:r>
            <a:r>
              <a:rPr kumimoji="0" lang="en-US" sz="2000" b="0" i="0" u="none" strike="noStrike" cap="none" normalizeH="0" baseline="0" dirty="0" smtClean="0">
                <a:ln>
                  <a:noFill/>
                </a:ln>
                <a:solidFill>
                  <a:srgbClr val="0D0D0D"/>
                </a:solidFill>
                <a:effectLst/>
                <a:ea typeface="Söhne"/>
                <a:cs typeface="Arial" pitchFamily="34" charset="0"/>
              </a:rPr>
              <a:t>: The missing values in the pivot table (representing unrated cases) are filled with 0.</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rgbClr val="0D0D0D"/>
              </a:solidFill>
              <a:effectLst/>
              <a:ea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1" i="0" u="none" strike="noStrike" cap="none" normalizeH="0" baseline="0" dirty="0" smtClean="0">
                <a:ln>
                  <a:noFill/>
                </a:ln>
                <a:solidFill>
                  <a:srgbClr val="0D0D0D"/>
                </a:solidFill>
                <a:effectLst/>
                <a:ea typeface="Söhne"/>
                <a:cs typeface="Arial" pitchFamily="34" charset="0"/>
              </a:rPr>
              <a:t>5. Cosine Similarity Calculation</a:t>
            </a:r>
            <a:r>
              <a:rPr kumimoji="0" lang="en-US" sz="2000" b="0" i="0" u="none" strike="noStrike" cap="none" normalizeH="0" baseline="0" dirty="0" smtClean="0">
                <a:ln>
                  <a:noFill/>
                </a:ln>
                <a:solidFill>
                  <a:srgbClr val="0D0D0D"/>
                </a:solidFill>
                <a:effectLst/>
                <a:ea typeface="Söhne"/>
                <a:cs typeface="Arial" pitchFamily="34" charset="0"/>
              </a:rPr>
              <a:t>: The system calculates the cosine similarity scores between rows of the pivot table to determine the similarity between different books.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 xmlns:p14="http://schemas.microsoft.com/office/powerpoint/2010/main" val="136636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 xmlns:a16="http://schemas.microsoft.com/office/drawing/2014/main" id="{BDFF7ABB-3063-F180-A608-4DA3D897B966}"/>
              </a:ext>
            </a:extLst>
          </p:cNvPr>
          <p:cNvSpPr txBox="1"/>
          <p:nvPr/>
        </p:nvSpPr>
        <p:spPr>
          <a:xfrm>
            <a:off x="1663353" y="404948"/>
            <a:ext cx="8802410" cy="1132618"/>
          </a:xfrm>
          <a:prstGeom prst="rect">
            <a:avLst/>
          </a:prstGeom>
          <a:noFill/>
        </p:spPr>
        <p:txBody>
          <a:bodyPr wrap="none" rtlCol="0">
            <a:spAutoFit/>
          </a:bodyPr>
          <a:lstStyle/>
          <a:p>
            <a:pPr>
              <a:lnSpc>
                <a:spcPct val="90000"/>
              </a:lnSpc>
              <a:spcBef>
                <a:spcPct val="0"/>
              </a:spcBef>
              <a:spcAft>
                <a:spcPts val="600"/>
              </a:spcAft>
            </a:pPr>
            <a:r>
              <a:rPr lang="en-US" altLang="zh-CN" sz="3400" b="1" dirty="0">
                <a:solidFill>
                  <a:srgbClr val="FFFFFF"/>
                </a:solidFill>
                <a:latin typeface="+mj-lt"/>
                <a:ea typeface="+mj-ea"/>
                <a:cs typeface="+mj-cs"/>
              </a:rPr>
              <a:t>4. Collaborative Filtering Recommender System</a:t>
            </a:r>
          </a:p>
          <a:p>
            <a:endParaRPr kumimoji="1" lang="zh-CN" altLang="en-US" sz="3200" dirty="0">
              <a:solidFill>
                <a:schemeClr val="bg1"/>
              </a:solidFill>
            </a:endParaRPr>
          </a:p>
        </p:txBody>
      </p:sp>
      <p:sp>
        <p:nvSpPr>
          <p:cNvPr id="5121" name="Rectangle 1"/>
          <p:cNvSpPr>
            <a:spLocks noChangeArrowheads="1"/>
          </p:cNvSpPr>
          <p:nvPr/>
        </p:nvSpPr>
        <p:spPr bwMode="auto">
          <a:xfrm>
            <a:off x="746760" y="1625798"/>
            <a:ext cx="10701713" cy="276998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rgbClr val="0D0D0D"/>
              </a:solidFill>
              <a:effectLst/>
              <a:ea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1" i="0" u="none" strike="noStrike" cap="none" normalizeH="0" baseline="0" dirty="0" smtClean="0">
                <a:ln>
                  <a:noFill/>
                </a:ln>
                <a:solidFill>
                  <a:srgbClr val="0D0D0D"/>
                </a:solidFill>
                <a:effectLst/>
                <a:ea typeface="Söhne"/>
                <a:cs typeface="Arial" pitchFamily="34" charset="0"/>
              </a:rPr>
              <a:t>Cosine Similarity Calculation</a:t>
            </a:r>
            <a:r>
              <a:rPr kumimoji="0" lang="en-US" sz="2000" b="0" i="0" u="none" strike="noStrike" cap="none" normalizeH="0" baseline="0" dirty="0" smtClean="0">
                <a:ln>
                  <a:noFill/>
                </a:ln>
                <a:solidFill>
                  <a:srgbClr val="0D0D0D"/>
                </a:solidFill>
                <a:effectLst/>
                <a:ea typeface="Söhne"/>
                <a:cs typeface="Arial" pitchFamily="34" charset="0"/>
              </a:rPr>
              <a:t>:</a:t>
            </a:r>
          </a:p>
          <a:p>
            <a:pPr lvl="0" eaLnBrk="0" fontAlgn="base" hangingPunct="0">
              <a:spcBef>
                <a:spcPct val="0"/>
              </a:spcBef>
              <a:spcAft>
                <a:spcPct val="0"/>
              </a:spcAft>
            </a:pPr>
            <a:r>
              <a:rPr lang="en-GB" sz="2000" dirty="0" smtClean="0"/>
              <a:t>Cosine similarity is a metric used to evaluate the degree of similarity between two books based on user ratings. Each book is represented by a vector of user ratings, and by calculating the cosine of the angle between these vectors, we determine the books' similarity. A value closer to 1 indicates higher similarity in ratings. In a recommender system, this method helps us identify other books with rating patterns similar to a target book to suggest to readers.</a:t>
            </a:r>
            <a:r>
              <a:rPr kumimoji="0" lang="en-US" sz="2000" b="0" i="0" u="none" strike="noStrike" cap="none" normalizeH="0" baseline="0" dirty="0" smtClean="0">
                <a:ln>
                  <a:noFill/>
                </a:ln>
                <a:solidFill>
                  <a:srgbClr val="0D0D0D"/>
                </a:solidFill>
                <a:effectLst/>
                <a:ea typeface="Söhne"/>
                <a:cs typeface="Arial"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rgbClr val="0D0D0D"/>
              </a:solidFill>
              <a:effectLst/>
              <a:ea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p:txBody>
      </p:sp>
      <p:pic>
        <p:nvPicPr>
          <p:cNvPr id="43010" name="Picture 2" descr="余弦相似性- 维基百科，自由的百科全书"/>
          <p:cNvPicPr>
            <a:picLocks noChangeAspect="1" noChangeArrowheads="1"/>
          </p:cNvPicPr>
          <p:nvPr/>
        </p:nvPicPr>
        <p:blipFill>
          <a:blip r:embed="rId2"/>
          <a:srcRect/>
          <a:stretch>
            <a:fillRect/>
          </a:stretch>
        </p:blipFill>
        <p:spPr bwMode="auto">
          <a:xfrm>
            <a:off x="1009015" y="4236402"/>
            <a:ext cx="7979038" cy="1920558"/>
          </a:xfrm>
          <a:prstGeom prst="rect">
            <a:avLst/>
          </a:prstGeom>
          <a:noFill/>
        </p:spPr>
      </p:pic>
    </p:spTree>
    <p:extLst>
      <p:ext uri="{BB962C8B-B14F-4D97-AF65-F5344CB8AC3E}">
        <p14:creationId xmlns="" xmlns:p14="http://schemas.microsoft.com/office/powerpoint/2010/main" val="1366367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 xmlns:a16="http://schemas.microsoft.com/office/drawing/2014/main" id="{BDFF7ABB-3063-F180-A608-4DA3D897B966}"/>
              </a:ext>
            </a:extLst>
          </p:cNvPr>
          <p:cNvSpPr txBox="1"/>
          <p:nvPr/>
        </p:nvSpPr>
        <p:spPr>
          <a:xfrm>
            <a:off x="1663353" y="404948"/>
            <a:ext cx="8802410" cy="1132618"/>
          </a:xfrm>
          <a:prstGeom prst="rect">
            <a:avLst/>
          </a:prstGeom>
          <a:noFill/>
        </p:spPr>
        <p:txBody>
          <a:bodyPr wrap="none" rtlCol="0">
            <a:spAutoFit/>
          </a:bodyPr>
          <a:lstStyle/>
          <a:p>
            <a:pPr>
              <a:lnSpc>
                <a:spcPct val="90000"/>
              </a:lnSpc>
              <a:spcBef>
                <a:spcPct val="0"/>
              </a:spcBef>
              <a:spcAft>
                <a:spcPts val="600"/>
              </a:spcAft>
            </a:pPr>
            <a:r>
              <a:rPr lang="en-US" altLang="zh-CN" sz="3400" b="1" dirty="0">
                <a:solidFill>
                  <a:srgbClr val="FFFFFF"/>
                </a:solidFill>
                <a:latin typeface="+mj-lt"/>
                <a:ea typeface="+mj-ea"/>
                <a:cs typeface="+mj-cs"/>
              </a:rPr>
              <a:t>4. Collaborative Filtering Recommender System</a:t>
            </a:r>
          </a:p>
          <a:p>
            <a:endParaRPr kumimoji="1" lang="zh-CN" altLang="en-US" sz="3200" dirty="0">
              <a:solidFill>
                <a:schemeClr val="bg1"/>
              </a:solidFill>
            </a:endParaRPr>
          </a:p>
        </p:txBody>
      </p:sp>
      <p:sp>
        <p:nvSpPr>
          <p:cNvPr id="5121" name="Rectangle 1"/>
          <p:cNvSpPr>
            <a:spLocks noChangeArrowheads="1"/>
          </p:cNvSpPr>
          <p:nvPr/>
        </p:nvSpPr>
        <p:spPr bwMode="auto">
          <a:xfrm>
            <a:off x="304800" y="1625798"/>
            <a:ext cx="11689080" cy="5847755"/>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rgbClr val="0D0D0D"/>
              </a:solidFill>
              <a:effectLst/>
              <a:ea typeface="Söhne"/>
              <a:cs typeface="Arial" pitchFamily="34" charset="0"/>
            </a:endParaRPr>
          </a:p>
          <a:p>
            <a:pPr lvl="0" eaLnBrk="0" fontAlgn="base" hangingPunct="0">
              <a:spcBef>
                <a:spcPct val="0"/>
              </a:spcBef>
              <a:spcAft>
                <a:spcPct val="0"/>
              </a:spcAft>
            </a:pPr>
            <a:r>
              <a:rPr lang="en-GB" sz="2000" b="1" dirty="0" smtClean="0"/>
              <a:t>P</a:t>
            </a:r>
            <a:r>
              <a:rPr lang="en-US" altLang="zh-CN" sz="2000" b="1" dirty="0" err="1" smtClean="0"/>
              <a:t>erformance</a:t>
            </a:r>
            <a:r>
              <a:rPr lang="en-US" altLang="zh-CN" sz="2000" b="1" dirty="0" smtClean="0"/>
              <a:t> Metrics:</a:t>
            </a:r>
          </a:p>
          <a:p>
            <a:endParaRPr lang="en-US" sz="2000" b="1" dirty="0" smtClean="0"/>
          </a:p>
          <a:p>
            <a:r>
              <a:rPr lang="en-GB" sz="2000" b="1" dirty="0" smtClean="0"/>
              <a:t>Top-N Accuracy</a:t>
            </a:r>
            <a:r>
              <a:rPr lang="en-GB" sz="2000" dirty="0" smtClean="0"/>
              <a:t>: This is extremely low at approximately 0.000012536, almost zero. It suggests that the model is almost never accurate when recommending the top N items.</a:t>
            </a:r>
          </a:p>
          <a:p>
            <a:r>
              <a:rPr lang="en-GB" sz="2000" b="1" dirty="0" smtClean="0"/>
              <a:t>Coverage</a:t>
            </a:r>
            <a:r>
              <a:rPr lang="en-GB" sz="2000" dirty="0" smtClean="0"/>
              <a:t>: The value of 2.38%, indicates the model's ability to recommend a diverse set of items. In this case, the model covers about 2.38% of the total possible recommendations, which suggests that it has a very low diversity in its recommendations.</a:t>
            </a:r>
          </a:p>
          <a:p>
            <a:endParaRPr lang="en-US" sz="2000" dirty="0" smtClean="0"/>
          </a:p>
          <a:p>
            <a:r>
              <a:rPr lang="en-GB" sz="2000" b="1" dirty="0" smtClean="0"/>
              <a:t>Possible issues:</a:t>
            </a:r>
          </a:p>
          <a:p>
            <a:r>
              <a:rPr lang="en-GB" sz="2000" dirty="0" smtClean="0"/>
              <a:t>Most books have very few ratings</a:t>
            </a:r>
            <a:r>
              <a:rPr lang="en-US" sz="2000" dirty="0" smtClean="0"/>
              <a:t>.</a:t>
            </a:r>
            <a:endParaRPr lang="en-GB" sz="2000" dirty="0" smtClean="0"/>
          </a:p>
          <a:p>
            <a:r>
              <a:rPr lang="en-GB" sz="2000" dirty="0" smtClean="0"/>
              <a:t>Relying solely on basic similarity metrics (such as cosine similarity) may not be enough to capture complex user preferences. </a:t>
            </a:r>
          </a:p>
          <a:p>
            <a:r>
              <a:rPr lang="en-GB" sz="2000" dirty="0" smtClean="0"/>
              <a:t>Lack of diversity.</a:t>
            </a:r>
          </a:p>
          <a:p>
            <a:endParaRPr lang="en-GB" sz="2000" dirty="0" smtClean="0"/>
          </a:p>
          <a:p>
            <a:endParaRPr lang="en-GB" sz="2000" dirty="0" smtClean="0"/>
          </a:p>
          <a:p>
            <a:pPr lvl="0" eaLnBrk="0" fontAlgn="base" hangingPunct="0">
              <a:spcBef>
                <a:spcPct val="0"/>
              </a:spcBef>
              <a:spcAft>
                <a:spcPct val="0"/>
              </a:spcAft>
            </a:pPr>
            <a:endParaRPr lang="en-US" altLang="zh-CN" sz="2000" dirty="0" smtClean="0"/>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rgbClr val="0D0D0D"/>
              </a:solidFill>
              <a:effectLst/>
              <a:ea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 xmlns:p14="http://schemas.microsoft.com/office/powerpoint/2010/main" val="1366367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 xmlns:a16="http://schemas.microsoft.com/office/drawing/2014/main" id="{BDFF7ABB-3063-F180-A608-4DA3D897B966}"/>
              </a:ext>
            </a:extLst>
          </p:cNvPr>
          <p:cNvSpPr txBox="1"/>
          <p:nvPr/>
        </p:nvSpPr>
        <p:spPr>
          <a:xfrm>
            <a:off x="3850963" y="482743"/>
            <a:ext cx="4876656" cy="1132618"/>
          </a:xfrm>
          <a:prstGeom prst="rect">
            <a:avLst/>
          </a:prstGeom>
          <a:noFill/>
        </p:spPr>
        <p:txBody>
          <a:bodyPr wrap="none" rtlCol="0">
            <a:spAutoFit/>
          </a:bodyPr>
          <a:lstStyle/>
          <a:p>
            <a:pPr>
              <a:lnSpc>
                <a:spcPct val="90000"/>
              </a:lnSpc>
              <a:spcBef>
                <a:spcPct val="0"/>
              </a:spcBef>
              <a:spcAft>
                <a:spcPts val="600"/>
              </a:spcAft>
            </a:pPr>
            <a:r>
              <a:rPr lang="en-US" altLang="zh-CN" sz="3400" b="1" dirty="0" smtClean="0">
                <a:solidFill>
                  <a:srgbClr val="FFFFFF"/>
                </a:solidFill>
                <a:latin typeface="+mj-lt"/>
                <a:ea typeface="+mj-ea"/>
                <a:cs typeface="+mj-cs"/>
              </a:rPr>
              <a:t>6. </a:t>
            </a:r>
            <a:r>
              <a:rPr lang="en-GB" altLang="zh-CN" sz="3400" b="1" dirty="0" smtClean="0">
                <a:solidFill>
                  <a:srgbClr val="FFFFFF"/>
                </a:solidFill>
                <a:latin typeface="+mj-lt"/>
                <a:ea typeface="+mj-ea"/>
                <a:cs typeface="+mj-cs"/>
              </a:rPr>
              <a:t>Scope for </a:t>
            </a:r>
            <a:r>
              <a:rPr lang="en-GB" altLang="zh-CN" sz="3400" b="1" dirty="0" smtClean="0">
                <a:solidFill>
                  <a:srgbClr val="FFFFFF"/>
                </a:solidFill>
                <a:latin typeface="+mj-lt"/>
                <a:ea typeface="+mj-ea"/>
                <a:cs typeface="+mj-cs"/>
              </a:rPr>
              <a:t>Future Work </a:t>
            </a:r>
            <a:endParaRPr lang="en-US" altLang="zh-CN" sz="3400" b="1" dirty="0">
              <a:solidFill>
                <a:srgbClr val="FFFFFF"/>
              </a:solidFill>
              <a:latin typeface="+mj-lt"/>
              <a:ea typeface="+mj-ea"/>
              <a:cs typeface="+mj-cs"/>
            </a:endParaRPr>
          </a:p>
          <a:p>
            <a:endParaRPr kumimoji="1" lang="zh-CN" altLang="en-US" sz="3200" dirty="0">
              <a:solidFill>
                <a:schemeClr val="bg1"/>
              </a:solidFill>
            </a:endParaRPr>
          </a:p>
        </p:txBody>
      </p:sp>
      <p:sp>
        <p:nvSpPr>
          <p:cNvPr id="9" name="矩形 8"/>
          <p:cNvSpPr/>
          <p:nvPr/>
        </p:nvSpPr>
        <p:spPr>
          <a:xfrm>
            <a:off x="731520" y="2205841"/>
            <a:ext cx="10637520" cy="3139321"/>
          </a:xfrm>
          <a:prstGeom prst="rect">
            <a:avLst/>
          </a:prstGeom>
        </p:spPr>
        <p:txBody>
          <a:bodyPr wrap="square">
            <a:spAutoFit/>
          </a:bodyPr>
          <a:lstStyle/>
          <a:p>
            <a:r>
              <a:rPr lang="en-GB" b="1" dirty="0" smtClean="0"/>
              <a:t>Enhanced Machine Learning Models:</a:t>
            </a:r>
          </a:p>
          <a:p>
            <a:r>
              <a:rPr lang="en-GB" dirty="0" smtClean="0"/>
              <a:t>Incorporate more sophisticated machine learning techniques, such as deep learning, to enhance feature extraction and refine user profiling capabilities.</a:t>
            </a:r>
          </a:p>
          <a:p>
            <a:endParaRPr lang="en-GB" dirty="0" smtClean="0"/>
          </a:p>
          <a:p>
            <a:r>
              <a:rPr lang="en-GB" b="1" dirty="0" smtClean="0"/>
              <a:t>Dataset Expansion: </a:t>
            </a:r>
          </a:p>
          <a:p>
            <a:r>
              <a:rPr lang="en-GB" dirty="0" smtClean="0"/>
              <a:t>Broaden the dataset to encompass a wider array of user interactions, which will enhance the model's accuracy and extend its applicability.</a:t>
            </a:r>
          </a:p>
          <a:p>
            <a:endParaRPr lang="en-GB" dirty="0" smtClean="0"/>
          </a:p>
          <a:p>
            <a:r>
              <a:rPr lang="en-GB" b="1" dirty="0" smtClean="0"/>
              <a:t>Dynamic User Interface Development: </a:t>
            </a:r>
          </a:p>
          <a:p>
            <a:r>
              <a:rPr lang="en-GB" dirty="0" smtClean="0"/>
              <a:t>Design a more interactive user interface that supports real-time recommendations and enables immediate user </a:t>
            </a:r>
            <a:r>
              <a:rPr lang="en-GB" altLang="zh-CN" dirty="0" smtClean="0"/>
              <a:t>feedback</a:t>
            </a:r>
            <a:r>
              <a:rPr lang="en-GB" dirty="0" smtClean="0"/>
              <a:t>.</a:t>
            </a:r>
            <a:endParaRPr lang="en-GB" dirty="0" smtClean="0"/>
          </a:p>
        </p:txBody>
      </p:sp>
    </p:spTree>
    <p:extLst>
      <p:ext uri="{BB962C8B-B14F-4D97-AF65-F5344CB8AC3E}">
        <p14:creationId xmlns="" xmlns:p14="http://schemas.microsoft.com/office/powerpoint/2010/main" val="1154720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4">
            <a:extLst>
              <a:ext uri="{FF2B5EF4-FFF2-40B4-BE49-F238E27FC236}">
                <a16:creationId xmlns="" xmlns:a16="http://schemas.microsoft.com/office/drawing/2014/main" id="{E559D998-AB6C-46E1-B394-118E9A1E2D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三种PPT尾页的思路提供给你，比“谢谢”更有诚意_PPT设计教程网">
            <a:extLst>
              <a:ext uri="{FF2B5EF4-FFF2-40B4-BE49-F238E27FC236}">
                <a16:creationId xmlns="" xmlns:a16="http://schemas.microsoft.com/office/drawing/2014/main" id="{7CE34D77-A14F-06BF-DFDC-2B29EEC42714}"/>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16" r="-1" b="-1"/>
          <a:stretch/>
        </p:blipFill>
        <p:spPr bwMode="auto">
          <a:xfrm>
            <a:off x="20" y="10"/>
            <a:ext cx="12191980" cy="6865943"/>
          </a:xfrm>
          <a:custGeom>
            <a:avLst/>
            <a:gdLst/>
            <a:ahLst/>
            <a:cxnLst/>
            <a:rect l="l" t="t" r="r" b="b"/>
            <a:pathLst>
              <a:path w="12192000" h="6857681">
                <a:moveTo>
                  <a:pt x="0" y="0"/>
                </a:moveTo>
                <a:lnTo>
                  <a:pt x="6033794" y="0"/>
                </a:lnTo>
                <a:lnTo>
                  <a:pt x="6104632" y="17448"/>
                </a:lnTo>
                <a:cubicBezTo>
                  <a:pt x="6167597" y="23966"/>
                  <a:pt x="6148747" y="27214"/>
                  <a:pt x="6198111" y="26888"/>
                </a:cubicBezTo>
                <a:cubicBezTo>
                  <a:pt x="6203032" y="26525"/>
                  <a:pt x="6212450" y="35708"/>
                  <a:pt x="6231511" y="33431"/>
                </a:cubicBezTo>
                <a:cubicBezTo>
                  <a:pt x="6261681" y="37362"/>
                  <a:pt x="6245025" y="48416"/>
                  <a:pt x="6283668" y="52056"/>
                </a:cubicBezTo>
                <a:cubicBezTo>
                  <a:pt x="6280095" y="55478"/>
                  <a:pt x="6317954" y="53783"/>
                  <a:pt x="6321602" y="65933"/>
                </a:cubicBezTo>
                <a:cubicBezTo>
                  <a:pt x="6338020" y="69803"/>
                  <a:pt x="6363241" y="73066"/>
                  <a:pt x="6382175" y="75274"/>
                </a:cubicBezTo>
                <a:cubicBezTo>
                  <a:pt x="6410543" y="81224"/>
                  <a:pt x="6424665" y="87641"/>
                  <a:pt x="6428857" y="91880"/>
                </a:cubicBezTo>
                <a:cubicBezTo>
                  <a:pt x="6457257" y="98611"/>
                  <a:pt x="6454186" y="99822"/>
                  <a:pt x="6491478" y="114104"/>
                </a:cubicBezTo>
                <a:cubicBezTo>
                  <a:pt x="6513363" y="108974"/>
                  <a:pt x="6532168" y="120070"/>
                  <a:pt x="6541328" y="130204"/>
                </a:cubicBezTo>
                <a:cubicBezTo>
                  <a:pt x="6566101" y="139804"/>
                  <a:pt x="6619910" y="162727"/>
                  <a:pt x="6655300" y="165762"/>
                </a:cubicBezTo>
                <a:cubicBezTo>
                  <a:pt x="6709422" y="165032"/>
                  <a:pt x="6694278" y="176304"/>
                  <a:pt x="6718357" y="184874"/>
                </a:cubicBezTo>
                <a:cubicBezTo>
                  <a:pt x="6737101" y="195527"/>
                  <a:pt x="6734493" y="186329"/>
                  <a:pt x="6754054" y="199796"/>
                </a:cubicBezTo>
                <a:lnTo>
                  <a:pt x="6790284" y="215417"/>
                </a:lnTo>
                <a:lnTo>
                  <a:pt x="6833979" y="239878"/>
                </a:lnTo>
                <a:lnTo>
                  <a:pt x="6843981" y="246602"/>
                </a:lnTo>
                <a:cubicBezTo>
                  <a:pt x="6849111" y="246626"/>
                  <a:pt x="6852366" y="247045"/>
                  <a:pt x="6854445" y="247782"/>
                </a:cubicBezTo>
                <a:cubicBezTo>
                  <a:pt x="6854496" y="247881"/>
                  <a:pt x="6854549" y="247980"/>
                  <a:pt x="6854600" y="248079"/>
                </a:cubicBezTo>
                <a:lnTo>
                  <a:pt x="6869364" y="251040"/>
                </a:lnTo>
                <a:cubicBezTo>
                  <a:pt x="6886479" y="251404"/>
                  <a:pt x="6920818" y="277370"/>
                  <a:pt x="6937072" y="276678"/>
                </a:cubicBezTo>
                <a:cubicBezTo>
                  <a:pt x="6944247" y="293133"/>
                  <a:pt x="6941053" y="265766"/>
                  <a:pt x="6968404" y="280704"/>
                </a:cubicBezTo>
                <a:cubicBezTo>
                  <a:pt x="6980596" y="282696"/>
                  <a:pt x="6985722" y="284716"/>
                  <a:pt x="6995938" y="286247"/>
                </a:cubicBezTo>
                <a:cubicBezTo>
                  <a:pt x="6996079" y="286667"/>
                  <a:pt x="7029560" y="289467"/>
                  <a:pt x="7029701" y="289887"/>
                </a:cubicBezTo>
                <a:lnTo>
                  <a:pt x="7054104" y="293980"/>
                </a:lnTo>
                <a:lnTo>
                  <a:pt x="7059678" y="296051"/>
                </a:lnTo>
                <a:lnTo>
                  <a:pt x="7092167" y="292851"/>
                </a:lnTo>
                <a:lnTo>
                  <a:pt x="7108387" y="292672"/>
                </a:lnTo>
                <a:lnTo>
                  <a:pt x="7114139" y="289579"/>
                </a:lnTo>
                <a:cubicBezTo>
                  <a:pt x="7119705" y="287930"/>
                  <a:pt x="7126840" y="287741"/>
                  <a:pt x="7137488" y="290860"/>
                </a:cubicBezTo>
                <a:lnTo>
                  <a:pt x="7139729" y="292153"/>
                </a:lnTo>
                <a:lnTo>
                  <a:pt x="7172532" y="286561"/>
                </a:lnTo>
                <a:cubicBezTo>
                  <a:pt x="7179544" y="284784"/>
                  <a:pt x="7207552" y="294171"/>
                  <a:pt x="7213458" y="290616"/>
                </a:cubicBezTo>
                <a:cubicBezTo>
                  <a:pt x="7269364" y="295457"/>
                  <a:pt x="7303569" y="278925"/>
                  <a:pt x="7371827" y="290351"/>
                </a:cubicBezTo>
                <a:cubicBezTo>
                  <a:pt x="7417519" y="294938"/>
                  <a:pt x="7443196" y="294841"/>
                  <a:pt x="7472683" y="298450"/>
                </a:cubicBezTo>
                <a:cubicBezTo>
                  <a:pt x="7502170" y="302059"/>
                  <a:pt x="7529752" y="308462"/>
                  <a:pt x="7548749" y="312007"/>
                </a:cubicBezTo>
                <a:cubicBezTo>
                  <a:pt x="7567746" y="315552"/>
                  <a:pt x="7562619" y="317217"/>
                  <a:pt x="7586664" y="319723"/>
                </a:cubicBezTo>
                <a:cubicBezTo>
                  <a:pt x="7610709" y="322229"/>
                  <a:pt x="7669675" y="320322"/>
                  <a:pt x="7693021" y="327043"/>
                </a:cubicBezTo>
                <a:cubicBezTo>
                  <a:pt x="7718238" y="326359"/>
                  <a:pt x="7721537" y="337391"/>
                  <a:pt x="7735314" y="336075"/>
                </a:cubicBezTo>
                <a:cubicBezTo>
                  <a:pt x="7806549" y="352546"/>
                  <a:pt x="7865892" y="349618"/>
                  <a:pt x="7952583" y="346950"/>
                </a:cubicBezTo>
                <a:cubicBezTo>
                  <a:pt x="8009730" y="351831"/>
                  <a:pt x="8008698" y="354607"/>
                  <a:pt x="8033745" y="357420"/>
                </a:cubicBezTo>
                <a:cubicBezTo>
                  <a:pt x="8041390" y="360247"/>
                  <a:pt x="8045181" y="350414"/>
                  <a:pt x="8052068" y="354306"/>
                </a:cubicBezTo>
                <a:lnTo>
                  <a:pt x="8087434" y="359505"/>
                </a:lnTo>
                <a:lnTo>
                  <a:pt x="8113399" y="369645"/>
                </a:lnTo>
                <a:lnTo>
                  <a:pt x="8137804" y="376078"/>
                </a:lnTo>
                <a:lnTo>
                  <a:pt x="8167138" y="378809"/>
                </a:lnTo>
                <a:cubicBezTo>
                  <a:pt x="8176124" y="381225"/>
                  <a:pt x="8176713" y="389019"/>
                  <a:pt x="8188557" y="388892"/>
                </a:cubicBezTo>
                <a:cubicBezTo>
                  <a:pt x="8224517" y="394064"/>
                  <a:pt x="8289287" y="398547"/>
                  <a:pt x="8338182" y="404244"/>
                </a:cubicBezTo>
                <a:cubicBezTo>
                  <a:pt x="8362404" y="400849"/>
                  <a:pt x="8397142" y="407351"/>
                  <a:pt x="8407187" y="417040"/>
                </a:cubicBezTo>
                <a:cubicBezTo>
                  <a:pt x="8419182" y="419735"/>
                  <a:pt x="8448098" y="419784"/>
                  <a:pt x="8459765" y="417876"/>
                </a:cubicBezTo>
                <a:cubicBezTo>
                  <a:pt x="8470121" y="418155"/>
                  <a:pt x="8471999" y="421843"/>
                  <a:pt x="8485759" y="423277"/>
                </a:cubicBezTo>
                <a:cubicBezTo>
                  <a:pt x="8500778" y="426656"/>
                  <a:pt x="8533354" y="442668"/>
                  <a:pt x="8547497" y="447675"/>
                </a:cubicBezTo>
                <a:cubicBezTo>
                  <a:pt x="8561640" y="452682"/>
                  <a:pt x="8547256" y="447497"/>
                  <a:pt x="8570615" y="453317"/>
                </a:cubicBezTo>
                <a:cubicBezTo>
                  <a:pt x="8578949" y="455301"/>
                  <a:pt x="8577204" y="463036"/>
                  <a:pt x="8595122" y="466725"/>
                </a:cubicBezTo>
                <a:cubicBezTo>
                  <a:pt x="8613041" y="470415"/>
                  <a:pt x="8653176" y="474680"/>
                  <a:pt x="8678126" y="475454"/>
                </a:cubicBezTo>
                <a:cubicBezTo>
                  <a:pt x="8706000" y="462935"/>
                  <a:pt x="8696233" y="479979"/>
                  <a:pt x="8747203" y="464224"/>
                </a:cubicBezTo>
                <a:cubicBezTo>
                  <a:pt x="8748514" y="466239"/>
                  <a:pt x="8769343" y="465372"/>
                  <a:pt x="8790692" y="466720"/>
                </a:cubicBezTo>
                <a:cubicBezTo>
                  <a:pt x="8812041" y="468068"/>
                  <a:pt x="8857501" y="479363"/>
                  <a:pt x="8875298" y="472310"/>
                </a:cubicBezTo>
                <a:lnTo>
                  <a:pt x="9032306" y="471571"/>
                </a:lnTo>
                <a:lnTo>
                  <a:pt x="9122435" y="483407"/>
                </a:lnTo>
                <a:cubicBezTo>
                  <a:pt x="9153775" y="485302"/>
                  <a:pt x="9159039" y="493942"/>
                  <a:pt x="9179171" y="490552"/>
                </a:cubicBezTo>
                <a:cubicBezTo>
                  <a:pt x="9213108" y="492737"/>
                  <a:pt x="9191622" y="508779"/>
                  <a:pt x="9230778" y="495862"/>
                </a:cubicBezTo>
                <a:cubicBezTo>
                  <a:pt x="9220076" y="509598"/>
                  <a:pt x="9249178" y="492136"/>
                  <a:pt x="9269314" y="503195"/>
                </a:cubicBezTo>
                <a:cubicBezTo>
                  <a:pt x="9297556" y="495041"/>
                  <a:pt x="9326591" y="505312"/>
                  <a:pt x="9343734" y="506508"/>
                </a:cubicBezTo>
                <a:cubicBezTo>
                  <a:pt x="9360877" y="507704"/>
                  <a:pt x="9347612" y="511465"/>
                  <a:pt x="9372172" y="510372"/>
                </a:cubicBezTo>
                <a:lnTo>
                  <a:pt x="9406856" y="515908"/>
                </a:lnTo>
                <a:cubicBezTo>
                  <a:pt x="9405045" y="511337"/>
                  <a:pt x="9410063" y="512684"/>
                  <a:pt x="9423824" y="513399"/>
                </a:cubicBezTo>
                <a:lnTo>
                  <a:pt x="9460782" y="509325"/>
                </a:lnTo>
                <a:lnTo>
                  <a:pt x="9486144" y="513434"/>
                </a:lnTo>
                <a:cubicBezTo>
                  <a:pt x="9489544" y="513295"/>
                  <a:pt x="9513720" y="508821"/>
                  <a:pt x="9513235" y="505310"/>
                </a:cubicBezTo>
                <a:cubicBezTo>
                  <a:pt x="9539685" y="520038"/>
                  <a:pt x="9542332" y="510786"/>
                  <a:pt x="9569455" y="507032"/>
                </a:cubicBezTo>
                <a:cubicBezTo>
                  <a:pt x="9592710" y="508415"/>
                  <a:pt x="9572665" y="508880"/>
                  <a:pt x="9628861" y="510620"/>
                </a:cubicBezTo>
                <a:cubicBezTo>
                  <a:pt x="9650737" y="526789"/>
                  <a:pt x="9635011" y="498901"/>
                  <a:pt x="9677951" y="521543"/>
                </a:cubicBezTo>
                <a:cubicBezTo>
                  <a:pt x="9680053" y="519778"/>
                  <a:pt x="9706563" y="521397"/>
                  <a:pt x="9720438" y="523172"/>
                </a:cubicBezTo>
                <a:cubicBezTo>
                  <a:pt x="9734313" y="524947"/>
                  <a:pt x="9746849" y="522784"/>
                  <a:pt x="9761204" y="532196"/>
                </a:cubicBezTo>
                <a:cubicBezTo>
                  <a:pt x="9771692" y="535091"/>
                  <a:pt x="9752949" y="530854"/>
                  <a:pt x="9785747" y="535781"/>
                </a:cubicBezTo>
                <a:cubicBezTo>
                  <a:pt x="9818545" y="540708"/>
                  <a:pt x="9925449" y="557390"/>
                  <a:pt x="9957993" y="561756"/>
                </a:cubicBezTo>
                <a:cubicBezTo>
                  <a:pt x="9990537" y="566122"/>
                  <a:pt x="9967648" y="568686"/>
                  <a:pt x="9981009" y="569119"/>
                </a:cubicBezTo>
                <a:cubicBezTo>
                  <a:pt x="9994370" y="569552"/>
                  <a:pt x="10023139" y="562486"/>
                  <a:pt x="10038159" y="564356"/>
                </a:cubicBezTo>
                <a:cubicBezTo>
                  <a:pt x="10057015" y="566262"/>
                  <a:pt x="10059811" y="573563"/>
                  <a:pt x="10071129" y="573194"/>
                </a:cubicBezTo>
                <a:cubicBezTo>
                  <a:pt x="10081593" y="562977"/>
                  <a:pt x="10092704" y="563090"/>
                  <a:pt x="10110830" y="569286"/>
                </a:cubicBezTo>
                <a:cubicBezTo>
                  <a:pt x="10144643" y="572070"/>
                  <a:pt x="10144670" y="561560"/>
                  <a:pt x="10177323" y="563075"/>
                </a:cubicBezTo>
                <a:cubicBezTo>
                  <a:pt x="10191652" y="562496"/>
                  <a:pt x="10199318" y="565790"/>
                  <a:pt x="10223224" y="562516"/>
                </a:cubicBezTo>
                <a:cubicBezTo>
                  <a:pt x="10240245" y="563214"/>
                  <a:pt x="10274444" y="564970"/>
                  <a:pt x="10297489" y="554688"/>
                </a:cubicBezTo>
                <a:cubicBezTo>
                  <a:pt x="10322484" y="553379"/>
                  <a:pt x="10304332" y="552915"/>
                  <a:pt x="10331612" y="555505"/>
                </a:cubicBezTo>
                <a:cubicBezTo>
                  <a:pt x="10364938" y="556023"/>
                  <a:pt x="10378810" y="549792"/>
                  <a:pt x="10398068" y="551274"/>
                </a:cubicBezTo>
                <a:cubicBezTo>
                  <a:pt x="10410608" y="547019"/>
                  <a:pt x="10396406" y="552090"/>
                  <a:pt x="10444604" y="546749"/>
                </a:cubicBezTo>
                <a:cubicBezTo>
                  <a:pt x="10463706" y="556208"/>
                  <a:pt x="10480046" y="543272"/>
                  <a:pt x="10496391" y="545310"/>
                </a:cubicBezTo>
                <a:cubicBezTo>
                  <a:pt x="10522313" y="544276"/>
                  <a:pt x="10586025" y="544389"/>
                  <a:pt x="10609659" y="542925"/>
                </a:cubicBezTo>
                <a:cubicBezTo>
                  <a:pt x="10633293" y="541461"/>
                  <a:pt x="10608137" y="539280"/>
                  <a:pt x="10638198" y="536528"/>
                </a:cubicBezTo>
                <a:cubicBezTo>
                  <a:pt x="10693566" y="548777"/>
                  <a:pt x="10724464" y="526732"/>
                  <a:pt x="10780502" y="524034"/>
                </a:cubicBezTo>
                <a:cubicBezTo>
                  <a:pt x="10814519" y="506962"/>
                  <a:pt x="10838626" y="524696"/>
                  <a:pt x="10875821" y="511631"/>
                </a:cubicBezTo>
                <a:cubicBezTo>
                  <a:pt x="10900992" y="507636"/>
                  <a:pt x="10904648" y="511453"/>
                  <a:pt x="10918825" y="509588"/>
                </a:cubicBezTo>
                <a:cubicBezTo>
                  <a:pt x="10933002" y="507723"/>
                  <a:pt x="10948992" y="503227"/>
                  <a:pt x="10960884" y="500440"/>
                </a:cubicBezTo>
                <a:cubicBezTo>
                  <a:pt x="10967249" y="504078"/>
                  <a:pt x="11016720" y="497668"/>
                  <a:pt x="11015578" y="492864"/>
                </a:cubicBezTo>
                <a:cubicBezTo>
                  <a:pt x="11022928" y="494510"/>
                  <a:pt x="11043247" y="500882"/>
                  <a:pt x="11045541" y="493276"/>
                </a:cubicBezTo>
                <a:cubicBezTo>
                  <a:pt x="11083069" y="493195"/>
                  <a:pt x="11104152" y="492128"/>
                  <a:pt x="11136980" y="502266"/>
                </a:cubicBezTo>
                <a:cubicBezTo>
                  <a:pt x="11160311" y="506043"/>
                  <a:pt x="11144016" y="504016"/>
                  <a:pt x="11158537" y="506413"/>
                </a:cubicBezTo>
                <a:cubicBezTo>
                  <a:pt x="11173058" y="508810"/>
                  <a:pt x="11197248" y="504516"/>
                  <a:pt x="11220930" y="503946"/>
                </a:cubicBezTo>
                <a:cubicBezTo>
                  <a:pt x="11244941" y="504078"/>
                  <a:pt x="11272916" y="508160"/>
                  <a:pt x="11290697" y="509588"/>
                </a:cubicBezTo>
                <a:cubicBezTo>
                  <a:pt x="11308478" y="511016"/>
                  <a:pt x="11312720" y="510673"/>
                  <a:pt x="11327615" y="512515"/>
                </a:cubicBezTo>
                <a:cubicBezTo>
                  <a:pt x="11352471" y="509065"/>
                  <a:pt x="11373358" y="510883"/>
                  <a:pt x="11391973" y="518258"/>
                </a:cubicBezTo>
                <a:cubicBezTo>
                  <a:pt x="11406458" y="520151"/>
                  <a:pt x="11399034" y="524460"/>
                  <a:pt x="11409760" y="526257"/>
                </a:cubicBezTo>
                <a:cubicBezTo>
                  <a:pt x="11420486" y="528054"/>
                  <a:pt x="11427325" y="519930"/>
                  <a:pt x="11456330" y="521896"/>
                </a:cubicBezTo>
                <a:cubicBezTo>
                  <a:pt x="11466649" y="522293"/>
                  <a:pt x="11466304" y="529914"/>
                  <a:pt x="11488341" y="531019"/>
                </a:cubicBezTo>
                <a:cubicBezTo>
                  <a:pt x="11510378" y="532124"/>
                  <a:pt x="11598983" y="536881"/>
                  <a:pt x="11631415" y="538053"/>
                </a:cubicBezTo>
                <a:cubicBezTo>
                  <a:pt x="11663847" y="539225"/>
                  <a:pt x="11650717" y="536007"/>
                  <a:pt x="11666264" y="535672"/>
                </a:cubicBezTo>
                <a:cubicBezTo>
                  <a:pt x="11681811" y="535337"/>
                  <a:pt x="11700204" y="526934"/>
                  <a:pt x="11724698" y="536041"/>
                </a:cubicBezTo>
                <a:cubicBezTo>
                  <a:pt x="11743020" y="531196"/>
                  <a:pt x="11743491" y="542315"/>
                  <a:pt x="11763807" y="545183"/>
                </a:cubicBezTo>
                <a:cubicBezTo>
                  <a:pt x="11775016" y="549241"/>
                  <a:pt x="11789046" y="548064"/>
                  <a:pt x="11798300" y="550863"/>
                </a:cubicBezTo>
                <a:cubicBezTo>
                  <a:pt x="11807554" y="553662"/>
                  <a:pt x="11814870" y="554166"/>
                  <a:pt x="11821716" y="557213"/>
                </a:cubicBezTo>
                <a:cubicBezTo>
                  <a:pt x="11828562" y="560260"/>
                  <a:pt x="11830643" y="566367"/>
                  <a:pt x="11839374" y="569145"/>
                </a:cubicBezTo>
                <a:cubicBezTo>
                  <a:pt x="11848105" y="571923"/>
                  <a:pt x="11861759" y="576813"/>
                  <a:pt x="11871722" y="578644"/>
                </a:cubicBezTo>
                <a:cubicBezTo>
                  <a:pt x="11881685" y="580475"/>
                  <a:pt x="11880173" y="577641"/>
                  <a:pt x="11899154" y="580133"/>
                </a:cubicBezTo>
                <a:cubicBezTo>
                  <a:pt x="11930093" y="585454"/>
                  <a:pt x="11957956" y="589309"/>
                  <a:pt x="11992753" y="588833"/>
                </a:cubicBezTo>
                <a:cubicBezTo>
                  <a:pt x="11999276" y="598540"/>
                  <a:pt x="12009663" y="594134"/>
                  <a:pt x="12023554" y="588997"/>
                </a:cubicBezTo>
                <a:cubicBezTo>
                  <a:pt x="12049522" y="596077"/>
                  <a:pt x="12093380" y="601562"/>
                  <a:pt x="12137802" y="617391"/>
                </a:cubicBezTo>
                <a:cubicBezTo>
                  <a:pt x="12156710" y="627093"/>
                  <a:pt x="12160884" y="628759"/>
                  <a:pt x="12174434" y="631430"/>
                </a:cubicBezTo>
                <a:lnTo>
                  <a:pt x="12192000" y="634770"/>
                </a:lnTo>
                <a:lnTo>
                  <a:pt x="12192000" y="6857681"/>
                </a:lnTo>
                <a:lnTo>
                  <a:pt x="9979612" y="6857681"/>
                </a:lnTo>
                <a:lnTo>
                  <a:pt x="9971269" y="6854457"/>
                </a:lnTo>
                <a:cubicBezTo>
                  <a:pt x="9959912" y="6851181"/>
                  <a:pt x="9949163" y="6849764"/>
                  <a:pt x="9939502" y="6851921"/>
                </a:cubicBezTo>
                <a:cubicBezTo>
                  <a:pt x="9891606" y="6835635"/>
                  <a:pt x="9864404" y="6844006"/>
                  <a:pt x="9834453" y="6832151"/>
                </a:cubicBezTo>
                <a:cubicBezTo>
                  <a:pt x="9804501" y="6820296"/>
                  <a:pt x="9801374" y="6798259"/>
                  <a:pt x="9759795" y="6780787"/>
                </a:cubicBezTo>
                <a:cubicBezTo>
                  <a:pt x="9718217" y="6763314"/>
                  <a:pt x="9629817" y="6740362"/>
                  <a:pt x="9584980" y="6727313"/>
                </a:cubicBezTo>
                <a:cubicBezTo>
                  <a:pt x="9546420" y="6722010"/>
                  <a:pt x="9530408" y="6725469"/>
                  <a:pt x="9490770" y="6702489"/>
                </a:cubicBezTo>
                <a:cubicBezTo>
                  <a:pt x="9443320" y="6701025"/>
                  <a:pt x="9424336" y="6690023"/>
                  <a:pt x="9380405" y="6676541"/>
                </a:cubicBezTo>
                <a:cubicBezTo>
                  <a:pt x="9335978" y="6675243"/>
                  <a:pt x="9297645" y="6680915"/>
                  <a:pt x="9259939" y="6674414"/>
                </a:cubicBezTo>
                <a:cubicBezTo>
                  <a:pt x="9244772" y="6679394"/>
                  <a:pt x="9230416" y="6681084"/>
                  <a:pt x="9216296" y="6672209"/>
                </a:cubicBezTo>
                <a:cubicBezTo>
                  <a:pt x="9174886" y="6673387"/>
                  <a:pt x="9165078" y="6684906"/>
                  <a:pt x="9138624" y="6674601"/>
                </a:cubicBezTo>
                <a:cubicBezTo>
                  <a:pt x="9108454" y="6672027"/>
                  <a:pt x="9060163" y="6657862"/>
                  <a:pt x="9035273" y="6656766"/>
                </a:cubicBezTo>
                <a:cubicBezTo>
                  <a:pt x="9043993" y="6670577"/>
                  <a:pt x="8988276" y="6655711"/>
                  <a:pt x="8989286" y="6668016"/>
                </a:cubicBezTo>
                <a:cubicBezTo>
                  <a:pt x="8965548" y="6651220"/>
                  <a:pt x="8960144" y="6673151"/>
                  <a:pt x="8932387" y="6668707"/>
                </a:cubicBezTo>
                <a:cubicBezTo>
                  <a:pt x="8918435" y="6662528"/>
                  <a:pt x="8909159" y="6661716"/>
                  <a:pt x="8898375" y="6669282"/>
                </a:cubicBezTo>
                <a:cubicBezTo>
                  <a:pt x="8833747" y="6639096"/>
                  <a:pt x="8863155" y="6669089"/>
                  <a:pt x="8806495" y="6658618"/>
                </a:cubicBezTo>
                <a:cubicBezTo>
                  <a:pt x="8757168" y="6647242"/>
                  <a:pt x="8702613" y="6640665"/>
                  <a:pt x="8650927" y="6611139"/>
                </a:cubicBezTo>
                <a:cubicBezTo>
                  <a:pt x="8640770" y="6602610"/>
                  <a:pt x="8619775" y="6599998"/>
                  <a:pt x="8604033" y="6605300"/>
                </a:cubicBezTo>
                <a:cubicBezTo>
                  <a:pt x="8601324" y="6606213"/>
                  <a:pt x="8598878" y="6607331"/>
                  <a:pt x="8596767" y="6608618"/>
                </a:cubicBezTo>
                <a:cubicBezTo>
                  <a:pt x="8565299" y="6587556"/>
                  <a:pt x="8548876" y="6598771"/>
                  <a:pt x="8533762" y="6584302"/>
                </a:cubicBezTo>
                <a:cubicBezTo>
                  <a:pt x="8487059" y="6579247"/>
                  <a:pt x="8451683" y="6594395"/>
                  <a:pt x="8437660" y="6581725"/>
                </a:cubicBezTo>
                <a:cubicBezTo>
                  <a:pt x="8414209" y="6582991"/>
                  <a:pt x="8383722" y="6598678"/>
                  <a:pt x="8364494" y="6585073"/>
                </a:cubicBezTo>
                <a:cubicBezTo>
                  <a:pt x="8363342" y="6596536"/>
                  <a:pt x="8336540" y="6576888"/>
                  <a:pt x="8323751" y="6584665"/>
                </a:cubicBezTo>
                <a:cubicBezTo>
                  <a:pt x="8314841" y="6591411"/>
                  <a:pt x="8304634" y="6587022"/>
                  <a:pt x="8293791" y="6586903"/>
                </a:cubicBezTo>
                <a:cubicBezTo>
                  <a:pt x="8280721" y="6592424"/>
                  <a:pt x="8232642" y="6585021"/>
                  <a:pt x="8219223" y="6578961"/>
                </a:cubicBezTo>
                <a:cubicBezTo>
                  <a:pt x="8185638" y="6557431"/>
                  <a:pt x="8123924" y="6576522"/>
                  <a:pt x="8096330" y="6560092"/>
                </a:cubicBezTo>
                <a:cubicBezTo>
                  <a:pt x="8087121" y="6557869"/>
                  <a:pt x="8078422" y="6557144"/>
                  <a:pt x="8070086" y="6557355"/>
                </a:cubicBezTo>
                <a:lnTo>
                  <a:pt x="8047207" y="6560092"/>
                </a:lnTo>
                <a:lnTo>
                  <a:pt x="8041620" y="6565163"/>
                </a:lnTo>
                <a:lnTo>
                  <a:pt x="8027134" y="6564473"/>
                </a:lnTo>
                <a:lnTo>
                  <a:pt x="8023214" y="6565355"/>
                </a:lnTo>
                <a:cubicBezTo>
                  <a:pt x="8015729" y="6567060"/>
                  <a:pt x="8008307" y="6568574"/>
                  <a:pt x="8000801" y="6569339"/>
                </a:cubicBezTo>
                <a:cubicBezTo>
                  <a:pt x="8005606" y="6544751"/>
                  <a:pt x="7937754" y="6571777"/>
                  <a:pt x="7954618" y="6551428"/>
                </a:cubicBezTo>
                <a:cubicBezTo>
                  <a:pt x="7914215" y="6551344"/>
                  <a:pt x="7940865" y="6531998"/>
                  <a:pt x="7896427" y="6551123"/>
                </a:cubicBezTo>
                <a:lnTo>
                  <a:pt x="7643090" y="6532163"/>
                </a:lnTo>
                <a:cubicBezTo>
                  <a:pt x="7673996" y="6576436"/>
                  <a:pt x="7562550" y="6494154"/>
                  <a:pt x="7553164" y="6525457"/>
                </a:cubicBezTo>
                <a:cubicBezTo>
                  <a:pt x="7546247" y="6496957"/>
                  <a:pt x="7465610" y="6497391"/>
                  <a:pt x="7421154" y="6476273"/>
                </a:cubicBezTo>
                <a:cubicBezTo>
                  <a:pt x="7361551" y="6472649"/>
                  <a:pt x="7315144" y="6450550"/>
                  <a:pt x="7255968" y="6462166"/>
                </a:cubicBezTo>
                <a:cubicBezTo>
                  <a:pt x="7253251" y="6458417"/>
                  <a:pt x="7249451" y="6455333"/>
                  <a:pt x="7244911" y="6452730"/>
                </a:cubicBezTo>
                <a:lnTo>
                  <a:pt x="7230265" y="6446549"/>
                </a:lnTo>
                <a:lnTo>
                  <a:pt x="7227815" y="6447125"/>
                </a:lnTo>
                <a:cubicBezTo>
                  <a:pt x="7217801" y="6447570"/>
                  <a:pt x="7212312" y="6446146"/>
                  <a:pt x="7208840" y="6443899"/>
                </a:cubicBezTo>
                <a:lnTo>
                  <a:pt x="7205995" y="6440529"/>
                </a:lnTo>
                <a:lnTo>
                  <a:pt x="7193384" y="6437481"/>
                </a:lnTo>
                <a:lnTo>
                  <a:pt x="7169652" y="6429226"/>
                </a:lnTo>
                <a:lnTo>
                  <a:pt x="7164173" y="6429791"/>
                </a:lnTo>
                <a:lnTo>
                  <a:pt x="7126763" y="6420626"/>
                </a:lnTo>
                <a:lnTo>
                  <a:pt x="7125753" y="6421501"/>
                </a:lnTo>
                <a:cubicBezTo>
                  <a:pt x="7122639" y="6423254"/>
                  <a:pt x="7118733" y="6424154"/>
                  <a:pt x="7113057" y="6423293"/>
                </a:cubicBezTo>
                <a:cubicBezTo>
                  <a:pt x="7114552" y="6439288"/>
                  <a:pt x="7106783" y="6428384"/>
                  <a:pt x="7089914" y="6424434"/>
                </a:cubicBezTo>
                <a:cubicBezTo>
                  <a:pt x="7088470" y="6448394"/>
                  <a:pt x="7044915" y="6428308"/>
                  <a:pt x="7030458" y="6439456"/>
                </a:cubicBezTo>
                <a:cubicBezTo>
                  <a:pt x="7018098" y="6436014"/>
                  <a:pt x="7005002" y="6432811"/>
                  <a:pt x="6991398" y="6430012"/>
                </a:cubicBezTo>
                <a:lnTo>
                  <a:pt x="6983250" y="6428652"/>
                </a:lnTo>
                <a:lnTo>
                  <a:pt x="6982969" y="6428851"/>
                </a:lnTo>
                <a:cubicBezTo>
                  <a:pt x="6980946" y="6429033"/>
                  <a:pt x="6978171" y="6428766"/>
                  <a:pt x="6974140" y="6427864"/>
                </a:cubicBezTo>
                <a:lnTo>
                  <a:pt x="6968396" y="6426177"/>
                </a:lnTo>
                <a:lnTo>
                  <a:pt x="6952590" y="6423541"/>
                </a:lnTo>
                <a:lnTo>
                  <a:pt x="6946361" y="6424122"/>
                </a:lnTo>
                <a:lnTo>
                  <a:pt x="6942752" y="6426497"/>
                </a:lnTo>
                <a:lnTo>
                  <a:pt x="6941472" y="6425953"/>
                </a:lnTo>
                <a:cubicBezTo>
                  <a:pt x="6933258" y="6419432"/>
                  <a:pt x="6934084" y="6412085"/>
                  <a:pt x="6907932" y="6428597"/>
                </a:cubicBezTo>
                <a:cubicBezTo>
                  <a:pt x="6887113" y="6416820"/>
                  <a:pt x="6874835" y="6427475"/>
                  <a:pt x="6837100" y="6425985"/>
                </a:cubicBezTo>
                <a:cubicBezTo>
                  <a:pt x="6826990" y="6416391"/>
                  <a:pt x="6813527" y="6417132"/>
                  <a:pt x="6798354" y="6421041"/>
                </a:cubicBezTo>
                <a:cubicBezTo>
                  <a:pt x="6766250" y="6412267"/>
                  <a:pt x="6729955" y="6415375"/>
                  <a:pt x="6690235" y="6411268"/>
                </a:cubicBezTo>
                <a:cubicBezTo>
                  <a:pt x="6654585" y="6395260"/>
                  <a:pt x="6622599" y="6408785"/>
                  <a:pt x="6580197" y="6404322"/>
                </a:cubicBezTo>
                <a:cubicBezTo>
                  <a:pt x="6554864" y="6382418"/>
                  <a:pt x="6541862" y="6413854"/>
                  <a:pt x="6516748" y="6416928"/>
                </a:cubicBezTo>
                <a:lnTo>
                  <a:pt x="6510427" y="6416567"/>
                </a:lnTo>
                <a:lnTo>
                  <a:pt x="6496409" y="6411723"/>
                </a:lnTo>
                <a:lnTo>
                  <a:pt x="6491671" y="6409264"/>
                </a:lnTo>
                <a:cubicBezTo>
                  <a:pt x="6488210" y="6407807"/>
                  <a:pt x="6485652" y="6407144"/>
                  <a:pt x="6483603" y="6407023"/>
                </a:cubicBezTo>
                <a:lnTo>
                  <a:pt x="6483235" y="6407169"/>
                </a:lnTo>
                <a:lnTo>
                  <a:pt x="6476007" y="6404672"/>
                </a:lnTo>
                <a:cubicBezTo>
                  <a:pt x="6464202" y="6399995"/>
                  <a:pt x="6453088" y="6395002"/>
                  <a:pt x="6442802" y="6389891"/>
                </a:cubicBezTo>
                <a:cubicBezTo>
                  <a:pt x="6423332" y="6398448"/>
                  <a:pt x="6390988" y="6372810"/>
                  <a:pt x="6377838" y="6395551"/>
                </a:cubicBezTo>
                <a:cubicBezTo>
                  <a:pt x="6363436" y="6389290"/>
                  <a:pt x="6361258" y="6377704"/>
                  <a:pt x="6354860" y="6393247"/>
                </a:cubicBezTo>
                <a:cubicBezTo>
                  <a:pt x="6349784" y="6391587"/>
                  <a:pt x="6345558" y="6391878"/>
                  <a:pt x="6341683" y="6393098"/>
                </a:cubicBezTo>
                <a:lnTo>
                  <a:pt x="6340276" y="6393789"/>
                </a:lnTo>
                <a:lnTo>
                  <a:pt x="6308531" y="6379516"/>
                </a:lnTo>
                <a:lnTo>
                  <a:pt x="6302948" y="6379253"/>
                </a:lnTo>
                <a:cubicBezTo>
                  <a:pt x="6248814" y="6382108"/>
                  <a:pt x="6205926" y="6362006"/>
                  <a:pt x="6140607" y="6334265"/>
                </a:cubicBezTo>
                <a:cubicBezTo>
                  <a:pt x="6137487" y="6331108"/>
                  <a:pt x="6051161" y="6339116"/>
                  <a:pt x="6050365" y="6335126"/>
                </a:cubicBezTo>
                <a:cubicBezTo>
                  <a:pt x="6006576" y="6331181"/>
                  <a:pt x="6035144" y="6327580"/>
                  <a:pt x="5978838" y="6322018"/>
                </a:cubicBezTo>
                <a:cubicBezTo>
                  <a:pt x="5962530" y="6314338"/>
                  <a:pt x="5894920" y="6289616"/>
                  <a:pt x="5897645" y="6301654"/>
                </a:cubicBezTo>
                <a:lnTo>
                  <a:pt x="5796158" y="6279213"/>
                </a:lnTo>
                <a:lnTo>
                  <a:pt x="5664797" y="6258481"/>
                </a:lnTo>
                <a:lnTo>
                  <a:pt x="5558293" y="6242384"/>
                </a:lnTo>
                <a:lnTo>
                  <a:pt x="5549921" y="6243309"/>
                </a:lnTo>
                <a:lnTo>
                  <a:pt x="5528450" y="6240218"/>
                </a:lnTo>
                <a:lnTo>
                  <a:pt x="5520604" y="6238128"/>
                </a:lnTo>
                <a:cubicBezTo>
                  <a:pt x="5515114" y="6237034"/>
                  <a:pt x="5511354" y="6236750"/>
                  <a:pt x="5508634" y="6237043"/>
                </a:cubicBezTo>
                <a:lnTo>
                  <a:pt x="5508268" y="6237311"/>
                </a:lnTo>
                <a:lnTo>
                  <a:pt x="5497199" y="6235718"/>
                </a:lnTo>
                <a:cubicBezTo>
                  <a:pt x="5478687" y="6232353"/>
                  <a:pt x="5460838" y="6228438"/>
                  <a:pt x="5443971" y="6224189"/>
                </a:cubicBezTo>
                <a:cubicBezTo>
                  <a:pt x="5425088" y="6239333"/>
                  <a:pt x="5365198" y="6213813"/>
                  <a:pt x="5364587" y="6245607"/>
                </a:cubicBezTo>
                <a:cubicBezTo>
                  <a:pt x="5341603" y="6240798"/>
                  <a:pt x="5330518" y="6226543"/>
                  <a:pt x="5333425" y="6247706"/>
                </a:cubicBezTo>
                <a:cubicBezTo>
                  <a:pt x="5325718" y="6246708"/>
                  <a:pt x="5320498" y="6247999"/>
                  <a:pt x="5316391" y="6250403"/>
                </a:cubicBezTo>
                <a:lnTo>
                  <a:pt x="5315083" y="6251588"/>
                </a:lnTo>
                <a:lnTo>
                  <a:pt x="5264093" y="6240388"/>
                </a:lnTo>
                <a:lnTo>
                  <a:pt x="5256734" y="6241276"/>
                </a:lnTo>
                <a:lnTo>
                  <a:pt x="5224251" y="6230935"/>
                </a:lnTo>
                <a:lnTo>
                  <a:pt x="5207068" y="6227214"/>
                </a:lnTo>
                <a:lnTo>
                  <a:pt x="5203042" y="6222819"/>
                </a:lnTo>
                <a:lnTo>
                  <a:pt x="5013633" y="6212104"/>
                </a:lnTo>
                <a:cubicBezTo>
                  <a:pt x="5007363" y="6208771"/>
                  <a:pt x="4867451" y="6189553"/>
                  <a:pt x="4863573" y="6184654"/>
                </a:cubicBezTo>
                <a:lnTo>
                  <a:pt x="4651416" y="6166539"/>
                </a:lnTo>
                <a:cubicBezTo>
                  <a:pt x="4624977" y="6160344"/>
                  <a:pt x="4469364" y="6128170"/>
                  <a:pt x="4481486" y="6142882"/>
                </a:cubicBezTo>
                <a:cubicBezTo>
                  <a:pt x="4405439" y="6106748"/>
                  <a:pt x="4365783" y="6101727"/>
                  <a:pt x="4269331" y="6098123"/>
                </a:cubicBezTo>
                <a:cubicBezTo>
                  <a:pt x="4210440" y="6124597"/>
                  <a:pt x="4245321" y="6098279"/>
                  <a:pt x="4190801" y="6099192"/>
                </a:cubicBezTo>
                <a:cubicBezTo>
                  <a:pt x="4212420" y="6071793"/>
                  <a:pt x="4151268" y="6084104"/>
                  <a:pt x="4127486" y="6076624"/>
                </a:cubicBezTo>
                <a:cubicBezTo>
                  <a:pt x="4117403" y="6077826"/>
                  <a:pt x="4107474" y="6080022"/>
                  <a:pt x="4097468" y="6082472"/>
                </a:cubicBezTo>
                <a:lnTo>
                  <a:pt x="4092230" y="6083737"/>
                </a:lnTo>
                <a:lnTo>
                  <a:pt x="4072646" y="6083192"/>
                </a:lnTo>
                <a:lnTo>
                  <a:pt x="4065392" y="6090055"/>
                </a:lnTo>
                <a:lnTo>
                  <a:pt x="4034674" y="6094262"/>
                </a:lnTo>
                <a:cubicBezTo>
                  <a:pt x="4023438" y="6094753"/>
                  <a:pt x="4011659" y="6094013"/>
                  <a:pt x="3999109" y="6091300"/>
                </a:cubicBezTo>
                <a:cubicBezTo>
                  <a:pt x="3960965" y="6070220"/>
                  <a:pt x="3878759" y="6097089"/>
                  <a:pt x="3832245" y="6069403"/>
                </a:cubicBezTo>
                <a:cubicBezTo>
                  <a:pt x="3780875" y="6064935"/>
                  <a:pt x="3723613" y="6065226"/>
                  <a:pt x="3690889" y="6064489"/>
                </a:cubicBezTo>
                <a:cubicBezTo>
                  <a:pt x="3674068" y="6075123"/>
                  <a:pt x="3636813" y="6049759"/>
                  <a:pt x="3635899" y="6064980"/>
                </a:cubicBezTo>
                <a:lnTo>
                  <a:pt x="3620576" y="6070271"/>
                </a:lnTo>
                <a:lnTo>
                  <a:pt x="3604087" y="6064439"/>
                </a:lnTo>
                <a:cubicBezTo>
                  <a:pt x="3590166" y="6069757"/>
                  <a:pt x="3579308" y="6073243"/>
                  <a:pt x="3568387" y="6069146"/>
                </a:cubicBezTo>
                <a:lnTo>
                  <a:pt x="3503818" y="6089506"/>
                </a:lnTo>
                <a:cubicBezTo>
                  <a:pt x="3510915" y="6100196"/>
                  <a:pt x="3472416" y="6088681"/>
                  <a:pt x="3466246" y="6098777"/>
                </a:cubicBezTo>
                <a:cubicBezTo>
                  <a:pt x="3462890" y="6107015"/>
                  <a:pt x="3450430" y="6105442"/>
                  <a:pt x="3440422" y="6107901"/>
                </a:cubicBezTo>
                <a:cubicBezTo>
                  <a:pt x="3432391" y="6116010"/>
                  <a:pt x="3383132" y="6120663"/>
                  <a:pt x="3366542" y="6118330"/>
                </a:cubicBezTo>
                <a:cubicBezTo>
                  <a:pt x="3311828" y="6124732"/>
                  <a:pt x="3277604" y="6138667"/>
                  <a:pt x="3240669" y="6130264"/>
                </a:cubicBezTo>
                <a:cubicBezTo>
                  <a:pt x="3230661" y="6130422"/>
                  <a:pt x="3222184" y="6131822"/>
                  <a:pt x="3214708" y="6133988"/>
                </a:cubicBezTo>
                <a:lnTo>
                  <a:pt x="3194214" y="6147821"/>
                </a:lnTo>
                <a:lnTo>
                  <a:pt x="3180468" y="6150623"/>
                </a:lnTo>
                <a:lnTo>
                  <a:pt x="3177508" y="6152351"/>
                </a:lnTo>
                <a:cubicBezTo>
                  <a:pt x="3171873" y="6155673"/>
                  <a:pt x="3166158" y="6158806"/>
                  <a:pt x="3159834" y="6161276"/>
                </a:cubicBezTo>
                <a:cubicBezTo>
                  <a:pt x="3135185" y="6159416"/>
                  <a:pt x="3121213" y="6160394"/>
                  <a:pt x="3104835" y="6155927"/>
                </a:cubicBezTo>
                <a:cubicBezTo>
                  <a:pt x="3067805" y="6165414"/>
                  <a:pt x="3078432" y="6141523"/>
                  <a:pt x="3051373" y="6169421"/>
                </a:cubicBezTo>
                <a:cubicBezTo>
                  <a:pt x="2978033" y="6169169"/>
                  <a:pt x="2947947" y="6220998"/>
                  <a:pt x="2877306" y="6208324"/>
                </a:cubicBezTo>
                <a:cubicBezTo>
                  <a:pt x="2821913" y="6217975"/>
                  <a:pt x="2762952" y="6223226"/>
                  <a:pt x="2719018" y="6227333"/>
                </a:cubicBezTo>
                <a:cubicBezTo>
                  <a:pt x="2639811" y="6232636"/>
                  <a:pt x="2504877" y="6234795"/>
                  <a:pt x="2454061" y="6236538"/>
                </a:cubicBezTo>
                <a:cubicBezTo>
                  <a:pt x="2403245" y="6238280"/>
                  <a:pt x="2420126" y="6239079"/>
                  <a:pt x="2414120" y="6237789"/>
                </a:cubicBezTo>
                <a:lnTo>
                  <a:pt x="2384765" y="6235638"/>
                </a:lnTo>
                <a:lnTo>
                  <a:pt x="2365600" y="6233135"/>
                </a:lnTo>
                <a:cubicBezTo>
                  <a:pt x="2356752" y="6235910"/>
                  <a:pt x="2350716" y="6235915"/>
                  <a:pt x="2345941" y="6234695"/>
                </a:cubicBezTo>
                <a:lnTo>
                  <a:pt x="2340941" y="6232305"/>
                </a:lnTo>
                <a:lnTo>
                  <a:pt x="2327235" y="6232519"/>
                </a:lnTo>
                <a:lnTo>
                  <a:pt x="2299646" y="6230633"/>
                </a:lnTo>
                <a:lnTo>
                  <a:pt x="2295035" y="6232443"/>
                </a:lnTo>
                <a:lnTo>
                  <a:pt x="2268728" y="6240177"/>
                </a:lnTo>
                <a:cubicBezTo>
                  <a:pt x="2268628" y="6240521"/>
                  <a:pt x="2254084" y="6233657"/>
                  <a:pt x="2253984" y="6234001"/>
                </a:cubicBezTo>
                <a:cubicBezTo>
                  <a:pt x="2239122" y="6237048"/>
                  <a:pt x="2209108" y="6234931"/>
                  <a:pt x="2191113" y="6240434"/>
                </a:cubicBezTo>
                <a:lnTo>
                  <a:pt x="2146012" y="6259810"/>
                </a:lnTo>
                <a:cubicBezTo>
                  <a:pt x="2145973" y="6259892"/>
                  <a:pt x="2128598" y="6274390"/>
                  <a:pt x="2128560" y="6274472"/>
                </a:cubicBezTo>
                <a:cubicBezTo>
                  <a:pt x="2126838" y="6275117"/>
                  <a:pt x="2124109" y="6275530"/>
                  <a:pt x="2119778" y="6275665"/>
                </a:cubicBezTo>
                <a:lnTo>
                  <a:pt x="2110434" y="6282700"/>
                </a:lnTo>
                <a:lnTo>
                  <a:pt x="2081418" y="6289059"/>
                </a:lnTo>
                <a:lnTo>
                  <a:pt x="2088526" y="6281659"/>
                </a:lnTo>
                <a:cubicBezTo>
                  <a:pt x="2076371" y="6277676"/>
                  <a:pt x="2071903" y="6270803"/>
                  <a:pt x="2059717" y="6292002"/>
                </a:cubicBezTo>
                <a:cubicBezTo>
                  <a:pt x="2032291" y="6286224"/>
                  <a:pt x="2028634" y="6298813"/>
                  <a:pt x="1993045" y="6306390"/>
                </a:cubicBezTo>
                <a:cubicBezTo>
                  <a:pt x="1976971" y="6300063"/>
                  <a:pt x="1965178" y="6303922"/>
                  <a:pt x="1954075" y="6311066"/>
                </a:cubicBezTo>
                <a:cubicBezTo>
                  <a:pt x="1918456" y="6310689"/>
                  <a:pt x="1887456" y="6322102"/>
                  <a:pt x="1848190" y="6327771"/>
                </a:cubicBezTo>
                <a:lnTo>
                  <a:pt x="1737951" y="6344513"/>
                </a:lnTo>
                <a:lnTo>
                  <a:pt x="1696709" y="6346605"/>
                </a:lnTo>
                <a:cubicBezTo>
                  <a:pt x="1692504" y="6346100"/>
                  <a:pt x="1663837" y="6347211"/>
                  <a:pt x="1661872" y="6347587"/>
                </a:cubicBezTo>
                <a:lnTo>
                  <a:pt x="1655864" y="6347808"/>
                </a:lnTo>
                <a:lnTo>
                  <a:pt x="1633028" y="6358060"/>
                </a:lnTo>
                <a:cubicBezTo>
                  <a:pt x="1618899" y="6356602"/>
                  <a:pt x="1619623" y="6369112"/>
                  <a:pt x="1606576" y="6366899"/>
                </a:cubicBezTo>
                <a:lnTo>
                  <a:pt x="1461291" y="6379054"/>
                </a:lnTo>
                <a:lnTo>
                  <a:pt x="1428798" y="6379606"/>
                </a:lnTo>
                <a:cubicBezTo>
                  <a:pt x="1424834" y="6377722"/>
                  <a:pt x="1419064" y="6376842"/>
                  <a:pt x="1409244" y="6378241"/>
                </a:cubicBezTo>
                <a:lnTo>
                  <a:pt x="1406951" y="6379043"/>
                </a:lnTo>
                <a:lnTo>
                  <a:pt x="1391002" y="6374347"/>
                </a:lnTo>
                <a:cubicBezTo>
                  <a:pt x="1385899" y="6372215"/>
                  <a:pt x="1381417" y="6369535"/>
                  <a:pt x="1377852" y="6366097"/>
                </a:cubicBezTo>
                <a:cubicBezTo>
                  <a:pt x="1352108" y="6365458"/>
                  <a:pt x="1267249" y="6359383"/>
                  <a:pt x="1239424" y="6359700"/>
                </a:cubicBezTo>
                <a:cubicBezTo>
                  <a:pt x="1211599" y="6360016"/>
                  <a:pt x="1221978" y="6361392"/>
                  <a:pt x="1208014" y="6357188"/>
                </a:cubicBezTo>
                <a:lnTo>
                  <a:pt x="1152751" y="6345283"/>
                </a:lnTo>
                <a:lnTo>
                  <a:pt x="949771" y="6335308"/>
                </a:lnTo>
                <a:cubicBezTo>
                  <a:pt x="888502" y="6312655"/>
                  <a:pt x="822682" y="6331858"/>
                  <a:pt x="752723" y="6320875"/>
                </a:cubicBezTo>
                <a:cubicBezTo>
                  <a:pt x="697396" y="6317271"/>
                  <a:pt x="686655" y="6275609"/>
                  <a:pt x="665167" y="6275293"/>
                </a:cubicBezTo>
                <a:cubicBezTo>
                  <a:pt x="657908" y="6276764"/>
                  <a:pt x="625159" y="6270979"/>
                  <a:pt x="618141" y="6273378"/>
                </a:cubicBezTo>
                <a:cubicBezTo>
                  <a:pt x="606112" y="6250236"/>
                  <a:pt x="628751" y="6263137"/>
                  <a:pt x="596498" y="6261621"/>
                </a:cubicBezTo>
                <a:cubicBezTo>
                  <a:pt x="598654" y="6267969"/>
                  <a:pt x="583476" y="6241875"/>
                  <a:pt x="568296" y="6259035"/>
                </a:cubicBezTo>
                <a:lnTo>
                  <a:pt x="550874" y="6247808"/>
                </a:lnTo>
                <a:lnTo>
                  <a:pt x="521056" y="6251759"/>
                </a:lnTo>
                <a:cubicBezTo>
                  <a:pt x="512844" y="6252767"/>
                  <a:pt x="496898" y="6238469"/>
                  <a:pt x="487255" y="6237156"/>
                </a:cubicBezTo>
                <a:cubicBezTo>
                  <a:pt x="449168" y="6235869"/>
                  <a:pt x="452372" y="6218847"/>
                  <a:pt x="431825" y="6228675"/>
                </a:cubicBezTo>
                <a:cubicBezTo>
                  <a:pt x="409674" y="6239271"/>
                  <a:pt x="353899" y="6202116"/>
                  <a:pt x="346639" y="6209624"/>
                </a:cubicBezTo>
                <a:cubicBezTo>
                  <a:pt x="335776" y="6218525"/>
                  <a:pt x="269484" y="6176632"/>
                  <a:pt x="271007" y="6188053"/>
                </a:cubicBezTo>
                <a:cubicBezTo>
                  <a:pt x="223668" y="6157668"/>
                  <a:pt x="207158" y="6173403"/>
                  <a:pt x="189996" y="6162482"/>
                </a:cubicBezTo>
                <a:cubicBezTo>
                  <a:pt x="167941" y="6147838"/>
                  <a:pt x="134526" y="6155297"/>
                  <a:pt x="121342" y="6139836"/>
                </a:cubicBezTo>
                <a:cubicBezTo>
                  <a:pt x="108158" y="6124375"/>
                  <a:pt x="113782" y="6146084"/>
                  <a:pt x="90669" y="6116573"/>
                </a:cubicBezTo>
                <a:cubicBezTo>
                  <a:pt x="76705" y="6097951"/>
                  <a:pt x="64226" y="6077165"/>
                  <a:pt x="49115" y="6053333"/>
                </a:cubicBezTo>
                <a:cubicBezTo>
                  <a:pt x="34004" y="6029501"/>
                  <a:pt x="12038" y="6070748"/>
                  <a:pt x="0" y="6024041"/>
                </a:cubicBezTo>
                <a:close/>
              </a:path>
            </a:pathLst>
          </a:cu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7881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文本框 8">
            <a:extLst>
              <a:ext uri="{FF2B5EF4-FFF2-40B4-BE49-F238E27FC236}">
                <a16:creationId xmlns="" xmlns:a16="http://schemas.microsoft.com/office/drawing/2014/main" id="{24849616-8467-53C4-0C2E-8AE96637AE45}"/>
              </a:ext>
            </a:extLst>
          </p:cNvPr>
          <p:cNvSpPr txBox="1"/>
          <p:nvPr/>
        </p:nvSpPr>
        <p:spPr>
          <a:xfrm>
            <a:off x="1417815" y="4359717"/>
            <a:ext cx="1401882" cy="461665"/>
          </a:xfrm>
          <a:prstGeom prst="rect">
            <a:avLst/>
          </a:prstGeom>
          <a:noFill/>
        </p:spPr>
        <p:txBody>
          <a:bodyPr wrap="square" rtlCol="0">
            <a:spAutoFit/>
          </a:bodyPr>
          <a:lstStyle/>
          <a:p>
            <a:r>
              <a:rPr kumimoji="1" lang="en-US" altLang="zh-CN" sz="2400" dirty="0"/>
              <a:t>Contents</a:t>
            </a:r>
            <a:endParaRPr kumimoji="1" lang="zh-CN" altLang="en-US" sz="2400" dirty="0"/>
          </a:p>
        </p:txBody>
      </p:sp>
      <p:pic>
        <p:nvPicPr>
          <p:cNvPr id="1026" name="Picture 2" descr="PPT目录页素材图片_PPT目录页图片素材下载_摄图新视界">
            <a:extLst>
              <a:ext uri="{FF2B5EF4-FFF2-40B4-BE49-F238E27FC236}">
                <a16:creationId xmlns="" xmlns:a16="http://schemas.microsoft.com/office/drawing/2014/main" id="{EEFDBAAE-AED8-B989-8901-405166AAAFF8}"/>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80556" y="2624056"/>
            <a:ext cx="1676400" cy="16764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文本框 10">
            <a:extLst>
              <a:ext uri="{FF2B5EF4-FFF2-40B4-BE49-F238E27FC236}">
                <a16:creationId xmlns="" xmlns:a16="http://schemas.microsoft.com/office/drawing/2014/main" id="{397EAA0D-2E5F-D7FF-3A7B-ADC343BB0C1B}"/>
              </a:ext>
            </a:extLst>
          </p:cNvPr>
          <p:cNvSpPr txBox="1"/>
          <p:nvPr/>
        </p:nvSpPr>
        <p:spPr>
          <a:xfrm>
            <a:off x="3964094" y="2233160"/>
            <a:ext cx="5144280" cy="646331"/>
          </a:xfrm>
          <a:prstGeom prst="rect">
            <a:avLst/>
          </a:prstGeom>
          <a:noFill/>
        </p:spPr>
        <p:txBody>
          <a:bodyPr wrap="square" rtlCol="0">
            <a:spAutoFit/>
          </a:bodyPr>
          <a:lstStyle/>
          <a:p>
            <a:r>
              <a:rPr kumimoji="1" lang="en-US" altLang="zh-CN" b="1" dirty="0"/>
              <a:t>1. </a:t>
            </a:r>
            <a:r>
              <a:rPr lang="en-US" altLang="zh-CN" b="1" i="0" u="none" strike="noStrike" dirty="0">
                <a:solidFill>
                  <a:srgbClr val="000000"/>
                </a:solidFill>
                <a:effectLst/>
                <a:latin typeface="Helvetica Neue" panose="02000503000000020004" pitchFamily="2" charset="0"/>
              </a:rPr>
              <a:t>Problem Understanding and Definition</a:t>
            </a:r>
          </a:p>
          <a:p>
            <a:endParaRPr kumimoji="1" lang="zh-CN" altLang="en-US" b="1" dirty="0"/>
          </a:p>
        </p:txBody>
      </p:sp>
      <p:sp>
        <p:nvSpPr>
          <p:cNvPr id="13" name="文本框 12">
            <a:extLst>
              <a:ext uri="{FF2B5EF4-FFF2-40B4-BE49-F238E27FC236}">
                <a16:creationId xmlns="" xmlns:a16="http://schemas.microsoft.com/office/drawing/2014/main" id="{140AA5C2-B149-5994-12B6-2153FF344F51}"/>
              </a:ext>
            </a:extLst>
          </p:cNvPr>
          <p:cNvSpPr txBox="1"/>
          <p:nvPr/>
        </p:nvSpPr>
        <p:spPr>
          <a:xfrm>
            <a:off x="3964378" y="2928303"/>
            <a:ext cx="4443351" cy="646331"/>
          </a:xfrm>
          <a:prstGeom prst="rect">
            <a:avLst/>
          </a:prstGeom>
          <a:noFill/>
        </p:spPr>
        <p:txBody>
          <a:bodyPr wrap="square" rtlCol="0">
            <a:spAutoFit/>
          </a:bodyPr>
          <a:lstStyle/>
          <a:p>
            <a:r>
              <a:rPr kumimoji="1" lang="en-US" altLang="zh-CN" b="1" dirty="0"/>
              <a:t>2. </a:t>
            </a:r>
            <a:r>
              <a:rPr lang="en-US" altLang="zh-CN" b="1" i="0" u="none" strike="noStrike" dirty="0">
                <a:solidFill>
                  <a:srgbClr val="000000"/>
                </a:solidFill>
                <a:effectLst/>
                <a:latin typeface="Helvetica Neue" panose="02000503000000020004" pitchFamily="2" charset="0"/>
              </a:rPr>
              <a:t>Data Collection and Preprocessing</a:t>
            </a:r>
          </a:p>
          <a:p>
            <a:endParaRPr kumimoji="1" lang="zh-CN" altLang="en-US" b="1" dirty="0"/>
          </a:p>
        </p:txBody>
      </p:sp>
      <p:sp>
        <p:nvSpPr>
          <p:cNvPr id="15" name="文本框 14">
            <a:extLst>
              <a:ext uri="{FF2B5EF4-FFF2-40B4-BE49-F238E27FC236}">
                <a16:creationId xmlns="" xmlns:a16="http://schemas.microsoft.com/office/drawing/2014/main" id="{D139FF03-644C-D633-C4C0-E6B1D65EF7B0}"/>
              </a:ext>
            </a:extLst>
          </p:cNvPr>
          <p:cNvSpPr txBox="1"/>
          <p:nvPr/>
        </p:nvSpPr>
        <p:spPr>
          <a:xfrm>
            <a:off x="3964094" y="3574634"/>
            <a:ext cx="5429288" cy="646331"/>
          </a:xfrm>
          <a:prstGeom prst="rect">
            <a:avLst/>
          </a:prstGeom>
          <a:noFill/>
        </p:spPr>
        <p:txBody>
          <a:bodyPr wrap="square" rtlCol="0">
            <a:spAutoFit/>
          </a:bodyPr>
          <a:lstStyle/>
          <a:p>
            <a:r>
              <a:rPr kumimoji="1" lang="en-US" altLang="zh-CN" b="1" dirty="0"/>
              <a:t>3. </a:t>
            </a:r>
            <a:r>
              <a:rPr lang="en-US" altLang="zh-CN" b="1" i="0" u="none" strike="noStrike" dirty="0">
                <a:solidFill>
                  <a:srgbClr val="000000"/>
                </a:solidFill>
                <a:effectLst/>
                <a:latin typeface="Helvetica Neue" panose="02000503000000020004" pitchFamily="2" charset="0"/>
              </a:rPr>
              <a:t>Popularity Based Recommender System</a:t>
            </a:r>
          </a:p>
          <a:p>
            <a:endParaRPr kumimoji="1" lang="zh-CN" altLang="en-US" b="1" dirty="0"/>
          </a:p>
        </p:txBody>
      </p:sp>
      <p:sp>
        <p:nvSpPr>
          <p:cNvPr id="17" name="文本框 16">
            <a:extLst>
              <a:ext uri="{FF2B5EF4-FFF2-40B4-BE49-F238E27FC236}">
                <a16:creationId xmlns="" xmlns:a16="http://schemas.microsoft.com/office/drawing/2014/main" id="{263C298A-5E53-7BCE-6DA7-BFC2F9A6D39C}"/>
              </a:ext>
            </a:extLst>
          </p:cNvPr>
          <p:cNvSpPr txBox="1"/>
          <p:nvPr/>
        </p:nvSpPr>
        <p:spPr>
          <a:xfrm>
            <a:off x="3964094" y="4175051"/>
            <a:ext cx="5666794" cy="646331"/>
          </a:xfrm>
          <a:prstGeom prst="rect">
            <a:avLst/>
          </a:prstGeom>
          <a:noFill/>
        </p:spPr>
        <p:txBody>
          <a:bodyPr wrap="square" rtlCol="0">
            <a:spAutoFit/>
          </a:bodyPr>
          <a:lstStyle/>
          <a:p>
            <a:r>
              <a:rPr kumimoji="1" lang="en-US" altLang="zh-CN" b="1" dirty="0"/>
              <a:t>4. </a:t>
            </a:r>
            <a:r>
              <a:rPr lang="en-US" altLang="zh-CN" b="1" i="0" u="none" strike="noStrike" dirty="0">
                <a:solidFill>
                  <a:srgbClr val="000000"/>
                </a:solidFill>
                <a:effectLst/>
                <a:latin typeface="Helvetica Neue" panose="02000503000000020004" pitchFamily="2" charset="0"/>
              </a:rPr>
              <a:t>Collaborative Filtering Recommender System</a:t>
            </a:r>
          </a:p>
          <a:p>
            <a:endParaRPr kumimoji="1" lang="zh-CN" altLang="en-US" b="1" dirty="0"/>
          </a:p>
        </p:txBody>
      </p:sp>
      <p:sp>
        <p:nvSpPr>
          <p:cNvPr id="25" name="文本框 24">
            <a:extLst>
              <a:ext uri="{FF2B5EF4-FFF2-40B4-BE49-F238E27FC236}">
                <a16:creationId xmlns="" xmlns:a16="http://schemas.microsoft.com/office/drawing/2014/main" id="{03E4C93B-07F6-E8BD-C2E9-1D9882903249}"/>
              </a:ext>
            </a:extLst>
          </p:cNvPr>
          <p:cNvSpPr txBox="1"/>
          <p:nvPr/>
        </p:nvSpPr>
        <p:spPr>
          <a:xfrm>
            <a:off x="3964094" y="4775468"/>
            <a:ext cx="4799896" cy="646331"/>
          </a:xfrm>
          <a:prstGeom prst="rect">
            <a:avLst/>
          </a:prstGeom>
          <a:noFill/>
        </p:spPr>
        <p:txBody>
          <a:bodyPr wrap="square" rtlCol="0">
            <a:spAutoFit/>
          </a:bodyPr>
          <a:lstStyle/>
          <a:p>
            <a:r>
              <a:rPr kumimoji="1" lang="en-US" altLang="zh-CN" b="1" dirty="0"/>
              <a:t>5. </a:t>
            </a:r>
            <a:r>
              <a:rPr lang="en-US" altLang="zh-CN" b="1" i="0" u="none" strike="noStrike" dirty="0" smtClean="0">
                <a:solidFill>
                  <a:srgbClr val="000000"/>
                </a:solidFill>
                <a:effectLst/>
                <a:latin typeface="Helvetica Neue" panose="02000503000000020004" pitchFamily="2" charset="0"/>
              </a:rPr>
              <a:t>GUI</a:t>
            </a:r>
            <a:endParaRPr lang="en-US" altLang="zh-CN" b="1" i="0" u="none" strike="noStrike" dirty="0">
              <a:solidFill>
                <a:srgbClr val="000000"/>
              </a:solidFill>
              <a:effectLst/>
              <a:latin typeface="Helvetica Neue" panose="02000503000000020004" pitchFamily="2" charset="0"/>
            </a:endParaRPr>
          </a:p>
          <a:p>
            <a:endParaRPr kumimoji="1" lang="zh-CN" altLang="en-US" b="1" dirty="0"/>
          </a:p>
        </p:txBody>
      </p:sp>
    </p:spTree>
    <p:extLst>
      <p:ext uri="{BB962C8B-B14F-4D97-AF65-F5344CB8AC3E}">
        <p14:creationId xmlns="" xmlns:p14="http://schemas.microsoft.com/office/powerpoint/2010/main" val="390088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 xmlns:a16="http://schemas.microsoft.com/office/drawing/2014/main" id="{BCBA9077-A974-1236-4C44-14EB2780DC5A}"/>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3400" b="1" i="0" u="none" strike="noStrike" kern="1200" dirty="0">
                <a:solidFill>
                  <a:srgbClr val="FFFFFF"/>
                </a:solidFill>
                <a:effectLst/>
                <a:latin typeface="+mj-lt"/>
                <a:ea typeface="+mj-ea"/>
                <a:cs typeface="+mj-cs"/>
              </a:rPr>
              <a:t>1.1 Definition of the </a:t>
            </a:r>
            <a:r>
              <a:rPr lang="en-US" altLang="zh-CN" sz="3400" b="1" i="0" u="none" strike="noStrike" kern="1200" dirty="0" smtClean="0">
                <a:solidFill>
                  <a:srgbClr val="FFFFFF"/>
                </a:solidFill>
                <a:effectLst/>
                <a:latin typeface="+mj-lt"/>
                <a:ea typeface="+mj-ea"/>
                <a:cs typeface="+mj-cs"/>
              </a:rPr>
              <a:t>Problem</a:t>
            </a:r>
            <a:endParaRPr lang="en-US" altLang="zh-CN" sz="3400" b="1" i="0" u="none" strike="noStrike" kern="1200" dirty="0">
              <a:solidFill>
                <a:srgbClr val="FFFFFF"/>
              </a:solidFill>
              <a:effectLst/>
              <a:latin typeface="+mj-lt"/>
              <a:ea typeface="+mj-ea"/>
              <a:cs typeface="+mj-cs"/>
            </a:endParaRPr>
          </a:p>
        </p:txBody>
      </p:sp>
      <p:sp>
        <p:nvSpPr>
          <p:cNvPr id="3" name="内容占位符 2">
            <a:extLst>
              <a:ext uri="{FF2B5EF4-FFF2-40B4-BE49-F238E27FC236}">
                <a16:creationId xmlns="" xmlns:a16="http://schemas.microsoft.com/office/drawing/2014/main" id="{D8EECF74-911E-7C5C-CCB1-8CD5795CCB5D}"/>
              </a:ext>
            </a:extLst>
          </p:cNvPr>
          <p:cNvSpPr>
            <a:spLocks noGrp="1"/>
          </p:cNvSpPr>
          <p:nvPr>
            <p:ph idx="1"/>
          </p:nvPr>
        </p:nvSpPr>
        <p:spPr>
          <a:xfrm>
            <a:off x="1079437" y="2711924"/>
            <a:ext cx="10292608" cy="4326382"/>
          </a:xfrm>
        </p:spPr>
        <p:txBody>
          <a:bodyPr vert="horz" lIns="91440" tIns="45720" rIns="91440" bIns="45720" rtlCol="0" anchor="ctr">
            <a:noAutofit/>
          </a:bodyPr>
          <a:lstStyle/>
          <a:p>
            <a:pPr>
              <a:buNone/>
            </a:pPr>
            <a:r>
              <a:rPr lang="en-US" altLang="zh-CN" sz="2000" b="1" dirty="0" smtClean="0"/>
              <a:t>The </a:t>
            </a:r>
            <a:r>
              <a:rPr lang="en-US" altLang="zh-CN" sz="2000" b="1" dirty="0"/>
              <a:t>Popularity Based </a:t>
            </a:r>
            <a:r>
              <a:rPr lang="en-US" altLang="zh-CN" sz="2000" b="1" dirty="0" smtClean="0"/>
              <a:t>Recommender system </a:t>
            </a:r>
            <a:r>
              <a:rPr lang="en-US" altLang="zh-CN" sz="2000" dirty="0">
                <a:effectLst/>
              </a:rPr>
              <a:t>recommends items based on their popularity, assuming that highly rated or frequently purchased items will appeal to more users. It's straightforward, easy to implement, and suitable for scenarios with limited user preference data or new users. </a:t>
            </a:r>
            <a:endParaRPr lang="en-US" altLang="zh-CN" sz="2000" dirty="0" smtClean="0">
              <a:effectLst/>
            </a:endParaRPr>
          </a:p>
          <a:p>
            <a:pPr>
              <a:buNone/>
            </a:pPr>
            <a:endParaRPr lang="en-US" altLang="zh-CN" sz="2000" b="1" dirty="0" smtClean="0"/>
          </a:p>
          <a:p>
            <a:pPr>
              <a:buNone/>
            </a:pPr>
            <a:r>
              <a:rPr lang="en-US" altLang="zh-CN" sz="2000" b="1" dirty="0" smtClean="0"/>
              <a:t>Collaborative Filtering Recommender System </a:t>
            </a:r>
            <a:r>
              <a:rPr lang="en-US" altLang="zh-CN" sz="2000" dirty="0">
                <a:effectLst/>
              </a:rPr>
              <a:t>predicts user preferences by analyzing similarities between users or items, offering personalized recommendations based on historical behavior. It's effective in large user bases with ample interaction data, providing more accurate suggestions</a:t>
            </a:r>
            <a:r>
              <a:rPr lang="en-US" altLang="zh-CN" sz="2000" dirty="0" smtClean="0">
                <a:effectLst/>
              </a:rPr>
              <a:t>.</a:t>
            </a:r>
          </a:p>
          <a:p>
            <a:pPr>
              <a:buNone/>
            </a:pPr>
            <a:endParaRPr lang="en-US" altLang="zh-CN" sz="2000" dirty="0" smtClean="0"/>
          </a:p>
          <a:p>
            <a:pPr>
              <a:buNone/>
            </a:pPr>
            <a:r>
              <a:rPr lang="en-US" altLang="zh-CN" sz="2000" b="1" dirty="0" smtClean="0"/>
              <a:t>Unsupervised Learning</a:t>
            </a:r>
          </a:p>
          <a:p>
            <a:pPr>
              <a:buNone/>
            </a:pPr>
            <a:r>
              <a:rPr lang="en-US" altLang="zh-CN" sz="2000" dirty="0" smtClean="0"/>
              <a:t>The above two models belong to unsupervised learning. This type of learning does not rely on labeled data but instead learns representations of the data by analyzing its structure and patterns within the dataset.</a:t>
            </a:r>
            <a:endParaRPr lang="zh-CN" altLang="en-US" sz="2000" dirty="0" smtClean="0"/>
          </a:p>
          <a:p>
            <a:pPr>
              <a:buNone/>
            </a:pPr>
            <a:endParaRPr lang="en-US" altLang="zh-CN" sz="2300" dirty="0">
              <a:effectLst/>
            </a:endParaRPr>
          </a:p>
          <a:p>
            <a:pPr algn="l"/>
            <a:r>
              <a:rPr lang="en-US" altLang="zh-CN" sz="2300" b="0" i="0" dirty="0">
                <a:solidFill>
                  <a:srgbClr val="FFFFFF"/>
                </a:solidFill>
                <a:effectLst/>
                <a:highlight>
                  <a:srgbClr val="212121"/>
                </a:highlight>
                <a:latin typeface="Söhne"/>
              </a:rPr>
              <a:t/>
            </a:r>
            <a:br>
              <a:rPr lang="en-US" altLang="zh-CN" sz="2300" b="0" i="0" dirty="0">
                <a:solidFill>
                  <a:srgbClr val="FFFFFF"/>
                </a:solidFill>
                <a:effectLst/>
                <a:highlight>
                  <a:srgbClr val="212121"/>
                </a:highlight>
                <a:latin typeface="Söhne"/>
              </a:rPr>
            </a:br>
            <a:endParaRPr lang="en-US" altLang="zh-CN" sz="2300" b="0" i="0" dirty="0">
              <a:solidFill>
                <a:srgbClr val="FFFFFF"/>
              </a:solidFill>
              <a:effectLst/>
              <a:highlight>
                <a:srgbClr val="212121"/>
              </a:highlight>
              <a:latin typeface="Söhne"/>
            </a:endParaRPr>
          </a:p>
          <a:p>
            <a:endParaRPr lang="en-US" altLang="zh-CN" sz="1800" dirty="0"/>
          </a:p>
        </p:txBody>
      </p:sp>
    </p:spTree>
    <p:extLst>
      <p:ext uri="{BB962C8B-B14F-4D97-AF65-F5344CB8AC3E}">
        <p14:creationId xmlns="" xmlns:p14="http://schemas.microsoft.com/office/powerpoint/2010/main" val="3098253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 xmlns:a16="http://schemas.microsoft.com/office/drawing/2014/main" id="{D8EECF74-911E-7C5C-CCB1-8CD5795CCB5D}"/>
              </a:ext>
            </a:extLst>
          </p:cNvPr>
          <p:cNvSpPr>
            <a:spLocks noGrp="1"/>
          </p:cNvSpPr>
          <p:nvPr>
            <p:ph idx="1"/>
          </p:nvPr>
        </p:nvSpPr>
        <p:spPr>
          <a:xfrm>
            <a:off x="1156709" y="1880768"/>
            <a:ext cx="9724031" cy="2414930"/>
          </a:xfrm>
        </p:spPr>
        <p:txBody>
          <a:bodyPr anchor="ctr">
            <a:normAutofit lnSpcReduction="10000"/>
          </a:bodyPr>
          <a:lstStyle/>
          <a:p>
            <a:pPr algn="l"/>
            <a:r>
              <a:rPr lang="en-US" altLang="zh-CN" sz="2000" b="0" i="0" dirty="0">
                <a:effectLst/>
              </a:rPr>
              <a:t>For the Popularity Based Recommender System, the target variable is the popularity of books, indicated by the number of ratings and the average rating. Relevant features include the number of ratings, average rating, and book title. </a:t>
            </a:r>
            <a:endParaRPr lang="en-US" altLang="zh-CN" sz="2000" b="0" i="0" dirty="0" smtClean="0">
              <a:effectLst/>
            </a:endParaRPr>
          </a:p>
          <a:p>
            <a:pPr algn="l"/>
            <a:endParaRPr lang="en-US" altLang="zh-CN" sz="2000" b="0" i="0" dirty="0" smtClean="0">
              <a:effectLst/>
            </a:endParaRPr>
          </a:p>
          <a:p>
            <a:pPr algn="l"/>
            <a:r>
              <a:rPr lang="en-US" altLang="zh-CN" sz="2000" b="0" i="0" dirty="0" smtClean="0">
                <a:effectLst/>
              </a:rPr>
              <a:t>For </a:t>
            </a:r>
            <a:r>
              <a:rPr lang="en-US" altLang="zh-CN" sz="2000" b="0" i="0" dirty="0">
                <a:effectLst/>
              </a:rPr>
              <a:t>the Collaborative Filtering Recommender System, the target variable is the ratings given by users to books. Relevant features comprise user ID and book ID or title, used to construct a user-item interaction matrix. The goal is to predict ratings for books that users haven't interacted with by filling in missing values in this matrix.</a:t>
            </a:r>
            <a:endParaRPr lang="zh-CN" altLang="en-US" sz="2000" dirty="0"/>
          </a:p>
        </p:txBody>
      </p:sp>
      <p:sp>
        <p:nvSpPr>
          <p:cNvPr id="2" name="文本框 1">
            <a:extLst>
              <a:ext uri="{FF2B5EF4-FFF2-40B4-BE49-F238E27FC236}">
                <a16:creationId xmlns="" xmlns:a16="http://schemas.microsoft.com/office/drawing/2014/main" id="{5CCA06A5-E4E8-EFCA-F1C4-30545441D2E8}"/>
              </a:ext>
            </a:extLst>
          </p:cNvPr>
          <p:cNvSpPr txBox="1"/>
          <p:nvPr/>
        </p:nvSpPr>
        <p:spPr>
          <a:xfrm>
            <a:off x="150246" y="488205"/>
            <a:ext cx="7771679" cy="1132618"/>
          </a:xfrm>
          <a:prstGeom prst="rect">
            <a:avLst/>
          </a:prstGeom>
          <a:noFill/>
        </p:spPr>
        <p:txBody>
          <a:bodyPr wrap="none" rtlCol="0">
            <a:spAutoFit/>
          </a:bodyPr>
          <a:lstStyle/>
          <a:p>
            <a:pPr>
              <a:lnSpc>
                <a:spcPct val="90000"/>
              </a:lnSpc>
              <a:spcBef>
                <a:spcPct val="0"/>
              </a:spcBef>
              <a:spcAft>
                <a:spcPts val="600"/>
              </a:spcAft>
            </a:pPr>
            <a:r>
              <a:rPr lang="en-US" altLang="zh-CN" sz="3400" b="1" dirty="0">
                <a:solidFill>
                  <a:srgbClr val="FFFFFF"/>
                </a:solidFill>
                <a:latin typeface="+mj-lt"/>
                <a:ea typeface="+mj-ea"/>
                <a:cs typeface="+mj-cs"/>
              </a:rPr>
              <a:t>1.2 </a:t>
            </a:r>
            <a:r>
              <a:rPr lang="en-US" altLang="zh-CN" sz="3400" b="1" dirty="0" smtClean="0">
                <a:solidFill>
                  <a:srgbClr val="FFFFFF"/>
                </a:solidFill>
                <a:latin typeface="+mj-lt"/>
                <a:ea typeface="+mj-ea"/>
                <a:cs typeface="+mj-cs"/>
              </a:rPr>
              <a:t>Target </a:t>
            </a:r>
            <a:r>
              <a:rPr lang="en-US" altLang="zh-CN" sz="3400" b="1" dirty="0">
                <a:solidFill>
                  <a:srgbClr val="FFFFFF"/>
                </a:solidFill>
                <a:latin typeface="+mj-lt"/>
                <a:ea typeface="+mj-ea"/>
                <a:cs typeface="+mj-cs"/>
              </a:rPr>
              <a:t>Variable and Relevant Features</a:t>
            </a:r>
          </a:p>
          <a:p>
            <a:endParaRPr kumimoji="1" lang="zh-CN" altLang="en-US" sz="3200" dirty="0">
              <a:solidFill>
                <a:schemeClr val="bg1"/>
              </a:solidFill>
            </a:endParaRPr>
          </a:p>
        </p:txBody>
      </p:sp>
    </p:spTree>
    <p:extLst>
      <p:ext uri="{BB962C8B-B14F-4D97-AF65-F5344CB8AC3E}">
        <p14:creationId xmlns="" xmlns:p14="http://schemas.microsoft.com/office/powerpoint/2010/main" val="2306814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 xmlns:a16="http://schemas.microsoft.com/office/drawing/2014/main" id="{D8EECF74-911E-7C5C-CCB1-8CD5795CCB5D}"/>
              </a:ext>
            </a:extLst>
          </p:cNvPr>
          <p:cNvSpPr>
            <a:spLocks noGrp="1"/>
          </p:cNvSpPr>
          <p:nvPr>
            <p:ph idx="1"/>
          </p:nvPr>
        </p:nvSpPr>
        <p:spPr>
          <a:xfrm>
            <a:off x="1489414" y="1611635"/>
            <a:ext cx="10140209" cy="770957"/>
          </a:xfrm>
        </p:spPr>
        <p:txBody>
          <a:bodyPr anchor="ctr">
            <a:normAutofit/>
          </a:bodyPr>
          <a:lstStyle/>
          <a:p>
            <a:r>
              <a:rPr lang="en-US" altLang="zh-CN" sz="1800" b="0" i="0" u="none" strike="noStrike" dirty="0">
                <a:solidFill>
                  <a:srgbClr val="000000"/>
                </a:solidFill>
                <a:effectLst/>
              </a:rPr>
              <a:t>The data sources is The Book-Crossing dataset consists of 3 files</a:t>
            </a:r>
            <a:r>
              <a:rPr lang="en-US" altLang="zh-CN" sz="1800" b="0" i="0" u="none" strike="noStrike" dirty="0" smtClean="0">
                <a:solidFill>
                  <a:srgbClr val="000000"/>
                </a:solidFill>
                <a:effectLst/>
              </a:rPr>
              <a:t>: Users</a:t>
            </a:r>
            <a:r>
              <a:rPr lang="en-US" altLang="zh-CN" sz="1800" dirty="0" smtClean="0">
                <a:solidFill>
                  <a:srgbClr val="000000"/>
                </a:solidFill>
              </a:rPr>
              <a:t>, Books, and Ratings: </a:t>
            </a:r>
            <a:endParaRPr lang="en-US" altLang="zh-CN" sz="1800" b="0" i="0" u="none" strike="noStrike" dirty="0">
              <a:solidFill>
                <a:srgbClr val="000000"/>
              </a:solidFill>
              <a:effectLst/>
            </a:endParaRPr>
          </a:p>
        </p:txBody>
      </p:sp>
      <p:sp>
        <p:nvSpPr>
          <p:cNvPr id="2" name="文本框 1">
            <a:extLst>
              <a:ext uri="{FF2B5EF4-FFF2-40B4-BE49-F238E27FC236}">
                <a16:creationId xmlns="" xmlns:a16="http://schemas.microsoft.com/office/drawing/2014/main" id="{BDFF7ABB-3063-F180-A608-4DA3D897B966}"/>
              </a:ext>
            </a:extLst>
          </p:cNvPr>
          <p:cNvSpPr txBox="1"/>
          <p:nvPr/>
        </p:nvSpPr>
        <p:spPr>
          <a:xfrm>
            <a:off x="1881294" y="513523"/>
            <a:ext cx="3251211" cy="563231"/>
          </a:xfrm>
          <a:prstGeom prst="rect">
            <a:avLst/>
          </a:prstGeom>
          <a:noFill/>
        </p:spPr>
        <p:txBody>
          <a:bodyPr wrap="none" rtlCol="0">
            <a:spAutoFit/>
          </a:bodyPr>
          <a:lstStyle/>
          <a:p>
            <a:pPr>
              <a:lnSpc>
                <a:spcPct val="90000"/>
              </a:lnSpc>
              <a:spcBef>
                <a:spcPct val="0"/>
              </a:spcBef>
              <a:spcAft>
                <a:spcPts val="600"/>
              </a:spcAft>
            </a:pPr>
            <a:r>
              <a:rPr lang="en-US" altLang="zh-CN" sz="3400" b="1" dirty="0">
                <a:solidFill>
                  <a:srgbClr val="FFFFFF"/>
                </a:solidFill>
                <a:latin typeface="+mj-lt"/>
                <a:ea typeface="+mj-ea"/>
                <a:cs typeface="+mj-cs"/>
              </a:rPr>
              <a:t>2.1 Data </a:t>
            </a:r>
            <a:r>
              <a:rPr lang="en-US" altLang="zh-CN" sz="3400" b="1" dirty="0" smtClean="0">
                <a:solidFill>
                  <a:srgbClr val="FFFFFF"/>
                </a:solidFill>
                <a:latin typeface="+mj-lt"/>
                <a:ea typeface="+mj-ea"/>
                <a:cs typeface="+mj-cs"/>
              </a:rPr>
              <a:t>Sources</a:t>
            </a:r>
            <a:endParaRPr kumimoji="1" lang="zh-CN" altLang="en-US" sz="3200" dirty="0">
              <a:solidFill>
                <a:schemeClr val="bg1"/>
              </a:solidFill>
            </a:endParaRPr>
          </a:p>
        </p:txBody>
      </p:sp>
      <p:pic>
        <p:nvPicPr>
          <p:cNvPr id="10241" name="Picture 1"/>
          <p:cNvPicPr>
            <a:picLocks noChangeAspect="1" noChangeArrowheads="1"/>
          </p:cNvPicPr>
          <p:nvPr/>
        </p:nvPicPr>
        <p:blipFill>
          <a:blip r:embed="rId3"/>
          <a:srcRect/>
          <a:stretch>
            <a:fillRect/>
          </a:stretch>
        </p:blipFill>
        <p:spPr bwMode="auto">
          <a:xfrm>
            <a:off x="0" y="2201886"/>
            <a:ext cx="3369032" cy="1878544"/>
          </a:xfrm>
          <a:prstGeom prst="rect">
            <a:avLst/>
          </a:prstGeom>
          <a:noFill/>
          <a:ln w="9525">
            <a:noFill/>
            <a:miter lim="800000"/>
            <a:headEnd/>
            <a:tailEnd/>
          </a:ln>
          <a:effectLst/>
        </p:spPr>
      </p:pic>
      <p:pic>
        <p:nvPicPr>
          <p:cNvPr id="10242" name="Picture 2"/>
          <p:cNvPicPr>
            <a:picLocks noChangeAspect="1" noChangeArrowheads="1"/>
          </p:cNvPicPr>
          <p:nvPr/>
        </p:nvPicPr>
        <p:blipFill>
          <a:blip r:embed="rId4"/>
          <a:srcRect/>
          <a:stretch>
            <a:fillRect/>
          </a:stretch>
        </p:blipFill>
        <p:spPr bwMode="auto">
          <a:xfrm>
            <a:off x="3438658" y="2119076"/>
            <a:ext cx="8558011" cy="289597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5"/>
          <a:srcRect/>
          <a:stretch>
            <a:fillRect/>
          </a:stretch>
        </p:blipFill>
        <p:spPr bwMode="auto">
          <a:xfrm>
            <a:off x="246978" y="4092195"/>
            <a:ext cx="3065777" cy="2154059"/>
          </a:xfrm>
          <a:prstGeom prst="rect">
            <a:avLst/>
          </a:prstGeom>
          <a:noFill/>
          <a:ln w="9525">
            <a:noFill/>
            <a:miter lim="800000"/>
            <a:headEnd/>
            <a:tailEnd/>
          </a:ln>
          <a:effectLst/>
        </p:spPr>
      </p:pic>
    </p:spTree>
    <p:extLst>
      <p:ext uri="{BB962C8B-B14F-4D97-AF65-F5344CB8AC3E}">
        <p14:creationId xmlns="" xmlns:p14="http://schemas.microsoft.com/office/powerpoint/2010/main" val="162382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 xmlns:a16="http://schemas.microsoft.com/office/drawing/2014/main" id="{BDFF7ABB-3063-F180-A608-4DA3D897B966}"/>
              </a:ext>
            </a:extLst>
          </p:cNvPr>
          <p:cNvSpPr txBox="1"/>
          <p:nvPr/>
        </p:nvSpPr>
        <p:spPr>
          <a:xfrm>
            <a:off x="3117618" y="510406"/>
            <a:ext cx="5482591" cy="1132618"/>
          </a:xfrm>
          <a:prstGeom prst="rect">
            <a:avLst/>
          </a:prstGeom>
          <a:noFill/>
        </p:spPr>
        <p:txBody>
          <a:bodyPr wrap="none" rtlCol="0">
            <a:spAutoFit/>
          </a:bodyPr>
          <a:lstStyle/>
          <a:p>
            <a:pPr indent="0">
              <a:lnSpc>
                <a:spcPct val="90000"/>
              </a:lnSpc>
              <a:spcBef>
                <a:spcPct val="0"/>
              </a:spcBef>
              <a:spcAft>
                <a:spcPts val="600"/>
              </a:spcAft>
              <a:buNone/>
            </a:pPr>
            <a:r>
              <a:rPr lang="en-US" altLang="zh-CN" sz="3400" b="1" dirty="0">
                <a:solidFill>
                  <a:srgbClr val="FFFFFF"/>
                </a:solidFill>
                <a:latin typeface="+mj-lt"/>
                <a:ea typeface="+mj-ea"/>
                <a:cs typeface="+mj-cs"/>
              </a:rPr>
              <a:t>2.2 Data Preprocessing Steps</a:t>
            </a:r>
          </a:p>
          <a:p>
            <a:pPr marL="0" indent="0">
              <a:buNone/>
            </a:pPr>
            <a:endParaRPr lang="en-US" altLang="zh-CN" sz="3200" b="1" i="0" u="none" strike="noStrike" dirty="0">
              <a:solidFill>
                <a:schemeClr val="bg1"/>
              </a:solidFill>
              <a:effectLst/>
              <a:latin typeface="Helvetica Neue" panose="02000503000000020004" pitchFamily="2" charset="0"/>
            </a:endParaRPr>
          </a:p>
        </p:txBody>
      </p:sp>
      <p:sp>
        <p:nvSpPr>
          <p:cNvPr id="9217" name="Rectangle 1"/>
          <p:cNvSpPr>
            <a:spLocks noChangeArrowheads="1"/>
          </p:cNvSpPr>
          <p:nvPr/>
        </p:nvSpPr>
        <p:spPr bwMode="auto">
          <a:xfrm>
            <a:off x="412124" y="1906072"/>
            <a:ext cx="11397803" cy="2215991"/>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b="1" i="0" u="none" strike="noStrike" cap="none" normalizeH="0" baseline="0" dirty="0" smtClean="0">
                <a:ln>
                  <a:noFill/>
                </a:ln>
                <a:solidFill>
                  <a:srgbClr val="0D0D0D"/>
                </a:solidFill>
                <a:effectLst/>
                <a:ea typeface="Söhne"/>
                <a:cs typeface="Arial" pitchFamily="34" charset="0"/>
              </a:rPr>
              <a:t>Reading Data</a:t>
            </a:r>
            <a:r>
              <a:rPr kumimoji="0" lang="en-US" b="0" i="0" u="none" strike="noStrike" cap="none" normalizeH="0" baseline="0" dirty="0" smtClean="0">
                <a:ln>
                  <a:noFill/>
                </a:ln>
                <a:solidFill>
                  <a:srgbClr val="0D0D0D"/>
                </a:solidFill>
                <a:effectLst/>
                <a:ea typeface="Söhne"/>
                <a:cs typeface="Arial" pitchFamily="34" charset="0"/>
              </a:rPr>
              <a:t>: Three CSV files (</a:t>
            </a:r>
            <a:r>
              <a:rPr kumimoji="0" lang="en-US" b="1" i="0" u="none" strike="noStrike" cap="none" normalizeH="0" baseline="0" dirty="0" smtClean="0">
                <a:ln>
                  <a:noFill/>
                </a:ln>
                <a:solidFill>
                  <a:srgbClr val="0D0D0D"/>
                </a:solidFill>
                <a:effectLst/>
                <a:ea typeface="Söhne Mono"/>
                <a:cs typeface="Arial" pitchFamily="34" charset="0"/>
              </a:rPr>
              <a:t>Books.csv</a:t>
            </a:r>
            <a:r>
              <a:rPr kumimoji="0" lang="en-US" b="0" i="0" u="none" strike="noStrike" cap="none" normalizeH="0" baseline="0" dirty="0" smtClean="0">
                <a:ln>
                  <a:noFill/>
                </a:ln>
                <a:solidFill>
                  <a:srgbClr val="0D0D0D"/>
                </a:solidFill>
                <a:effectLst/>
                <a:ea typeface="Söhne"/>
                <a:cs typeface="Arial" pitchFamily="34" charset="0"/>
              </a:rPr>
              <a:t>, </a:t>
            </a:r>
            <a:r>
              <a:rPr kumimoji="0" lang="en-US" b="1" i="0" u="none" strike="noStrike" cap="none" normalizeH="0" baseline="0" dirty="0" smtClean="0">
                <a:ln>
                  <a:noFill/>
                </a:ln>
                <a:solidFill>
                  <a:srgbClr val="0D0D0D"/>
                </a:solidFill>
                <a:effectLst/>
                <a:ea typeface="Söhne Mono"/>
                <a:cs typeface="Arial" pitchFamily="34" charset="0"/>
              </a:rPr>
              <a:t>Users.csv</a:t>
            </a:r>
            <a:r>
              <a:rPr kumimoji="0" lang="en-US" b="0" i="0" u="none" strike="noStrike" cap="none" normalizeH="0" baseline="0" dirty="0" smtClean="0">
                <a:ln>
                  <a:noFill/>
                </a:ln>
                <a:solidFill>
                  <a:srgbClr val="0D0D0D"/>
                </a:solidFill>
                <a:effectLst/>
                <a:ea typeface="Söhne"/>
                <a:cs typeface="Arial" pitchFamily="34" charset="0"/>
              </a:rPr>
              <a:t>, and </a:t>
            </a:r>
            <a:r>
              <a:rPr kumimoji="0" lang="en-US" b="1" i="0" u="none" strike="noStrike" cap="none" normalizeH="0" baseline="0" dirty="0" smtClean="0">
                <a:ln>
                  <a:noFill/>
                </a:ln>
                <a:solidFill>
                  <a:srgbClr val="0D0D0D"/>
                </a:solidFill>
                <a:effectLst/>
                <a:ea typeface="Söhne Mono"/>
                <a:cs typeface="Arial" pitchFamily="34" charset="0"/>
              </a:rPr>
              <a:t>Ratings.csv</a:t>
            </a:r>
            <a:r>
              <a:rPr kumimoji="0" lang="en-US" b="0" i="0" u="none" strike="noStrike" cap="none" normalizeH="0" baseline="0" dirty="0" smtClean="0">
                <a:ln>
                  <a:noFill/>
                </a:ln>
                <a:solidFill>
                  <a:srgbClr val="0D0D0D"/>
                </a:solidFill>
                <a:effectLst/>
                <a:ea typeface="Söhne"/>
                <a:cs typeface="Arial" pitchFamily="34" charset="0"/>
              </a:rPr>
              <a:t>) are read into pandas </a:t>
            </a:r>
            <a:r>
              <a:rPr kumimoji="0" lang="en-US" b="0" i="0" u="none" strike="noStrike" cap="none" normalizeH="0" baseline="0" dirty="0" err="1" smtClean="0">
                <a:ln>
                  <a:noFill/>
                </a:ln>
                <a:solidFill>
                  <a:srgbClr val="0D0D0D"/>
                </a:solidFill>
                <a:effectLst/>
                <a:ea typeface="Söhne"/>
                <a:cs typeface="Arial" pitchFamily="34" charset="0"/>
              </a:rPr>
              <a:t>DataFrames</a:t>
            </a:r>
            <a:endParaRPr kumimoji="0" lang="en-US" b="0" i="0" u="none" strike="noStrike" cap="none" normalizeH="0" baseline="0" dirty="0" smtClean="0">
              <a:ln>
                <a:noFill/>
              </a:ln>
              <a:solidFill>
                <a:srgbClr val="0D0D0D"/>
              </a:solidFill>
              <a:effectLst/>
              <a:ea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rgbClr val="0D0D0D"/>
              </a:solidFill>
              <a:effectLst/>
              <a:ea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b="1" i="0" u="none" strike="noStrike" cap="none" normalizeH="0" baseline="0" dirty="0" smtClean="0">
                <a:ln>
                  <a:noFill/>
                </a:ln>
                <a:solidFill>
                  <a:srgbClr val="0D0D0D"/>
                </a:solidFill>
                <a:effectLst/>
                <a:ea typeface="Söhne"/>
                <a:cs typeface="Arial" pitchFamily="34" charset="0"/>
              </a:rPr>
              <a:t>Identifying Data Quality Issues</a:t>
            </a:r>
            <a:r>
              <a:rPr kumimoji="0" lang="en-US" b="0" i="0" u="none" strike="noStrike" cap="none" normalizeH="0" baseline="0" dirty="0" smtClean="0">
                <a:ln>
                  <a:noFill/>
                </a:ln>
                <a:solidFill>
                  <a:srgbClr val="0D0D0D"/>
                </a:solidFill>
                <a:effectLst/>
                <a:ea typeface="Söhne"/>
                <a:cs typeface="Arial" pitchFamily="34" charset="0"/>
              </a:rPr>
              <a:t>: The code identifies and counts missing values in each </a:t>
            </a:r>
            <a:r>
              <a:rPr kumimoji="0" lang="en-US" b="0" i="0" u="none" strike="noStrike" cap="none" normalizeH="0" baseline="0" dirty="0" err="1" smtClean="0">
                <a:ln>
                  <a:noFill/>
                </a:ln>
                <a:solidFill>
                  <a:srgbClr val="0D0D0D"/>
                </a:solidFill>
                <a:effectLst/>
                <a:ea typeface="Söhne"/>
                <a:cs typeface="Arial" pitchFamily="34" charset="0"/>
              </a:rPr>
              <a:t>DataFrame</a:t>
            </a:r>
            <a:r>
              <a:rPr kumimoji="0" lang="en-US" b="0" i="0" u="none" strike="noStrike" cap="none" normalizeH="0" baseline="0" dirty="0" smtClean="0">
                <a:ln>
                  <a:noFill/>
                </a:ln>
                <a:solidFill>
                  <a:srgbClr val="0D0D0D"/>
                </a:solidFill>
                <a:effectLst/>
                <a:ea typeface="Söhne"/>
                <a:cs typeface="Arial" pitchFamily="34" charset="0"/>
              </a:rPr>
              <a:t> to assess the quality of the datasets. This helps in understanding the completeness of the data.</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b="0" i="0" u="none" strike="noStrike" cap="none" normalizeH="0" baseline="0" dirty="0" smtClean="0">
              <a:ln>
                <a:noFill/>
              </a:ln>
              <a:solidFill>
                <a:srgbClr val="0D0D0D"/>
              </a:solidFill>
              <a:effectLst/>
              <a:ea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b="1" i="0" u="none" strike="noStrike" cap="none" normalizeH="0" baseline="0" dirty="0" smtClean="0">
                <a:ln>
                  <a:noFill/>
                </a:ln>
                <a:solidFill>
                  <a:srgbClr val="0D0D0D"/>
                </a:solidFill>
                <a:effectLst/>
                <a:ea typeface="Söhne"/>
                <a:cs typeface="Arial" pitchFamily="34" charset="0"/>
              </a:rPr>
              <a:t>Merging Datasets</a:t>
            </a:r>
            <a:r>
              <a:rPr kumimoji="0" lang="en-US" b="0" i="0" u="none" strike="noStrike" cap="none" normalizeH="0" baseline="0" dirty="0" smtClean="0">
                <a:ln>
                  <a:noFill/>
                </a:ln>
                <a:solidFill>
                  <a:srgbClr val="0D0D0D"/>
                </a:solidFill>
                <a:effectLst/>
                <a:ea typeface="Söhne"/>
                <a:cs typeface="Arial" pitchFamily="34" charset="0"/>
              </a:rPr>
              <a:t>: The </a:t>
            </a:r>
            <a:r>
              <a:rPr kumimoji="0" lang="en-US" b="1" i="0" u="none" strike="noStrike" cap="none" normalizeH="0" baseline="0" dirty="0" smtClean="0">
                <a:ln>
                  <a:noFill/>
                </a:ln>
                <a:solidFill>
                  <a:srgbClr val="0D0D0D"/>
                </a:solidFill>
                <a:effectLst/>
                <a:ea typeface="Söhne Mono"/>
                <a:cs typeface="Arial" pitchFamily="34" charset="0"/>
              </a:rPr>
              <a:t>ratings</a:t>
            </a:r>
            <a:r>
              <a:rPr kumimoji="0" lang="en-US" b="0" i="0" u="none" strike="noStrike" cap="none" normalizeH="0" baseline="0" dirty="0" smtClean="0">
                <a:ln>
                  <a:noFill/>
                </a:ln>
                <a:solidFill>
                  <a:srgbClr val="0D0D0D"/>
                </a:solidFill>
                <a:effectLst/>
                <a:ea typeface="Söhne"/>
                <a:cs typeface="Arial" pitchFamily="34" charset="0"/>
              </a:rPr>
              <a:t> </a:t>
            </a:r>
            <a:r>
              <a:rPr kumimoji="0" lang="en-US" b="0" i="0" u="none" strike="noStrike" cap="none" normalizeH="0" baseline="0" dirty="0" err="1" smtClean="0">
                <a:ln>
                  <a:noFill/>
                </a:ln>
                <a:solidFill>
                  <a:srgbClr val="0D0D0D"/>
                </a:solidFill>
                <a:effectLst/>
                <a:ea typeface="Söhne"/>
                <a:cs typeface="Arial" pitchFamily="34" charset="0"/>
              </a:rPr>
              <a:t>DataFrame</a:t>
            </a:r>
            <a:r>
              <a:rPr kumimoji="0" lang="en-US" b="0" i="0" u="none" strike="noStrike" cap="none" normalizeH="0" baseline="0" dirty="0" smtClean="0">
                <a:ln>
                  <a:noFill/>
                </a:ln>
                <a:solidFill>
                  <a:srgbClr val="0D0D0D"/>
                </a:solidFill>
                <a:effectLst/>
                <a:ea typeface="Söhne"/>
                <a:cs typeface="Arial" pitchFamily="34" charset="0"/>
              </a:rPr>
              <a:t> is merged with the </a:t>
            </a:r>
            <a:r>
              <a:rPr kumimoji="0" lang="en-US" b="1" i="0" u="none" strike="noStrike" cap="none" normalizeH="0" baseline="0" dirty="0" smtClean="0">
                <a:ln>
                  <a:noFill/>
                </a:ln>
                <a:solidFill>
                  <a:srgbClr val="0D0D0D"/>
                </a:solidFill>
                <a:effectLst/>
                <a:ea typeface="Söhne Mono"/>
                <a:cs typeface="Arial" pitchFamily="34" charset="0"/>
              </a:rPr>
              <a:t>books</a:t>
            </a:r>
            <a:r>
              <a:rPr kumimoji="0" lang="en-US" b="0" i="0" u="none" strike="noStrike" cap="none" normalizeH="0" baseline="0" dirty="0" smtClean="0">
                <a:ln>
                  <a:noFill/>
                </a:ln>
                <a:solidFill>
                  <a:srgbClr val="0D0D0D"/>
                </a:solidFill>
                <a:effectLst/>
                <a:ea typeface="Söhne"/>
                <a:cs typeface="Arial" pitchFamily="34" charset="0"/>
              </a:rPr>
              <a:t> </a:t>
            </a:r>
            <a:r>
              <a:rPr kumimoji="0" lang="en-US" b="0" i="0" u="none" strike="noStrike" cap="none" normalizeH="0" baseline="0" dirty="0" err="1" smtClean="0">
                <a:ln>
                  <a:noFill/>
                </a:ln>
                <a:solidFill>
                  <a:srgbClr val="0D0D0D"/>
                </a:solidFill>
                <a:effectLst/>
                <a:ea typeface="Söhne"/>
                <a:cs typeface="Arial" pitchFamily="34" charset="0"/>
              </a:rPr>
              <a:t>DataFrame</a:t>
            </a:r>
            <a:r>
              <a:rPr kumimoji="0" lang="en-US" b="0" i="0" u="none" strike="noStrike" cap="none" normalizeH="0" baseline="0" dirty="0" smtClean="0">
                <a:ln>
                  <a:noFill/>
                </a:ln>
                <a:solidFill>
                  <a:srgbClr val="0D0D0D"/>
                </a:solidFill>
                <a:effectLst/>
                <a:ea typeface="Söhne"/>
                <a:cs typeface="Arial" pitchFamily="34" charset="0"/>
              </a:rPr>
              <a:t> on the ISBN column. This merged </a:t>
            </a:r>
            <a:r>
              <a:rPr kumimoji="0" lang="en-US" b="0" i="0" u="none" strike="noStrike" cap="none" normalizeH="0" baseline="0" dirty="0" err="1" smtClean="0">
                <a:ln>
                  <a:noFill/>
                </a:ln>
                <a:solidFill>
                  <a:srgbClr val="0D0D0D"/>
                </a:solidFill>
                <a:effectLst/>
                <a:ea typeface="Söhne"/>
                <a:cs typeface="Arial" pitchFamily="34" charset="0"/>
              </a:rPr>
              <a:t>DataFrame</a:t>
            </a:r>
            <a:r>
              <a:rPr kumimoji="0" lang="en-US" b="0" i="0" u="none" strike="noStrike" cap="none" normalizeH="0" baseline="0" dirty="0" smtClean="0">
                <a:ln>
                  <a:noFill/>
                </a:ln>
                <a:solidFill>
                  <a:srgbClr val="0D0D0D"/>
                </a:solidFill>
                <a:effectLst/>
                <a:ea typeface="Söhne"/>
                <a:cs typeface="Arial" pitchFamily="34" charset="0"/>
              </a:rPr>
              <a:t> allows for the association of user ratings with detailed book information.</a:t>
            </a:r>
          </a:p>
        </p:txBody>
      </p:sp>
      <p:pic>
        <p:nvPicPr>
          <p:cNvPr id="9221" name="Picture 5"/>
          <p:cNvPicPr>
            <a:picLocks noChangeAspect="1" noChangeArrowheads="1"/>
          </p:cNvPicPr>
          <p:nvPr/>
        </p:nvPicPr>
        <p:blipFill>
          <a:blip r:embed="rId2"/>
          <a:srcRect/>
          <a:stretch>
            <a:fillRect/>
          </a:stretch>
        </p:blipFill>
        <p:spPr bwMode="auto">
          <a:xfrm>
            <a:off x="477203" y="4299585"/>
            <a:ext cx="7813357" cy="2521544"/>
          </a:xfrm>
          <a:prstGeom prst="rect">
            <a:avLst/>
          </a:prstGeom>
          <a:noFill/>
          <a:ln w="9525">
            <a:noFill/>
            <a:miter lim="800000"/>
            <a:headEnd/>
            <a:tailEnd/>
          </a:ln>
          <a:effectLst/>
        </p:spPr>
      </p:pic>
    </p:spTree>
    <p:extLst>
      <p:ext uri="{BB962C8B-B14F-4D97-AF65-F5344CB8AC3E}">
        <p14:creationId xmlns="" xmlns:p14="http://schemas.microsoft.com/office/powerpoint/2010/main" val="315883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 xmlns:a16="http://schemas.microsoft.com/office/drawing/2014/main" id="{BDFF7ABB-3063-F180-A608-4DA3D897B966}"/>
              </a:ext>
            </a:extLst>
          </p:cNvPr>
          <p:cNvSpPr txBox="1"/>
          <p:nvPr/>
        </p:nvSpPr>
        <p:spPr>
          <a:xfrm>
            <a:off x="3117618" y="510406"/>
            <a:ext cx="5482591" cy="1132618"/>
          </a:xfrm>
          <a:prstGeom prst="rect">
            <a:avLst/>
          </a:prstGeom>
          <a:noFill/>
        </p:spPr>
        <p:txBody>
          <a:bodyPr wrap="none" rtlCol="0">
            <a:spAutoFit/>
          </a:bodyPr>
          <a:lstStyle/>
          <a:p>
            <a:pPr indent="0">
              <a:lnSpc>
                <a:spcPct val="90000"/>
              </a:lnSpc>
              <a:spcBef>
                <a:spcPct val="0"/>
              </a:spcBef>
              <a:spcAft>
                <a:spcPts val="600"/>
              </a:spcAft>
              <a:buNone/>
            </a:pPr>
            <a:r>
              <a:rPr lang="en-US" altLang="zh-CN" sz="3400" b="1" dirty="0">
                <a:solidFill>
                  <a:srgbClr val="FFFFFF"/>
                </a:solidFill>
                <a:latin typeface="+mj-lt"/>
                <a:ea typeface="+mj-ea"/>
                <a:cs typeface="+mj-cs"/>
              </a:rPr>
              <a:t>2.2 Data Preprocessing Steps</a:t>
            </a:r>
          </a:p>
          <a:p>
            <a:pPr marL="0" indent="0">
              <a:buNone/>
            </a:pPr>
            <a:endParaRPr lang="en-US" altLang="zh-CN" sz="3200" b="1" i="0" u="none" strike="noStrike" dirty="0">
              <a:solidFill>
                <a:schemeClr val="bg1"/>
              </a:solidFill>
              <a:effectLst/>
              <a:latin typeface="Helvetica Neue" panose="02000503000000020004" pitchFamily="2" charset="0"/>
            </a:endParaRPr>
          </a:p>
        </p:txBody>
      </p:sp>
      <p:sp>
        <p:nvSpPr>
          <p:cNvPr id="9217" name="Rectangle 1"/>
          <p:cNvSpPr>
            <a:spLocks noChangeArrowheads="1"/>
          </p:cNvSpPr>
          <p:nvPr/>
        </p:nvSpPr>
        <p:spPr bwMode="auto">
          <a:xfrm>
            <a:off x="386367" y="1326522"/>
            <a:ext cx="11397803" cy="3046988"/>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rgbClr val="0D0D0D"/>
              </a:solidFill>
              <a:effectLst/>
              <a:ea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b="1" i="0" u="none" strike="noStrike" cap="none" normalizeH="0" baseline="0" dirty="0" smtClean="0">
                <a:ln>
                  <a:noFill/>
                </a:ln>
                <a:solidFill>
                  <a:srgbClr val="0D0D0D"/>
                </a:solidFill>
                <a:effectLst/>
                <a:ea typeface="Söhne"/>
                <a:cs typeface="Arial" pitchFamily="34" charset="0"/>
              </a:rPr>
              <a:t>Analyzing Ratings</a:t>
            </a:r>
            <a:r>
              <a:rPr kumimoji="0" lang="en-US" b="0" i="0" u="none" strike="noStrike" cap="none" normalizeH="0" baseline="0" dirty="0" smtClean="0">
                <a:ln>
                  <a:noFill/>
                </a:ln>
                <a:solidFill>
                  <a:srgbClr val="0D0D0D"/>
                </a:solidFill>
                <a:effectLst/>
                <a:ea typeface="Söhne"/>
                <a:cs typeface="Arial"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D0D0D"/>
                </a:solidFill>
                <a:effectLst/>
                <a:ea typeface="Söhne"/>
                <a:cs typeface="Arial" pitchFamily="34" charset="0"/>
              </a:rPr>
              <a:t>The merged </a:t>
            </a:r>
            <a:r>
              <a:rPr kumimoji="0" lang="en-US" b="0" i="0" u="none" strike="noStrike" cap="none" normalizeH="0" baseline="0" dirty="0" err="1" smtClean="0">
                <a:ln>
                  <a:noFill/>
                </a:ln>
                <a:solidFill>
                  <a:srgbClr val="0D0D0D"/>
                </a:solidFill>
                <a:effectLst/>
                <a:ea typeface="Söhne"/>
                <a:cs typeface="Arial" pitchFamily="34" charset="0"/>
              </a:rPr>
              <a:t>DataFrame</a:t>
            </a:r>
            <a:r>
              <a:rPr kumimoji="0" lang="en-US" b="0" i="0" u="none" strike="noStrike" cap="none" normalizeH="0" baseline="0" dirty="0" smtClean="0">
                <a:ln>
                  <a:noFill/>
                </a:ln>
                <a:solidFill>
                  <a:srgbClr val="0D0D0D"/>
                </a:solidFill>
                <a:effectLst/>
                <a:ea typeface="Söhne"/>
                <a:cs typeface="Arial" pitchFamily="34" charset="0"/>
              </a:rPr>
              <a:t> is grouped by book titles to aggregate ratings.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D0D0D"/>
                </a:solidFill>
                <a:effectLst/>
                <a:ea typeface="Söhne"/>
                <a:cs typeface="Arial" pitchFamily="34" charset="0"/>
              </a:rPr>
              <a:t>The number of ratings per book is calculated to assess the popularity of each book.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D0D0D"/>
                </a:solidFill>
                <a:effectLst/>
                <a:ea typeface="Söhne"/>
                <a:cs typeface="Arial" pitchFamily="34" charset="0"/>
              </a:rPr>
              <a:t>The average rating for each book is also calculated, providing insights into how users perceive different books.</a:t>
            </a:r>
          </a:p>
          <a:p>
            <a:pPr lvl="0" eaLnBrk="0" fontAlgn="base" hangingPunct="0">
              <a:spcBef>
                <a:spcPct val="0"/>
              </a:spcBef>
              <a:spcAft>
                <a:spcPct val="0"/>
              </a:spcAft>
            </a:pPr>
            <a:endParaRPr lang="en-US" dirty="0" smtClean="0">
              <a:solidFill>
                <a:srgbClr val="0D0D0D"/>
              </a:solidFill>
              <a:ea typeface="Söhne"/>
              <a:cs typeface="Arial" pitchFamily="34" charset="0"/>
            </a:endParaRPr>
          </a:p>
          <a:p>
            <a:pPr lvl="0" eaLnBrk="0" fontAlgn="base" hangingPunct="0">
              <a:spcBef>
                <a:spcPct val="0"/>
              </a:spcBef>
              <a:spcAft>
                <a:spcPct val="0"/>
              </a:spcAft>
            </a:pPr>
            <a:r>
              <a:rPr lang="en-US" dirty="0" smtClean="0">
                <a:solidFill>
                  <a:srgbClr val="0D0D0D"/>
                </a:solidFill>
                <a:ea typeface="Söhne"/>
                <a:cs typeface="Arial" pitchFamily="34" charset="0"/>
              </a:rPr>
              <a:t>2 </a:t>
            </a:r>
            <a:r>
              <a:rPr lang="en-US" dirty="0" err="1" smtClean="0">
                <a:solidFill>
                  <a:srgbClr val="0D0D0D"/>
                </a:solidFill>
                <a:ea typeface="Söhne"/>
                <a:cs typeface="Arial" pitchFamily="34" charset="0"/>
              </a:rPr>
              <a:t>DataFrames</a:t>
            </a:r>
            <a:r>
              <a:rPr lang="en-US" dirty="0" smtClean="0">
                <a:solidFill>
                  <a:srgbClr val="0D0D0D"/>
                </a:solidFill>
                <a:ea typeface="Söhne"/>
                <a:cs typeface="Arial" pitchFamily="34" charset="0"/>
              </a:rPr>
              <a:t> are created as a result:</a:t>
            </a:r>
          </a:p>
          <a:p>
            <a:pPr lvl="1" eaLnBrk="0" fontAlgn="base" hangingPunct="0">
              <a:spcBef>
                <a:spcPct val="0"/>
              </a:spcBef>
              <a:spcAft>
                <a:spcPct val="0"/>
              </a:spcAft>
              <a:buFontTx/>
              <a:buChar char="•"/>
            </a:pPr>
            <a:r>
              <a:rPr lang="en-US" b="1" dirty="0" err="1" smtClean="0">
                <a:solidFill>
                  <a:srgbClr val="0D0D0D"/>
                </a:solidFill>
                <a:ea typeface="Söhne Mono"/>
                <a:cs typeface="Arial" pitchFamily="34" charset="0"/>
              </a:rPr>
              <a:t>num_rating</a:t>
            </a:r>
            <a:r>
              <a:rPr lang="en-US" dirty="0" smtClean="0">
                <a:solidFill>
                  <a:srgbClr val="0D0D0D"/>
                </a:solidFill>
                <a:ea typeface="Söhne"/>
                <a:cs typeface="Arial" pitchFamily="34" charset="0"/>
              </a:rPr>
              <a:t>, which contains each book title alongside its count of ratings.</a:t>
            </a:r>
          </a:p>
          <a:p>
            <a:pPr lvl="1" eaLnBrk="0" fontAlgn="base" hangingPunct="0">
              <a:spcBef>
                <a:spcPct val="0"/>
              </a:spcBef>
              <a:spcAft>
                <a:spcPct val="0"/>
              </a:spcAft>
              <a:buFontTx/>
              <a:buChar char="•"/>
            </a:pPr>
            <a:r>
              <a:rPr lang="en-US" b="1" dirty="0" err="1" smtClean="0">
                <a:solidFill>
                  <a:srgbClr val="0D0D0D"/>
                </a:solidFill>
                <a:ea typeface="Söhne Mono"/>
                <a:cs typeface="Arial" pitchFamily="34" charset="0"/>
              </a:rPr>
              <a:t>avg_rating</a:t>
            </a:r>
            <a:r>
              <a:rPr lang="en-US" dirty="0" smtClean="0">
                <a:solidFill>
                  <a:srgbClr val="0D0D0D"/>
                </a:solidFill>
                <a:ea typeface="Söhne"/>
                <a:cs typeface="Arial" pitchFamily="34" charset="0"/>
              </a:rPr>
              <a:t>, which lists each book title alongside its average rating.</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0D0D0D"/>
              </a:solidFill>
              <a:effectLst/>
              <a:ea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cs typeface="Arial" pitchFamily="34" charset="0"/>
            </a:endParaRPr>
          </a:p>
        </p:txBody>
      </p:sp>
      <p:pic>
        <p:nvPicPr>
          <p:cNvPr id="31748" name="Picture 4"/>
          <p:cNvPicPr>
            <a:picLocks noChangeAspect="1" noChangeArrowheads="1"/>
          </p:cNvPicPr>
          <p:nvPr/>
        </p:nvPicPr>
        <p:blipFill>
          <a:blip r:embed="rId2"/>
          <a:srcRect/>
          <a:stretch>
            <a:fillRect/>
          </a:stretch>
        </p:blipFill>
        <p:spPr bwMode="auto">
          <a:xfrm>
            <a:off x="533399" y="3886200"/>
            <a:ext cx="4147088" cy="2971800"/>
          </a:xfrm>
          <a:prstGeom prst="rect">
            <a:avLst/>
          </a:prstGeom>
          <a:noFill/>
          <a:ln w="9525">
            <a:noFill/>
            <a:miter lim="800000"/>
            <a:headEnd/>
            <a:tailEnd/>
          </a:ln>
          <a:effectLst/>
        </p:spPr>
      </p:pic>
      <p:pic>
        <p:nvPicPr>
          <p:cNvPr id="31749" name="Picture 5"/>
          <p:cNvPicPr>
            <a:picLocks noChangeAspect="1" noChangeArrowheads="1"/>
          </p:cNvPicPr>
          <p:nvPr/>
        </p:nvPicPr>
        <p:blipFill>
          <a:blip r:embed="rId3"/>
          <a:srcRect/>
          <a:stretch>
            <a:fillRect/>
          </a:stretch>
        </p:blipFill>
        <p:spPr bwMode="auto">
          <a:xfrm>
            <a:off x="5354955" y="3900488"/>
            <a:ext cx="3850005" cy="2883373"/>
          </a:xfrm>
          <a:prstGeom prst="rect">
            <a:avLst/>
          </a:prstGeom>
          <a:noFill/>
          <a:ln w="9525">
            <a:noFill/>
            <a:miter lim="800000"/>
            <a:headEnd/>
            <a:tailEnd/>
          </a:ln>
          <a:effectLst/>
        </p:spPr>
      </p:pic>
    </p:spTree>
    <p:extLst>
      <p:ext uri="{BB962C8B-B14F-4D97-AF65-F5344CB8AC3E}">
        <p14:creationId xmlns="" xmlns:p14="http://schemas.microsoft.com/office/powerpoint/2010/main" val="3158831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 xmlns:a16="http://schemas.microsoft.com/office/drawing/2014/main" id="{9D733EAB-643C-6ABB-2E0D-B993BF651A70}"/>
              </a:ext>
            </a:extLst>
          </p:cNvPr>
          <p:cNvSpPr txBox="1"/>
          <p:nvPr/>
        </p:nvSpPr>
        <p:spPr>
          <a:xfrm>
            <a:off x="1335969" y="494581"/>
            <a:ext cx="7874271" cy="1132618"/>
          </a:xfrm>
          <a:prstGeom prst="rect">
            <a:avLst/>
          </a:prstGeom>
          <a:noFill/>
        </p:spPr>
        <p:txBody>
          <a:bodyPr wrap="none" rtlCol="0">
            <a:spAutoFit/>
          </a:bodyPr>
          <a:lstStyle/>
          <a:p>
            <a:pPr>
              <a:lnSpc>
                <a:spcPct val="90000"/>
              </a:lnSpc>
              <a:spcBef>
                <a:spcPct val="0"/>
              </a:spcBef>
              <a:spcAft>
                <a:spcPts val="600"/>
              </a:spcAft>
            </a:pPr>
            <a:r>
              <a:rPr lang="en-US" altLang="zh-CN" sz="3400" b="1" dirty="0">
                <a:solidFill>
                  <a:srgbClr val="FFFFFF"/>
                </a:solidFill>
                <a:latin typeface="+mj-lt"/>
                <a:ea typeface="+mj-ea"/>
                <a:cs typeface="+mj-cs"/>
              </a:rPr>
              <a:t>3. Popularity Based Recommender System</a:t>
            </a:r>
          </a:p>
          <a:p>
            <a:endParaRPr kumimoji="1" lang="zh-CN" altLang="en-US" sz="3200" dirty="0">
              <a:solidFill>
                <a:schemeClr val="bg1"/>
              </a:solidFill>
            </a:endParaRPr>
          </a:p>
        </p:txBody>
      </p:sp>
      <p:sp>
        <p:nvSpPr>
          <p:cNvPr id="11" name="矩形 10"/>
          <p:cNvSpPr/>
          <p:nvPr/>
        </p:nvSpPr>
        <p:spPr>
          <a:xfrm>
            <a:off x="1463897" y="1769600"/>
            <a:ext cx="9702085" cy="707886"/>
          </a:xfrm>
          <a:prstGeom prst="rect">
            <a:avLst/>
          </a:prstGeom>
        </p:spPr>
        <p:txBody>
          <a:bodyPr wrap="square">
            <a:spAutoFit/>
          </a:bodyPr>
          <a:lstStyle/>
          <a:p>
            <a:r>
              <a:rPr lang="en-US" altLang="zh-CN" sz="2000" b="1" dirty="0" smtClean="0"/>
              <a:t>Popularity Based Recommender System </a:t>
            </a:r>
            <a:r>
              <a:rPr lang="en-GB" sz="2000" dirty="0" smtClean="0"/>
              <a:t>can be used to recommend books that are both popular and highly regarded within the community.</a:t>
            </a:r>
            <a:endParaRPr lang="en-GB" sz="2000" dirty="0"/>
          </a:p>
        </p:txBody>
      </p:sp>
      <p:sp>
        <p:nvSpPr>
          <p:cNvPr id="7171" name="AutoShape 3" descr="1: The Schema for the model-based popularity mitigation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7173" name="AutoShape 5" descr="1: The Schema for the model-based popularity mitigation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7175" name="AutoShape 7" descr="1: The Schema for the model-based popularity mitigation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7177" name="AutoShape 9" descr="1: The Schema for the model-based popularity mitig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178" name="Picture 10"/>
          <p:cNvPicPr>
            <a:picLocks noChangeAspect="1" noChangeArrowheads="1"/>
          </p:cNvPicPr>
          <p:nvPr/>
        </p:nvPicPr>
        <p:blipFill>
          <a:blip r:embed="rId2"/>
          <a:srcRect/>
          <a:stretch>
            <a:fillRect/>
          </a:stretch>
        </p:blipFill>
        <p:spPr bwMode="auto">
          <a:xfrm>
            <a:off x="1572564" y="2652042"/>
            <a:ext cx="7810500" cy="3743325"/>
          </a:xfrm>
          <a:prstGeom prst="rect">
            <a:avLst/>
          </a:prstGeom>
          <a:noFill/>
          <a:ln w="9525">
            <a:noFill/>
            <a:miter lim="800000"/>
            <a:headEnd/>
            <a:tailEnd/>
          </a:ln>
          <a:effectLst/>
        </p:spPr>
      </p:pic>
    </p:spTree>
    <p:extLst>
      <p:ext uri="{BB962C8B-B14F-4D97-AF65-F5344CB8AC3E}">
        <p14:creationId xmlns="" xmlns:p14="http://schemas.microsoft.com/office/powerpoint/2010/main" val="112992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 xmlns:a16="http://schemas.microsoft.com/office/drawing/2014/main" id="{9D733EAB-643C-6ABB-2E0D-B993BF651A70}"/>
              </a:ext>
            </a:extLst>
          </p:cNvPr>
          <p:cNvSpPr txBox="1"/>
          <p:nvPr/>
        </p:nvSpPr>
        <p:spPr>
          <a:xfrm>
            <a:off x="1335969" y="494581"/>
            <a:ext cx="7874271" cy="1132618"/>
          </a:xfrm>
          <a:prstGeom prst="rect">
            <a:avLst/>
          </a:prstGeom>
          <a:noFill/>
        </p:spPr>
        <p:txBody>
          <a:bodyPr wrap="none" rtlCol="0">
            <a:spAutoFit/>
          </a:bodyPr>
          <a:lstStyle/>
          <a:p>
            <a:pPr>
              <a:lnSpc>
                <a:spcPct val="90000"/>
              </a:lnSpc>
              <a:spcBef>
                <a:spcPct val="0"/>
              </a:spcBef>
              <a:spcAft>
                <a:spcPts val="600"/>
              </a:spcAft>
            </a:pPr>
            <a:r>
              <a:rPr lang="en-US" altLang="zh-CN" sz="3400" b="1" dirty="0">
                <a:solidFill>
                  <a:srgbClr val="FFFFFF"/>
                </a:solidFill>
                <a:latin typeface="+mj-lt"/>
                <a:ea typeface="+mj-ea"/>
                <a:cs typeface="+mj-cs"/>
              </a:rPr>
              <a:t>3. Popularity Based Recommender System</a:t>
            </a:r>
          </a:p>
          <a:p>
            <a:endParaRPr kumimoji="1" lang="zh-CN" altLang="en-US" sz="3200" dirty="0">
              <a:solidFill>
                <a:schemeClr val="bg1"/>
              </a:solidFill>
            </a:endParaRPr>
          </a:p>
        </p:txBody>
      </p:sp>
      <p:sp>
        <p:nvSpPr>
          <p:cNvPr id="7169" name="Rectangle 1"/>
          <p:cNvSpPr>
            <a:spLocks noChangeArrowheads="1"/>
          </p:cNvSpPr>
          <p:nvPr/>
        </p:nvSpPr>
        <p:spPr bwMode="auto">
          <a:xfrm>
            <a:off x="1352281" y="1596980"/>
            <a:ext cx="10225825" cy="5509200"/>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1" i="0" u="none" strike="noStrike" cap="none" normalizeH="0" baseline="0" dirty="0" smtClean="0">
                <a:ln>
                  <a:noFill/>
                </a:ln>
                <a:solidFill>
                  <a:srgbClr val="0D0D0D"/>
                </a:solidFill>
                <a:effectLst/>
                <a:ea typeface="Söhne"/>
                <a:cs typeface="Arial" pitchFamily="34" charset="0"/>
              </a:rPr>
              <a:t>Merge Data</a:t>
            </a:r>
            <a:r>
              <a:rPr kumimoji="0" lang="en-US" sz="2000" b="0" i="0" u="none" strike="noStrike" cap="none" normalizeH="0" baseline="0" dirty="0" smtClean="0">
                <a:ln>
                  <a:noFill/>
                </a:ln>
                <a:solidFill>
                  <a:srgbClr val="0D0D0D"/>
                </a:solidFill>
                <a:effectLst/>
                <a:ea typeface="Söhne"/>
                <a:cs typeface="Arial" pitchFamily="34" charset="0"/>
              </a:rPr>
              <a:t>: Combines the </a:t>
            </a:r>
            <a:r>
              <a:rPr kumimoji="0" lang="en-US" sz="2000" b="1" i="0" u="none" strike="noStrike" cap="none" normalizeH="0" baseline="0" dirty="0" err="1" smtClean="0">
                <a:ln>
                  <a:noFill/>
                </a:ln>
                <a:solidFill>
                  <a:srgbClr val="0D0D0D"/>
                </a:solidFill>
                <a:effectLst/>
                <a:ea typeface="Söhne Mono"/>
                <a:cs typeface="Arial" pitchFamily="34" charset="0"/>
              </a:rPr>
              <a:t>num_rating</a:t>
            </a:r>
            <a:r>
              <a:rPr kumimoji="0" lang="en-US" sz="2000" b="0" i="0" u="none" strike="noStrike" cap="none" normalizeH="0" baseline="0" dirty="0" smtClean="0">
                <a:ln>
                  <a:noFill/>
                </a:ln>
                <a:solidFill>
                  <a:srgbClr val="0D0D0D"/>
                </a:solidFill>
                <a:effectLst/>
                <a:ea typeface="Söhne"/>
                <a:cs typeface="Arial" pitchFamily="34" charset="0"/>
              </a:rPr>
              <a:t> </a:t>
            </a:r>
            <a:r>
              <a:rPr kumimoji="0" lang="en-US" sz="2000" b="0" i="0" u="none" strike="noStrike" cap="none" normalizeH="0" baseline="0" dirty="0" err="1" smtClean="0">
                <a:ln>
                  <a:noFill/>
                </a:ln>
                <a:solidFill>
                  <a:srgbClr val="0D0D0D"/>
                </a:solidFill>
                <a:effectLst/>
                <a:ea typeface="Söhne"/>
                <a:cs typeface="Arial" pitchFamily="34" charset="0"/>
              </a:rPr>
              <a:t>DataFrame</a:t>
            </a:r>
            <a:r>
              <a:rPr kumimoji="0" lang="en-US" sz="2000" b="0" i="0" u="none" strike="noStrike" cap="none" normalizeH="0" baseline="0" dirty="0" smtClean="0">
                <a:ln>
                  <a:noFill/>
                </a:ln>
                <a:solidFill>
                  <a:srgbClr val="0D0D0D"/>
                </a:solidFill>
                <a:effectLst/>
                <a:ea typeface="Söhne"/>
                <a:cs typeface="Arial" pitchFamily="34" charset="0"/>
              </a:rPr>
              <a:t>, which contains the number of ratings per book, with the </a:t>
            </a:r>
            <a:r>
              <a:rPr kumimoji="0" lang="en-US" sz="2000" b="1" i="0" u="none" strike="noStrike" cap="none" normalizeH="0" baseline="0" dirty="0" err="1" smtClean="0">
                <a:ln>
                  <a:noFill/>
                </a:ln>
                <a:solidFill>
                  <a:srgbClr val="0D0D0D"/>
                </a:solidFill>
                <a:effectLst/>
                <a:ea typeface="Söhne Mono"/>
                <a:cs typeface="Arial" pitchFamily="34" charset="0"/>
              </a:rPr>
              <a:t>avg_rating</a:t>
            </a:r>
            <a:r>
              <a:rPr kumimoji="0" lang="en-US" sz="2000" b="0" i="0" u="none" strike="noStrike" cap="none" normalizeH="0" baseline="0" dirty="0" smtClean="0">
                <a:ln>
                  <a:noFill/>
                </a:ln>
                <a:solidFill>
                  <a:srgbClr val="0D0D0D"/>
                </a:solidFill>
                <a:effectLst/>
                <a:ea typeface="Söhne"/>
                <a:cs typeface="Arial" pitchFamily="34" charset="0"/>
              </a:rPr>
              <a:t> </a:t>
            </a:r>
            <a:r>
              <a:rPr kumimoji="0" lang="en-US" sz="2000" b="0" i="0" u="none" strike="noStrike" cap="none" normalizeH="0" baseline="0" dirty="0" err="1" smtClean="0">
                <a:ln>
                  <a:noFill/>
                </a:ln>
                <a:solidFill>
                  <a:srgbClr val="0D0D0D"/>
                </a:solidFill>
                <a:effectLst/>
                <a:ea typeface="Söhne"/>
                <a:cs typeface="Arial" pitchFamily="34" charset="0"/>
              </a:rPr>
              <a:t>DataFrame</a:t>
            </a:r>
            <a:r>
              <a:rPr kumimoji="0" lang="en-US" sz="2000" b="0" i="0" u="none" strike="noStrike" cap="none" normalizeH="0" baseline="0" dirty="0" smtClean="0">
                <a:ln>
                  <a:noFill/>
                </a:ln>
                <a:solidFill>
                  <a:srgbClr val="0D0D0D"/>
                </a:solidFill>
                <a:effectLst/>
                <a:ea typeface="Söhne"/>
                <a:cs typeface="Arial" pitchFamily="34" charset="0"/>
              </a:rPr>
              <a:t> that provides the average rating of each book. This ensures each book's title, number of ratings, and average rating are included.</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sz="2000" b="0" i="0" u="none" strike="noStrike" cap="none" normalizeH="0" baseline="0" dirty="0" smtClean="0">
              <a:ln>
                <a:noFill/>
              </a:ln>
              <a:solidFill>
                <a:srgbClr val="0D0D0D"/>
              </a:solidFill>
              <a:effectLst/>
              <a:ea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rgbClr val="0D0D0D"/>
                </a:solidFill>
                <a:effectLst/>
                <a:ea typeface="Söhne"/>
                <a:cs typeface="Arial" pitchFamily="34" charset="0"/>
              </a:rPr>
              <a:t>Filter and Sort</a:t>
            </a:r>
            <a:r>
              <a:rPr kumimoji="0" lang="en-US" sz="2000" b="0" i="0" u="none" strike="noStrike" cap="none" normalizeH="0" baseline="0" dirty="0" smtClean="0">
                <a:ln>
                  <a:noFill/>
                </a:ln>
                <a:solidFill>
                  <a:srgbClr val="0D0D0D"/>
                </a:solidFill>
                <a:effectLst/>
                <a:ea typeface="Söhne"/>
                <a:cs typeface="Arial" pitchFamily="34" charset="0"/>
              </a:rPr>
              <a:t>: Filters the merged data to include only books with at least 100 ratings, then sorts these books by average rating in descending order, placing the highest-rated books at the top.</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sz="2000" b="0" i="0" u="none" strike="noStrike" cap="none" normalizeH="0" baseline="0" dirty="0" smtClean="0">
              <a:ln>
                <a:noFill/>
              </a:ln>
              <a:solidFill>
                <a:srgbClr val="0D0D0D"/>
              </a:solidFill>
              <a:effectLst/>
              <a:ea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rgbClr val="0D0D0D"/>
                </a:solidFill>
                <a:effectLst/>
                <a:ea typeface="Söhne"/>
                <a:cs typeface="Arial" pitchFamily="34" charset="0"/>
              </a:rPr>
              <a:t>Select Top Books</a:t>
            </a:r>
            <a:r>
              <a:rPr kumimoji="0" lang="en-US" sz="2000" b="0" i="0" u="none" strike="noStrike" cap="none" normalizeH="0" baseline="0" dirty="0" smtClean="0">
                <a:ln>
                  <a:noFill/>
                </a:ln>
                <a:solidFill>
                  <a:srgbClr val="0D0D0D"/>
                </a:solidFill>
                <a:effectLst/>
                <a:ea typeface="Söhne"/>
                <a:cs typeface="Arial" pitchFamily="34" charset="0"/>
              </a:rPr>
              <a:t>: Extracts the top 50 books based on average ratings from the sorted list.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sz="2000" b="0" i="0" u="none" strike="noStrike" cap="none" normalizeH="0" baseline="0" dirty="0" smtClean="0">
              <a:ln>
                <a:noFill/>
              </a:ln>
              <a:solidFill>
                <a:srgbClr val="0D0D0D"/>
              </a:solidFill>
              <a:effectLst/>
              <a:ea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2000" b="1" i="0" u="none" strike="noStrike" cap="none" normalizeH="0" baseline="0" dirty="0" smtClean="0">
                <a:ln>
                  <a:noFill/>
                </a:ln>
                <a:solidFill>
                  <a:srgbClr val="0D0D0D"/>
                </a:solidFill>
                <a:effectLst/>
                <a:ea typeface="Söhne"/>
                <a:cs typeface="Arial" pitchFamily="34" charset="0"/>
              </a:rPr>
              <a:t>Merge Detailed Information</a:t>
            </a:r>
            <a:r>
              <a:rPr kumimoji="0" lang="en-US" sz="2000" b="0" i="0" u="none" strike="noStrike" cap="none" normalizeH="0" baseline="0" dirty="0" smtClean="0">
                <a:ln>
                  <a:noFill/>
                </a:ln>
                <a:solidFill>
                  <a:srgbClr val="0D0D0D"/>
                </a:solidFill>
                <a:effectLst/>
                <a:ea typeface="Söhne"/>
                <a:cs typeface="Arial" pitchFamily="34" charset="0"/>
              </a:rPr>
              <a:t>: Re-merges this top 50 list with the original books </a:t>
            </a:r>
            <a:r>
              <a:rPr kumimoji="0" lang="en-US" sz="2000" b="0" i="0" u="none" strike="noStrike" cap="none" normalizeH="0" baseline="0" dirty="0" err="1" smtClean="0">
                <a:ln>
                  <a:noFill/>
                </a:ln>
                <a:solidFill>
                  <a:srgbClr val="0D0D0D"/>
                </a:solidFill>
                <a:effectLst/>
                <a:ea typeface="Söhne"/>
                <a:cs typeface="Arial" pitchFamily="34" charset="0"/>
              </a:rPr>
              <a:t>DataFrame</a:t>
            </a:r>
            <a:r>
              <a:rPr kumimoji="0" lang="en-US" sz="2000" b="0" i="0" u="none" strike="noStrike" cap="none" normalizeH="0" baseline="0" dirty="0" smtClean="0">
                <a:ln>
                  <a:noFill/>
                </a:ln>
                <a:solidFill>
                  <a:srgbClr val="0D0D0D"/>
                </a:solidFill>
                <a:effectLst/>
                <a:ea typeface="Söhne"/>
                <a:cs typeface="Arial" pitchFamily="34" charset="0"/>
              </a:rPr>
              <a:t> to append additional information like author and image URLs, and removes any duplicate entries.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sz="2000" b="0" i="0" u="none" strike="noStrike" cap="none" normalizeH="0" baseline="0" dirty="0" smtClean="0">
              <a:ln>
                <a:noFill/>
              </a:ln>
              <a:solidFill>
                <a:srgbClr val="0D0D0D"/>
              </a:solidFill>
              <a:effectLst/>
              <a:ea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2000" b="1" i="0" u="none" strike="noStrike" cap="none" normalizeH="0" baseline="0" dirty="0" smtClean="0">
                <a:ln>
                  <a:noFill/>
                </a:ln>
                <a:solidFill>
                  <a:srgbClr val="0D0D0D"/>
                </a:solidFill>
                <a:effectLst/>
                <a:ea typeface="Söhne"/>
                <a:cs typeface="Arial" pitchFamily="34" charset="0"/>
              </a:rPr>
              <a:t>Output Results</a:t>
            </a:r>
            <a:r>
              <a:rPr kumimoji="0" lang="en-US" sz="2000" b="0" i="0" u="none" strike="noStrike" cap="none" normalizeH="0" baseline="0" dirty="0" smtClean="0">
                <a:ln>
                  <a:noFill/>
                </a:ln>
                <a:solidFill>
                  <a:srgbClr val="0D0D0D"/>
                </a:solidFill>
                <a:effectLst/>
                <a:ea typeface="Söhne"/>
                <a:cs typeface="Arial" pitchFamily="34" charset="0"/>
              </a:rPr>
              <a:t>: The final, filtered, and organized data is saved to a CSV file and displayed in the notebook for further use or review.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 xmlns:p14="http://schemas.microsoft.com/office/powerpoint/2010/main" val="11299266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3600</TotalTime>
  <Words>2044</Words>
  <Application>Microsoft Macintosh PowerPoint</Application>
  <PresentationFormat>自定义</PresentationFormat>
  <Paragraphs>134</Paragraphs>
  <Slides>19</Slides>
  <Notes>8</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haoyang</dc:creator>
  <cp:lastModifiedBy>user</cp:lastModifiedBy>
  <cp:revision>16</cp:revision>
  <dcterms:created xsi:type="dcterms:W3CDTF">2023-04-27T20:31:44Z</dcterms:created>
  <dcterms:modified xsi:type="dcterms:W3CDTF">2024-04-19T07:26:45Z</dcterms:modified>
</cp:coreProperties>
</file>