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43891200" cy="329184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
      <p:font typeface="Nunito" pitchFamily="2" charset="77"/>
      <p:regular r:id="rId11"/>
      <p:bold r:id="rId12"/>
      <p:italic r:id="rId13"/>
      <p:boldItalic r:id="rId14"/>
    </p:embeddedFont>
    <p:embeddedFont>
      <p:font typeface="Nunito Black" pitchFamily="2" charset="77"/>
      <p:bold r:id="rId15"/>
      <p:italic r:id="rId16"/>
      <p:boldItalic r:id="rId17"/>
    </p:embeddedFont>
    <p:embeddedFont>
      <p:font typeface="Open Sans" panose="020B0606030504020204" pitchFamily="34" charset="0"/>
      <p:regular r:id="rId18"/>
      <p:bold r:id="rId19"/>
      <p:italic r:id="rId20"/>
      <p:boldItalic r:id="rId21"/>
    </p:embeddedFont>
  </p:embeddedFontLst>
  <p:custDataLst>
    <p:tags r:id="rId22"/>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3" userDrawn="1">
          <p15:clr>
            <a:srgbClr val="A4A3A4"/>
          </p15:clr>
        </p15:guide>
        <p15:guide id="2" pos="19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5FF"/>
    <a:srgbClr val="344BFF"/>
    <a:srgbClr val="373AFF"/>
    <a:srgbClr val="D97924"/>
    <a:srgbClr val="B41E1E"/>
    <a:srgbClr val="505050"/>
    <a:srgbClr val="CB3B63"/>
    <a:srgbClr val="4B4B4B"/>
    <a:srgbClr val="DCDCDC"/>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133" autoAdjust="0"/>
    <p:restoredTop sz="96739" autoAdjust="0"/>
  </p:normalViewPr>
  <p:slideViewPr>
    <p:cSldViewPr snapToGrid="0">
      <p:cViewPr varScale="1">
        <p:scale>
          <a:sx n="23" d="100"/>
          <a:sy n="23" d="100"/>
        </p:scale>
        <p:origin x="2664" y="240"/>
      </p:cViewPr>
      <p:guideLst>
        <p:guide orient="horz" pos="2493"/>
        <p:guide pos="1920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tableStyles" Target="tableStyles.xml"/><Relationship Id="rId3" Type="http://schemas.openxmlformats.org/officeDocument/2006/relationships/notesMaster" Target="notesMasters/notesMaster1.xml"/><Relationship Id="rId21" Type="http://schemas.openxmlformats.org/officeDocument/2006/relationships/font" Target="fonts/font17.fntdata"/><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viewProps" Target="viewProp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presProps" Target="presProp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4/24/20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4/24/20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defPPr>
              <a:defRPr kern="1200" smtId="4294967295"/>
            </a:defPPr>
          </a:lstStyle>
          <a:p>
            <a:endParaRPr lang="en-US" dirty="0"/>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7432" y="235744"/>
            <a:ext cx="43928630" cy="2914650"/>
          </a:xfrm>
        </p:spPr>
        <p:txBody>
          <a:bodyPr>
            <a:noAutofit/>
          </a:bodyPr>
          <a:lstStyle>
            <a:defPPr>
              <a:defRPr kern="1200" smtId="4294967295"/>
            </a:defPPr>
            <a:lvl1pPr marL="0" marR="0" indent="0" algn="ctr" defTabSz="2820815" rtl="0" eaLnBrk="1" fontAlgn="auto" latinLnBrk="0" hangingPunct="1">
              <a:lnSpc>
                <a:spcPct val="100000"/>
              </a:lnSpc>
              <a:spcBef>
                <a:spcPts val="1125"/>
              </a:spcBef>
              <a:spcAft>
                <a:spcPct val="0"/>
              </a:spcAft>
              <a:buClrTx/>
              <a:buSzTx/>
              <a:buFontTx/>
              <a:buNone/>
              <a:defRPr sz="4575"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marL="0" marR="0" lvl="0" indent="0" algn="ctr" defTabSz="2820815"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7432" y="2662519"/>
            <a:ext cx="43928630" cy="1694330"/>
          </a:xfrm>
        </p:spPr>
        <p:txBody>
          <a:bodyPr>
            <a:noAutofit/>
          </a:bodyPr>
          <a:lstStyle>
            <a:defPPr>
              <a:defRPr kern="1200" smtId="4294967295"/>
            </a:defPPr>
            <a:lvl1pPr marL="0" marR="0" indent="0" algn="ctr" defTabSz="2820815" rtl="0" eaLnBrk="1" fontAlgn="auto" latinLnBrk="0" hangingPunct="1">
              <a:lnSpc>
                <a:spcPct val="100000"/>
              </a:lnSpc>
              <a:spcBef>
                <a:spcPts val="450"/>
              </a:spcBef>
              <a:spcAft>
                <a:spcPct val="0"/>
              </a:spcAft>
              <a:buClrTx/>
              <a:buSzTx/>
              <a:buFontTx/>
              <a:buNone/>
              <a:defRPr sz="4950"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algn="ctr">
              <a:spcBef>
                <a:spcPts val="600"/>
              </a:spcBef>
            </a:pPr>
            <a:r>
              <a:rPr lang="en-US" sz="4500">
                <a:solidFill>
                  <a:schemeClr val="tx2">
                    <a:lumMod val="50000"/>
                  </a:schemeClr>
                </a:solidFill>
                <a:latin typeface="Franklin Gothic Medium" pitchFamily="34" charset="0"/>
              </a:rPr>
              <a:t>Author’s Name Here</a:t>
            </a:r>
            <a:br>
              <a:rPr lang="en-US" sz="4500">
                <a:solidFill>
                  <a:schemeClr val="tx2">
                    <a:lumMod val="50000"/>
                  </a:schemeClr>
                </a:solidFill>
                <a:latin typeface="Franklin Gothic Medium" pitchFamily="34" charset="0"/>
              </a:rPr>
            </a:br>
            <a:r>
              <a:rPr lang="en-US" sz="4500">
                <a:solidFill>
                  <a:schemeClr val="tx2">
                    <a:lumMod val="50000"/>
                  </a:schemeClr>
                </a:solidFill>
                <a:latin typeface="Arial" pitchFamily="34" charset="0"/>
                <a:cs typeface="Arial" pitchFamily="34" charset="0"/>
              </a:rPr>
              <a:t>University</a:t>
            </a:r>
            <a:r>
              <a:rPr lang="en-US" sz="45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18" y="1318265"/>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5"/>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18" cy="6537960"/>
          </a:xfrm>
        </p:spPr>
        <p:txBody>
          <a:bodyPr anchor="t"/>
          <a:lstStyle>
            <a:defPPr>
              <a:defRPr kern="1200" smtId="4294967295"/>
            </a:defPPr>
            <a:lvl1pPr algn="l">
              <a:defRPr sz="12375" b="1" cap="all"/>
            </a:lvl1pPr>
          </a:lstStyle>
          <a:p>
            <a:r>
              <a:rPr lang="en-US"/>
              <a:t>Click to edit Master title style</a:t>
            </a:r>
          </a:p>
        </p:txBody>
      </p:sp>
      <p:sp>
        <p:nvSpPr>
          <p:cNvPr id="3" name="Text Placeholder 2"/>
          <p:cNvSpPr>
            <a:spLocks noGrp="1"/>
          </p:cNvSpPr>
          <p:nvPr>
            <p:ph type="body" idx="1"/>
          </p:nvPr>
        </p:nvSpPr>
        <p:spPr>
          <a:xfrm>
            <a:off x="3467102" y="13952224"/>
            <a:ext cx="37307518" cy="7200897"/>
          </a:xfrm>
        </p:spPr>
        <p:txBody>
          <a:bodyPr anchor="b"/>
          <a:lstStyle>
            <a:defPPr>
              <a:defRPr kern="1200" smtId="4294967295"/>
            </a:defPPr>
            <a:lvl1pPr marL="0" indent="0">
              <a:buNone/>
              <a:defRPr sz="6150">
                <a:solidFill>
                  <a:schemeClr val="tx1">
                    <a:tint val="75000"/>
                  </a:schemeClr>
                </a:solidFill>
              </a:defRPr>
            </a:lvl1pPr>
            <a:lvl2pPr marL="1410407" indent="0">
              <a:buNone/>
              <a:defRPr sz="5550">
                <a:solidFill>
                  <a:schemeClr val="tx1">
                    <a:tint val="75000"/>
                  </a:schemeClr>
                </a:solidFill>
              </a:defRPr>
            </a:lvl2pPr>
            <a:lvl3pPr marL="2820815" indent="0">
              <a:buNone/>
              <a:defRPr sz="4950">
                <a:solidFill>
                  <a:schemeClr val="tx1">
                    <a:tint val="75000"/>
                  </a:schemeClr>
                </a:solidFill>
              </a:defRPr>
            </a:lvl3pPr>
            <a:lvl4pPr marL="4231223" indent="0">
              <a:buNone/>
              <a:defRPr sz="4350">
                <a:solidFill>
                  <a:schemeClr val="tx1">
                    <a:tint val="75000"/>
                  </a:schemeClr>
                </a:solidFill>
              </a:defRPr>
            </a:lvl4pPr>
            <a:lvl5pPr marL="5641630" indent="0">
              <a:buNone/>
              <a:defRPr sz="4350">
                <a:solidFill>
                  <a:schemeClr val="tx1">
                    <a:tint val="75000"/>
                  </a:schemeClr>
                </a:solidFill>
              </a:defRPr>
            </a:lvl5pPr>
            <a:lvl6pPr marL="7052037" indent="0">
              <a:buNone/>
              <a:defRPr sz="4350">
                <a:solidFill>
                  <a:schemeClr val="tx1">
                    <a:tint val="75000"/>
                  </a:schemeClr>
                </a:solidFill>
              </a:defRPr>
            </a:lvl6pPr>
            <a:lvl7pPr marL="8462444" indent="0">
              <a:buNone/>
              <a:defRPr sz="4350">
                <a:solidFill>
                  <a:schemeClr val="tx1">
                    <a:tint val="75000"/>
                  </a:schemeClr>
                </a:solidFill>
              </a:defRPr>
            </a:lvl7pPr>
            <a:lvl8pPr marL="9872852" indent="0">
              <a:buNone/>
              <a:defRPr sz="4350">
                <a:solidFill>
                  <a:schemeClr val="tx1">
                    <a:tint val="75000"/>
                  </a:schemeClr>
                </a:solidFill>
              </a:defRPr>
            </a:lvl8pPr>
            <a:lvl9pPr marL="11283259" indent="0">
              <a:buNone/>
              <a:defRPr sz="4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1" y="7680962"/>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7" y="7368543"/>
            <a:ext cx="19392903" cy="3070857"/>
          </a:xfrm>
        </p:spPr>
        <p:txBody>
          <a:bodyPr anchor="b"/>
          <a:lstStyle>
            <a:defPPr>
              <a:defRPr kern="1200" smtId="4294967295"/>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4" name="Content Placeholder 3"/>
          <p:cNvSpPr>
            <a:spLocks noGrp="1"/>
          </p:cNvSpPr>
          <p:nvPr>
            <p:ph sz="half" idx="2"/>
          </p:nvPr>
        </p:nvSpPr>
        <p:spPr>
          <a:xfrm>
            <a:off x="2194567" y="10439400"/>
            <a:ext cx="19392903"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1" y="1310640"/>
            <a:ext cx="14439903" cy="5577840"/>
          </a:xfrm>
        </p:spPr>
        <p:txBody>
          <a:bodyPr anchor="b"/>
          <a:lstStyle>
            <a:defPPr>
              <a:defRPr kern="1200" smtId="4294967295"/>
            </a:defPPr>
            <a:lvl1pPr algn="l">
              <a:defRPr sz="6150" b="1"/>
            </a:lvl1pPr>
          </a:lstStyle>
          <a:p>
            <a:r>
              <a:rPr lang="en-US"/>
              <a:t>Click to edit Master title style</a:t>
            </a:r>
          </a:p>
        </p:txBody>
      </p:sp>
      <p:sp>
        <p:nvSpPr>
          <p:cNvPr id="3" name="Content Placeholder 2"/>
          <p:cNvSpPr>
            <a:spLocks noGrp="1"/>
          </p:cNvSpPr>
          <p:nvPr>
            <p:ph idx="1"/>
          </p:nvPr>
        </p:nvSpPr>
        <p:spPr>
          <a:xfrm>
            <a:off x="17160239" y="1310642"/>
            <a:ext cx="24536400" cy="28094942"/>
          </a:xfrm>
        </p:spPr>
        <p:txBody>
          <a:bodyPr/>
          <a:lstStyle>
            <a:defPPr>
              <a:defRPr kern="1200" smtId="4294967295"/>
            </a:defPPr>
            <a:lvl1pPr>
              <a:defRPr sz="9900"/>
            </a:lvl1pPr>
            <a:lvl2pPr>
              <a:defRPr sz="8625"/>
            </a:lvl2pPr>
            <a:lvl3pPr>
              <a:defRPr sz="7425"/>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1" y="6888482"/>
            <a:ext cx="14439903" cy="22517102"/>
          </a:xfrm>
        </p:spPr>
        <p:txBody>
          <a:bodyPr/>
          <a:lstStyle>
            <a:defPPr>
              <a:defRPr kern="1200" smtId="4294967295"/>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79"/>
            <a:ext cx="26334718" cy="2720343"/>
          </a:xfrm>
        </p:spPr>
        <p:txBody>
          <a:bodyPr anchor="b"/>
          <a:lstStyle>
            <a:defPPr>
              <a:defRPr kern="1200" smtId="4294967295"/>
            </a:defPPr>
            <a:lvl1pPr algn="l">
              <a:defRPr sz="6150" b="1"/>
            </a:lvl1pPr>
          </a:lstStyle>
          <a:p>
            <a:r>
              <a:rPr lang="en-US"/>
              <a:t>Click to edit Master title style</a:t>
            </a:r>
          </a:p>
        </p:txBody>
      </p:sp>
      <p:sp>
        <p:nvSpPr>
          <p:cNvPr id="3" name="Picture Placeholder 2"/>
          <p:cNvSpPr>
            <a:spLocks noGrp="1"/>
          </p:cNvSpPr>
          <p:nvPr>
            <p:ph type="pic" idx="1"/>
          </p:nvPr>
        </p:nvSpPr>
        <p:spPr>
          <a:xfrm>
            <a:off x="8602983" y="2941320"/>
            <a:ext cx="26334718" cy="19751041"/>
          </a:xfrm>
        </p:spPr>
        <p:txBody>
          <a:bodyPr/>
          <a:lstStyle>
            <a:defPPr>
              <a:defRPr kern="1200" smtId="4294967295"/>
            </a:defPPr>
            <a:lvl1pPr marL="0" indent="0">
              <a:buNone/>
              <a:defRPr sz="9900"/>
            </a:lvl1pPr>
            <a:lvl2pPr marL="1410407" indent="0">
              <a:buNone/>
              <a:defRPr sz="8625"/>
            </a:lvl2pPr>
            <a:lvl3pPr marL="2820815" indent="0">
              <a:buNone/>
              <a:defRPr sz="7425"/>
            </a:lvl3pPr>
            <a:lvl4pPr marL="4231223" indent="0">
              <a:buNone/>
              <a:defRPr sz="6150"/>
            </a:lvl4pPr>
            <a:lvl5pPr marL="5641630" indent="0">
              <a:buNone/>
              <a:defRPr sz="6150"/>
            </a:lvl5pPr>
            <a:lvl6pPr marL="7052037" indent="0">
              <a:buNone/>
              <a:defRPr sz="6150"/>
            </a:lvl6pPr>
            <a:lvl7pPr marL="8462444" indent="0">
              <a:buNone/>
              <a:defRPr sz="6150"/>
            </a:lvl7pPr>
            <a:lvl8pPr marL="9872852" indent="0">
              <a:buNone/>
              <a:defRPr sz="6150"/>
            </a:lvl8pPr>
            <a:lvl9pPr marL="11283259" indent="0">
              <a:buNone/>
              <a:defRPr sz="6150"/>
            </a:lvl9pPr>
          </a:lstStyle>
          <a:p>
            <a:endParaRPr lang="en-US"/>
          </a:p>
        </p:txBody>
      </p:sp>
      <p:sp>
        <p:nvSpPr>
          <p:cNvPr id="4" name="Text Placeholder 3"/>
          <p:cNvSpPr>
            <a:spLocks noGrp="1"/>
          </p:cNvSpPr>
          <p:nvPr>
            <p:ph type="body" sz="half" idx="2"/>
          </p:nvPr>
        </p:nvSpPr>
        <p:spPr>
          <a:xfrm>
            <a:off x="8602983" y="25763223"/>
            <a:ext cx="26334718" cy="3863337"/>
          </a:xfrm>
        </p:spPr>
        <p:txBody>
          <a:bodyPr/>
          <a:lstStyle>
            <a:defPPr>
              <a:defRPr kern="1200" smtId="4294967295"/>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4/24/20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2"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1" y="7680962"/>
            <a:ext cx="39502082"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3675">
                <a:solidFill>
                  <a:schemeClr val="tx1">
                    <a:tint val="75000"/>
                  </a:schemeClr>
                </a:solidFill>
              </a:defRPr>
            </a:lvl1pPr>
          </a:lstStyle>
          <a:p>
            <a:fld id="{1D3EE5B7-680E-44FF-962F-3113FAB5030E}" type="datetimeFigureOut">
              <a:rPr lang="en-US" smtClean="0"/>
              <a:t>4/24/20</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3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3675">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2820815" rtl="0" eaLnBrk="1" latinLnBrk="0" hangingPunct="1">
        <a:spcBef>
          <a:spcPct val="0"/>
        </a:spcBef>
        <a:buNone/>
        <a:defRPr sz="13575" kern="1200">
          <a:solidFill>
            <a:schemeClr val="tx1"/>
          </a:solidFill>
          <a:latin typeface="+mj-lt"/>
          <a:ea typeface="+mj-ea"/>
          <a:cs typeface="+mj-cs"/>
        </a:defRPr>
      </a:lvl1pPr>
    </p:titleStyle>
    <p:bodyStyle>
      <a:defPPr>
        <a:defRPr kern="1200" smtId="4294967295"/>
      </a:defPPr>
      <a:lvl1pPr marL="1057804" indent="-1057804" algn="l" defTabSz="282081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1913" indent="-881506" algn="l" defTabSz="2820815" rtl="0" eaLnBrk="1" latinLnBrk="0" hangingPunct="1">
        <a:spcBef>
          <a:spcPct val="20000"/>
        </a:spcBef>
        <a:buFont typeface="Arial" pitchFamily="34" charset="0"/>
        <a:buChar char="–"/>
        <a:defRPr sz="8625" kern="1200">
          <a:solidFill>
            <a:schemeClr val="tx1"/>
          </a:solidFill>
          <a:latin typeface="+mn-lt"/>
          <a:ea typeface="+mn-ea"/>
          <a:cs typeface="+mn-cs"/>
        </a:defRPr>
      </a:lvl2pPr>
      <a:lvl3pPr marL="3526019" indent="-705204" algn="l" defTabSz="282081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642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4pPr>
      <a:lvl5pPr marL="634683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5pPr>
      <a:lvl6pPr marL="7757241"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6pPr>
      <a:lvl7pPr marL="9167648"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7pPr>
      <a:lvl8pPr marL="1057805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8pPr>
      <a:lvl9pPr marL="1198846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9pPr>
    </p:bodyStyle>
    <p:otherStyle>
      <a:defPPr>
        <a:defRPr lang="en-US"/>
      </a:defPPr>
      <a:lvl1pPr marL="0" algn="l" defTabSz="2820815" rtl="0" eaLnBrk="1" latinLnBrk="0" hangingPunct="1">
        <a:defRPr sz="5550" kern="1200">
          <a:solidFill>
            <a:schemeClr val="tx1"/>
          </a:solidFill>
          <a:latin typeface="+mn-lt"/>
          <a:ea typeface="+mn-ea"/>
          <a:cs typeface="+mn-cs"/>
        </a:defRPr>
      </a:lvl1pPr>
      <a:lvl2pPr marL="1410407" algn="l" defTabSz="2820815" rtl="0" eaLnBrk="1" latinLnBrk="0" hangingPunct="1">
        <a:defRPr sz="5550" kern="1200">
          <a:solidFill>
            <a:schemeClr val="tx1"/>
          </a:solidFill>
          <a:latin typeface="+mn-lt"/>
          <a:ea typeface="+mn-ea"/>
          <a:cs typeface="+mn-cs"/>
        </a:defRPr>
      </a:lvl2pPr>
      <a:lvl3pPr marL="2820815" algn="l" defTabSz="2820815" rtl="0" eaLnBrk="1" latinLnBrk="0" hangingPunct="1">
        <a:defRPr sz="5550" kern="1200">
          <a:solidFill>
            <a:schemeClr val="tx1"/>
          </a:solidFill>
          <a:latin typeface="+mn-lt"/>
          <a:ea typeface="+mn-ea"/>
          <a:cs typeface="+mn-cs"/>
        </a:defRPr>
      </a:lvl3pPr>
      <a:lvl4pPr marL="4231223" algn="l" defTabSz="2820815" rtl="0" eaLnBrk="1" latinLnBrk="0" hangingPunct="1">
        <a:defRPr sz="5550" kern="1200">
          <a:solidFill>
            <a:schemeClr val="tx1"/>
          </a:solidFill>
          <a:latin typeface="+mn-lt"/>
          <a:ea typeface="+mn-ea"/>
          <a:cs typeface="+mn-cs"/>
        </a:defRPr>
      </a:lvl4pPr>
      <a:lvl5pPr marL="5641630" algn="l" defTabSz="2820815" rtl="0" eaLnBrk="1" latinLnBrk="0" hangingPunct="1">
        <a:defRPr sz="5550" kern="1200">
          <a:solidFill>
            <a:schemeClr val="tx1"/>
          </a:solidFill>
          <a:latin typeface="+mn-lt"/>
          <a:ea typeface="+mn-ea"/>
          <a:cs typeface="+mn-cs"/>
        </a:defRPr>
      </a:lvl5pPr>
      <a:lvl6pPr marL="7052037" algn="l" defTabSz="2820815" rtl="0" eaLnBrk="1" latinLnBrk="0" hangingPunct="1">
        <a:defRPr sz="5550" kern="1200">
          <a:solidFill>
            <a:schemeClr val="tx1"/>
          </a:solidFill>
          <a:latin typeface="+mn-lt"/>
          <a:ea typeface="+mn-ea"/>
          <a:cs typeface="+mn-cs"/>
        </a:defRPr>
      </a:lvl6pPr>
      <a:lvl7pPr marL="8462444" algn="l" defTabSz="2820815" rtl="0" eaLnBrk="1" latinLnBrk="0" hangingPunct="1">
        <a:defRPr sz="5550" kern="1200">
          <a:solidFill>
            <a:schemeClr val="tx1"/>
          </a:solidFill>
          <a:latin typeface="+mn-lt"/>
          <a:ea typeface="+mn-ea"/>
          <a:cs typeface="+mn-cs"/>
        </a:defRPr>
      </a:lvl7pPr>
      <a:lvl8pPr marL="9872852" algn="l" defTabSz="2820815" rtl="0" eaLnBrk="1" latinLnBrk="0" hangingPunct="1">
        <a:defRPr sz="5550" kern="1200">
          <a:solidFill>
            <a:schemeClr val="tx1"/>
          </a:solidFill>
          <a:latin typeface="+mn-lt"/>
          <a:ea typeface="+mn-ea"/>
          <a:cs typeface="+mn-cs"/>
        </a:defRPr>
      </a:lvl8pPr>
      <a:lvl9pPr marL="11283259" algn="l" defTabSz="282081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microsoft.com/office/2007/relationships/hdphoto" Target="../media/hdphoto1.wdp"/><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90DC27-5DC4-4944-BF95-FE208AC5F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6505" y="10907102"/>
            <a:ext cx="9030741" cy="5287962"/>
          </a:xfrm>
          <a:prstGeom prst="rect">
            <a:avLst/>
          </a:prstGeom>
        </p:spPr>
      </p:pic>
      <p:pic>
        <p:nvPicPr>
          <p:cNvPr id="14" name="Picture 13">
            <a:extLst>
              <a:ext uri="{FF2B5EF4-FFF2-40B4-BE49-F238E27FC236}">
                <a16:creationId xmlns:a16="http://schemas.microsoft.com/office/drawing/2014/main" id="{F13904A4-5DAA-EB4B-B19B-28066CCDF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1204" y="15663922"/>
            <a:ext cx="9002415" cy="5271376"/>
          </a:xfrm>
          <a:prstGeom prst="rect">
            <a:avLst/>
          </a:prstGeom>
        </p:spPr>
      </p:pic>
      <p:pic>
        <p:nvPicPr>
          <p:cNvPr id="6" name="Picture 5"/>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6432416"/>
            <a:ext cx="43891200" cy="6479079"/>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6">
            <a:grayscl/>
            <a:extLst>
              <a:ext uri="{BEBA8EAE-BF5A-486C-A8C5-ECC9F3942E4B}">
                <a14:imgProps xmlns:a14="http://schemas.microsoft.com/office/drawing/2010/main">
                  <a14:imgLayer r:embed="rId7">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28209019"/>
            <a:ext cx="43891200" cy="4702476"/>
          </a:xfrm>
          <a:prstGeom prst="rect">
            <a:avLst/>
          </a:prstGeom>
          <a:effectLst/>
        </p:spPr>
      </p:pic>
      <p:sp>
        <p:nvSpPr>
          <p:cNvPr id="23" name="Text Placeholder 5">
            <a:extLst>
              <a:ext uri="{FF2B5EF4-FFF2-40B4-BE49-F238E27FC236}">
                <a16:creationId xmlns:a16="http://schemas.microsoft.com/office/drawing/2014/main" id="{8B06C1FF-F854-4F91-ABC7-AA41C714448B}"/>
              </a:ext>
            </a:extLst>
          </p:cNvPr>
          <p:cNvSpPr txBox="1"/>
          <p:nvPr/>
        </p:nvSpPr>
        <p:spPr>
          <a:xfrm>
            <a:off x="3657600" y="838457"/>
            <a:ext cx="36576000" cy="2215991"/>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9600" dirty="0">
                <a:solidFill>
                  <a:srgbClr val="505050"/>
                </a:solidFill>
                <a:latin typeface="Nunito Black" panose="00000A00000000000000" pitchFamily="2" charset="0"/>
              </a:rPr>
              <a:t>Time Series Analysis of Avocado Price </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3657600" y="2754134"/>
            <a:ext cx="36576000" cy="1477328"/>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Shulei</a:t>
            </a: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 Yang (sy8uu)</a:t>
            </a:r>
          </a:p>
          <a:p>
            <a:pPr algn="ctr">
              <a:defRPr/>
            </a:pPr>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Department of Statistics , University of Virginia</a:t>
            </a: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1074781" y="6418922"/>
            <a:ext cx="9166121" cy="489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kern="1200"/>
            </a:defPPr>
            <a:lvl1pPr marL="342900" indent="-342900" algn="just" eaLnBrk="0" hangingPunct="0">
              <a:lnSpc>
                <a:spcPct val="110000"/>
              </a:lnSpc>
              <a:buFont typeface="Arial" panose="020B0604020202020204" pitchFamily="34" charset="0"/>
              <a:buChar char="•"/>
              <a:defRPr sz="2400" b="1">
                <a:latin typeface="Open Sans" panose="020B0606030504020204" pitchFamily="34" charset="0"/>
                <a:ea typeface="Open Sans" panose="020B0606030504020204" pitchFamily="34" charset="0"/>
                <a:cs typeface="Open Sans" panose="020B0606030504020204" pitchFamily="34" charset="0"/>
              </a:defRPr>
            </a:lvl1pPr>
            <a:lvl2pPr eaLnBrk="0" hangingPunct="0">
              <a:defRPr sz="2000">
                <a:latin typeface="Arial"/>
                <a:ea typeface="ＭＳ Ｐゴシック" pitchFamily="-106" charset="-128"/>
              </a:defRPr>
            </a:lvl2pPr>
            <a:lvl3pPr marL="1143000" indent="-228600" eaLnBrk="0" hangingPunct="0">
              <a:defRPr sz="2000">
                <a:latin typeface="Arial"/>
                <a:ea typeface="ＭＳ Ｐゴシック" pitchFamily="-106" charset="-128"/>
              </a:defRPr>
            </a:lvl3pPr>
            <a:lvl4pPr marL="1600200" indent="-228600" eaLnBrk="0" hangingPunct="0">
              <a:defRPr sz="2000">
                <a:latin typeface="Arial"/>
                <a:ea typeface="ＭＳ Ｐゴシック" pitchFamily="-106" charset="-128"/>
              </a:defRPr>
            </a:lvl4pPr>
            <a:lvl5pPr marL="2057400" indent="-228600" eaLnBrk="0" hangingPunct="0">
              <a:defRPr sz="2000">
                <a:latin typeface="Arial"/>
                <a:ea typeface="ＭＳ Ｐゴシック" pitchFamily="-106" charset="-128"/>
              </a:defRPr>
            </a:lvl5pPr>
            <a:lvl6pPr marL="2514600" indent="-228600" eaLnBrk="0" fontAlgn="base" hangingPunct="0">
              <a:spcBef>
                <a:spcPct val="0"/>
              </a:spcBef>
              <a:spcAft>
                <a:spcPct val="0"/>
              </a:spcAft>
              <a:defRPr sz="2000">
                <a:latin typeface="Arial"/>
                <a:ea typeface="ＭＳ Ｐゴシック" pitchFamily="-106" charset="-128"/>
              </a:defRPr>
            </a:lvl6pPr>
            <a:lvl7pPr marL="2971800" indent="-228600" eaLnBrk="0" fontAlgn="base" hangingPunct="0">
              <a:spcBef>
                <a:spcPct val="0"/>
              </a:spcBef>
              <a:spcAft>
                <a:spcPct val="0"/>
              </a:spcAft>
              <a:defRPr sz="2000">
                <a:latin typeface="Arial"/>
                <a:ea typeface="ＭＳ Ｐゴシック" pitchFamily="-106" charset="-128"/>
              </a:defRPr>
            </a:lvl7pPr>
            <a:lvl8pPr marL="3429000" indent="-228600" eaLnBrk="0" fontAlgn="base" hangingPunct="0">
              <a:spcBef>
                <a:spcPct val="0"/>
              </a:spcBef>
              <a:spcAft>
                <a:spcPct val="0"/>
              </a:spcAft>
              <a:defRPr sz="2000">
                <a:latin typeface="Arial"/>
                <a:ea typeface="ＭＳ Ｐゴシック" pitchFamily="-106" charset="-128"/>
              </a:defRPr>
            </a:lvl8pPr>
            <a:lvl9pPr marL="3886200" indent="-228600" eaLnBrk="0" fontAlgn="base" hangingPunct="0">
              <a:spcBef>
                <a:spcPct val="0"/>
              </a:spcBef>
              <a:spcAft>
                <a:spcPct val="0"/>
              </a:spcAft>
              <a:defRPr sz="2000">
                <a:latin typeface="Arial"/>
                <a:ea typeface="ＭＳ Ｐゴシック" pitchFamily="-106" charset="-128"/>
              </a:defRPr>
            </a:lvl9pPr>
          </a:lstStyle>
          <a:p>
            <a:pPr marL="0" indent="0" algn="l">
              <a:buNone/>
            </a:pPr>
            <a:r>
              <a:rPr lang="en-US" sz="2600" b="0" dirty="0">
                <a:latin typeface="+mn-ea"/>
                <a:ea typeface="+mn-ea"/>
                <a:cs typeface="Angsana New" panose="02020603050405020304" pitchFamily="18" charset="-34"/>
              </a:rPr>
              <a:t>Avocados, which have been a meme for the Millennial generation, have exploded in popularity in the United States over the last few decades. In 1985, domestic consumption was around 436 million pounds. This number has increased to over 2.6 billion pounds of avocados being consumed by Americans in 2019.</a:t>
            </a:r>
            <a:r>
              <a:rPr lang="en-US" sz="2600" b="0" baseline="30000" dirty="0">
                <a:latin typeface="+mn-ea"/>
                <a:ea typeface="+mn-ea"/>
                <a:cs typeface="Angsana New" panose="02020603050405020304" pitchFamily="18" charset="-34"/>
              </a:rPr>
              <a:t>1  </a:t>
            </a:r>
            <a:r>
              <a:rPr lang="en-US" sz="2600" b="0" dirty="0">
                <a:latin typeface="+mn-ea"/>
                <a:ea typeface="+mn-ea"/>
                <a:cs typeface="Angsana New" panose="02020603050405020304" pitchFamily="18" charset="-34"/>
              </a:rPr>
              <a:t> </a:t>
            </a:r>
          </a:p>
          <a:p>
            <a:pPr marL="0" indent="0" algn="l">
              <a:buNone/>
            </a:pPr>
            <a:r>
              <a:rPr lang="en-US" sz="2600" b="0" dirty="0">
                <a:latin typeface="+mn-ea"/>
                <a:ea typeface="+mn-ea"/>
                <a:cs typeface="Angsana New" panose="02020603050405020304" pitchFamily="18" charset="-34"/>
              </a:rPr>
              <a:t>But, have you noticed that the avocado on your toast is costing more and more? Avocado prices have rocketed by up to 129% just from 2018 to 2019.</a:t>
            </a:r>
            <a:r>
              <a:rPr lang="en-US" sz="2600" b="0" baseline="30000" dirty="0">
                <a:latin typeface="+mn-ea"/>
                <a:ea typeface="+mn-ea"/>
                <a:cs typeface="Angsana New" panose="02020603050405020304" pitchFamily="18" charset="-34"/>
              </a:rPr>
              <a:t>2</a:t>
            </a:r>
            <a:r>
              <a:rPr lang="en-US" sz="2600" b="0" dirty="0">
                <a:latin typeface="+mn-ea"/>
                <a:ea typeface="+mn-ea"/>
                <a:cs typeface="Angsana New" panose="02020603050405020304" pitchFamily="18" charset="-34"/>
              </a:rPr>
              <a:t>   Therefore, in this project, I wish to find a way to predict the price of avocado, so we can buy avocados at just the right time! </a:t>
            </a: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943079" y="25310294"/>
            <a:ext cx="9601200" cy="95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mj-cs"/>
              </a:rPr>
              <a:t> </a:t>
            </a:r>
            <a:r>
              <a:rPr lang="en-US" sz="2800" b="1" dirty="0">
                <a:latin typeface="+mj-ea"/>
                <a:ea typeface="+mj-ea"/>
                <a:cs typeface="+mj-cs"/>
              </a:rPr>
              <a:t>Types of avocados and their average prices</a:t>
            </a:r>
            <a:r>
              <a:rPr lang="en-US" sz="2800" dirty="0">
                <a:latin typeface="+mj-ea"/>
                <a:ea typeface="+mj-ea"/>
                <a:cs typeface="Open Sans" panose="020B0606030504020204" pitchFamily="34" charset="0"/>
              </a:rPr>
              <a:t>.  </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9">
            <a:extLst>
              <a:ext uri="{FF2B5EF4-FFF2-40B4-BE49-F238E27FC236}">
                <a16:creationId xmlns:a16="http://schemas.microsoft.com/office/drawing/2014/main" id="{C11F0107-A4C2-482F-A296-7F89EA4AD2FB}"/>
              </a:ext>
            </a:extLst>
          </p:cNvPr>
          <p:cNvSpPr txBox="1">
            <a:spLocks noChangeArrowheads="1"/>
          </p:cNvSpPr>
          <p:nvPr/>
        </p:nvSpPr>
        <p:spPr bwMode="auto">
          <a:xfrm>
            <a:off x="948447" y="13207779"/>
            <a:ext cx="9601200" cy="135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600" dirty="0">
                <a:latin typeface="+mn-ea"/>
                <a:ea typeface="+mn-ea"/>
                <a:cs typeface="Open Sans" panose="020B0606030504020204" pitchFamily="34" charset="0"/>
              </a:rPr>
              <a:t>The goal of this project is to try to use SARIMA time series models to forecast the future avocado prices.</a:t>
            </a:r>
          </a:p>
          <a:p>
            <a:pPr algn="just">
              <a:lnSpc>
                <a:spcPct val="110000"/>
              </a:lnSpc>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B92A3548-8310-400F-8822-4FEDDABCA99B}"/>
              </a:ext>
            </a:extLst>
          </p:cNvPr>
          <p:cNvSpPr txBox="1"/>
          <p:nvPr/>
        </p:nvSpPr>
        <p:spPr>
          <a:xfrm>
            <a:off x="943079" y="5106429"/>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Introduction</a:t>
            </a:r>
          </a:p>
        </p:txBody>
      </p:sp>
      <p:sp>
        <p:nvSpPr>
          <p:cNvPr id="21" name="TextBox 20">
            <a:extLst>
              <a:ext uri="{FF2B5EF4-FFF2-40B4-BE49-F238E27FC236}">
                <a16:creationId xmlns:a16="http://schemas.microsoft.com/office/drawing/2014/main" id="{AB2E96C9-8474-4C6F-96C8-EA96E9997B49}"/>
              </a:ext>
            </a:extLst>
          </p:cNvPr>
          <p:cNvSpPr txBox="1"/>
          <p:nvPr/>
        </p:nvSpPr>
        <p:spPr>
          <a:xfrm>
            <a:off x="943079" y="11907262"/>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Objective </a:t>
            </a:r>
          </a:p>
        </p:txBody>
      </p:sp>
      <p:sp>
        <p:nvSpPr>
          <p:cNvPr id="26" name="TextBox 25">
            <a:extLst>
              <a:ext uri="{FF2B5EF4-FFF2-40B4-BE49-F238E27FC236}">
                <a16:creationId xmlns:a16="http://schemas.microsoft.com/office/drawing/2014/main" id="{850970F5-9ABF-4386-9761-49E684D2F733}"/>
              </a:ext>
            </a:extLst>
          </p:cNvPr>
          <p:cNvSpPr txBox="1"/>
          <p:nvPr/>
        </p:nvSpPr>
        <p:spPr>
          <a:xfrm>
            <a:off x="32091866" y="21029159"/>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Conclusion</a:t>
            </a:r>
          </a:p>
        </p:txBody>
      </p:sp>
      <p:sp>
        <p:nvSpPr>
          <p:cNvPr id="19" name="TextBox 18">
            <a:extLst>
              <a:ext uri="{FF2B5EF4-FFF2-40B4-BE49-F238E27FC236}">
                <a16:creationId xmlns:a16="http://schemas.microsoft.com/office/drawing/2014/main" id="{8508CC2A-CF46-7D44-ADBA-E104BA6A604A}"/>
              </a:ext>
            </a:extLst>
          </p:cNvPr>
          <p:cNvSpPr txBox="1"/>
          <p:nvPr/>
        </p:nvSpPr>
        <p:spPr>
          <a:xfrm>
            <a:off x="943079" y="15176123"/>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The Data </a:t>
            </a:r>
          </a:p>
        </p:txBody>
      </p:sp>
      <p:sp>
        <p:nvSpPr>
          <p:cNvPr id="31" name="TextBox 30">
            <a:extLst>
              <a:ext uri="{FF2B5EF4-FFF2-40B4-BE49-F238E27FC236}">
                <a16:creationId xmlns:a16="http://schemas.microsoft.com/office/drawing/2014/main" id="{B38EDBB9-066F-F24B-8B4C-8F4896AF2AE8}"/>
              </a:ext>
            </a:extLst>
          </p:cNvPr>
          <p:cNvSpPr txBox="1"/>
          <p:nvPr/>
        </p:nvSpPr>
        <p:spPr>
          <a:xfrm>
            <a:off x="943079" y="24050222"/>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 Exploratory Data Analysis   </a:t>
            </a:r>
          </a:p>
        </p:txBody>
      </p:sp>
      <p:sp>
        <p:nvSpPr>
          <p:cNvPr id="22" name="TextBox 21">
            <a:extLst>
              <a:ext uri="{FF2B5EF4-FFF2-40B4-BE49-F238E27FC236}">
                <a16:creationId xmlns:a16="http://schemas.microsoft.com/office/drawing/2014/main" id="{65B2FED7-16C7-2246-BD2D-D23BFC19C376}"/>
              </a:ext>
            </a:extLst>
          </p:cNvPr>
          <p:cNvSpPr txBox="1"/>
          <p:nvPr/>
        </p:nvSpPr>
        <p:spPr>
          <a:xfrm>
            <a:off x="11399802" y="25157266"/>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 Model Diagnostics  </a:t>
            </a:r>
          </a:p>
        </p:txBody>
      </p:sp>
      <p:sp>
        <p:nvSpPr>
          <p:cNvPr id="27" name="TextBox 26">
            <a:extLst>
              <a:ext uri="{FF2B5EF4-FFF2-40B4-BE49-F238E27FC236}">
                <a16:creationId xmlns:a16="http://schemas.microsoft.com/office/drawing/2014/main" id="{64D54AF3-05B3-BF4B-9A84-DFAE4E4699E4}"/>
              </a:ext>
            </a:extLst>
          </p:cNvPr>
          <p:cNvSpPr txBox="1"/>
          <p:nvPr/>
        </p:nvSpPr>
        <p:spPr>
          <a:xfrm>
            <a:off x="32091866" y="8165315"/>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 Forecasting   </a:t>
            </a:r>
          </a:p>
        </p:txBody>
      </p:sp>
      <p:sp>
        <p:nvSpPr>
          <p:cNvPr id="28" name="TextBox 27">
            <a:extLst>
              <a:ext uri="{FF2B5EF4-FFF2-40B4-BE49-F238E27FC236}">
                <a16:creationId xmlns:a16="http://schemas.microsoft.com/office/drawing/2014/main" id="{37329121-2E38-574E-A6D5-4CA8CA8C9D93}"/>
              </a:ext>
            </a:extLst>
          </p:cNvPr>
          <p:cNvSpPr txBox="1"/>
          <p:nvPr/>
        </p:nvSpPr>
        <p:spPr>
          <a:xfrm>
            <a:off x="32091866" y="24078039"/>
            <a:ext cx="9601200" cy="822960"/>
          </a:xfrm>
          <a:prstGeom prst="round2DiagRect">
            <a:avLst>
              <a:gd name="adj1" fmla="val 50000"/>
              <a:gd name="adj2" fmla="val 0"/>
            </a:avLst>
          </a:prstGeom>
          <a:solidFill>
            <a:srgbClr val="D97924"/>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Nunito" panose="00000500000000000000" pitchFamily="2" charset="0"/>
              </a:rPr>
              <a:t> Future Work.   </a:t>
            </a:r>
          </a:p>
        </p:txBody>
      </p:sp>
      <p:sp>
        <p:nvSpPr>
          <p:cNvPr id="2" name="TextBox 1">
            <a:extLst>
              <a:ext uri="{FF2B5EF4-FFF2-40B4-BE49-F238E27FC236}">
                <a16:creationId xmlns:a16="http://schemas.microsoft.com/office/drawing/2014/main" id="{0C33961A-D5F9-9348-8365-C36EFE774051}"/>
              </a:ext>
            </a:extLst>
          </p:cNvPr>
          <p:cNvSpPr txBox="1"/>
          <p:nvPr/>
        </p:nvSpPr>
        <p:spPr>
          <a:xfrm>
            <a:off x="943079" y="30080370"/>
            <a:ext cx="8204200" cy="2062103"/>
          </a:xfrm>
          <a:prstGeom prst="rect">
            <a:avLst/>
          </a:prstGeom>
          <a:noFill/>
        </p:spPr>
        <p:txBody>
          <a:bodyPr wrap="square" rtlCol="0">
            <a:sp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References: </a:t>
            </a:r>
          </a:p>
          <a:p>
            <a:r>
              <a:rPr lang="en-US" sz="2400" dirty="0">
                <a:latin typeface="Open Sans" panose="020B0606030504020204" pitchFamily="34" charset="0"/>
                <a:ea typeface="Open Sans" panose="020B0606030504020204" pitchFamily="34" charset="0"/>
                <a:cs typeface="Open Sans" panose="020B0606030504020204" pitchFamily="34" charset="0"/>
              </a:rPr>
              <a:t>1: https://www.statista.com/statistics/591263/average-avocado-consumption-us-per-week/</a:t>
            </a:r>
          </a:p>
          <a:p>
            <a:r>
              <a:rPr lang="en-US" sz="2400" dirty="0">
                <a:latin typeface="Open Sans" panose="020B0606030504020204" pitchFamily="34" charset="0"/>
                <a:ea typeface="Open Sans" panose="020B0606030504020204" pitchFamily="34" charset="0"/>
                <a:cs typeface="Open Sans" panose="020B0606030504020204" pitchFamily="34" charset="0"/>
              </a:rPr>
              <a:t>2: https://people.com/food/avocado-prices-double-from-last-year-high-demand-shortage/</a:t>
            </a:r>
          </a:p>
        </p:txBody>
      </p:sp>
      <p:sp>
        <p:nvSpPr>
          <p:cNvPr id="30" name="TextBox 19">
            <a:extLst>
              <a:ext uri="{FF2B5EF4-FFF2-40B4-BE49-F238E27FC236}">
                <a16:creationId xmlns:a16="http://schemas.microsoft.com/office/drawing/2014/main" id="{DB20B834-FEE3-864B-8B8F-2ECE5D910CF4}"/>
              </a:ext>
            </a:extLst>
          </p:cNvPr>
          <p:cNvSpPr txBox="1">
            <a:spLocks noChangeArrowheads="1"/>
          </p:cNvSpPr>
          <p:nvPr/>
        </p:nvSpPr>
        <p:spPr bwMode="auto">
          <a:xfrm>
            <a:off x="943079" y="16592526"/>
            <a:ext cx="9601200" cy="71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600" dirty="0">
                <a:latin typeface="+mn-ea"/>
                <a:ea typeface="+mn-ea"/>
                <a:cs typeface="Open Sans" panose="020B0606030504020204" pitchFamily="34" charset="0"/>
              </a:rPr>
              <a:t>The data used in this project comes from “Hass Avocado Board (HAB) ”. The detailed data description is shown below: </a:t>
            </a:r>
          </a:p>
          <a:p>
            <a:pPr>
              <a:lnSpc>
                <a:spcPct val="110000"/>
              </a:lnSpc>
            </a:pPr>
            <a:endParaRPr lang="en-US" sz="2600" dirty="0">
              <a:latin typeface="+mn-ea"/>
              <a:ea typeface="+mn-ea"/>
              <a:cs typeface="Open Sans" panose="020B0606030504020204" pitchFamily="34" charset="0"/>
            </a:endParaRPr>
          </a:p>
          <a:p>
            <a:pPr>
              <a:lnSpc>
                <a:spcPct val="110000"/>
              </a:lnSpc>
            </a:pPr>
            <a:r>
              <a:rPr lang="en-US" sz="2600" b="1" dirty="0">
                <a:latin typeface="+mn-ea"/>
                <a:ea typeface="+mn-ea"/>
                <a:cs typeface="Open Sans" panose="020B0606030504020204" pitchFamily="34" charset="0"/>
              </a:rPr>
              <a:t>Month: </a:t>
            </a:r>
            <a:r>
              <a:rPr lang="en-US" sz="2600" dirty="0">
                <a:latin typeface="+mn-ea"/>
                <a:ea typeface="+mn-ea"/>
                <a:cs typeface="Open Sans" panose="020B0606030504020204" pitchFamily="34" charset="0"/>
              </a:rPr>
              <a:t>the month of the observation. Ranging from Jan 2015 to Mar 2018. </a:t>
            </a:r>
          </a:p>
          <a:p>
            <a:pPr>
              <a:lnSpc>
                <a:spcPct val="110000"/>
              </a:lnSpc>
            </a:pPr>
            <a:r>
              <a:rPr lang="en-US" sz="2600" b="1" dirty="0" err="1">
                <a:latin typeface="+mn-ea"/>
                <a:ea typeface="+mn-ea"/>
                <a:cs typeface="Open Sans" panose="020B0606030504020204" pitchFamily="34" charset="0"/>
              </a:rPr>
              <a:t>AveragePrice</a:t>
            </a:r>
            <a:r>
              <a:rPr lang="en-US" sz="2600" b="1" dirty="0">
                <a:latin typeface="+mn-ea"/>
                <a:ea typeface="+mn-ea"/>
                <a:cs typeface="Open Sans" panose="020B0606030504020204" pitchFamily="34" charset="0"/>
              </a:rPr>
              <a:t>: </a:t>
            </a:r>
            <a:r>
              <a:rPr lang="en-US" sz="2600" dirty="0">
                <a:latin typeface="+mn-ea"/>
                <a:ea typeface="+mn-ea"/>
                <a:cs typeface="Open Sans" panose="020B0606030504020204" pitchFamily="34" charset="0"/>
              </a:rPr>
              <a:t>the monthly average price of a single avocado.</a:t>
            </a:r>
          </a:p>
          <a:p>
            <a:pPr>
              <a:lnSpc>
                <a:spcPct val="110000"/>
              </a:lnSpc>
            </a:pPr>
            <a:r>
              <a:rPr lang="en-US" sz="2600" b="1" dirty="0" err="1">
                <a:latin typeface="+mn-ea"/>
                <a:ea typeface="+mn-ea"/>
                <a:cs typeface="Open Sans" panose="020B0606030504020204" pitchFamily="34" charset="0"/>
              </a:rPr>
              <a:t>TotalVolume</a:t>
            </a:r>
            <a:r>
              <a:rPr lang="en-US" sz="2600" b="1" dirty="0">
                <a:latin typeface="+mn-ea"/>
                <a:ea typeface="+mn-ea"/>
                <a:cs typeface="Open Sans" panose="020B0606030504020204" pitchFamily="34" charset="0"/>
              </a:rPr>
              <a:t>: </a:t>
            </a:r>
            <a:r>
              <a:rPr lang="en-US" sz="2600" dirty="0">
                <a:latin typeface="+mn-ea"/>
                <a:ea typeface="+mn-ea"/>
                <a:cs typeface="Open Sans" panose="020B0606030504020204" pitchFamily="34" charset="0"/>
              </a:rPr>
              <a:t>total number of avocados sold. </a:t>
            </a:r>
          </a:p>
          <a:p>
            <a:pPr>
              <a:lnSpc>
                <a:spcPct val="110000"/>
              </a:lnSpc>
            </a:pPr>
            <a:r>
              <a:rPr lang="en-US" sz="2600" b="1" dirty="0">
                <a:latin typeface="+mn-ea"/>
                <a:ea typeface="+mn-ea"/>
                <a:cs typeface="Open Sans" panose="020B0606030504020204" pitchFamily="34" charset="0"/>
              </a:rPr>
              <a:t>Type: </a:t>
            </a:r>
            <a:r>
              <a:rPr lang="en-US" sz="2600" dirty="0">
                <a:latin typeface="+mn-ea"/>
                <a:ea typeface="+mn-ea"/>
                <a:cs typeface="Open Sans" panose="020B0606030504020204" pitchFamily="34" charset="0"/>
              </a:rPr>
              <a:t>conventional or organic </a:t>
            </a:r>
          </a:p>
          <a:p>
            <a:pPr>
              <a:lnSpc>
                <a:spcPct val="110000"/>
              </a:lnSpc>
            </a:pPr>
            <a:r>
              <a:rPr lang="en-US" sz="2600" b="1" dirty="0">
                <a:latin typeface="+mn-ea"/>
                <a:ea typeface="+mn-ea"/>
                <a:cs typeface="Open Sans" panose="020B0606030504020204" pitchFamily="34" charset="0"/>
              </a:rPr>
              <a:t>Region: </a:t>
            </a:r>
            <a:r>
              <a:rPr lang="en-US" sz="2600" dirty="0">
                <a:latin typeface="+mn-ea"/>
                <a:ea typeface="+mn-ea"/>
                <a:cs typeface="Open Sans" panose="020B0606030504020204" pitchFamily="34" charset="0"/>
              </a:rPr>
              <a:t>the city or region of the observation. </a:t>
            </a:r>
          </a:p>
          <a:p>
            <a:pPr>
              <a:lnSpc>
                <a:spcPct val="110000"/>
              </a:lnSpc>
            </a:pPr>
            <a:endParaRPr lang="en-US" sz="2600" dirty="0">
              <a:latin typeface="+mn-ea"/>
              <a:ea typeface="+mn-ea"/>
              <a:cs typeface="Open Sans" panose="020B0606030504020204" pitchFamily="34" charset="0"/>
            </a:endParaRPr>
          </a:p>
          <a:p>
            <a:pPr>
              <a:lnSpc>
                <a:spcPct val="110000"/>
              </a:lnSpc>
            </a:pPr>
            <a:r>
              <a:rPr lang="en-US" sz="2600" dirty="0">
                <a:latin typeface="+mn-ea"/>
                <a:ea typeface="+mn-ea"/>
                <a:cs typeface="Open Sans" panose="020B0606030504020204" pitchFamily="34" charset="0"/>
              </a:rPr>
              <a:t>Note: Since many regions’ data are not complete, for instance, there are cities with only two month’s records. Therefore, I did not consider ’Region’ in my analysis. For my analysis, I averaged the ‘</a:t>
            </a:r>
            <a:r>
              <a:rPr lang="en-US" sz="2600" dirty="0" err="1">
                <a:latin typeface="+mn-ea"/>
                <a:ea typeface="+mn-ea"/>
                <a:cs typeface="Open Sans" panose="020B0606030504020204" pitchFamily="34" charset="0"/>
              </a:rPr>
              <a:t>AveragePrice</a:t>
            </a:r>
            <a:r>
              <a:rPr lang="en-US" sz="2600" dirty="0">
                <a:latin typeface="+mn-ea"/>
                <a:ea typeface="+mn-ea"/>
                <a:cs typeface="Open Sans" panose="020B0606030504020204" pitchFamily="34" charset="0"/>
              </a:rPr>
              <a:t>’ variable of all the regions within one month. And I summed up all the regions’ ‘</a:t>
            </a:r>
            <a:r>
              <a:rPr lang="en-US" sz="2600" dirty="0" err="1">
                <a:latin typeface="+mn-ea"/>
                <a:ea typeface="+mn-ea"/>
                <a:cs typeface="Open Sans" panose="020B0606030504020204" pitchFamily="34" charset="0"/>
              </a:rPr>
              <a:t>TotalVolumn</a:t>
            </a:r>
            <a:r>
              <a:rPr lang="en-US" sz="2600" dirty="0">
                <a:latin typeface="+mn-ea"/>
                <a:ea typeface="+mn-ea"/>
                <a:cs typeface="Open Sans" panose="020B0606030504020204" pitchFamily="34" charset="0"/>
              </a:rPr>
              <a:t>’ within a month</a:t>
            </a:r>
          </a:p>
        </p:txBody>
      </p:sp>
      <p:sp>
        <p:nvSpPr>
          <p:cNvPr id="32" name="TextBox 19">
            <a:extLst>
              <a:ext uri="{FF2B5EF4-FFF2-40B4-BE49-F238E27FC236}">
                <a16:creationId xmlns:a16="http://schemas.microsoft.com/office/drawing/2014/main" id="{5A58A309-E7C9-894F-BC7A-C675D7799DED}"/>
              </a:ext>
            </a:extLst>
          </p:cNvPr>
          <p:cNvSpPr txBox="1">
            <a:spLocks noChangeArrowheads="1"/>
          </p:cNvSpPr>
          <p:nvPr/>
        </p:nvSpPr>
        <p:spPr bwMode="auto">
          <a:xfrm>
            <a:off x="11635707" y="11085187"/>
            <a:ext cx="9601200" cy="269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600" dirty="0">
                <a:latin typeface="+mn-ea"/>
                <a:ea typeface="+mn-ea"/>
              </a:rPr>
              <a:t>From the above plot, we can see that organic avocados are more expensive. Also, although these two types of avocados have a very similar pattern in monthly average price, their price’s peak and valley exist in different months. Therefore, I decided to perform two separate time series analysis on conventional avocados and organic avocados. </a:t>
            </a:r>
          </a:p>
        </p:txBody>
      </p:sp>
      <p:sp>
        <p:nvSpPr>
          <p:cNvPr id="34" name="TextBox 19">
            <a:extLst>
              <a:ext uri="{FF2B5EF4-FFF2-40B4-BE49-F238E27FC236}">
                <a16:creationId xmlns:a16="http://schemas.microsoft.com/office/drawing/2014/main" id="{CC6A6955-B4E3-A24A-A8A0-5B09696885AA}"/>
              </a:ext>
            </a:extLst>
          </p:cNvPr>
          <p:cNvSpPr txBox="1">
            <a:spLocks noChangeArrowheads="1"/>
          </p:cNvSpPr>
          <p:nvPr/>
        </p:nvSpPr>
        <p:spPr bwMode="auto">
          <a:xfrm>
            <a:off x="11635707" y="14074920"/>
            <a:ext cx="9601200" cy="52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800" b="1" dirty="0">
                <a:latin typeface="+mn-ea"/>
                <a:ea typeface="+mn-ea"/>
                <a:cs typeface="Open Sans" panose="020B0606030504020204" pitchFamily="34" charset="0"/>
              </a:rPr>
              <a:t>Time Series Exploratory Data Analysis</a:t>
            </a:r>
          </a:p>
        </p:txBody>
      </p:sp>
      <p:sp>
        <p:nvSpPr>
          <p:cNvPr id="36" name="TextBox 19">
            <a:extLst>
              <a:ext uri="{FF2B5EF4-FFF2-40B4-BE49-F238E27FC236}">
                <a16:creationId xmlns:a16="http://schemas.microsoft.com/office/drawing/2014/main" id="{3B2B3B5B-8402-0B44-B805-1A29E71C97A4}"/>
              </a:ext>
            </a:extLst>
          </p:cNvPr>
          <p:cNvSpPr txBox="1">
            <a:spLocks noChangeArrowheads="1"/>
          </p:cNvSpPr>
          <p:nvPr/>
        </p:nvSpPr>
        <p:spPr bwMode="auto">
          <a:xfrm>
            <a:off x="11635707" y="14758000"/>
            <a:ext cx="9601200" cy="4019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600" dirty="0">
                <a:latin typeface="+mn-ea"/>
                <a:ea typeface="+mn-ea"/>
              </a:rPr>
              <a:t>From the above plot, we can see an overall increasing trend in the monthly average price for both conventional avocados and organic avocados. Therefore I applied a linear differencing on both data. However, the time series plots after linear differencing still show a seasonal pattern. Therefore I also applied a season differencing with s = 2 (half-year). The time series plots after linear and seasonal differencing are shown below. From these two plots, we can see our time series data are approximately station. </a:t>
            </a:r>
          </a:p>
        </p:txBody>
      </p:sp>
      <p:pic>
        <p:nvPicPr>
          <p:cNvPr id="44" name="Picture 43">
            <a:extLst>
              <a:ext uri="{FF2B5EF4-FFF2-40B4-BE49-F238E27FC236}">
                <a16:creationId xmlns:a16="http://schemas.microsoft.com/office/drawing/2014/main" id="{5B51EDCD-E122-4847-B0FC-1ECF1D3152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99802" y="19092345"/>
            <a:ext cx="9633193" cy="5640729"/>
          </a:xfrm>
          <a:prstGeom prst="rect">
            <a:avLst/>
          </a:prstGeom>
        </p:spPr>
      </p:pic>
      <p:sp>
        <p:nvSpPr>
          <p:cNvPr id="45" name="TextBox 19">
            <a:extLst>
              <a:ext uri="{FF2B5EF4-FFF2-40B4-BE49-F238E27FC236}">
                <a16:creationId xmlns:a16="http://schemas.microsoft.com/office/drawing/2014/main" id="{CBDA50E9-1C54-8843-8529-453982740849}"/>
              </a:ext>
            </a:extLst>
          </p:cNvPr>
          <p:cNvSpPr txBox="1">
            <a:spLocks noChangeArrowheads="1"/>
          </p:cNvSpPr>
          <p:nvPr/>
        </p:nvSpPr>
        <p:spPr bwMode="auto">
          <a:xfrm>
            <a:off x="21287393" y="5069097"/>
            <a:ext cx="9601200" cy="445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600" dirty="0">
                <a:latin typeface="+mn-ea"/>
                <a:ea typeface="+mn-ea"/>
              </a:rPr>
              <a:t>The specific time series models I am using here are Seasonal Autoregressive Integrated Moving Average (SARIMA) models. To find the right parameters for the SARIMA model, I first looked at the ACF plot and the PACF plot to decided all the possible models. Then I run the model diagnostics on all of the models to find the best one. The final SARIMA model I chose for conventional avocados is ARIMA(0,1,0) x (0,1,1)</a:t>
            </a:r>
            <a:r>
              <a:rPr lang="en-US" sz="2600" baseline="-25000" dirty="0">
                <a:latin typeface="+mn-ea"/>
                <a:ea typeface="+mn-ea"/>
              </a:rPr>
              <a:t>2 </a:t>
            </a:r>
            <a:r>
              <a:rPr lang="en-US" sz="2600" dirty="0">
                <a:latin typeface="+mn-ea"/>
                <a:ea typeface="+mn-ea"/>
              </a:rPr>
              <a:t> . And the final SARIMA model I chose for organic avocados is </a:t>
            </a:r>
            <a:r>
              <a:rPr lang="en-US" sz="2600" dirty="0">
                <a:latin typeface="+mn-ea"/>
              </a:rPr>
              <a:t>ARIMA(0,1,1) x (1,1,0)</a:t>
            </a:r>
            <a:r>
              <a:rPr lang="en-US" sz="2600" baseline="-25000" dirty="0">
                <a:latin typeface="+mn-ea"/>
              </a:rPr>
              <a:t>2 . </a:t>
            </a:r>
            <a:r>
              <a:rPr lang="en-US" sz="2600" dirty="0">
                <a:latin typeface="+mn-ea"/>
              </a:rPr>
              <a:t>The model diagnostic plot for these two models are shown below: </a:t>
            </a:r>
            <a:endParaRPr lang="en-US" sz="2600" dirty="0">
              <a:latin typeface="+mn-ea"/>
              <a:ea typeface="+mn-ea"/>
            </a:endParaRPr>
          </a:p>
        </p:txBody>
      </p:sp>
      <p:pic>
        <p:nvPicPr>
          <p:cNvPr id="47" name="Picture 46">
            <a:extLst>
              <a:ext uri="{FF2B5EF4-FFF2-40B4-BE49-F238E27FC236}">
                <a16:creationId xmlns:a16="http://schemas.microsoft.com/office/drawing/2014/main" id="{814C1725-9B5A-BE41-8CF4-BE8ECB2F75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01002" y="9986142"/>
            <a:ext cx="10027594" cy="5871671"/>
          </a:xfrm>
          <a:prstGeom prst="rect">
            <a:avLst/>
          </a:prstGeom>
        </p:spPr>
      </p:pic>
      <p:sp>
        <p:nvSpPr>
          <p:cNvPr id="48" name="TextBox 47">
            <a:extLst>
              <a:ext uri="{FF2B5EF4-FFF2-40B4-BE49-F238E27FC236}">
                <a16:creationId xmlns:a16="http://schemas.microsoft.com/office/drawing/2014/main" id="{636CAAB3-1C52-7C4C-8DFA-4D37132EBB68}"/>
              </a:ext>
            </a:extLst>
          </p:cNvPr>
          <p:cNvSpPr txBox="1"/>
          <p:nvPr/>
        </p:nvSpPr>
        <p:spPr>
          <a:xfrm>
            <a:off x="36674624" y="11079305"/>
            <a:ext cx="4274490" cy="461665"/>
          </a:xfrm>
          <a:prstGeom prst="rect">
            <a:avLst/>
          </a:prstGeom>
          <a:noFill/>
        </p:spPr>
        <p:txBody>
          <a:bodyPr wrap="square" rtlCol="0">
            <a:spAutoFit/>
          </a:bodyPr>
          <a:lstStyle/>
          <a:p>
            <a:r>
              <a:rPr lang="en-US" sz="2400" b="1" dirty="0">
                <a:latin typeface="+mj-ea"/>
                <a:ea typeface="+mj-ea"/>
              </a:rPr>
              <a:t>Conventional Avocados: </a:t>
            </a:r>
          </a:p>
        </p:txBody>
      </p:sp>
      <p:sp>
        <p:nvSpPr>
          <p:cNvPr id="49" name="TextBox 48">
            <a:extLst>
              <a:ext uri="{FF2B5EF4-FFF2-40B4-BE49-F238E27FC236}">
                <a16:creationId xmlns:a16="http://schemas.microsoft.com/office/drawing/2014/main" id="{9F336C70-2808-5142-B6D5-BFD01220DA51}"/>
              </a:ext>
            </a:extLst>
          </p:cNvPr>
          <p:cNvSpPr txBox="1"/>
          <p:nvPr/>
        </p:nvSpPr>
        <p:spPr>
          <a:xfrm>
            <a:off x="36581505" y="16042024"/>
            <a:ext cx="4274490" cy="461665"/>
          </a:xfrm>
          <a:prstGeom prst="rect">
            <a:avLst/>
          </a:prstGeom>
          <a:noFill/>
        </p:spPr>
        <p:txBody>
          <a:bodyPr wrap="square" rtlCol="0">
            <a:spAutoFit/>
          </a:bodyPr>
          <a:lstStyle/>
          <a:p>
            <a:r>
              <a:rPr lang="en-US" sz="2400" b="1" dirty="0">
                <a:latin typeface="+mj-ea"/>
                <a:ea typeface="+mj-ea"/>
              </a:rPr>
              <a:t>Organic Avocados: </a:t>
            </a:r>
          </a:p>
        </p:txBody>
      </p:sp>
      <p:pic>
        <p:nvPicPr>
          <p:cNvPr id="51" name="Picture 50">
            <a:extLst>
              <a:ext uri="{FF2B5EF4-FFF2-40B4-BE49-F238E27FC236}">
                <a16:creationId xmlns:a16="http://schemas.microsoft.com/office/drawing/2014/main" id="{BC42B246-3691-E74E-A0F8-3DE17197BB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32995" y="16161391"/>
            <a:ext cx="10020300" cy="5867400"/>
          </a:xfrm>
          <a:prstGeom prst="rect">
            <a:avLst/>
          </a:prstGeom>
        </p:spPr>
      </p:pic>
      <p:sp>
        <p:nvSpPr>
          <p:cNvPr id="52" name="TextBox 19">
            <a:extLst>
              <a:ext uri="{FF2B5EF4-FFF2-40B4-BE49-F238E27FC236}">
                <a16:creationId xmlns:a16="http://schemas.microsoft.com/office/drawing/2014/main" id="{90F96416-A794-B444-A031-F24FB778EF76}"/>
              </a:ext>
            </a:extLst>
          </p:cNvPr>
          <p:cNvSpPr txBox="1">
            <a:spLocks noChangeArrowheads="1"/>
          </p:cNvSpPr>
          <p:nvPr/>
        </p:nvSpPr>
        <p:spPr bwMode="auto">
          <a:xfrm>
            <a:off x="21427396" y="22220360"/>
            <a:ext cx="9601200" cy="290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latin typeface="+mn-ea"/>
                <a:ea typeface="+mn-ea"/>
              </a:rPr>
              <a:t>These two diagnostic plots show that both of the models are performing well. </a:t>
            </a:r>
          </a:p>
          <a:p>
            <a:pPr marL="457200" indent="-457200">
              <a:lnSpc>
                <a:spcPct val="110000"/>
              </a:lnSpc>
              <a:buFont typeface="Arial" panose="020B0604020202020204" pitchFamily="34" charset="0"/>
              <a:buChar char="•"/>
            </a:pPr>
            <a:r>
              <a:rPr lang="en-US" sz="2400" dirty="0">
                <a:latin typeface="+mn-ea"/>
                <a:ea typeface="+mn-ea"/>
              </a:rPr>
              <a:t>Standardized Residuals: no clear pattern.</a:t>
            </a:r>
          </a:p>
          <a:p>
            <a:pPr marL="457200" indent="-457200">
              <a:lnSpc>
                <a:spcPct val="110000"/>
              </a:lnSpc>
              <a:buFont typeface="Arial" panose="020B0604020202020204" pitchFamily="34" charset="0"/>
              <a:buChar char="•"/>
            </a:pPr>
            <a:r>
              <a:rPr lang="en-US" sz="2400" dirty="0">
                <a:latin typeface="+mn-ea"/>
                <a:ea typeface="+mn-ea"/>
              </a:rPr>
              <a:t>ACF of Residuals: all lags are within the critical lines.</a:t>
            </a:r>
          </a:p>
          <a:p>
            <a:pPr marL="457200" indent="-457200">
              <a:lnSpc>
                <a:spcPct val="110000"/>
              </a:lnSpc>
              <a:buFont typeface="Arial" panose="020B0604020202020204" pitchFamily="34" charset="0"/>
              <a:buChar char="•"/>
            </a:pPr>
            <a:r>
              <a:rPr lang="en-US" sz="2400" dirty="0">
                <a:latin typeface="+mn-ea"/>
                <a:ea typeface="+mn-ea"/>
              </a:rPr>
              <a:t>Normal QQ plot: all residuals lies within the grey area.</a:t>
            </a:r>
          </a:p>
          <a:p>
            <a:pPr marL="457200" indent="-457200">
              <a:lnSpc>
                <a:spcPct val="110000"/>
              </a:lnSpc>
              <a:buFont typeface="Arial" panose="020B0604020202020204" pitchFamily="34" charset="0"/>
              <a:buChar char="•"/>
            </a:pPr>
            <a:r>
              <a:rPr lang="en-US" sz="2400" dirty="0" err="1">
                <a:latin typeface="+mn-ea"/>
                <a:ea typeface="+mn-ea"/>
              </a:rPr>
              <a:t>Ljung</a:t>
            </a:r>
            <a:r>
              <a:rPr lang="en-US" sz="2400" dirty="0">
                <a:latin typeface="+mn-ea"/>
                <a:ea typeface="+mn-ea"/>
              </a:rPr>
              <a:t>-Box statistics: the p-value of all lags lie above the critical line. </a:t>
            </a:r>
          </a:p>
        </p:txBody>
      </p:sp>
      <p:sp>
        <p:nvSpPr>
          <p:cNvPr id="53" name="TextBox 19">
            <a:extLst>
              <a:ext uri="{FF2B5EF4-FFF2-40B4-BE49-F238E27FC236}">
                <a16:creationId xmlns:a16="http://schemas.microsoft.com/office/drawing/2014/main" id="{62DC7A5A-BCF7-044B-B94D-5EBB275BB3CD}"/>
              </a:ext>
            </a:extLst>
          </p:cNvPr>
          <p:cNvSpPr txBox="1">
            <a:spLocks noChangeArrowheads="1"/>
          </p:cNvSpPr>
          <p:nvPr/>
        </p:nvSpPr>
        <p:spPr bwMode="auto">
          <a:xfrm>
            <a:off x="21729441" y="25093018"/>
            <a:ext cx="9601200" cy="168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latin typeface="+mn-ea"/>
                <a:ea typeface="+mn-ea"/>
              </a:rPr>
              <a:t>The detailed information of these two fitted models is shown below. We can see that all coefficients in the models are statistically significant. Also, the AIC and BIC look fine. Therefore I think these two models fit the data well, and I decide to use them for forecasting. </a:t>
            </a:r>
          </a:p>
        </p:txBody>
      </p:sp>
      <p:pic>
        <p:nvPicPr>
          <p:cNvPr id="55" name="Picture 54">
            <a:extLst>
              <a:ext uri="{FF2B5EF4-FFF2-40B4-BE49-F238E27FC236}">
                <a16:creationId xmlns:a16="http://schemas.microsoft.com/office/drawing/2014/main" id="{559CACB6-FF0E-2040-9DBB-1816BA86D2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272723" y="5068338"/>
            <a:ext cx="3908492" cy="3027305"/>
          </a:xfrm>
          <a:prstGeom prst="rect">
            <a:avLst/>
          </a:prstGeom>
        </p:spPr>
      </p:pic>
      <p:pic>
        <p:nvPicPr>
          <p:cNvPr id="59" name="Picture 58">
            <a:extLst>
              <a:ext uri="{FF2B5EF4-FFF2-40B4-BE49-F238E27FC236}">
                <a16:creationId xmlns:a16="http://schemas.microsoft.com/office/drawing/2014/main" id="{825F4AD7-78FB-3940-9C00-1E05E8F53D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69925" y="5105474"/>
            <a:ext cx="3717439" cy="3059841"/>
          </a:xfrm>
          <a:prstGeom prst="rect">
            <a:avLst/>
          </a:prstGeom>
        </p:spPr>
      </p:pic>
      <p:pic>
        <p:nvPicPr>
          <p:cNvPr id="61" name="Picture 60">
            <a:extLst>
              <a:ext uri="{FF2B5EF4-FFF2-40B4-BE49-F238E27FC236}">
                <a16:creationId xmlns:a16="http://schemas.microsoft.com/office/drawing/2014/main" id="{FF131A34-520E-2044-83B8-D665C990706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75228" y="382807"/>
            <a:ext cx="4140200" cy="4102100"/>
          </a:xfrm>
          <a:prstGeom prst="rect">
            <a:avLst/>
          </a:prstGeom>
        </p:spPr>
      </p:pic>
      <p:sp>
        <p:nvSpPr>
          <p:cNvPr id="62" name="TextBox 19">
            <a:extLst>
              <a:ext uri="{FF2B5EF4-FFF2-40B4-BE49-F238E27FC236}">
                <a16:creationId xmlns:a16="http://schemas.microsoft.com/office/drawing/2014/main" id="{DA80344C-9E67-A142-A94E-482433407DB7}"/>
              </a:ext>
            </a:extLst>
          </p:cNvPr>
          <p:cNvSpPr txBox="1">
            <a:spLocks noChangeArrowheads="1"/>
          </p:cNvSpPr>
          <p:nvPr/>
        </p:nvSpPr>
        <p:spPr bwMode="auto">
          <a:xfrm>
            <a:off x="32091866" y="9049100"/>
            <a:ext cx="9601200" cy="168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latin typeface="+mn-ea"/>
                <a:ea typeface="+mn-ea"/>
              </a:rPr>
              <a:t>I plotted the forecasted value based on the two models. The red dots indicate the forecast values and the blue dots present the actual values. On the right of the forecast plots, are the 95% confidence intervals. </a:t>
            </a:r>
          </a:p>
        </p:txBody>
      </p:sp>
      <p:pic>
        <p:nvPicPr>
          <p:cNvPr id="4" name="Picture 3">
            <a:extLst>
              <a:ext uri="{FF2B5EF4-FFF2-40B4-BE49-F238E27FC236}">
                <a16:creationId xmlns:a16="http://schemas.microsoft.com/office/drawing/2014/main" id="{24496F2F-E2DC-3D4E-925E-31B42B5532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26291" y="5102590"/>
            <a:ext cx="9783401" cy="5728683"/>
          </a:xfrm>
          <a:prstGeom prst="rect">
            <a:avLst/>
          </a:prstGeom>
        </p:spPr>
      </p:pic>
      <p:sp>
        <p:nvSpPr>
          <p:cNvPr id="38" name="TextBox 37">
            <a:extLst>
              <a:ext uri="{FF2B5EF4-FFF2-40B4-BE49-F238E27FC236}">
                <a16:creationId xmlns:a16="http://schemas.microsoft.com/office/drawing/2014/main" id="{9782DEC1-CEC6-DE47-B785-16A2C746D971}"/>
              </a:ext>
            </a:extLst>
          </p:cNvPr>
          <p:cNvSpPr txBox="1"/>
          <p:nvPr/>
        </p:nvSpPr>
        <p:spPr>
          <a:xfrm>
            <a:off x="21287393" y="9542089"/>
            <a:ext cx="4274490" cy="461665"/>
          </a:xfrm>
          <a:prstGeom prst="rect">
            <a:avLst/>
          </a:prstGeom>
          <a:noFill/>
        </p:spPr>
        <p:txBody>
          <a:bodyPr wrap="square" rtlCol="0">
            <a:spAutoFit/>
          </a:bodyPr>
          <a:lstStyle/>
          <a:p>
            <a:r>
              <a:rPr lang="en-US" sz="2400" b="1" dirty="0">
                <a:latin typeface="+mj-ea"/>
                <a:ea typeface="+mj-ea"/>
              </a:rPr>
              <a:t>Conventional Avocados: </a:t>
            </a:r>
          </a:p>
        </p:txBody>
      </p:sp>
      <p:pic>
        <p:nvPicPr>
          <p:cNvPr id="11" name="Picture 10">
            <a:extLst>
              <a:ext uri="{FF2B5EF4-FFF2-40B4-BE49-F238E27FC236}">
                <a16:creationId xmlns:a16="http://schemas.microsoft.com/office/drawing/2014/main" id="{BC8C6028-C0F4-434C-9A34-3570829829F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579345" y="11766950"/>
            <a:ext cx="5517915" cy="1103583"/>
          </a:xfrm>
          <a:prstGeom prst="rect">
            <a:avLst/>
          </a:prstGeom>
        </p:spPr>
      </p:pic>
      <p:sp>
        <p:nvSpPr>
          <p:cNvPr id="46" name="TextBox 19">
            <a:extLst>
              <a:ext uri="{FF2B5EF4-FFF2-40B4-BE49-F238E27FC236}">
                <a16:creationId xmlns:a16="http://schemas.microsoft.com/office/drawing/2014/main" id="{45A8D7DB-E279-3B4C-A476-B5A66F305158}"/>
              </a:ext>
            </a:extLst>
          </p:cNvPr>
          <p:cNvSpPr txBox="1">
            <a:spLocks noChangeArrowheads="1"/>
          </p:cNvSpPr>
          <p:nvPr/>
        </p:nvSpPr>
        <p:spPr bwMode="auto">
          <a:xfrm>
            <a:off x="32131204" y="21996136"/>
            <a:ext cx="9601200" cy="209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latin typeface="+mn-ea"/>
                <a:ea typeface="+mn-ea"/>
              </a:rPr>
              <a:t>We can see that all the true values fall into the 95% confidence interval. Also, from the two forecasting plot, the forecasted value correctly capture the overall trend of the true observations. Therefore, in conclusion, I successfully predict the future price of avocados with SARIMA time series models. </a:t>
            </a:r>
          </a:p>
        </p:txBody>
      </p:sp>
      <p:sp>
        <p:nvSpPr>
          <p:cNvPr id="50" name="TextBox 19">
            <a:extLst>
              <a:ext uri="{FF2B5EF4-FFF2-40B4-BE49-F238E27FC236}">
                <a16:creationId xmlns:a16="http://schemas.microsoft.com/office/drawing/2014/main" id="{3B22DF9D-2537-E24B-9E3D-63BD500447B0}"/>
              </a:ext>
            </a:extLst>
          </p:cNvPr>
          <p:cNvSpPr txBox="1">
            <a:spLocks noChangeArrowheads="1"/>
          </p:cNvSpPr>
          <p:nvPr/>
        </p:nvSpPr>
        <p:spPr bwMode="auto">
          <a:xfrm>
            <a:off x="32186164" y="25127941"/>
            <a:ext cx="9601200" cy="209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2400" dirty="0">
                <a:latin typeface="+mn-ea"/>
                <a:ea typeface="+mn-ea"/>
              </a:rPr>
              <a:t>Although the “Region” data is not complete for many cities and regions, I suspect that the time series patterns for different regions will be very different. Therefore, in the future, if I can get more detailed data, I think I should perform the time series analysis separately in different regions to further increase the accuracy. </a:t>
            </a:r>
          </a:p>
        </p:txBody>
      </p:sp>
      <p:sp>
        <p:nvSpPr>
          <p:cNvPr id="54" name="TextBox 53">
            <a:extLst>
              <a:ext uri="{FF2B5EF4-FFF2-40B4-BE49-F238E27FC236}">
                <a16:creationId xmlns:a16="http://schemas.microsoft.com/office/drawing/2014/main" id="{0C54C6E0-515D-2542-9DDD-E244AEA5B859}"/>
              </a:ext>
            </a:extLst>
          </p:cNvPr>
          <p:cNvSpPr txBox="1"/>
          <p:nvPr/>
        </p:nvSpPr>
        <p:spPr>
          <a:xfrm>
            <a:off x="21428217" y="15611774"/>
            <a:ext cx="4274490" cy="461665"/>
          </a:xfrm>
          <a:prstGeom prst="rect">
            <a:avLst/>
          </a:prstGeom>
          <a:noFill/>
        </p:spPr>
        <p:txBody>
          <a:bodyPr wrap="square" rtlCol="0">
            <a:spAutoFit/>
          </a:bodyPr>
          <a:lstStyle/>
          <a:p>
            <a:r>
              <a:rPr lang="en-US" sz="2400" b="1" dirty="0">
                <a:latin typeface="+mj-ea"/>
                <a:ea typeface="+mj-ea"/>
              </a:rPr>
              <a:t>Organic Avocados: </a:t>
            </a:r>
          </a:p>
        </p:txBody>
      </p:sp>
      <p:pic>
        <p:nvPicPr>
          <p:cNvPr id="17" name="Picture 16">
            <a:extLst>
              <a:ext uri="{FF2B5EF4-FFF2-40B4-BE49-F238E27FC236}">
                <a16:creationId xmlns:a16="http://schemas.microsoft.com/office/drawing/2014/main" id="{04845C4B-1ADB-E94E-A9CB-F17BB21F5A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621875" y="16681853"/>
            <a:ext cx="5362680" cy="1069565"/>
          </a:xfrm>
          <a:prstGeom prst="rect">
            <a:avLst/>
          </a:prstGeom>
        </p:spPr>
      </p:pic>
      <p:pic>
        <p:nvPicPr>
          <p:cNvPr id="25" name="Picture 24">
            <a:extLst>
              <a:ext uri="{FF2B5EF4-FFF2-40B4-BE49-F238E27FC236}">
                <a16:creationId xmlns:a16="http://schemas.microsoft.com/office/drawing/2014/main" id="{4BEFE17D-C33C-7A48-B20C-D0B44AADBFA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671997" y="799271"/>
            <a:ext cx="4440939" cy="3817005"/>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3655</TotalTime>
  <Words>913</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Nunito Black</vt:lpstr>
      <vt:lpstr>Nunito</vt:lpstr>
      <vt:lpstr>Open Sans</vt:lpstr>
      <vt:lpstr>Franklin Gothic Medium</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51</cp:revision>
  <cp:lastPrinted>2013-03-27T18:07:17Z</cp:lastPrinted>
  <dcterms:modified xsi:type="dcterms:W3CDTF">2020-04-24T17:37:38Z</dcterms:modified>
  <cp:category>templates for scientific poster</cp:category>
</cp:coreProperties>
</file>