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00b49125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00b4912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https://drive.google.com/file/d/1ZNyPEeGi7GL4ajJ8_wHhrTLSzK9d4uXj/view?usp=drive_link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00b49125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00b49125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00b491259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00b491259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00b4912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00b4912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https://docs.google.com/document/d/1iCElMeUvEEOrwoSYB77B3uzam4G-qRfgTajYBdUFy1c/edit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00b4912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00b4912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00b4912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00b4912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00b49125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00b49125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file/d/1ZNyPEeGi7GL4ajJ8_wHhrTLSzK9d4uXj/view?usp=driv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iCElMeUvEEOrwoSYB77B3uzam4G-qRfgTajYBdUFy1c/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ublic.tableau.com/app/profile/vani.prasad/viz/MarketFlash_17231258928270/Dashboard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0" y="0"/>
            <a:ext cx="6663300" cy="27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500"/>
              <a:t>MarketFlash Project</a:t>
            </a:r>
            <a:endParaRPr b="1" sz="5500"/>
          </a:p>
          <a:p>
            <a:pPr indent="0" lvl="0" marL="0" rtl="0" algn="ctr">
              <a:spcBef>
                <a:spcPts val="0"/>
              </a:spcBef>
              <a:spcAft>
                <a:spcPts val="0"/>
              </a:spcAft>
              <a:buNone/>
            </a:pPr>
            <a:r>
              <a:t/>
            </a:r>
            <a:endParaRPr sz="4800"/>
          </a:p>
        </p:txBody>
      </p:sp>
      <p:sp>
        <p:nvSpPr>
          <p:cNvPr id="86" name="Google Shape;86;p13"/>
          <p:cNvSpPr txBox="1"/>
          <p:nvPr>
            <p:ph idx="1" type="subTitle"/>
          </p:nvPr>
        </p:nvSpPr>
        <p:spPr>
          <a:xfrm>
            <a:off x="211525" y="1914900"/>
            <a:ext cx="8542200" cy="8823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sz="2250">
              <a:solidFill>
                <a:schemeClr val="dk1"/>
              </a:solidFill>
              <a:highlight>
                <a:srgbClr val="222529"/>
              </a:highlight>
            </a:endParaRPr>
          </a:p>
          <a:p>
            <a:pPr indent="0" lvl="0" marL="0" rtl="0" algn="l">
              <a:lnSpc>
                <a:spcPct val="90000"/>
              </a:lnSpc>
              <a:spcBef>
                <a:spcPts val="0"/>
              </a:spcBef>
              <a:spcAft>
                <a:spcPts val="0"/>
              </a:spcAft>
              <a:buNone/>
            </a:pPr>
            <a:r>
              <a:rPr b="1" lang="en" sz="2650">
                <a:solidFill>
                  <a:srgbClr val="F8F8F8"/>
                </a:solidFill>
                <a:highlight>
                  <a:schemeClr val="dk1"/>
                </a:highlight>
              </a:rPr>
              <a:t>Enhancing Business Operations with Data Insights</a:t>
            </a:r>
            <a:endParaRPr b="1" sz="3750">
              <a:solidFill>
                <a:srgbClr val="F8F8F8"/>
              </a:solidFill>
              <a:highlight>
                <a:schemeClr val="dk1"/>
              </a:highlight>
            </a:endParaRPr>
          </a:p>
          <a:p>
            <a:pPr indent="0" lvl="0" marL="457200" rtl="0" algn="l">
              <a:lnSpc>
                <a:spcPct val="90000"/>
              </a:lnSpc>
              <a:spcBef>
                <a:spcPts val="0"/>
              </a:spcBef>
              <a:spcAft>
                <a:spcPts val="0"/>
              </a:spcAft>
              <a:buNone/>
            </a:pPr>
            <a:r>
              <a:rPr b="1" lang="en" sz="2450">
                <a:solidFill>
                  <a:srgbClr val="D1D2D3"/>
                </a:solidFill>
                <a:highlight>
                  <a:srgbClr val="222529"/>
                </a:highlight>
              </a:rPr>
              <a:t>                   </a:t>
            </a:r>
            <a:endParaRPr b="1" sz="2450">
              <a:solidFill>
                <a:srgbClr val="D1D2D3"/>
              </a:solidFill>
              <a:highlight>
                <a:srgbClr val="222529"/>
              </a:highlight>
            </a:endParaRPr>
          </a:p>
          <a:p>
            <a:pPr indent="-339725" lvl="0" marL="457200" rtl="0" algn="l">
              <a:lnSpc>
                <a:spcPct val="90000"/>
              </a:lnSpc>
              <a:spcBef>
                <a:spcPts val="0"/>
              </a:spcBef>
              <a:spcAft>
                <a:spcPts val="0"/>
              </a:spcAft>
              <a:buClr>
                <a:srgbClr val="F8F8F8"/>
              </a:buClr>
              <a:buSzPts val="1750"/>
              <a:buAutoNum type="arabicPeriod"/>
            </a:pPr>
            <a:r>
              <a:rPr b="1" lang="en" sz="1750">
                <a:solidFill>
                  <a:srgbClr val="F8F8F8"/>
                </a:solidFill>
                <a:highlight>
                  <a:schemeClr val="dk1"/>
                </a:highlight>
              </a:rPr>
              <a:t>Lillian</a:t>
            </a:r>
            <a:r>
              <a:rPr b="1" lang="en" sz="1750">
                <a:solidFill>
                  <a:srgbClr val="F8F8F8"/>
                </a:solidFill>
                <a:highlight>
                  <a:schemeClr val="dk1"/>
                </a:highlight>
              </a:rPr>
              <a:t> Fuchs</a:t>
            </a:r>
            <a:endParaRPr b="1" sz="1750">
              <a:solidFill>
                <a:srgbClr val="F8F8F8"/>
              </a:solidFill>
              <a:highlight>
                <a:schemeClr val="dk1"/>
              </a:highlight>
            </a:endParaRPr>
          </a:p>
          <a:p>
            <a:pPr indent="-339725" lvl="0" marL="457200" rtl="0" algn="l">
              <a:lnSpc>
                <a:spcPct val="90000"/>
              </a:lnSpc>
              <a:spcBef>
                <a:spcPts val="0"/>
              </a:spcBef>
              <a:spcAft>
                <a:spcPts val="0"/>
              </a:spcAft>
              <a:buClr>
                <a:srgbClr val="F8F8F8"/>
              </a:buClr>
              <a:buSzPts val="1750"/>
              <a:buAutoNum type="arabicPeriod"/>
            </a:pPr>
            <a:r>
              <a:rPr b="1" lang="en" sz="1750">
                <a:solidFill>
                  <a:srgbClr val="F8F8F8"/>
                </a:solidFill>
                <a:highlight>
                  <a:schemeClr val="dk1"/>
                </a:highlight>
              </a:rPr>
              <a:t>DR. Nancy Wanja</a:t>
            </a:r>
            <a:endParaRPr b="1" sz="1750">
              <a:solidFill>
                <a:srgbClr val="F8F8F8"/>
              </a:solidFill>
              <a:highlight>
                <a:schemeClr val="dk1"/>
              </a:highlight>
            </a:endParaRPr>
          </a:p>
          <a:p>
            <a:pPr indent="-339725" lvl="0" marL="457200" rtl="0" algn="l">
              <a:lnSpc>
                <a:spcPct val="90000"/>
              </a:lnSpc>
              <a:spcBef>
                <a:spcPts val="0"/>
              </a:spcBef>
              <a:spcAft>
                <a:spcPts val="0"/>
              </a:spcAft>
              <a:buClr>
                <a:srgbClr val="F8F8F8"/>
              </a:buClr>
              <a:buSzPts val="1750"/>
              <a:buAutoNum type="arabicPeriod"/>
            </a:pPr>
            <a:r>
              <a:rPr b="1" lang="en" sz="1750">
                <a:solidFill>
                  <a:srgbClr val="F8F8F8"/>
                </a:solidFill>
                <a:highlight>
                  <a:schemeClr val="dk1"/>
                </a:highlight>
              </a:rPr>
              <a:t>Vani Prasad</a:t>
            </a:r>
            <a:endParaRPr b="1" sz="1750">
              <a:solidFill>
                <a:srgbClr val="F8F8F8"/>
              </a:solidFill>
              <a:highlight>
                <a:schemeClr val="dk1"/>
              </a:highlight>
            </a:endParaRPr>
          </a:p>
          <a:p>
            <a:pPr indent="-339725" lvl="0" marL="457200" rtl="0" algn="l">
              <a:lnSpc>
                <a:spcPct val="90000"/>
              </a:lnSpc>
              <a:spcBef>
                <a:spcPts val="0"/>
              </a:spcBef>
              <a:spcAft>
                <a:spcPts val="0"/>
              </a:spcAft>
              <a:buClr>
                <a:srgbClr val="F8F8F8"/>
              </a:buClr>
              <a:buSzPts val="1750"/>
              <a:buAutoNum type="arabicPeriod"/>
            </a:pPr>
            <a:r>
              <a:rPr b="1" lang="en" sz="1750">
                <a:solidFill>
                  <a:srgbClr val="F8F8F8"/>
                </a:solidFill>
                <a:highlight>
                  <a:schemeClr val="dk1"/>
                </a:highlight>
              </a:rPr>
              <a:t>Sumaya Parvin</a:t>
            </a:r>
            <a:endParaRPr b="1" sz="1750">
              <a:solidFill>
                <a:srgbClr val="F8F8F8"/>
              </a:solidFill>
              <a:highlight>
                <a:schemeClr val="dk1"/>
              </a:highlight>
            </a:endParaRPr>
          </a:p>
          <a:p>
            <a:pPr indent="-339725" lvl="0" marL="457200" rtl="0" algn="l">
              <a:lnSpc>
                <a:spcPct val="90000"/>
              </a:lnSpc>
              <a:spcBef>
                <a:spcPts val="0"/>
              </a:spcBef>
              <a:spcAft>
                <a:spcPts val="0"/>
              </a:spcAft>
              <a:buClr>
                <a:srgbClr val="F8F8F8"/>
              </a:buClr>
              <a:buSzPts val="1750"/>
              <a:buAutoNum type="arabicPeriod"/>
            </a:pPr>
            <a:r>
              <a:rPr b="1" lang="en" sz="1750">
                <a:solidFill>
                  <a:srgbClr val="F8F8F8"/>
                </a:solidFill>
                <a:highlight>
                  <a:schemeClr val="dk1"/>
                </a:highlight>
              </a:rPr>
              <a:t>Florence Kirmes</a:t>
            </a:r>
            <a:endParaRPr b="1" sz="1750">
              <a:solidFill>
                <a:srgbClr val="F8F8F8"/>
              </a:solidFill>
              <a:highlight>
                <a:schemeClr val="dk1"/>
              </a:highlight>
            </a:endParaRPr>
          </a:p>
          <a:p>
            <a:pPr indent="0" lvl="0" marL="457200" rtl="0" algn="l">
              <a:lnSpc>
                <a:spcPct val="90000"/>
              </a:lnSpc>
              <a:spcBef>
                <a:spcPts val="0"/>
              </a:spcBef>
              <a:spcAft>
                <a:spcPts val="0"/>
              </a:spcAft>
              <a:buNone/>
            </a:pPr>
            <a:r>
              <a:t/>
            </a:r>
            <a:endParaRPr b="1" sz="2450">
              <a:solidFill>
                <a:srgbClr val="F8F8F8"/>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0" y="218225"/>
            <a:ext cx="41433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92" name="Google Shape;92;p14"/>
          <p:cNvSpPr txBox="1"/>
          <p:nvPr>
            <p:ph idx="1" type="subTitle"/>
          </p:nvPr>
        </p:nvSpPr>
        <p:spPr>
          <a:xfrm>
            <a:off x="0" y="1057025"/>
            <a:ext cx="9144000" cy="40866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2400">
                <a:solidFill>
                  <a:srgbClr val="000000"/>
                </a:solidFill>
                <a:latin typeface="Arial"/>
                <a:ea typeface="Arial"/>
                <a:cs typeface="Arial"/>
                <a:sym typeface="Arial"/>
              </a:rPr>
              <a:t>We will be presenting to you the project we've been working on for MarketFlash, a growing marketing company. Our goal was to design and build a powerful database and an insightful dashboard to help MarketFlash manage their data more effectively and make informed business decisions.</a:t>
            </a:r>
            <a:endParaRPr b="1" sz="2400">
              <a:solidFill>
                <a:srgbClr val="000000"/>
              </a:solidFill>
              <a:latin typeface="Arial"/>
              <a:ea typeface="Arial"/>
              <a:cs typeface="Arial"/>
              <a:sym typeface="Arial"/>
            </a:endParaRPr>
          </a:p>
          <a:p>
            <a:pPr indent="0" lvl="0" marL="0" rtl="0" algn="ctr">
              <a:lnSpc>
                <a:spcPct val="115000"/>
              </a:lnSpc>
              <a:spcBef>
                <a:spcPts val="1200"/>
              </a:spcBef>
              <a:spcAft>
                <a:spcPts val="1200"/>
              </a:spcAft>
              <a:buNone/>
            </a:pPr>
            <a:r>
              <a:rPr b="1" lang="en" sz="2400" u="sng">
                <a:solidFill>
                  <a:schemeClr val="hlink"/>
                </a:solidFill>
                <a:latin typeface="Arial"/>
                <a:ea typeface="Arial"/>
                <a:cs typeface="Arial"/>
                <a:sym typeface="Arial"/>
                <a:hlinkClick r:id="rId3"/>
              </a:rPr>
              <a:t>Link to Video Presentation</a:t>
            </a:r>
            <a:endParaRPr b="1" sz="3200">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0" y="0"/>
            <a:ext cx="4935000" cy="8388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200"/>
              </a:spcAft>
              <a:buNone/>
            </a:pPr>
            <a:r>
              <a:rPr b="1" lang="en" sz="1100">
                <a:solidFill>
                  <a:srgbClr val="000000"/>
                </a:solidFill>
                <a:latin typeface="Arial"/>
                <a:ea typeface="Arial"/>
                <a:cs typeface="Arial"/>
                <a:sym typeface="Arial"/>
              </a:rPr>
              <a:t> </a:t>
            </a:r>
            <a:r>
              <a:rPr b="1" lang="en" sz="3100">
                <a:highlight>
                  <a:schemeClr val="dk1"/>
                </a:highlight>
                <a:latin typeface="Arial"/>
                <a:ea typeface="Arial"/>
                <a:cs typeface="Arial"/>
                <a:sym typeface="Arial"/>
              </a:rPr>
              <a:t>Project Objectives</a:t>
            </a:r>
            <a:endParaRPr b="1">
              <a:highlight>
                <a:schemeClr val="dk1"/>
              </a:highlight>
            </a:endParaRPr>
          </a:p>
        </p:txBody>
      </p:sp>
      <p:sp>
        <p:nvSpPr>
          <p:cNvPr id="98" name="Google Shape;98;p15"/>
          <p:cNvSpPr txBox="1"/>
          <p:nvPr>
            <p:ph idx="1" type="subTitle"/>
          </p:nvPr>
        </p:nvSpPr>
        <p:spPr>
          <a:xfrm>
            <a:off x="-27900" y="1447325"/>
            <a:ext cx="9199800" cy="49875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None/>
            </a:pPr>
            <a:r>
              <a:rPr b="1" lang="en" sz="1900">
                <a:solidFill>
                  <a:srgbClr val="000000"/>
                </a:solidFill>
                <a:highlight>
                  <a:schemeClr val="dk1"/>
                </a:highlight>
                <a:latin typeface="Arial"/>
                <a:ea typeface="Arial"/>
                <a:cs typeface="Arial"/>
                <a:sym typeface="Arial"/>
              </a:rPr>
              <a:t> </a:t>
            </a:r>
            <a:r>
              <a:rPr b="1" lang="en" sz="6607">
                <a:solidFill>
                  <a:schemeClr val="dk1"/>
                </a:solidFill>
                <a:highlight>
                  <a:schemeClr val="lt1"/>
                </a:highlight>
                <a:latin typeface="Arial"/>
                <a:ea typeface="Arial"/>
                <a:cs typeface="Arial"/>
                <a:sym typeface="Arial"/>
              </a:rPr>
              <a:t>Our main objectives for this project were to:</a:t>
            </a:r>
            <a:endParaRPr b="1" sz="6607">
              <a:solidFill>
                <a:schemeClr val="dk1"/>
              </a:solidFill>
              <a:highlight>
                <a:schemeClr val="lt1"/>
              </a:highlight>
              <a:latin typeface="Arial"/>
              <a:ea typeface="Arial"/>
              <a:cs typeface="Arial"/>
              <a:sym typeface="Arial"/>
            </a:endParaRPr>
          </a:p>
          <a:p>
            <a:pPr indent="0" lvl="0" marL="457200" rtl="0" algn="l">
              <a:lnSpc>
                <a:spcPct val="115000"/>
              </a:lnSpc>
              <a:spcBef>
                <a:spcPts val="1200"/>
              </a:spcBef>
              <a:spcAft>
                <a:spcPts val="0"/>
              </a:spcAft>
              <a:buNone/>
            </a:pPr>
            <a:r>
              <a:rPr b="1" lang="en" sz="5007">
                <a:solidFill>
                  <a:srgbClr val="222529"/>
                </a:solidFill>
                <a:highlight>
                  <a:schemeClr val="lt1"/>
                </a:highlight>
                <a:latin typeface="Arial"/>
                <a:ea typeface="Arial"/>
                <a:cs typeface="Arial"/>
                <a:sym typeface="Arial"/>
              </a:rPr>
              <a:t>Transition </a:t>
            </a:r>
            <a:r>
              <a:rPr b="1" lang="en" sz="5007">
                <a:solidFill>
                  <a:srgbClr val="222529"/>
                </a:solidFill>
                <a:highlight>
                  <a:schemeClr val="lt1"/>
                </a:highlight>
                <a:latin typeface="Arial"/>
                <a:ea typeface="Arial"/>
                <a:cs typeface="Arial"/>
                <a:sym typeface="Arial"/>
              </a:rPr>
              <a:t>Market Flash's</a:t>
            </a:r>
            <a:r>
              <a:rPr b="1" lang="en" sz="5007">
                <a:solidFill>
                  <a:srgbClr val="222529"/>
                </a:solidFill>
                <a:highlight>
                  <a:schemeClr val="lt1"/>
                </a:highlight>
                <a:latin typeface="Arial"/>
                <a:ea typeface="Arial"/>
                <a:cs typeface="Arial"/>
                <a:sym typeface="Arial"/>
              </a:rPr>
              <a:t> data from spreadsheets to a more scalable and structured database.</a:t>
            </a:r>
            <a:endParaRPr b="1" sz="5007">
              <a:solidFill>
                <a:srgbClr val="222529"/>
              </a:solidFill>
              <a:highlight>
                <a:schemeClr val="lt1"/>
              </a:highlight>
              <a:latin typeface="Arial"/>
              <a:ea typeface="Arial"/>
              <a:cs typeface="Arial"/>
              <a:sym typeface="Arial"/>
            </a:endParaRPr>
          </a:p>
          <a:p>
            <a:pPr indent="0" lvl="0" marL="457200" rtl="0" algn="l">
              <a:lnSpc>
                <a:spcPct val="115000"/>
              </a:lnSpc>
              <a:spcBef>
                <a:spcPts val="1200"/>
              </a:spcBef>
              <a:spcAft>
                <a:spcPts val="0"/>
              </a:spcAft>
              <a:buNone/>
            </a:pPr>
            <a:r>
              <a:rPr b="1" lang="en" sz="5007">
                <a:solidFill>
                  <a:srgbClr val="222529"/>
                </a:solidFill>
                <a:highlight>
                  <a:schemeClr val="lt1"/>
                </a:highlight>
                <a:latin typeface="Arial"/>
                <a:ea typeface="Arial"/>
                <a:cs typeface="Arial"/>
                <a:sym typeface="Arial"/>
              </a:rPr>
              <a:t>Design a database that captures all necessary information about campaigns, clients, channels,and employees.</a:t>
            </a:r>
            <a:endParaRPr b="1" sz="5007">
              <a:solidFill>
                <a:srgbClr val="222529"/>
              </a:solidFill>
              <a:highlight>
                <a:schemeClr val="lt1"/>
              </a:highlight>
              <a:latin typeface="Arial"/>
              <a:ea typeface="Arial"/>
              <a:cs typeface="Arial"/>
              <a:sym typeface="Arial"/>
            </a:endParaRPr>
          </a:p>
          <a:p>
            <a:pPr indent="0" lvl="0" marL="457200" rtl="0" algn="l">
              <a:lnSpc>
                <a:spcPct val="115000"/>
              </a:lnSpc>
              <a:spcBef>
                <a:spcPts val="1200"/>
              </a:spcBef>
              <a:spcAft>
                <a:spcPts val="0"/>
              </a:spcAft>
              <a:buNone/>
            </a:pPr>
            <a:r>
              <a:rPr b="1" lang="en" sz="5007">
                <a:solidFill>
                  <a:srgbClr val="222529"/>
                </a:solidFill>
                <a:highlight>
                  <a:schemeClr val="lt1"/>
                </a:highlight>
                <a:latin typeface="Arial"/>
                <a:ea typeface="Arial"/>
                <a:cs typeface="Arial"/>
                <a:sym typeface="Arial"/>
              </a:rPr>
              <a:t>Create a user-friendly dashboard that provides clear visibility into business performance and key metrics.</a:t>
            </a:r>
            <a:endParaRPr b="1" sz="5007">
              <a:solidFill>
                <a:srgbClr val="222529"/>
              </a:solidFill>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rPr b="1" lang="en" sz="6207">
                <a:solidFill>
                  <a:schemeClr val="dk1"/>
                </a:solidFill>
                <a:highlight>
                  <a:schemeClr val="lt1"/>
                </a:highlight>
                <a:latin typeface="Arial"/>
                <a:ea typeface="Arial"/>
                <a:cs typeface="Arial"/>
                <a:sym typeface="Arial"/>
              </a:rPr>
              <a:t>MarketFlash initially faced several challenges:</a:t>
            </a:r>
            <a:endParaRPr b="1" sz="6207">
              <a:solidFill>
                <a:schemeClr val="dk1"/>
              </a:solidFill>
              <a:highlight>
                <a:schemeClr val="lt1"/>
              </a:highlight>
              <a:latin typeface="Arial"/>
              <a:ea typeface="Arial"/>
              <a:cs typeface="Arial"/>
              <a:sym typeface="Arial"/>
            </a:endParaRPr>
          </a:p>
          <a:p>
            <a:pPr indent="0" lvl="0" marL="457200" rtl="0" algn="l">
              <a:lnSpc>
                <a:spcPct val="115000"/>
              </a:lnSpc>
              <a:spcBef>
                <a:spcPts val="1200"/>
              </a:spcBef>
              <a:spcAft>
                <a:spcPts val="0"/>
              </a:spcAft>
              <a:buNone/>
            </a:pPr>
            <a:r>
              <a:rPr b="1" lang="en" sz="5007">
                <a:solidFill>
                  <a:srgbClr val="222529"/>
                </a:solidFill>
                <a:highlight>
                  <a:schemeClr val="lt1"/>
                </a:highlight>
                <a:latin typeface="Arial"/>
                <a:ea typeface="Arial"/>
                <a:cs typeface="Arial"/>
                <a:sym typeface="Arial"/>
              </a:rPr>
              <a:t>Managing a large volume of data in spreadsheets, which was becoming inefficient and error-prone.</a:t>
            </a:r>
            <a:endParaRPr b="1" sz="5007">
              <a:solidFill>
                <a:srgbClr val="222529"/>
              </a:solidFill>
              <a:highlight>
                <a:schemeClr val="lt1"/>
              </a:highlight>
              <a:latin typeface="Arial"/>
              <a:ea typeface="Arial"/>
              <a:cs typeface="Arial"/>
              <a:sym typeface="Arial"/>
            </a:endParaRPr>
          </a:p>
          <a:p>
            <a:pPr indent="0" lvl="0" marL="457200" rtl="0" algn="l">
              <a:lnSpc>
                <a:spcPct val="115000"/>
              </a:lnSpc>
              <a:spcBef>
                <a:spcPts val="1200"/>
              </a:spcBef>
              <a:spcAft>
                <a:spcPts val="0"/>
              </a:spcAft>
              <a:buNone/>
            </a:pPr>
            <a:r>
              <a:rPr b="1" lang="en" sz="5007">
                <a:solidFill>
                  <a:srgbClr val="222529"/>
                </a:solidFill>
                <a:highlight>
                  <a:schemeClr val="lt1"/>
                </a:highlight>
                <a:latin typeface="Arial"/>
                <a:ea typeface="Arial"/>
                <a:cs typeface="Arial"/>
                <a:sym typeface="Arial"/>
              </a:rPr>
              <a:t>Lack of centralized data storage, making it difficult to retrieve and analyze information.</a:t>
            </a:r>
            <a:endParaRPr b="1" sz="5007">
              <a:solidFill>
                <a:srgbClr val="222529"/>
              </a:solidFill>
              <a:highlight>
                <a:schemeClr val="lt1"/>
              </a:highlight>
              <a:latin typeface="Arial"/>
              <a:ea typeface="Arial"/>
              <a:cs typeface="Arial"/>
              <a:sym typeface="Arial"/>
            </a:endParaRPr>
          </a:p>
          <a:p>
            <a:pPr indent="0" lvl="0" marL="457200" rtl="0" algn="l">
              <a:lnSpc>
                <a:spcPct val="115000"/>
              </a:lnSpc>
              <a:spcBef>
                <a:spcPts val="1200"/>
              </a:spcBef>
              <a:spcAft>
                <a:spcPts val="0"/>
              </a:spcAft>
              <a:buNone/>
            </a:pPr>
            <a:r>
              <a:rPr b="1" lang="en" sz="5007">
                <a:solidFill>
                  <a:srgbClr val="222529"/>
                </a:solidFill>
                <a:highlight>
                  <a:schemeClr val="lt1"/>
                </a:highlight>
                <a:latin typeface="Arial"/>
                <a:ea typeface="Arial"/>
                <a:cs typeface="Arial"/>
                <a:sym typeface="Arial"/>
              </a:rPr>
              <a:t>The need for a comprehensive dashboard to visualize key business metrics and trends.</a:t>
            </a:r>
            <a:endParaRPr b="1" sz="5007">
              <a:solidFill>
                <a:srgbClr val="222529"/>
              </a:solidFill>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rPr b="1" lang="en" sz="6207">
                <a:solidFill>
                  <a:schemeClr val="dk1"/>
                </a:solidFill>
                <a:highlight>
                  <a:schemeClr val="lt1"/>
                </a:highlight>
                <a:latin typeface="Arial"/>
                <a:ea typeface="Arial"/>
                <a:cs typeface="Arial"/>
                <a:sym typeface="Arial"/>
              </a:rPr>
              <a:t>To address these challenges, we followed a structured methodology:</a:t>
            </a:r>
            <a:endParaRPr b="1" sz="6207">
              <a:solidFill>
                <a:schemeClr val="dk1"/>
              </a:solidFill>
              <a:highlight>
                <a:schemeClr val="lt1"/>
              </a:highlight>
              <a:latin typeface="Arial"/>
              <a:ea typeface="Arial"/>
              <a:cs typeface="Arial"/>
              <a:sym typeface="Arial"/>
            </a:endParaRPr>
          </a:p>
          <a:p>
            <a:pPr indent="-308097" lvl="0" marL="457200" rtl="0" algn="l">
              <a:lnSpc>
                <a:spcPct val="115000"/>
              </a:lnSpc>
              <a:spcBef>
                <a:spcPts val="1200"/>
              </a:spcBef>
              <a:spcAft>
                <a:spcPts val="0"/>
              </a:spcAft>
              <a:buClr>
                <a:srgbClr val="222529"/>
              </a:buClr>
              <a:buSzPct val="100000"/>
              <a:buFont typeface="Arial"/>
              <a:buAutoNum type="arabicPeriod"/>
            </a:pPr>
            <a:r>
              <a:rPr b="1" lang="en" sz="5007">
                <a:solidFill>
                  <a:srgbClr val="222529"/>
                </a:solidFill>
                <a:highlight>
                  <a:schemeClr val="lt1"/>
                </a:highlight>
                <a:latin typeface="Arial"/>
                <a:ea typeface="Arial"/>
                <a:cs typeface="Arial"/>
                <a:sym typeface="Arial"/>
              </a:rPr>
              <a:t>Conducted interviews with Markus to understand the business requirements.</a:t>
            </a:r>
            <a:endParaRPr b="1" sz="5007">
              <a:solidFill>
                <a:srgbClr val="222529"/>
              </a:solidFill>
              <a:highlight>
                <a:schemeClr val="lt1"/>
              </a:highlight>
              <a:latin typeface="Arial"/>
              <a:ea typeface="Arial"/>
              <a:cs typeface="Arial"/>
              <a:sym typeface="Arial"/>
            </a:endParaRPr>
          </a:p>
          <a:p>
            <a:pPr indent="-308097" lvl="0" marL="457200" rtl="0" algn="l">
              <a:lnSpc>
                <a:spcPct val="115000"/>
              </a:lnSpc>
              <a:spcBef>
                <a:spcPts val="0"/>
              </a:spcBef>
              <a:spcAft>
                <a:spcPts val="0"/>
              </a:spcAft>
              <a:buClr>
                <a:srgbClr val="222529"/>
              </a:buClr>
              <a:buSzPct val="100000"/>
              <a:buFont typeface="Arial"/>
              <a:buAutoNum type="arabicPeriod"/>
            </a:pPr>
            <a:r>
              <a:rPr b="1" lang="en" sz="5007">
                <a:solidFill>
                  <a:srgbClr val="222529"/>
                </a:solidFill>
                <a:highlight>
                  <a:schemeClr val="lt1"/>
                </a:highlight>
                <a:latin typeface="Arial"/>
                <a:ea typeface="Arial"/>
                <a:cs typeface="Arial"/>
                <a:sym typeface="Arial"/>
              </a:rPr>
              <a:t>Analyzed the existing data to design a functional ER diagram for the database.</a:t>
            </a:r>
            <a:endParaRPr b="1" sz="5007">
              <a:solidFill>
                <a:srgbClr val="222529"/>
              </a:solidFill>
              <a:highlight>
                <a:schemeClr val="lt1"/>
              </a:highlight>
              <a:latin typeface="Arial"/>
              <a:ea typeface="Arial"/>
              <a:cs typeface="Arial"/>
              <a:sym typeface="Arial"/>
            </a:endParaRPr>
          </a:p>
          <a:p>
            <a:pPr indent="-308097" lvl="0" marL="457200" rtl="0" algn="l">
              <a:lnSpc>
                <a:spcPct val="115000"/>
              </a:lnSpc>
              <a:spcBef>
                <a:spcPts val="0"/>
              </a:spcBef>
              <a:spcAft>
                <a:spcPts val="0"/>
              </a:spcAft>
              <a:buClr>
                <a:srgbClr val="222529"/>
              </a:buClr>
              <a:buSzPct val="100000"/>
              <a:buFont typeface="Arial"/>
              <a:buAutoNum type="arabicPeriod"/>
            </a:pPr>
            <a:r>
              <a:rPr b="1" lang="en" sz="5007">
                <a:solidFill>
                  <a:srgbClr val="222529"/>
                </a:solidFill>
                <a:highlight>
                  <a:schemeClr val="lt1"/>
                </a:highlight>
                <a:latin typeface="Arial"/>
                <a:ea typeface="Arial"/>
                <a:cs typeface="Arial"/>
                <a:sym typeface="Arial"/>
              </a:rPr>
              <a:t>Cleaned the data to ensure accuracy and consistency.</a:t>
            </a:r>
            <a:endParaRPr b="1" sz="5007">
              <a:solidFill>
                <a:srgbClr val="222529"/>
              </a:solidFill>
              <a:highlight>
                <a:schemeClr val="lt1"/>
              </a:highlight>
              <a:latin typeface="Arial"/>
              <a:ea typeface="Arial"/>
              <a:cs typeface="Arial"/>
              <a:sym typeface="Arial"/>
            </a:endParaRPr>
          </a:p>
          <a:p>
            <a:pPr indent="-308097" lvl="0" marL="457200" rtl="0" algn="l">
              <a:lnSpc>
                <a:spcPct val="115000"/>
              </a:lnSpc>
              <a:spcBef>
                <a:spcPts val="0"/>
              </a:spcBef>
              <a:spcAft>
                <a:spcPts val="0"/>
              </a:spcAft>
              <a:buClr>
                <a:srgbClr val="222529"/>
              </a:buClr>
              <a:buSzPct val="100000"/>
              <a:buFont typeface="Arial"/>
              <a:buAutoNum type="arabicPeriod"/>
            </a:pPr>
            <a:r>
              <a:rPr b="1" lang="en" sz="5007">
                <a:solidFill>
                  <a:srgbClr val="222529"/>
                </a:solidFill>
                <a:highlight>
                  <a:schemeClr val="lt1"/>
                </a:highlight>
                <a:latin typeface="Arial"/>
                <a:ea typeface="Arial"/>
                <a:cs typeface="Arial"/>
                <a:sym typeface="Arial"/>
              </a:rPr>
              <a:t>Implemented the database design using SQL, ensuring all keys, datatypes, and constraints were correctly set up.</a:t>
            </a:r>
            <a:endParaRPr b="1" sz="5007">
              <a:solidFill>
                <a:srgbClr val="222529"/>
              </a:solidFill>
              <a:highlight>
                <a:schemeClr val="lt1"/>
              </a:highlight>
              <a:latin typeface="Arial"/>
              <a:ea typeface="Arial"/>
              <a:cs typeface="Arial"/>
              <a:sym typeface="Arial"/>
            </a:endParaRPr>
          </a:p>
          <a:p>
            <a:pPr indent="-308097" lvl="0" marL="457200" rtl="0" algn="l">
              <a:lnSpc>
                <a:spcPct val="115000"/>
              </a:lnSpc>
              <a:spcBef>
                <a:spcPts val="0"/>
              </a:spcBef>
              <a:spcAft>
                <a:spcPts val="0"/>
              </a:spcAft>
              <a:buClr>
                <a:srgbClr val="222529"/>
              </a:buClr>
              <a:buSzPct val="100000"/>
              <a:buFont typeface="Arial"/>
              <a:buAutoNum type="arabicPeriod"/>
            </a:pPr>
            <a:r>
              <a:rPr b="1" lang="en" sz="5007">
                <a:solidFill>
                  <a:srgbClr val="222529"/>
                </a:solidFill>
                <a:highlight>
                  <a:schemeClr val="lt1"/>
                </a:highlight>
                <a:latin typeface="Arial"/>
                <a:ea typeface="Arial"/>
                <a:cs typeface="Arial"/>
                <a:sym typeface="Arial"/>
              </a:rPr>
              <a:t>Created and iterated over a dashboard design based on Markus’s feedback, using Tableau for visualization."</a:t>
            </a:r>
            <a:endParaRPr b="1" sz="5007">
              <a:solidFill>
                <a:srgbClr val="222529"/>
              </a:solidFill>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t/>
            </a:r>
            <a:endParaRPr b="1" sz="5007">
              <a:solidFill>
                <a:schemeClr val="dk1"/>
              </a:solidFill>
              <a:highlight>
                <a:schemeClr val="lt1"/>
              </a:highlight>
              <a:latin typeface="Arial"/>
              <a:ea typeface="Arial"/>
              <a:cs typeface="Arial"/>
              <a:sym typeface="Arial"/>
            </a:endParaRPr>
          </a:p>
          <a:p>
            <a:pPr indent="0" lvl="0" marL="0" rtl="0" algn="ctr">
              <a:lnSpc>
                <a:spcPct val="115000"/>
              </a:lnSpc>
              <a:spcBef>
                <a:spcPts val="1200"/>
              </a:spcBef>
              <a:spcAft>
                <a:spcPts val="200"/>
              </a:spcAft>
              <a:buNone/>
            </a:pPr>
            <a:r>
              <a:t/>
            </a:r>
            <a:endParaRPr b="1" sz="4007">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0" y="-189300"/>
            <a:ext cx="9144000" cy="6903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0"/>
              </a:spcAft>
              <a:buSzPts val="990"/>
              <a:buNone/>
            </a:pPr>
            <a:r>
              <a:t/>
            </a:r>
            <a:endParaRPr b="1" sz="2590">
              <a:solidFill>
                <a:srgbClr val="000000"/>
              </a:solidFill>
              <a:latin typeface="Arial"/>
              <a:ea typeface="Arial"/>
              <a:cs typeface="Arial"/>
              <a:sym typeface="Arial"/>
            </a:endParaRPr>
          </a:p>
          <a:p>
            <a:pPr indent="0" lvl="0" marL="0" rtl="0" algn="ctr">
              <a:lnSpc>
                <a:spcPct val="115000"/>
              </a:lnSpc>
              <a:spcBef>
                <a:spcPts val="1200"/>
              </a:spcBef>
              <a:spcAft>
                <a:spcPts val="200"/>
              </a:spcAft>
              <a:buSzPts val="990"/>
              <a:buNone/>
            </a:pPr>
            <a:r>
              <a:rPr b="1" lang="en" sz="2590">
                <a:highlight>
                  <a:schemeClr val="dk1"/>
                </a:highlight>
                <a:latin typeface="Arial"/>
                <a:ea typeface="Arial"/>
                <a:cs typeface="Arial"/>
                <a:sym typeface="Arial"/>
              </a:rPr>
              <a:t>FUNCTIONAL </a:t>
            </a:r>
            <a:r>
              <a:rPr b="1" lang="en" sz="2590">
                <a:highlight>
                  <a:schemeClr val="dk1"/>
                </a:highlight>
                <a:latin typeface="Arial"/>
                <a:ea typeface="Arial"/>
                <a:cs typeface="Arial"/>
                <a:sym typeface="Arial"/>
              </a:rPr>
              <a:t>ER Diagram</a:t>
            </a:r>
            <a:endParaRPr sz="3780">
              <a:highlight>
                <a:schemeClr val="dk1"/>
              </a:highlight>
            </a:endParaRPr>
          </a:p>
        </p:txBody>
      </p:sp>
      <p:sp>
        <p:nvSpPr>
          <p:cNvPr id="104" name="Google Shape;104;p16"/>
          <p:cNvSpPr txBox="1"/>
          <p:nvPr>
            <p:ph idx="1" type="subTitle"/>
          </p:nvPr>
        </p:nvSpPr>
        <p:spPr>
          <a:xfrm>
            <a:off x="0" y="501000"/>
            <a:ext cx="9144000" cy="4820700"/>
          </a:xfrm>
          <a:prstGeom prst="rect">
            <a:avLst/>
          </a:prstGeom>
          <a:solidFill>
            <a:schemeClr val="lt1"/>
          </a:solidFill>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1100">
                <a:highlight>
                  <a:schemeClr val="lt1"/>
                </a:highlight>
                <a:latin typeface="Arial"/>
                <a:ea typeface="Arial"/>
                <a:cs typeface="Arial"/>
                <a:sym typeface="Arial"/>
              </a:rPr>
              <a:t>"</a:t>
            </a:r>
            <a:r>
              <a:rPr b="1" lang="en" sz="1600">
                <a:solidFill>
                  <a:srgbClr val="222529"/>
                </a:solidFill>
                <a:highlight>
                  <a:schemeClr val="lt1"/>
                </a:highlight>
                <a:latin typeface="Arial"/>
                <a:ea typeface="Arial"/>
                <a:cs typeface="Arial"/>
                <a:sym typeface="Arial"/>
              </a:rPr>
              <a:t>This is the ER diagram we designed for MarketFlash’s database. It includes four main entities: Campaigns, Clients, Employees, and Channels, along with their relationships. Each campaign is associated with one client, one channel, and one employee managing it. This structure ensures data integrity and supports efficient querying and reporting."</a:t>
            </a:r>
            <a:endParaRPr b="1" sz="1600">
              <a:solidFill>
                <a:srgbClr val="222529"/>
              </a:solidFill>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t/>
            </a:r>
            <a:endParaRPr b="1" sz="1600">
              <a:solidFill>
                <a:srgbClr val="222529"/>
              </a:solidFill>
              <a:highlight>
                <a:schemeClr val="lt1"/>
              </a:highlight>
              <a:latin typeface="Arial"/>
              <a:ea typeface="Arial"/>
              <a:cs typeface="Arial"/>
              <a:sym typeface="Arial"/>
            </a:endParaRPr>
          </a:p>
          <a:p>
            <a:pPr indent="0" lvl="0" marL="0" rtl="0" algn="l">
              <a:spcBef>
                <a:spcPts val="1200"/>
              </a:spcBef>
              <a:spcAft>
                <a:spcPts val="0"/>
              </a:spcAft>
              <a:buNone/>
            </a:pPr>
            <a:r>
              <a:t/>
            </a:r>
            <a:endParaRPr b="1">
              <a:solidFill>
                <a:srgbClr val="222529"/>
              </a:solidFill>
              <a:highlight>
                <a:schemeClr val="lt1"/>
              </a:highlight>
            </a:endParaRPr>
          </a:p>
        </p:txBody>
      </p:sp>
      <p:pic>
        <p:nvPicPr>
          <p:cNvPr id="105" name="Google Shape;105;p16"/>
          <p:cNvPicPr preferRelativeResize="0"/>
          <p:nvPr/>
        </p:nvPicPr>
        <p:blipFill>
          <a:blip r:embed="rId3">
            <a:alphaModFix/>
          </a:blip>
          <a:stretch>
            <a:fillRect/>
          </a:stretch>
        </p:blipFill>
        <p:spPr>
          <a:xfrm>
            <a:off x="50300" y="1730325"/>
            <a:ext cx="9144000" cy="347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0" y="0"/>
            <a:ext cx="9144000" cy="1135500"/>
          </a:xfrm>
          <a:prstGeom prst="rect">
            <a:avLst/>
          </a:prstGeom>
          <a:solidFill>
            <a:schemeClr val="dk1"/>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1"/>
                </a:solidFill>
              </a:rPr>
              <a:t>Database</a:t>
            </a:r>
            <a:endParaRPr b="1">
              <a:solidFill>
                <a:schemeClr val="lt1"/>
              </a:solidFill>
            </a:endParaRPr>
          </a:p>
        </p:txBody>
      </p:sp>
      <p:sp>
        <p:nvSpPr>
          <p:cNvPr id="111" name="Google Shape;111;p17"/>
          <p:cNvSpPr txBox="1"/>
          <p:nvPr>
            <p:ph idx="1" type="body"/>
          </p:nvPr>
        </p:nvSpPr>
        <p:spPr>
          <a:xfrm>
            <a:off x="0" y="1135500"/>
            <a:ext cx="9144000" cy="39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We</a:t>
            </a:r>
            <a:r>
              <a:rPr b="1" lang="en"/>
              <a:t> Normalized our database and removed redundancy.</a:t>
            </a:r>
            <a:endParaRPr b="1"/>
          </a:p>
          <a:p>
            <a:pPr indent="0" lvl="0" marL="0" rtl="0" algn="l">
              <a:spcBef>
                <a:spcPts val="1200"/>
              </a:spcBef>
              <a:spcAft>
                <a:spcPts val="0"/>
              </a:spcAft>
              <a:buNone/>
            </a:pPr>
            <a:r>
              <a:rPr b="1" lang="en"/>
              <a:t>We identified several data quality issues. These include: Duplicate records, missing values, </a:t>
            </a:r>
            <a:r>
              <a:rPr b="1" lang="en"/>
              <a:t>Inconsistent</a:t>
            </a:r>
            <a:r>
              <a:rPr b="1" lang="en"/>
              <a:t> data formats.</a:t>
            </a:r>
            <a:endParaRPr b="1"/>
          </a:p>
          <a:p>
            <a:pPr indent="0" lvl="0" marL="0" rtl="0" algn="l">
              <a:spcBef>
                <a:spcPts val="1200"/>
              </a:spcBef>
              <a:spcAft>
                <a:spcPts val="0"/>
              </a:spcAft>
              <a:buNone/>
            </a:pPr>
            <a:r>
              <a:rPr b="1" lang="en"/>
              <a:t>After cleaning the data, we achieved a significant reduction in duplicates and improved the completeness of our data. This has enhanced the </a:t>
            </a:r>
            <a:r>
              <a:rPr b="1" lang="en"/>
              <a:t>reliability</a:t>
            </a:r>
            <a:r>
              <a:rPr b="1" lang="en"/>
              <a:t> of our market analyses and decision-making processes.</a:t>
            </a:r>
            <a:endParaRPr b="1"/>
          </a:p>
          <a:p>
            <a:pPr indent="0" lvl="0" marL="0" rtl="0" algn="l">
              <a:spcBef>
                <a:spcPts val="1200"/>
              </a:spcBef>
              <a:spcAft>
                <a:spcPts val="0"/>
              </a:spcAft>
              <a:buNone/>
            </a:pPr>
            <a:r>
              <a:rPr b="1" lang="en" u="sng">
                <a:solidFill>
                  <a:schemeClr val="hlink"/>
                </a:solidFill>
                <a:hlinkClick r:id="rId3"/>
              </a:rPr>
              <a:t>Link to SQL code</a:t>
            </a:r>
            <a:endParaRPr b="1"/>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0" y="0"/>
            <a:ext cx="9103800" cy="1017900"/>
          </a:xfrm>
          <a:prstGeom prst="rect">
            <a:avLst/>
          </a:prstGeom>
          <a:solidFill>
            <a:schemeClr val="dk1"/>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F8F8F8"/>
                </a:solidFill>
              </a:rPr>
              <a:t>Dashboard overview</a:t>
            </a:r>
            <a:endParaRPr b="1">
              <a:solidFill>
                <a:srgbClr val="F8F8F8"/>
              </a:solidFill>
            </a:endParaRPr>
          </a:p>
        </p:txBody>
      </p:sp>
      <p:sp>
        <p:nvSpPr>
          <p:cNvPr id="117" name="Google Shape;117;p18"/>
          <p:cNvSpPr txBox="1"/>
          <p:nvPr>
            <p:ph idx="1" type="body"/>
          </p:nvPr>
        </p:nvSpPr>
        <p:spPr>
          <a:xfrm>
            <a:off x="0" y="1017900"/>
            <a:ext cx="9144000" cy="404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350">
              <a:solidFill>
                <a:srgbClr val="1D1C1D"/>
              </a:solidFill>
              <a:highlight>
                <a:srgbClr val="F8F8F8"/>
              </a:highlight>
              <a:latin typeface="Arial"/>
              <a:ea typeface="Arial"/>
              <a:cs typeface="Arial"/>
              <a:sym typeface="Arial"/>
            </a:endParaRPr>
          </a:p>
          <a:p>
            <a:pPr indent="0" lvl="0" marL="0" rtl="0" algn="ctr">
              <a:spcBef>
                <a:spcPts val="0"/>
              </a:spcBef>
              <a:spcAft>
                <a:spcPts val="0"/>
              </a:spcAft>
              <a:buNone/>
            </a:pPr>
            <a:r>
              <a:rPr b="1" lang="en" sz="1350">
                <a:solidFill>
                  <a:srgbClr val="1D1C1D"/>
                </a:solidFill>
                <a:highlight>
                  <a:srgbClr val="F8F8F8"/>
                </a:highlight>
                <a:latin typeface="Arial"/>
                <a:ea typeface="Arial"/>
                <a:cs typeface="Arial"/>
                <a:sym typeface="Arial"/>
              </a:rPr>
              <a:t>Let's dive into the dashboard we created for MarketFlash. This dashboard provides a comprehensive view of the key performance indicators and insights necessary for making informed marketing decisions.</a:t>
            </a:r>
            <a:endParaRPr b="1" sz="1350">
              <a:solidFill>
                <a:srgbClr val="1D1C1D"/>
              </a:solidFill>
              <a:highlight>
                <a:srgbClr val="F8F8F8"/>
              </a:highlight>
              <a:latin typeface="Arial"/>
              <a:ea typeface="Arial"/>
              <a:cs typeface="Arial"/>
              <a:sym typeface="Arial"/>
            </a:endParaRPr>
          </a:p>
          <a:p>
            <a:pPr indent="0" lvl="0" marL="0" rtl="0" algn="ctr">
              <a:spcBef>
                <a:spcPts val="0"/>
              </a:spcBef>
              <a:spcAft>
                <a:spcPts val="0"/>
              </a:spcAft>
              <a:buNone/>
            </a:pPr>
            <a:r>
              <a:t/>
            </a:r>
            <a:endParaRPr b="1" sz="1150">
              <a:solidFill>
                <a:srgbClr val="1D1C1D"/>
              </a:solidFill>
              <a:highlight>
                <a:srgbClr val="F8F8F8"/>
              </a:highlight>
              <a:latin typeface="Arial"/>
              <a:ea typeface="Arial"/>
              <a:cs typeface="Arial"/>
              <a:sym typeface="Arial"/>
            </a:endParaRPr>
          </a:p>
          <a:p>
            <a:pPr indent="0" lvl="0" marL="0" rtl="0" algn="ctr">
              <a:spcBef>
                <a:spcPts val="0"/>
              </a:spcBef>
              <a:spcAft>
                <a:spcPts val="0"/>
              </a:spcAft>
              <a:buNone/>
            </a:pPr>
            <a:r>
              <a:t/>
            </a:r>
            <a:endParaRPr b="1" sz="1150">
              <a:solidFill>
                <a:srgbClr val="1D1C1D"/>
              </a:solidFill>
              <a:highlight>
                <a:srgbClr val="F8F8F8"/>
              </a:highlight>
              <a:latin typeface="Arial"/>
              <a:ea typeface="Arial"/>
              <a:cs typeface="Arial"/>
              <a:sym typeface="Arial"/>
            </a:endParaRPr>
          </a:p>
          <a:p>
            <a:pPr indent="-320675" lvl="0" marL="457200" rtl="0" algn="l">
              <a:spcBef>
                <a:spcPts val="0"/>
              </a:spcBef>
              <a:spcAft>
                <a:spcPts val="0"/>
              </a:spcAft>
              <a:buClr>
                <a:srgbClr val="1D1C1D"/>
              </a:buClr>
              <a:buSzPts val="1450"/>
              <a:buFont typeface="Arial"/>
              <a:buAutoNum type="arabicPeriod"/>
            </a:pPr>
            <a:r>
              <a:rPr b="1" lang="en" sz="1450">
                <a:solidFill>
                  <a:srgbClr val="1D1C1D"/>
                </a:solidFill>
                <a:highlight>
                  <a:srgbClr val="F8F8F8"/>
                </a:highlight>
                <a:latin typeface="Arial"/>
                <a:ea typeface="Arial"/>
                <a:cs typeface="Arial"/>
                <a:sym typeface="Arial"/>
              </a:rPr>
              <a:t>Top Metrics:  (</a:t>
            </a:r>
            <a:r>
              <a:rPr b="1" lang="en" sz="1150">
                <a:solidFill>
                  <a:srgbClr val="1D1C1D"/>
                </a:solidFill>
                <a:highlight>
                  <a:srgbClr val="F8F8F8"/>
                </a:highlight>
                <a:latin typeface="Arial"/>
                <a:ea typeface="Arial"/>
                <a:cs typeface="Arial"/>
                <a:sym typeface="Arial"/>
              </a:rPr>
              <a:t>Avg</a:t>
            </a:r>
            <a:r>
              <a:rPr b="1" lang="en" sz="1450">
                <a:solidFill>
                  <a:srgbClr val="1D1C1D"/>
                </a:solidFill>
                <a:highlight>
                  <a:srgbClr val="F8F8F8"/>
                </a:highlight>
                <a:latin typeface="Arial"/>
                <a:ea typeface="Arial"/>
                <a:cs typeface="Arial"/>
                <a:sym typeface="Arial"/>
              </a:rPr>
              <a:t>.</a:t>
            </a:r>
            <a:r>
              <a:rPr b="1" lang="en" sz="1150">
                <a:solidFill>
                  <a:srgbClr val="1D1C1D"/>
                </a:solidFill>
                <a:highlight>
                  <a:srgbClr val="F8F8F8"/>
                </a:highlight>
                <a:latin typeface="Arial"/>
                <a:ea typeface="Arial"/>
                <a:cs typeface="Arial"/>
                <a:sym typeface="Arial"/>
              </a:rPr>
              <a:t>Clicks:</a:t>
            </a:r>
            <a:r>
              <a:rPr lang="en" sz="1150">
                <a:solidFill>
                  <a:srgbClr val="1D1C1D"/>
                </a:solidFill>
                <a:highlight>
                  <a:srgbClr val="F8F8F8"/>
                </a:highlight>
                <a:latin typeface="Arial"/>
                <a:ea typeface="Arial"/>
                <a:cs typeface="Arial"/>
                <a:sym typeface="Arial"/>
              </a:rPr>
              <a:t> 2,607, </a:t>
            </a:r>
            <a:r>
              <a:rPr b="1" lang="en" sz="1150">
                <a:solidFill>
                  <a:srgbClr val="1D1C1D"/>
                </a:solidFill>
                <a:highlight>
                  <a:srgbClr val="F8F8F8"/>
                </a:highlight>
                <a:latin typeface="Arial"/>
                <a:ea typeface="Arial"/>
                <a:cs typeface="Arial"/>
                <a:sym typeface="Arial"/>
              </a:rPr>
              <a:t>Avg</a:t>
            </a:r>
            <a:r>
              <a:rPr lang="en" sz="1150">
                <a:solidFill>
                  <a:srgbClr val="1D1C1D"/>
                </a:solidFill>
                <a:highlight>
                  <a:srgbClr val="F8F8F8"/>
                </a:highlight>
                <a:latin typeface="Arial"/>
                <a:ea typeface="Arial"/>
                <a:cs typeface="Arial"/>
                <a:sym typeface="Arial"/>
              </a:rPr>
              <a:t>.</a:t>
            </a:r>
            <a:r>
              <a:rPr b="1" lang="en" sz="1150">
                <a:solidFill>
                  <a:srgbClr val="1D1C1D"/>
                </a:solidFill>
                <a:highlight>
                  <a:srgbClr val="F8F8F8"/>
                </a:highlight>
                <a:latin typeface="Arial"/>
                <a:ea typeface="Arial"/>
                <a:cs typeface="Arial"/>
                <a:sym typeface="Arial"/>
              </a:rPr>
              <a:t>Conversions:</a:t>
            </a:r>
            <a:r>
              <a:rPr lang="en" sz="1150">
                <a:solidFill>
                  <a:srgbClr val="1D1C1D"/>
                </a:solidFill>
                <a:highlight>
                  <a:srgbClr val="F8F8F8"/>
                </a:highlight>
                <a:latin typeface="Arial"/>
                <a:ea typeface="Arial"/>
                <a:cs typeface="Arial"/>
                <a:sym typeface="Arial"/>
              </a:rPr>
              <a:t> 510, </a:t>
            </a:r>
            <a:r>
              <a:rPr b="1" lang="en" sz="1150">
                <a:solidFill>
                  <a:srgbClr val="1D1C1D"/>
                </a:solidFill>
                <a:highlight>
                  <a:srgbClr val="F8F8F8"/>
                </a:highlight>
                <a:latin typeface="Arial"/>
                <a:ea typeface="Arial"/>
                <a:cs typeface="Arial"/>
                <a:sym typeface="Arial"/>
              </a:rPr>
              <a:t>Avg.Likes:</a:t>
            </a:r>
            <a:r>
              <a:rPr lang="en" sz="1150">
                <a:solidFill>
                  <a:srgbClr val="1D1C1D"/>
                </a:solidFill>
                <a:highlight>
                  <a:srgbClr val="F8F8F8"/>
                </a:highlight>
                <a:latin typeface="Arial"/>
                <a:ea typeface="Arial"/>
                <a:cs typeface="Arial"/>
                <a:sym typeface="Arial"/>
              </a:rPr>
              <a:t> 5,049, </a:t>
            </a:r>
            <a:r>
              <a:rPr b="1" lang="en" sz="1150">
                <a:solidFill>
                  <a:srgbClr val="1D1C1D"/>
                </a:solidFill>
                <a:highlight>
                  <a:srgbClr val="F8F8F8"/>
                </a:highlight>
                <a:latin typeface="Arial"/>
                <a:ea typeface="Arial"/>
                <a:cs typeface="Arial"/>
                <a:sym typeface="Arial"/>
              </a:rPr>
              <a:t>Avg.Views:</a:t>
            </a:r>
            <a:r>
              <a:rPr lang="en" sz="1150">
                <a:solidFill>
                  <a:srgbClr val="1D1C1D"/>
                </a:solidFill>
                <a:highlight>
                  <a:srgbClr val="F8F8F8"/>
                </a:highlight>
                <a:latin typeface="Arial"/>
                <a:ea typeface="Arial"/>
                <a:cs typeface="Arial"/>
                <a:sym typeface="Arial"/>
              </a:rPr>
              <a:t> 50,404)</a:t>
            </a:r>
            <a:endParaRPr b="1" sz="1450">
              <a:solidFill>
                <a:srgbClr val="1D1C1D"/>
              </a:solidFill>
              <a:highlight>
                <a:srgbClr val="F8F8F8"/>
              </a:highlight>
              <a:latin typeface="Arial"/>
              <a:ea typeface="Arial"/>
              <a:cs typeface="Arial"/>
              <a:sym typeface="Arial"/>
            </a:endParaRPr>
          </a:p>
          <a:p>
            <a:pPr indent="-320675" lvl="0" marL="457200" rtl="0" algn="l">
              <a:spcBef>
                <a:spcPts val="0"/>
              </a:spcBef>
              <a:spcAft>
                <a:spcPts val="0"/>
              </a:spcAft>
              <a:buClr>
                <a:srgbClr val="1D1C1D"/>
              </a:buClr>
              <a:buSzPts val="1450"/>
              <a:buFont typeface="Arial"/>
              <a:buAutoNum type="arabicPeriod"/>
            </a:pPr>
            <a:r>
              <a:rPr b="1" lang="en" sz="1450">
                <a:solidFill>
                  <a:srgbClr val="1D1C1D"/>
                </a:solidFill>
                <a:highlight>
                  <a:srgbClr val="F8F8F8"/>
                </a:highlight>
                <a:latin typeface="Arial"/>
                <a:ea typeface="Arial"/>
                <a:cs typeface="Arial"/>
                <a:sym typeface="Arial"/>
              </a:rPr>
              <a:t>Conversion Rate: (</a:t>
            </a:r>
            <a:r>
              <a:rPr b="1" lang="en" sz="1150">
                <a:solidFill>
                  <a:srgbClr val="1D1C1D"/>
                </a:solidFill>
                <a:highlight>
                  <a:srgbClr val="F8F8F8"/>
                </a:highlight>
                <a:latin typeface="Arial"/>
                <a:ea typeface="Arial"/>
                <a:cs typeface="Arial"/>
                <a:sym typeface="Arial"/>
              </a:rPr>
              <a:t>Email:</a:t>
            </a:r>
            <a:r>
              <a:rPr lang="en" sz="1150">
                <a:solidFill>
                  <a:srgbClr val="1D1C1D"/>
                </a:solidFill>
                <a:highlight>
                  <a:srgbClr val="F8F8F8"/>
                </a:highlight>
                <a:latin typeface="Arial"/>
                <a:ea typeface="Arial"/>
                <a:cs typeface="Arial"/>
                <a:sym typeface="Arial"/>
              </a:rPr>
              <a:t> 21.17%, </a:t>
            </a:r>
            <a:r>
              <a:rPr b="1" lang="en" sz="1150">
                <a:solidFill>
                  <a:srgbClr val="1D1C1D"/>
                </a:solidFill>
                <a:highlight>
                  <a:srgbClr val="F8F8F8"/>
                </a:highlight>
                <a:latin typeface="Arial"/>
                <a:ea typeface="Arial"/>
                <a:cs typeface="Arial"/>
                <a:sym typeface="Arial"/>
              </a:rPr>
              <a:t>Facebook: </a:t>
            </a:r>
            <a:r>
              <a:rPr lang="en" sz="1150">
                <a:solidFill>
                  <a:srgbClr val="1D1C1D"/>
                </a:solidFill>
                <a:highlight>
                  <a:srgbClr val="F8F8F8"/>
                </a:highlight>
                <a:latin typeface="Arial"/>
                <a:ea typeface="Arial"/>
                <a:cs typeface="Arial"/>
                <a:sym typeface="Arial"/>
              </a:rPr>
              <a:t>19.99%, </a:t>
            </a:r>
            <a:r>
              <a:rPr b="1" lang="en" sz="1150">
                <a:solidFill>
                  <a:srgbClr val="1D1C1D"/>
                </a:solidFill>
                <a:highlight>
                  <a:srgbClr val="F8F8F8"/>
                </a:highlight>
                <a:latin typeface="Arial"/>
                <a:ea typeface="Arial"/>
                <a:cs typeface="Arial"/>
                <a:sym typeface="Arial"/>
              </a:rPr>
              <a:t>Instagram:</a:t>
            </a:r>
            <a:r>
              <a:rPr lang="en" sz="1150">
                <a:solidFill>
                  <a:srgbClr val="1D1C1D"/>
                </a:solidFill>
                <a:highlight>
                  <a:srgbClr val="F8F8F8"/>
                </a:highlight>
                <a:latin typeface="Arial"/>
                <a:ea typeface="Arial"/>
                <a:cs typeface="Arial"/>
                <a:sym typeface="Arial"/>
              </a:rPr>
              <a:t> 17.68%, </a:t>
            </a:r>
            <a:r>
              <a:rPr b="1" lang="en" sz="1150">
                <a:solidFill>
                  <a:srgbClr val="1D1C1D"/>
                </a:solidFill>
                <a:highlight>
                  <a:srgbClr val="F8F8F8"/>
                </a:highlight>
                <a:latin typeface="Arial"/>
                <a:ea typeface="Arial"/>
                <a:cs typeface="Arial"/>
                <a:sym typeface="Arial"/>
              </a:rPr>
              <a:t>TikTok</a:t>
            </a:r>
            <a:r>
              <a:rPr lang="en" sz="1150">
                <a:solidFill>
                  <a:srgbClr val="1D1C1D"/>
                </a:solidFill>
                <a:highlight>
                  <a:srgbClr val="F8F8F8"/>
                </a:highlight>
                <a:latin typeface="Arial"/>
                <a:ea typeface="Arial"/>
                <a:cs typeface="Arial"/>
                <a:sym typeface="Arial"/>
              </a:rPr>
              <a:t>: 20.25%, </a:t>
            </a:r>
            <a:r>
              <a:rPr b="1" lang="en" sz="1150">
                <a:solidFill>
                  <a:srgbClr val="1D1C1D"/>
                </a:solidFill>
                <a:highlight>
                  <a:srgbClr val="F8F8F8"/>
                </a:highlight>
                <a:latin typeface="Arial"/>
                <a:ea typeface="Arial"/>
                <a:cs typeface="Arial"/>
                <a:sym typeface="Arial"/>
              </a:rPr>
              <a:t>YouTube</a:t>
            </a:r>
            <a:r>
              <a:rPr lang="en" sz="1150">
                <a:solidFill>
                  <a:srgbClr val="1D1C1D"/>
                </a:solidFill>
                <a:highlight>
                  <a:srgbClr val="F8F8F8"/>
                </a:highlight>
                <a:latin typeface="Arial"/>
                <a:ea typeface="Arial"/>
                <a:cs typeface="Arial"/>
                <a:sym typeface="Arial"/>
              </a:rPr>
              <a:t>: 18.12%</a:t>
            </a:r>
            <a:r>
              <a:rPr b="1" lang="en" sz="1450">
                <a:solidFill>
                  <a:srgbClr val="1D1C1D"/>
                </a:solidFill>
                <a:highlight>
                  <a:srgbClr val="F8F8F8"/>
                </a:highlight>
                <a:latin typeface="Arial"/>
                <a:ea typeface="Arial"/>
                <a:cs typeface="Arial"/>
                <a:sym typeface="Arial"/>
              </a:rPr>
              <a:t>)</a:t>
            </a:r>
            <a:endParaRPr b="1" sz="1450">
              <a:solidFill>
                <a:srgbClr val="1D1C1D"/>
              </a:solidFill>
              <a:highlight>
                <a:srgbClr val="F8F8F8"/>
              </a:highlight>
              <a:latin typeface="Arial"/>
              <a:ea typeface="Arial"/>
              <a:cs typeface="Arial"/>
              <a:sym typeface="Arial"/>
            </a:endParaRPr>
          </a:p>
          <a:p>
            <a:pPr indent="-320675" lvl="0" marL="457200" rtl="0" algn="l">
              <a:spcBef>
                <a:spcPts val="0"/>
              </a:spcBef>
              <a:spcAft>
                <a:spcPts val="0"/>
              </a:spcAft>
              <a:buClr>
                <a:srgbClr val="1D1C1D"/>
              </a:buClr>
              <a:buSzPts val="1450"/>
              <a:buFont typeface="Arial"/>
              <a:buAutoNum type="arabicPeriod"/>
            </a:pPr>
            <a:r>
              <a:rPr b="1" lang="en" sz="1450">
                <a:solidFill>
                  <a:srgbClr val="1D1C1D"/>
                </a:solidFill>
                <a:highlight>
                  <a:srgbClr val="F8F8F8"/>
                </a:highlight>
                <a:latin typeface="Arial"/>
                <a:ea typeface="Arial"/>
                <a:cs typeface="Arial"/>
                <a:sym typeface="Arial"/>
              </a:rPr>
              <a:t>Engagement by Location and Audience: </a:t>
            </a:r>
            <a:r>
              <a:rPr lang="en" sz="1150">
                <a:solidFill>
                  <a:srgbClr val="1D1C1D"/>
                </a:solidFill>
                <a:highlight>
                  <a:srgbClr val="F8F8F8"/>
                </a:highlight>
                <a:latin typeface="Arial"/>
                <a:ea typeface="Arial"/>
                <a:cs typeface="Arial"/>
                <a:sym typeface="Arial"/>
              </a:rPr>
              <a:t>(likes, clicks, views)</a:t>
            </a:r>
            <a:endParaRPr b="1" sz="1450">
              <a:solidFill>
                <a:srgbClr val="1D1C1D"/>
              </a:solidFill>
              <a:highlight>
                <a:srgbClr val="F8F8F8"/>
              </a:highlight>
              <a:latin typeface="Arial"/>
              <a:ea typeface="Arial"/>
              <a:cs typeface="Arial"/>
              <a:sym typeface="Arial"/>
            </a:endParaRPr>
          </a:p>
          <a:p>
            <a:pPr indent="-320675" lvl="0" marL="457200" rtl="0" algn="l">
              <a:spcBef>
                <a:spcPts val="0"/>
              </a:spcBef>
              <a:spcAft>
                <a:spcPts val="0"/>
              </a:spcAft>
              <a:buClr>
                <a:srgbClr val="1D1C1D"/>
              </a:buClr>
              <a:buSzPts val="1450"/>
              <a:buFont typeface="Arial"/>
              <a:buAutoNum type="arabicPeriod"/>
            </a:pPr>
            <a:r>
              <a:rPr b="1" lang="en" sz="1350">
                <a:solidFill>
                  <a:srgbClr val="1D1C1D"/>
                </a:solidFill>
                <a:highlight>
                  <a:srgbClr val="F8F8F8"/>
                </a:highlight>
                <a:latin typeface="Arial"/>
                <a:ea typeface="Arial"/>
                <a:cs typeface="Arial"/>
                <a:sym typeface="Arial"/>
              </a:rPr>
              <a:t>Channels Cost per Metric:</a:t>
            </a:r>
            <a:r>
              <a:rPr b="1" lang="en" sz="1450">
                <a:solidFill>
                  <a:srgbClr val="1D1C1D"/>
                </a:solidFill>
                <a:highlight>
                  <a:srgbClr val="F8F8F8"/>
                </a:highlight>
                <a:latin typeface="Arial"/>
                <a:ea typeface="Arial"/>
                <a:cs typeface="Arial"/>
                <a:sym typeface="Arial"/>
              </a:rPr>
              <a:t>(</a:t>
            </a:r>
            <a:r>
              <a:rPr b="1" lang="en" sz="1150">
                <a:solidFill>
                  <a:srgbClr val="1D1C1D"/>
                </a:solidFill>
                <a:highlight>
                  <a:srgbClr val="F8F8F8"/>
                </a:highlight>
                <a:latin typeface="Arial"/>
                <a:ea typeface="Arial"/>
                <a:cs typeface="Arial"/>
                <a:sym typeface="Arial"/>
              </a:rPr>
              <a:t>Email</a:t>
            </a:r>
            <a:r>
              <a:rPr lang="en" sz="1150">
                <a:solidFill>
                  <a:srgbClr val="1D1C1D"/>
                </a:solidFill>
                <a:highlight>
                  <a:srgbClr val="F8F8F8"/>
                </a:highlight>
                <a:latin typeface="Arial"/>
                <a:ea typeface="Arial"/>
                <a:cs typeface="Arial"/>
                <a:sym typeface="Arial"/>
              </a:rPr>
              <a:t>: 0.28429,</a:t>
            </a:r>
            <a:r>
              <a:rPr b="1" lang="en" sz="1150">
                <a:solidFill>
                  <a:srgbClr val="1D1C1D"/>
                </a:solidFill>
                <a:highlight>
                  <a:srgbClr val="F8F8F8"/>
                </a:highlight>
                <a:latin typeface="Arial"/>
                <a:ea typeface="Arial"/>
                <a:cs typeface="Arial"/>
                <a:sym typeface="Arial"/>
              </a:rPr>
              <a:t> Facebook</a:t>
            </a:r>
            <a:r>
              <a:rPr lang="en" sz="1150">
                <a:solidFill>
                  <a:srgbClr val="1D1C1D"/>
                </a:solidFill>
                <a:highlight>
                  <a:srgbClr val="F8F8F8"/>
                </a:highlight>
                <a:latin typeface="Arial"/>
                <a:ea typeface="Arial"/>
                <a:cs typeface="Arial"/>
                <a:sym typeface="Arial"/>
              </a:rPr>
              <a:t>: 0.22527, I</a:t>
            </a:r>
            <a:r>
              <a:rPr b="1" lang="en" sz="1150">
                <a:solidFill>
                  <a:srgbClr val="1D1C1D"/>
                </a:solidFill>
                <a:highlight>
                  <a:srgbClr val="F8F8F8"/>
                </a:highlight>
                <a:latin typeface="Arial"/>
                <a:ea typeface="Arial"/>
                <a:cs typeface="Arial"/>
                <a:sym typeface="Arial"/>
              </a:rPr>
              <a:t>nstagram</a:t>
            </a:r>
            <a:r>
              <a:rPr lang="en" sz="1150">
                <a:solidFill>
                  <a:srgbClr val="1D1C1D"/>
                </a:solidFill>
                <a:highlight>
                  <a:srgbClr val="F8F8F8"/>
                </a:highlight>
                <a:latin typeface="Arial"/>
                <a:ea typeface="Arial"/>
                <a:cs typeface="Arial"/>
                <a:sym typeface="Arial"/>
              </a:rPr>
              <a:t>: 0.26154, </a:t>
            </a:r>
            <a:r>
              <a:rPr b="1" lang="en" sz="1150">
                <a:solidFill>
                  <a:srgbClr val="1D1C1D"/>
                </a:solidFill>
                <a:highlight>
                  <a:srgbClr val="F8F8F8"/>
                </a:highlight>
                <a:latin typeface="Arial"/>
                <a:ea typeface="Arial"/>
                <a:cs typeface="Arial"/>
                <a:sym typeface="Arial"/>
              </a:rPr>
              <a:t>TikTok</a:t>
            </a:r>
            <a:r>
              <a:rPr lang="en" sz="1150">
                <a:solidFill>
                  <a:srgbClr val="1D1C1D"/>
                </a:solidFill>
                <a:highlight>
                  <a:srgbClr val="F8F8F8"/>
                </a:highlight>
                <a:latin typeface="Arial"/>
                <a:ea typeface="Arial"/>
                <a:cs typeface="Arial"/>
                <a:sym typeface="Arial"/>
              </a:rPr>
              <a:t>: 0.22622, </a:t>
            </a:r>
            <a:r>
              <a:rPr b="1" lang="en" sz="1150">
                <a:solidFill>
                  <a:srgbClr val="1D1C1D"/>
                </a:solidFill>
                <a:highlight>
                  <a:srgbClr val="F8F8F8"/>
                </a:highlight>
                <a:latin typeface="Arial"/>
                <a:ea typeface="Arial"/>
                <a:cs typeface="Arial"/>
                <a:sym typeface="Arial"/>
              </a:rPr>
              <a:t>YouTube</a:t>
            </a:r>
            <a:r>
              <a:rPr lang="en" sz="1150">
                <a:solidFill>
                  <a:srgbClr val="1D1C1D"/>
                </a:solidFill>
                <a:highlight>
                  <a:srgbClr val="F8F8F8"/>
                </a:highlight>
                <a:latin typeface="Arial"/>
                <a:ea typeface="Arial"/>
                <a:cs typeface="Arial"/>
                <a:sym typeface="Arial"/>
              </a:rPr>
              <a:t>: 0.25800</a:t>
            </a:r>
            <a:r>
              <a:rPr b="1" lang="en" sz="1450">
                <a:solidFill>
                  <a:srgbClr val="1D1C1D"/>
                </a:solidFill>
                <a:highlight>
                  <a:srgbClr val="F8F8F8"/>
                </a:highlight>
                <a:latin typeface="Arial"/>
                <a:ea typeface="Arial"/>
                <a:cs typeface="Arial"/>
                <a:sym typeface="Arial"/>
              </a:rPr>
              <a:t>)</a:t>
            </a:r>
            <a:endParaRPr sz="1750">
              <a:solidFill>
                <a:srgbClr val="000000"/>
              </a:solidFill>
              <a:latin typeface="Arial"/>
              <a:ea typeface="Arial"/>
              <a:cs typeface="Arial"/>
              <a:sym typeface="Arial"/>
            </a:endParaRPr>
          </a:p>
          <a:p>
            <a:pPr indent="-320675" lvl="0" marL="457200" rtl="0" algn="l">
              <a:spcBef>
                <a:spcPts val="0"/>
              </a:spcBef>
              <a:spcAft>
                <a:spcPts val="0"/>
              </a:spcAft>
              <a:buClr>
                <a:srgbClr val="1D1C1D"/>
              </a:buClr>
              <a:buSzPts val="1450"/>
              <a:buFont typeface="Arial"/>
              <a:buAutoNum type="arabicPeriod"/>
            </a:pPr>
            <a:r>
              <a:rPr b="1" lang="en" sz="1450">
                <a:solidFill>
                  <a:srgbClr val="1D1C1D"/>
                </a:solidFill>
                <a:highlight>
                  <a:srgbClr val="F8F8F8"/>
                </a:highlight>
                <a:latin typeface="Arial"/>
                <a:ea typeface="Arial"/>
                <a:cs typeface="Arial"/>
                <a:sym typeface="Arial"/>
              </a:rPr>
              <a:t>Clients Performance:(</a:t>
            </a:r>
            <a:r>
              <a:rPr lang="en" sz="1150">
                <a:solidFill>
                  <a:srgbClr val="1D1C1D"/>
                </a:solidFill>
                <a:highlight>
                  <a:srgbClr val="F8F8F8"/>
                </a:highlight>
                <a:latin typeface="Arial"/>
                <a:ea typeface="Arial"/>
                <a:cs typeface="Arial"/>
                <a:sym typeface="Arial"/>
              </a:rPr>
              <a:t> Shows Performance metrics broken down by client.</a:t>
            </a:r>
            <a:r>
              <a:rPr b="1" lang="en" sz="1450">
                <a:solidFill>
                  <a:srgbClr val="1D1C1D"/>
                </a:solidFill>
                <a:highlight>
                  <a:srgbClr val="F8F8F8"/>
                </a:highlight>
                <a:latin typeface="Arial"/>
                <a:ea typeface="Arial"/>
                <a:cs typeface="Arial"/>
                <a:sym typeface="Arial"/>
              </a:rPr>
              <a:t>)</a:t>
            </a:r>
            <a:endParaRPr b="1" sz="1450">
              <a:solidFill>
                <a:srgbClr val="1D1C1D"/>
              </a:solidFill>
              <a:highlight>
                <a:srgbClr val="F8F8F8"/>
              </a:highlight>
              <a:latin typeface="Arial"/>
              <a:ea typeface="Arial"/>
              <a:cs typeface="Arial"/>
              <a:sym typeface="Arial"/>
            </a:endParaRPr>
          </a:p>
          <a:p>
            <a:pPr indent="-320675" lvl="0" marL="457200" rtl="0" algn="l">
              <a:spcBef>
                <a:spcPts val="0"/>
              </a:spcBef>
              <a:spcAft>
                <a:spcPts val="0"/>
              </a:spcAft>
              <a:buClr>
                <a:srgbClr val="1D1C1D"/>
              </a:buClr>
              <a:buSzPts val="1450"/>
              <a:buFont typeface="Arial"/>
              <a:buAutoNum type="arabicPeriod"/>
            </a:pPr>
            <a:r>
              <a:rPr b="1" lang="en" sz="1450">
                <a:solidFill>
                  <a:srgbClr val="1D1C1D"/>
                </a:solidFill>
                <a:highlight>
                  <a:srgbClr val="F8F8F8"/>
                </a:highlight>
                <a:latin typeface="Arial"/>
                <a:ea typeface="Arial"/>
                <a:cs typeface="Arial"/>
                <a:sym typeface="Arial"/>
              </a:rPr>
              <a:t>Quarterly Engagement Analysis:(</a:t>
            </a:r>
            <a:r>
              <a:rPr lang="en" sz="1150">
                <a:solidFill>
                  <a:srgbClr val="1D1C1D"/>
                </a:solidFill>
                <a:highlight>
                  <a:srgbClr val="F8F8F8"/>
                </a:highlight>
                <a:latin typeface="Arial"/>
                <a:ea typeface="Arial"/>
                <a:cs typeface="Arial"/>
                <a:sym typeface="Arial"/>
              </a:rPr>
              <a:t>Breaks down engagement metrics by quarter</a:t>
            </a:r>
            <a:r>
              <a:rPr b="1" lang="en" sz="1450">
                <a:solidFill>
                  <a:srgbClr val="1D1C1D"/>
                </a:solidFill>
                <a:highlight>
                  <a:srgbClr val="F8F8F8"/>
                </a:highlight>
                <a:latin typeface="Arial"/>
                <a:ea typeface="Arial"/>
                <a:cs typeface="Arial"/>
                <a:sym typeface="Arial"/>
              </a:rPr>
              <a:t>)</a:t>
            </a:r>
            <a:endParaRPr b="1" sz="1450">
              <a:solidFill>
                <a:srgbClr val="1D1C1D"/>
              </a:solidFill>
              <a:highlight>
                <a:srgbClr val="F8F8F8"/>
              </a:highlight>
              <a:latin typeface="Arial"/>
              <a:ea typeface="Arial"/>
              <a:cs typeface="Arial"/>
              <a:sym typeface="Arial"/>
            </a:endParaRPr>
          </a:p>
          <a:p>
            <a:pPr indent="-320675" lvl="0" marL="457200" rtl="0" algn="l">
              <a:spcBef>
                <a:spcPts val="0"/>
              </a:spcBef>
              <a:spcAft>
                <a:spcPts val="0"/>
              </a:spcAft>
              <a:buClr>
                <a:srgbClr val="1D1C1D"/>
              </a:buClr>
              <a:buSzPts val="1450"/>
              <a:buFont typeface="Arial"/>
              <a:buAutoNum type="arabicPeriod"/>
            </a:pPr>
            <a:r>
              <a:rPr b="1" lang="en" sz="1450">
                <a:solidFill>
                  <a:srgbClr val="1D1C1D"/>
                </a:solidFill>
                <a:highlight>
                  <a:srgbClr val="F8F8F8"/>
                </a:highlight>
                <a:latin typeface="Arial"/>
                <a:ea typeface="Arial"/>
                <a:cs typeface="Arial"/>
                <a:sym typeface="Arial"/>
              </a:rPr>
              <a:t>Sales by Territory:(</a:t>
            </a:r>
            <a:r>
              <a:rPr lang="en" sz="1150">
                <a:solidFill>
                  <a:srgbClr val="1D1C1D"/>
                </a:solidFill>
                <a:highlight>
                  <a:srgbClr val="F8F8F8"/>
                </a:highlight>
                <a:latin typeface="Arial"/>
                <a:ea typeface="Arial"/>
                <a:cs typeface="Arial"/>
                <a:sym typeface="Arial"/>
              </a:rPr>
              <a:t>Shows sales data broken down by territory and channel</a:t>
            </a:r>
            <a:r>
              <a:rPr b="1" lang="en" sz="1450">
                <a:solidFill>
                  <a:srgbClr val="1D1C1D"/>
                </a:solidFill>
                <a:highlight>
                  <a:srgbClr val="F8F8F8"/>
                </a:highlight>
                <a:latin typeface="Arial"/>
                <a:ea typeface="Arial"/>
                <a:cs typeface="Arial"/>
                <a:sym typeface="Arial"/>
              </a:rPr>
              <a:t>)</a:t>
            </a:r>
            <a:endParaRPr b="1" sz="1450">
              <a:solidFill>
                <a:srgbClr val="1D1C1D"/>
              </a:solidFill>
              <a:highlight>
                <a:srgbClr val="F8F8F8"/>
              </a:highlight>
              <a:latin typeface="Arial"/>
              <a:ea typeface="Arial"/>
              <a:cs typeface="Arial"/>
              <a:sym typeface="Arial"/>
            </a:endParaRPr>
          </a:p>
          <a:p>
            <a:pPr indent="-320675" lvl="0" marL="457200" rtl="0" algn="l">
              <a:spcBef>
                <a:spcPts val="0"/>
              </a:spcBef>
              <a:spcAft>
                <a:spcPts val="0"/>
              </a:spcAft>
              <a:buClr>
                <a:srgbClr val="1D1C1D"/>
              </a:buClr>
              <a:buSzPts val="1450"/>
              <a:buFont typeface="Arial"/>
              <a:buAutoNum type="arabicPeriod"/>
            </a:pPr>
            <a:r>
              <a:rPr b="1" lang="en" sz="1450">
                <a:solidFill>
                  <a:srgbClr val="1D1C1D"/>
                </a:solidFill>
                <a:highlight>
                  <a:srgbClr val="F8F8F8"/>
                </a:highlight>
                <a:latin typeface="Arial"/>
                <a:ea typeface="Arial"/>
                <a:cs typeface="Arial"/>
                <a:sym typeface="Arial"/>
              </a:rPr>
              <a:t>ROI (Return on Investment):(</a:t>
            </a:r>
            <a:r>
              <a:rPr lang="en" sz="1150">
                <a:solidFill>
                  <a:srgbClr val="1D1C1D"/>
                </a:solidFill>
                <a:highlight>
                  <a:srgbClr val="F8F8F8"/>
                </a:highlight>
                <a:latin typeface="Arial"/>
                <a:ea typeface="Arial"/>
                <a:cs typeface="Arial"/>
                <a:sym typeface="Arial"/>
              </a:rPr>
              <a:t>Shows the return on investment for each channel. </a:t>
            </a:r>
            <a:r>
              <a:rPr b="1" lang="en" sz="1450">
                <a:solidFill>
                  <a:srgbClr val="1D1C1D"/>
                </a:solidFill>
                <a:highlight>
                  <a:srgbClr val="F8F8F8"/>
                </a:highlight>
                <a:latin typeface="Arial"/>
                <a:ea typeface="Arial"/>
                <a:cs typeface="Arial"/>
                <a:sym typeface="Arial"/>
              </a:rPr>
              <a:t>)</a:t>
            </a:r>
            <a:endParaRPr b="1" sz="1450">
              <a:solidFill>
                <a:srgbClr val="1D1C1D"/>
              </a:solidFill>
              <a:highlight>
                <a:srgbClr val="F8F8F8"/>
              </a:highlight>
              <a:latin typeface="Arial"/>
              <a:ea typeface="Arial"/>
              <a:cs typeface="Arial"/>
              <a:sym typeface="Arial"/>
            </a:endParaRPr>
          </a:p>
          <a:p>
            <a:pPr indent="0" lvl="0" marL="457200" rtl="0" algn="l">
              <a:spcBef>
                <a:spcPts val="0"/>
              </a:spcBef>
              <a:spcAft>
                <a:spcPts val="0"/>
              </a:spcAft>
              <a:buNone/>
            </a:pPr>
            <a:r>
              <a:t/>
            </a:r>
            <a:endParaRPr b="1" sz="1450">
              <a:solidFill>
                <a:srgbClr val="1D1C1D"/>
              </a:solidFill>
              <a:highlight>
                <a:srgbClr val="F8F8F8"/>
              </a:highlight>
              <a:latin typeface="Arial"/>
              <a:ea typeface="Arial"/>
              <a:cs typeface="Arial"/>
              <a:sym typeface="Arial"/>
            </a:endParaRPr>
          </a:p>
          <a:p>
            <a:pPr indent="0" lvl="0" marL="0" rtl="0" algn="l">
              <a:spcBef>
                <a:spcPts val="0"/>
              </a:spcBef>
              <a:spcAft>
                <a:spcPts val="1200"/>
              </a:spcAft>
              <a:buNone/>
            </a:pPr>
            <a:r>
              <a:rPr b="1" lang="en" sz="1400" u="sng">
                <a:solidFill>
                  <a:schemeClr val="hlink"/>
                </a:solidFill>
                <a:hlinkClick r:id="rId3"/>
              </a:rPr>
              <a:t>Link to Tableau</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9"/>
          <p:cNvPicPr preferRelativeResize="0"/>
          <p:nvPr/>
        </p:nvPicPr>
        <p:blipFill>
          <a:blip r:embed="rId3">
            <a:alphaModFix/>
          </a:blip>
          <a:stretch>
            <a:fillRect/>
          </a:stretch>
        </p:blipFill>
        <p:spPr>
          <a:xfrm>
            <a:off x="0" y="9525"/>
            <a:ext cx="9144003"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100" y="0"/>
            <a:ext cx="9144000" cy="1017900"/>
          </a:xfrm>
          <a:prstGeom prst="rect">
            <a:avLst/>
          </a:prstGeom>
          <a:solidFill>
            <a:schemeClr val="dk1"/>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 sz="2700">
                <a:solidFill>
                  <a:srgbClr val="000000"/>
                </a:solidFill>
                <a:latin typeface="Arial"/>
                <a:ea typeface="Arial"/>
                <a:cs typeface="Arial"/>
                <a:sym typeface="Arial"/>
              </a:rPr>
              <a:t> </a:t>
            </a:r>
            <a:r>
              <a:rPr b="1" lang="en">
                <a:solidFill>
                  <a:schemeClr val="lt1"/>
                </a:solidFill>
              </a:rPr>
              <a:t>Conclusion</a:t>
            </a:r>
            <a:endParaRPr b="1">
              <a:solidFill>
                <a:schemeClr val="lt1"/>
              </a:solidFill>
            </a:endParaRPr>
          </a:p>
        </p:txBody>
      </p:sp>
      <p:sp>
        <p:nvSpPr>
          <p:cNvPr id="128" name="Google Shape;128;p20"/>
          <p:cNvSpPr txBox="1"/>
          <p:nvPr>
            <p:ph idx="1" type="body"/>
          </p:nvPr>
        </p:nvSpPr>
        <p:spPr>
          <a:xfrm>
            <a:off x="66800" y="1017800"/>
            <a:ext cx="90771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50">
                <a:solidFill>
                  <a:srgbClr val="000000"/>
                </a:solidFill>
                <a:latin typeface="Arial"/>
                <a:ea typeface="Arial"/>
                <a:cs typeface="Arial"/>
                <a:sym typeface="Arial"/>
              </a:rPr>
              <a:t>Our analysis provided valuable insights into campaign performance, helping</a:t>
            </a:r>
            <a:endParaRPr b="1" sz="1650">
              <a:solidFill>
                <a:srgbClr val="000000"/>
              </a:solidFill>
              <a:latin typeface="Arial"/>
              <a:ea typeface="Arial"/>
              <a:cs typeface="Arial"/>
              <a:sym typeface="Arial"/>
            </a:endParaRPr>
          </a:p>
          <a:p>
            <a:pPr indent="0" lvl="0" marL="0" rtl="0" algn="l">
              <a:spcBef>
                <a:spcPts val="0"/>
              </a:spcBef>
              <a:spcAft>
                <a:spcPts val="0"/>
              </a:spcAft>
              <a:buNone/>
            </a:pPr>
            <a:r>
              <a:rPr b="1" lang="en" sz="2000">
                <a:solidFill>
                  <a:srgbClr val="000000"/>
                </a:solidFill>
                <a:latin typeface="Arial"/>
                <a:ea typeface="Arial"/>
                <a:cs typeface="Arial"/>
                <a:sym typeface="Arial"/>
              </a:rPr>
              <a:t> </a:t>
            </a:r>
            <a:r>
              <a:rPr b="1" lang="en" sz="1650">
                <a:solidFill>
                  <a:srgbClr val="000000"/>
                </a:solidFill>
                <a:latin typeface="Arial"/>
                <a:ea typeface="Arial"/>
                <a:cs typeface="Arial"/>
                <a:sym typeface="Arial"/>
              </a:rPr>
              <a:t>MarketFlash make data-driven decision</a:t>
            </a:r>
            <a:endParaRPr b="1" sz="1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t/>
            </a:r>
            <a:endParaRPr b="1" sz="1150">
              <a:solidFill>
                <a:srgbClr val="1D1C1D"/>
              </a:solidFill>
              <a:highlight>
                <a:srgbClr val="F8F8F8"/>
              </a:highlight>
              <a:latin typeface="Arial"/>
              <a:ea typeface="Arial"/>
              <a:cs typeface="Arial"/>
              <a:sym typeface="Arial"/>
            </a:endParaRPr>
          </a:p>
          <a:p>
            <a:pPr indent="0" lvl="0" marL="0" rtl="0" algn="l">
              <a:spcBef>
                <a:spcPts val="1200"/>
              </a:spcBef>
              <a:spcAft>
                <a:spcPts val="0"/>
              </a:spcAft>
              <a:buNone/>
            </a:pPr>
            <a:r>
              <a:rPr b="1" lang="en" sz="1550">
                <a:solidFill>
                  <a:srgbClr val="1D1C1D"/>
                </a:solidFill>
                <a:highlight>
                  <a:srgbClr val="F8F8F8"/>
                </a:highlight>
                <a:latin typeface="Arial"/>
                <a:ea typeface="Arial"/>
                <a:cs typeface="Arial"/>
                <a:sym typeface="Arial"/>
              </a:rPr>
              <a:t>This dashboard brings together a wealth of data to provide a holistic view of MarketFlash marketing performance. This allows a quick and easy analysis of key metrics, enabling better decision-making and more effective allocation of marketing resources.</a:t>
            </a:r>
            <a:endParaRPr b="1" sz="1550">
              <a:solidFill>
                <a:srgbClr val="1D1C1D"/>
              </a:solidFill>
              <a:highlight>
                <a:srgbClr val="F8F8F8"/>
              </a:highlight>
              <a:latin typeface="Arial"/>
              <a:ea typeface="Arial"/>
              <a:cs typeface="Arial"/>
              <a:sym typeface="Arial"/>
            </a:endParaRPr>
          </a:p>
          <a:p>
            <a:pPr indent="0" lvl="0" marL="0" rtl="0" algn="l">
              <a:spcBef>
                <a:spcPts val="1200"/>
              </a:spcBef>
              <a:spcAft>
                <a:spcPts val="1200"/>
              </a:spcAft>
              <a:buNone/>
            </a:pPr>
            <a:r>
              <a:t/>
            </a:r>
            <a:endParaRPr b="1" sz="2150">
              <a:solidFill>
                <a:srgbClr val="1D1C1D"/>
              </a:solidFill>
              <a:highlight>
                <a:srgbClr val="F8F8F8"/>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