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65" r:id="rId2"/>
    <p:sldId id="260" r:id="rId3"/>
    <p:sldId id="267" r:id="rId4"/>
    <p:sldId id="263" r:id="rId5"/>
    <p:sldId id="257" r:id="rId6"/>
    <p:sldId id="273" r:id="rId7"/>
    <p:sldId id="256" r:id="rId8"/>
    <p:sldId id="262" r:id="rId9"/>
    <p:sldId id="261" r:id="rId10"/>
    <p:sldId id="269" r:id="rId11"/>
    <p:sldId id="270" r:id="rId12"/>
    <p:sldId id="268" r:id="rId13"/>
    <p:sldId id="272" r:id="rId14"/>
    <p:sldId id="258" r:id="rId15"/>
    <p:sldId id="271" r:id="rId16"/>
    <p:sldId id="275" r:id="rId17"/>
    <p:sldId id="266" r:id="rId18"/>
    <p:sldId id="264" r:id="rId19"/>
    <p:sldId id="259"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5"/>
    <p:restoredTop sz="94585"/>
  </p:normalViewPr>
  <p:slideViewPr>
    <p:cSldViewPr snapToGrid="0" snapToObjects="1">
      <p:cViewPr>
        <p:scale>
          <a:sx n="132" d="100"/>
          <a:sy n="132" d="100"/>
        </p:scale>
        <p:origin x="144" y="-113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510433-8BD9-474F-8FC1-5818E2E49FAC}" type="doc">
      <dgm:prSet loTypeId="urn:microsoft.com/office/officeart/2005/8/layout/process1" loCatId="" qsTypeId="urn:microsoft.com/office/officeart/2005/8/quickstyle/simple1" qsCatId="simple" csTypeId="urn:microsoft.com/office/officeart/2005/8/colors/accent1_2" csCatId="accent1" phldr="1"/>
      <dgm:spPr/>
    </dgm:pt>
    <dgm:pt modelId="{630ADBE0-EF98-2D49-B1A7-0633C5EF0AFF}">
      <dgm:prSet phldrT="[Text]"/>
      <dgm:spPr/>
      <dgm:t>
        <a:bodyPr/>
        <a:lstStyle/>
        <a:p>
          <a:r>
            <a:rPr lang="en-GB" dirty="0"/>
            <a:t>COVID19WasteWater (R package)</a:t>
          </a:r>
        </a:p>
      </dgm:t>
    </dgm:pt>
    <dgm:pt modelId="{0E13674F-67D2-C444-881E-507C74674C30}" type="parTrans" cxnId="{25DC74E5-D787-AF40-9AD5-374EC44EAFCE}">
      <dgm:prSet/>
      <dgm:spPr/>
      <dgm:t>
        <a:bodyPr/>
        <a:lstStyle/>
        <a:p>
          <a:endParaRPr lang="en-GB"/>
        </a:p>
      </dgm:t>
    </dgm:pt>
    <dgm:pt modelId="{FD25C168-C927-FF4E-8842-2C6DB318192C}" type="sibTrans" cxnId="{25DC74E5-D787-AF40-9AD5-374EC44EAFCE}">
      <dgm:prSet/>
      <dgm:spPr/>
      <dgm:t>
        <a:bodyPr/>
        <a:lstStyle/>
        <a:p>
          <a:endParaRPr lang="en-GB"/>
        </a:p>
      </dgm:t>
    </dgm:pt>
    <dgm:pt modelId="{0C13DAC9-E480-264B-8FCF-46C8AFEB4AE1}">
      <dgm:prSet phldrT="[Text]">
        <dgm:style>
          <a:lnRef idx="2">
            <a:schemeClr val="accent3"/>
          </a:lnRef>
          <a:fillRef idx="1">
            <a:schemeClr val="lt1"/>
          </a:fillRef>
          <a:effectRef idx="0">
            <a:schemeClr val="accent3"/>
          </a:effectRef>
          <a:fontRef idx="minor">
            <a:schemeClr val="dk1"/>
          </a:fontRef>
        </dgm:style>
      </dgm:prSet>
      <dgm:spPr/>
      <dgm:t>
        <a:bodyPr/>
        <a:lstStyle/>
        <a:p>
          <a:r>
            <a:rPr lang="en-GB" dirty="0"/>
            <a:t>Active case number to new case number</a:t>
          </a:r>
        </a:p>
      </dgm:t>
    </dgm:pt>
    <dgm:pt modelId="{53A65D6D-BC7E-2244-930F-7A49798633C6}" type="parTrans" cxnId="{D1A434E8-2B1B-D942-89AE-2152323C8C15}">
      <dgm:prSet/>
      <dgm:spPr/>
      <dgm:t>
        <a:bodyPr/>
        <a:lstStyle/>
        <a:p>
          <a:endParaRPr lang="en-GB"/>
        </a:p>
      </dgm:t>
    </dgm:pt>
    <dgm:pt modelId="{C3CEACA0-1493-7547-BF7A-5D9120D1917D}" type="sibTrans" cxnId="{D1A434E8-2B1B-D942-89AE-2152323C8C15}">
      <dgm:prSet/>
      <dgm:spPr/>
      <dgm:t>
        <a:bodyPr/>
        <a:lstStyle/>
        <a:p>
          <a:endParaRPr lang="en-GB"/>
        </a:p>
      </dgm:t>
    </dgm:pt>
    <dgm:pt modelId="{AA6ED68C-7FB2-A44F-84C1-0C20CDFBE182}">
      <dgm:prSet/>
      <dgm:spPr/>
      <dgm:t>
        <a:bodyPr/>
        <a:lstStyle/>
        <a:p>
          <a:r>
            <a:rPr lang="en-GB" dirty="0" err="1"/>
            <a:t>Epyestim</a:t>
          </a:r>
          <a:r>
            <a:rPr lang="en-GB" dirty="0"/>
            <a:t> (available on R and Python)</a:t>
          </a:r>
        </a:p>
      </dgm:t>
    </dgm:pt>
    <dgm:pt modelId="{C0B894C7-E383-6A42-9679-92C3985EAF6E}" type="parTrans" cxnId="{8F1A4B4C-8109-C145-B9F8-6B60C8A7CA79}">
      <dgm:prSet/>
      <dgm:spPr/>
      <dgm:t>
        <a:bodyPr/>
        <a:lstStyle/>
        <a:p>
          <a:endParaRPr lang="en-GB"/>
        </a:p>
      </dgm:t>
    </dgm:pt>
    <dgm:pt modelId="{1F8C3958-8953-3B4F-9781-57EE0BC21902}" type="sibTrans" cxnId="{8F1A4B4C-8109-C145-B9F8-6B60C8A7CA79}">
      <dgm:prSet/>
      <dgm:spPr/>
      <dgm:t>
        <a:bodyPr/>
        <a:lstStyle/>
        <a:p>
          <a:endParaRPr lang="en-GB"/>
        </a:p>
      </dgm:t>
    </dgm:pt>
    <dgm:pt modelId="{9EFADEC0-F9B1-E94D-BF65-C35877DC1224}" type="pres">
      <dgm:prSet presAssocID="{D0510433-8BD9-474F-8FC1-5818E2E49FAC}" presName="Name0" presStyleCnt="0">
        <dgm:presLayoutVars>
          <dgm:dir/>
          <dgm:resizeHandles val="exact"/>
        </dgm:presLayoutVars>
      </dgm:prSet>
      <dgm:spPr/>
    </dgm:pt>
    <dgm:pt modelId="{0854705D-2B18-8941-A51C-142D917AC4C3}" type="pres">
      <dgm:prSet presAssocID="{630ADBE0-EF98-2D49-B1A7-0633C5EF0AFF}" presName="node" presStyleLbl="node1" presStyleIdx="0" presStyleCnt="3">
        <dgm:presLayoutVars>
          <dgm:bulletEnabled val="1"/>
        </dgm:presLayoutVars>
      </dgm:prSet>
      <dgm:spPr/>
    </dgm:pt>
    <dgm:pt modelId="{CAC3B18F-6118-DB43-8661-75E77DC32B58}" type="pres">
      <dgm:prSet presAssocID="{FD25C168-C927-FF4E-8842-2C6DB318192C}" presName="sibTrans" presStyleLbl="sibTrans2D1" presStyleIdx="0" presStyleCnt="2"/>
      <dgm:spPr/>
    </dgm:pt>
    <dgm:pt modelId="{1945FFA0-8D29-154D-A5D2-674292F8C913}" type="pres">
      <dgm:prSet presAssocID="{FD25C168-C927-FF4E-8842-2C6DB318192C}" presName="connectorText" presStyleLbl="sibTrans2D1" presStyleIdx="0" presStyleCnt="2"/>
      <dgm:spPr/>
    </dgm:pt>
    <dgm:pt modelId="{090BB837-AD14-FD40-A032-45F1CB031A03}" type="pres">
      <dgm:prSet presAssocID="{0C13DAC9-E480-264B-8FCF-46C8AFEB4AE1}" presName="node" presStyleLbl="node1" presStyleIdx="1" presStyleCnt="3">
        <dgm:presLayoutVars>
          <dgm:bulletEnabled val="1"/>
        </dgm:presLayoutVars>
      </dgm:prSet>
      <dgm:spPr/>
    </dgm:pt>
    <dgm:pt modelId="{F819F476-52A2-5D48-8E2F-4CF493EECC34}" type="pres">
      <dgm:prSet presAssocID="{C3CEACA0-1493-7547-BF7A-5D9120D1917D}" presName="sibTrans" presStyleLbl="sibTrans2D1" presStyleIdx="1" presStyleCnt="2"/>
      <dgm:spPr/>
    </dgm:pt>
    <dgm:pt modelId="{4ECF28DE-476F-064C-A42D-5C997B0267F0}" type="pres">
      <dgm:prSet presAssocID="{C3CEACA0-1493-7547-BF7A-5D9120D1917D}" presName="connectorText" presStyleLbl="sibTrans2D1" presStyleIdx="1" presStyleCnt="2"/>
      <dgm:spPr/>
    </dgm:pt>
    <dgm:pt modelId="{7FBC8664-C6B4-E94F-9F86-B8A07C7ADD4E}" type="pres">
      <dgm:prSet presAssocID="{AA6ED68C-7FB2-A44F-84C1-0C20CDFBE182}" presName="node" presStyleLbl="node1" presStyleIdx="2" presStyleCnt="3">
        <dgm:presLayoutVars>
          <dgm:bulletEnabled val="1"/>
        </dgm:presLayoutVars>
      </dgm:prSet>
      <dgm:spPr/>
    </dgm:pt>
  </dgm:ptLst>
  <dgm:cxnLst>
    <dgm:cxn modelId="{90099400-F6E3-3349-BF96-030A89129B96}" type="presOf" srcId="{C3CEACA0-1493-7547-BF7A-5D9120D1917D}" destId="{4ECF28DE-476F-064C-A42D-5C997B0267F0}" srcOrd="1" destOrd="0" presId="urn:microsoft.com/office/officeart/2005/8/layout/process1"/>
    <dgm:cxn modelId="{46AC4210-ACC2-6E4A-A0BD-DEBF67AD1B03}" type="presOf" srcId="{0C13DAC9-E480-264B-8FCF-46C8AFEB4AE1}" destId="{090BB837-AD14-FD40-A032-45F1CB031A03}" srcOrd="0" destOrd="0" presId="urn:microsoft.com/office/officeart/2005/8/layout/process1"/>
    <dgm:cxn modelId="{8F1A4B4C-8109-C145-B9F8-6B60C8A7CA79}" srcId="{D0510433-8BD9-474F-8FC1-5818E2E49FAC}" destId="{AA6ED68C-7FB2-A44F-84C1-0C20CDFBE182}" srcOrd="2" destOrd="0" parTransId="{C0B894C7-E383-6A42-9679-92C3985EAF6E}" sibTransId="{1F8C3958-8953-3B4F-9781-57EE0BC21902}"/>
    <dgm:cxn modelId="{1ADCDB68-ABC6-7A42-BE02-D5B8875976A7}" type="presOf" srcId="{FD25C168-C927-FF4E-8842-2C6DB318192C}" destId="{1945FFA0-8D29-154D-A5D2-674292F8C913}" srcOrd="1" destOrd="0" presId="urn:microsoft.com/office/officeart/2005/8/layout/process1"/>
    <dgm:cxn modelId="{651CAC86-E970-EF43-9C04-A38CA20EAEAB}" type="presOf" srcId="{630ADBE0-EF98-2D49-B1A7-0633C5EF0AFF}" destId="{0854705D-2B18-8941-A51C-142D917AC4C3}" srcOrd="0" destOrd="0" presId="urn:microsoft.com/office/officeart/2005/8/layout/process1"/>
    <dgm:cxn modelId="{FD6E97AD-F2F2-9B40-A9C9-6C2D0F36B625}" type="presOf" srcId="{D0510433-8BD9-474F-8FC1-5818E2E49FAC}" destId="{9EFADEC0-F9B1-E94D-BF65-C35877DC1224}" srcOrd="0" destOrd="0" presId="urn:microsoft.com/office/officeart/2005/8/layout/process1"/>
    <dgm:cxn modelId="{FC2C2DBF-BE91-E54E-B718-A7F8A434661F}" type="presOf" srcId="{FD25C168-C927-FF4E-8842-2C6DB318192C}" destId="{CAC3B18F-6118-DB43-8661-75E77DC32B58}" srcOrd="0" destOrd="0" presId="urn:microsoft.com/office/officeart/2005/8/layout/process1"/>
    <dgm:cxn modelId="{185866CC-4B27-8845-926B-FCB348AD3697}" type="presOf" srcId="{C3CEACA0-1493-7547-BF7A-5D9120D1917D}" destId="{F819F476-52A2-5D48-8E2F-4CF493EECC34}" srcOrd="0" destOrd="0" presId="urn:microsoft.com/office/officeart/2005/8/layout/process1"/>
    <dgm:cxn modelId="{F42654DE-0680-4640-8DBA-B82D7208975F}" type="presOf" srcId="{AA6ED68C-7FB2-A44F-84C1-0C20CDFBE182}" destId="{7FBC8664-C6B4-E94F-9F86-B8A07C7ADD4E}" srcOrd="0" destOrd="0" presId="urn:microsoft.com/office/officeart/2005/8/layout/process1"/>
    <dgm:cxn modelId="{25DC74E5-D787-AF40-9AD5-374EC44EAFCE}" srcId="{D0510433-8BD9-474F-8FC1-5818E2E49FAC}" destId="{630ADBE0-EF98-2D49-B1A7-0633C5EF0AFF}" srcOrd="0" destOrd="0" parTransId="{0E13674F-67D2-C444-881E-507C74674C30}" sibTransId="{FD25C168-C927-FF4E-8842-2C6DB318192C}"/>
    <dgm:cxn modelId="{D1A434E8-2B1B-D942-89AE-2152323C8C15}" srcId="{D0510433-8BD9-474F-8FC1-5818E2E49FAC}" destId="{0C13DAC9-E480-264B-8FCF-46C8AFEB4AE1}" srcOrd="1" destOrd="0" parTransId="{53A65D6D-BC7E-2244-930F-7A49798633C6}" sibTransId="{C3CEACA0-1493-7547-BF7A-5D9120D1917D}"/>
    <dgm:cxn modelId="{D1A7951D-941C-4D41-A606-66814793BB25}" type="presParOf" srcId="{9EFADEC0-F9B1-E94D-BF65-C35877DC1224}" destId="{0854705D-2B18-8941-A51C-142D917AC4C3}" srcOrd="0" destOrd="0" presId="urn:microsoft.com/office/officeart/2005/8/layout/process1"/>
    <dgm:cxn modelId="{525A9EB1-BDF1-1744-8F6B-4D95D5F241D7}" type="presParOf" srcId="{9EFADEC0-F9B1-E94D-BF65-C35877DC1224}" destId="{CAC3B18F-6118-DB43-8661-75E77DC32B58}" srcOrd="1" destOrd="0" presId="urn:microsoft.com/office/officeart/2005/8/layout/process1"/>
    <dgm:cxn modelId="{2C3D9569-65F6-9E4D-8E9E-353FA22CF800}" type="presParOf" srcId="{CAC3B18F-6118-DB43-8661-75E77DC32B58}" destId="{1945FFA0-8D29-154D-A5D2-674292F8C913}" srcOrd="0" destOrd="0" presId="urn:microsoft.com/office/officeart/2005/8/layout/process1"/>
    <dgm:cxn modelId="{45F9BD0A-18BD-0B4A-A2B2-A1B28FE08F71}" type="presParOf" srcId="{9EFADEC0-F9B1-E94D-BF65-C35877DC1224}" destId="{090BB837-AD14-FD40-A032-45F1CB031A03}" srcOrd="2" destOrd="0" presId="urn:microsoft.com/office/officeart/2005/8/layout/process1"/>
    <dgm:cxn modelId="{140FA23E-DE70-7541-B576-6EDFCD1E9EB6}" type="presParOf" srcId="{9EFADEC0-F9B1-E94D-BF65-C35877DC1224}" destId="{F819F476-52A2-5D48-8E2F-4CF493EECC34}" srcOrd="3" destOrd="0" presId="urn:microsoft.com/office/officeart/2005/8/layout/process1"/>
    <dgm:cxn modelId="{E9664AAE-854F-EC4B-AF21-5ABD9DF1F2B3}" type="presParOf" srcId="{F819F476-52A2-5D48-8E2F-4CF493EECC34}" destId="{4ECF28DE-476F-064C-A42D-5C997B0267F0}" srcOrd="0" destOrd="0" presId="urn:microsoft.com/office/officeart/2005/8/layout/process1"/>
    <dgm:cxn modelId="{54AA0BDB-05BF-8C48-B8C2-D0646A46871A}" type="presParOf" srcId="{9EFADEC0-F9B1-E94D-BF65-C35877DC1224}" destId="{7FBC8664-C6B4-E94F-9F86-B8A07C7ADD4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4705D-2B18-8941-A51C-142D917AC4C3}">
      <dsp:nvSpPr>
        <dsp:cNvPr id="0" name=""/>
        <dsp:cNvSpPr/>
      </dsp:nvSpPr>
      <dsp:spPr>
        <a:xfrm>
          <a:off x="8543" y="1245322"/>
          <a:ext cx="2553467" cy="1532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COVID19WasteWater (R package)</a:t>
          </a:r>
        </a:p>
      </dsp:txBody>
      <dsp:txXfrm>
        <a:off x="53416" y="1290195"/>
        <a:ext cx="2463721" cy="1442334"/>
      </dsp:txXfrm>
    </dsp:sp>
    <dsp:sp modelId="{CAC3B18F-6118-DB43-8661-75E77DC32B58}">
      <dsp:nvSpPr>
        <dsp:cNvPr id="0" name=""/>
        <dsp:cNvSpPr/>
      </dsp:nvSpPr>
      <dsp:spPr>
        <a:xfrm>
          <a:off x="2817357" y="1694732"/>
          <a:ext cx="541335" cy="6332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817357" y="1821384"/>
        <a:ext cx="378935" cy="379955"/>
      </dsp:txXfrm>
    </dsp:sp>
    <dsp:sp modelId="{090BB837-AD14-FD40-A032-45F1CB031A03}">
      <dsp:nvSpPr>
        <dsp:cNvPr id="0" name=""/>
        <dsp:cNvSpPr/>
      </dsp:nvSpPr>
      <dsp:spPr>
        <a:xfrm>
          <a:off x="3583397" y="1245322"/>
          <a:ext cx="2553467" cy="1532080"/>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Active case number to new case number</a:t>
          </a:r>
        </a:p>
      </dsp:txBody>
      <dsp:txXfrm>
        <a:off x="3628270" y="1290195"/>
        <a:ext cx="2463721" cy="1442334"/>
      </dsp:txXfrm>
    </dsp:sp>
    <dsp:sp modelId="{F819F476-52A2-5D48-8E2F-4CF493EECC34}">
      <dsp:nvSpPr>
        <dsp:cNvPr id="0" name=""/>
        <dsp:cNvSpPr/>
      </dsp:nvSpPr>
      <dsp:spPr>
        <a:xfrm>
          <a:off x="6392211" y="1694732"/>
          <a:ext cx="541335" cy="6332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6392211" y="1821384"/>
        <a:ext cx="378935" cy="379955"/>
      </dsp:txXfrm>
    </dsp:sp>
    <dsp:sp modelId="{7FBC8664-C6B4-E94F-9F86-B8A07C7ADD4E}">
      <dsp:nvSpPr>
        <dsp:cNvPr id="0" name=""/>
        <dsp:cNvSpPr/>
      </dsp:nvSpPr>
      <dsp:spPr>
        <a:xfrm>
          <a:off x="7158251" y="1245322"/>
          <a:ext cx="2553467" cy="1532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err="1"/>
            <a:t>Epyestim</a:t>
          </a:r>
          <a:r>
            <a:rPr lang="en-GB" sz="2000" kern="1200" dirty="0"/>
            <a:t> (available on R and Python)</a:t>
          </a:r>
        </a:p>
      </dsp:txBody>
      <dsp:txXfrm>
        <a:off x="7203124" y="1290195"/>
        <a:ext cx="2463721" cy="14423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6B080-50DC-D447-AF7A-D9A0B105AA64}" type="datetimeFigureOut">
              <a:rPr lang="en-GB" smtClean="0"/>
              <a:t>13/06/2022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8DFF3-CB25-3F4A-8844-6A9B230D9687}" type="slidenum">
              <a:rPr lang="en-GB" smtClean="0"/>
              <a:t>‹#›</a:t>
            </a:fld>
            <a:endParaRPr lang="en-GB"/>
          </a:p>
        </p:txBody>
      </p:sp>
    </p:spTree>
    <p:extLst>
      <p:ext uri="{BB962C8B-B14F-4D97-AF65-F5344CB8AC3E}">
        <p14:creationId xmlns:p14="http://schemas.microsoft.com/office/powerpoint/2010/main" val="974083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8DFF3-CB25-3F4A-8844-6A9B230D9687}" type="slidenum">
              <a:rPr lang="en-GB" smtClean="0"/>
              <a:t>9</a:t>
            </a:fld>
            <a:endParaRPr lang="en-GB"/>
          </a:p>
        </p:txBody>
      </p:sp>
    </p:spTree>
    <p:extLst>
      <p:ext uri="{BB962C8B-B14F-4D97-AF65-F5344CB8AC3E}">
        <p14:creationId xmlns:p14="http://schemas.microsoft.com/office/powerpoint/2010/main" val="309928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F16E50-FF11-CA41-8AF5-782EE0A65FB6}" type="datetimeFigureOut">
              <a:rPr lang="en-GB" smtClean="0"/>
              <a:t>12/06/2022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31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6E50-FF11-CA41-8AF5-782EE0A65FB6}" type="datetimeFigureOut">
              <a:rPr lang="en-GB" smtClean="0"/>
              <a:t>12/06/2022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4953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6E50-FF11-CA41-8AF5-782EE0A65FB6}" type="datetimeFigureOut">
              <a:rPr lang="en-GB" smtClean="0"/>
              <a:t>12/06/2022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12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6E50-FF11-CA41-8AF5-782EE0A65FB6}" type="datetimeFigureOut">
              <a:rPr lang="en-GB" smtClean="0"/>
              <a:t>12/06/2022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62062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7F16E50-FF11-CA41-8AF5-782EE0A65FB6}" type="datetimeFigureOut">
              <a:rPr lang="en-GB" smtClean="0"/>
              <a:t>12/06/2022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24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7F16E50-FF11-CA41-8AF5-782EE0A65FB6}" type="datetimeFigureOut">
              <a:rPr lang="en-GB" smtClean="0"/>
              <a:t>12/06/2022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295264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7F16E50-FF11-CA41-8AF5-782EE0A65FB6}" type="datetimeFigureOut">
              <a:rPr lang="en-GB" smtClean="0"/>
              <a:t>12/06/2022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19233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7F16E50-FF11-CA41-8AF5-782EE0A65FB6}" type="datetimeFigureOut">
              <a:rPr lang="en-GB" smtClean="0"/>
              <a:t>12/06/2022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354233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16E50-FF11-CA41-8AF5-782EE0A65FB6}" type="datetimeFigureOut">
              <a:rPr lang="en-GB" smtClean="0"/>
              <a:t>12/06/2022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29113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F16E50-FF11-CA41-8AF5-782EE0A65FB6}" type="datetimeFigureOut">
              <a:rPr lang="en-GB" smtClean="0"/>
              <a:t>12/06/2022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239157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F16E50-FF11-CA41-8AF5-782EE0A65FB6}" type="datetimeFigureOut">
              <a:rPr lang="en-GB" smtClean="0"/>
              <a:t>12/06/2022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B3D670-F737-0343-BB4C-A11D984E9899}"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7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F16E50-FF11-CA41-8AF5-782EE0A65FB6}" type="datetimeFigureOut">
              <a:rPr lang="en-GB" smtClean="0"/>
              <a:t>12/06/2022</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B3D670-F737-0343-BB4C-A11D984E9899}"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92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lo-hfk/epyestim/blob/main/notebooks/covid_tutorial.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cwatson812/COVID19WastewaterMod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C000-843D-BA93-ECE1-F86EB4C216FB}"/>
              </a:ext>
            </a:extLst>
          </p:cNvPr>
          <p:cNvSpPr>
            <a:spLocks noGrp="1"/>
          </p:cNvSpPr>
          <p:nvPr>
            <p:ph type="ctrTitle"/>
          </p:nvPr>
        </p:nvSpPr>
        <p:spPr/>
        <p:txBody>
          <a:bodyPr>
            <a:normAutofit fontScale="90000"/>
          </a:bodyPr>
          <a:lstStyle/>
          <a:p>
            <a:r>
              <a:rPr lang="en-GB" dirty="0"/>
              <a:t>Real-time epidemic modelling of SARS-CoV-2 from wastewater data</a:t>
            </a:r>
          </a:p>
        </p:txBody>
      </p:sp>
      <p:sp>
        <p:nvSpPr>
          <p:cNvPr id="3" name="Subtitle 2">
            <a:extLst>
              <a:ext uri="{FF2B5EF4-FFF2-40B4-BE49-F238E27FC236}">
                <a16:creationId xmlns:a16="http://schemas.microsoft.com/office/drawing/2014/main" id="{6398510C-A8DA-E6E9-B827-FA8C621E71A4}"/>
              </a:ext>
            </a:extLst>
          </p:cNvPr>
          <p:cNvSpPr>
            <a:spLocks noGrp="1"/>
          </p:cNvSpPr>
          <p:nvPr>
            <p:ph type="subTitle" idx="1"/>
          </p:nvPr>
        </p:nvSpPr>
        <p:spPr/>
        <p:txBody>
          <a:bodyPr/>
          <a:lstStyle/>
          <a:p>
            <a:r>
              <a:rPr lang="en-GB" dirty="0"/>
              <a:t>15</a:t>
            </a:r>
            <a:r>
              <a:rPr lang="en-GB" baseline="30000" dirty="0"/>
              <a:t>th</a:t>
            </a:r>
            <a:r>
              <a:rPr lang="en-GB" dirty="0"/>
              <a:t> June 2022</a:t>
            </a:r>
          </a:p>
        </p:txBody>
      </p:sp>
    </p:spTree>
    <p:extLst>
      <p:ext uri="{BB962C8B-B14F-4D97-AF65-F5344CB8AC3E}">
        <p14:creationId xmlns:p14="http://schemas.microsoft.com/office/powerpoint/2010/main" val="245879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3CDC8698-964C-71D5-FAFE-91CD70F754F4}"/>
              </a:ext>
            </a:extLst>
          </p:cNvPr>
          <p:cNvPicPr>
            <a:picLocks noChangeAspect="1"/>
          </p:cNvPicPr>
          <p:nvPr/>
        </p:nvPicPr>
        <p:blipFill>
          <a:blip r:embed="rId2"/>
          <a:stretch>
            <a:fillRect/>
          </a:stretch>
        </p:blipFill>
        <p:spPr>
          <a:xfrm>
            <a:off x="2480295" y="0"/>
            <a:ext cx="7231410" cy="6858000"/>
          </a:xfrm>
          <a:prstGeom prst="rect">
            <a:avLst/>
          </a:prstGeom>
        </p:spPr>
      </p:pic>
      <p:sp>
        <p:nvSpPr>
          <p:cNvPr id="4" name="Right Arrow 3">
            <a:extLst>
              <a:ext uri="{FF2B5EF4-FFF2-40B4-BE49-F238E27FC236}">
                <a16:creationId xmlns:a16="http://schemas.microsoft.com/office/drawing/2014/main" id="{7BBAF017-6B2C-59AB-1EFD-A5FC5560E150}"/>
              </a:ext>
            </a:extLst>
          </p:cNvPr>
          <p:cNvSpPr/>
          <p:nvPr/>
        </p:nvSpPr>
        <p:spPr>
          <a:xfrm>
            <a:off x="967563" y="5358809"/>
            <a:ext cx="808074" cy="584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351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medium confidence">
            <a:extLst>
              <a:ext uri="{FF2B5EF4-FFF2-40B4-BE49-F238E27FC236}">
                <a16:creationId xmlns:a16="http://schemas.microsoft.com/office/drawing/2014/main" id="{9BF7BC03-5774-AB69-07C8-74B14C9F3CB1}"/>
              </a:ext>
            </a:extLst>
          </p:cNvPr>
          <p:cNvPicPr>
            <a:picLocks noChangeAspect="1"/>
          </p:cNvPicPr>
          <p:nvPr/>
        </p:nvPicPr>
        <p:blipFill>
          <a:blip r:embed="rId2"/>
          <a:stretch>
            <a:fillRect/>
          </a:stretch>
        </p:blipFill>
        <p:spPr>
          <a:xfrm>
            <a:off x="0" y="1844099"/>
            <a:ext cx="12102876" cy="3169801"/>
          </a:xfrm>
          <a:prstGeom prst="rect">
            <a:avLst/>
          </a:prstGeom>
        </p:spPr>
      </p:pic>
      <p:sp>
        <p:nvSpPr>
          <p:cNvPr id="6" name="TextBox 5">
            <a:extLst>
              <a:ext uri="{FF2B5EF4-FFF2-40B4-BE49-F238E27FC236}">
                <a16:creationId xmlns:a16="http://schemas.microsoft.com/office/drawing/2014/main" id="{7EE9C1BD-9590-E89F-BE5A-08D4DF0D5860}"/>
              </a:ext>
            </a:extLst>
          </p:cNvPr>
          <p:cNvSpPr txBox="1"/>
          <p:nvPr/>
        </p:nvSpPr>
        <p:spPr>
          <a:xfrm>
            <a:off x="3346914" y="5505651"/>
            <a:ext cx="5592749" cy="369332"/>
          </a:xfrm>
          <a:prstGeom prst="rect">
            <a:avLst/>
          </a:prstGeom>
          <a:noFill/>
        </p:spPr>
        <p:txBody>
          <a:bodyPr wrap="none" rtlCol="0">
            <a:spAutoFit/>
          </a:bodyPr>
          <a:lstStyle/>
          <a:p>
            <a:r>
              <a:rPr lang="en-GB" dirty="0"/>
              <a:t>Extracted spline functions for </a:t>
            </a:r>
            <a:r>
              <a:rPr lang="en-GB" b="1" dirty="0"/>
              <a:t>median</a:t>
            </a:r>
            <a:r>
              <a:rPr lang="en-GB" dirty="0"/>
              <a:t>, 75% CI and 95% CI</a:t>
            </a:r>
          </a:p>
        </p:txBody>
      </p:sp>
    </p:spTree>
    <p:extLst>
      <p:ext uri="{BB962C8B-B14F-4D97-AF65-F5344CB8AC3E}">
        <p14:creationId xmlns:p14="http://schemas.microsoft.com/office/powerpoint/2010/main" val="159441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Chart, line chart&#10;&#10;Description automatically generated">
            <a:extLst>
              <a:ext uri="{FF2B5EF4-FFF2-40B4-BE49-F238E27FC236}">
                <a16:creationId xmlns:a16="http://schemas.microsoft.com/office/drawing/2014/main" id="{DC1DAF01-18C6-812D-D5B3-75DA3F73D721}"/>
              </a:ext>
            </a:extLst>
          </p:cNvPr>
          <p:cNvPicPr>
            <a:picLocks noChangeAspect="1"/>
          </p:cNvPicPr>
          <p:nvPr/>
        </p:nvPicPr>
        <p:blipFill>
          <a:blip r:embed="rId2"/>
          <a:stretch>
            <a:fillRect/>
          </a:stretch>
        </p:blipFill>
        <p:spPr>
          <a:xfrm>
            <a:off x="1878173" y="280611"/>
            <a:ext cx="8435653" cy="6296777"/>
          </a:xfrm>
          <a:prstGeom prst="rect">
            <a:avLst/>
          </a:prstGeom>
        </p:spPr>
      </p:pic>
      <p:sp>
        <p:nvSpPr>
          <p:cNvPr id="17" name="TextBox 16">
            <a:extLst>
              <a:ext uri="{FF2B5EF4-FFF2-40B4-BE49-F238E27FC236}">
                <a16:creationId xmlns:a16="http://schemas.microsoft.com/office/drawing/2014/main" id="{EB22ED12-70FF-FCF8-5A26-6B7D4AE7CE18}"/>
              </a:ext>
            </a:extLst>
          </p:cNvPr>
          <p:cNvSpPr txBox="1"/>
          <p:nvPr/>
        </p:nvSpPr>
        <p:spPr>
          <a:xfrm>
            <a:off x="4389120" y="1934678"/>
            <a:ext cx="2012282" cy="646331"/>
          </a:xfrm>
          <a:prstGeom prst="rect">
            <a:avLst/>
          </a:prstGeom>
          <a:noFill/>
        </p:spPr>
        <p:txBody>
          <a:bodyPr wrap="none" rtlCol="0">
            <a:spAutoFit/>
          </a:bodyPr>
          <a:lstStyle/>
          <a:p>
            <a:r>
              <a:rPr lang="en-GB" dirty="0"/>
              <a:t>Max active case no:</a:t>
            </a:r>
          </a:p>
          <a:p>
            <a:r>
              <a:rPr lang="en-GB" dirty="0"/>
              <a:t>~56,000</a:t>
            </a:r>
          </a:p>
        </p:txBody>
      </p:sp>
    </p:spTree>
    <p:extLst>
      <p:ext uri="{BB962C8B-B14F-4D97-AF65-F5344CB8AC3E}">
        <p14:creationId xmlns:p14="http://schemas.microsoft.com/office/powerpoint/2010/main" val="350069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8DFA-26D2-725B-59DE-DF8978D11D82}"/>
              </a:ext>
            </a:extLst>
          </p:cNvPr>
          <p:cNvSpPr>
            <a:spLocks noGrp="1"/>
          </p:cNvSpPr>
          <p:nvPr>
            <p:ph type="title"/>
          </p:nvPr>
        </p:nvSpPr>
        <p:spPr/>
        <p:txBody>
          <a:bodyPr/>
          <a:lstStyle/>
          <a:p>
            <a:r>
              <a:rPr lang="en-GB" dirty="0"/>
              <a:t>Comparison with phenomenological model</a:t>
            </a:r>
          </a:p>
        </p:txBody>
      </p:sp>
      <p:pic>
        <p:nvPicPr>
          <p:cNvPr id="5" name="Content Placeholder 4" descr="Chart, line chart&#10;&#10;Description automatically generated">
            <a:extLst>
              <a:ext uri="{FF2B5EF4-FFF2-40B4-BE49-F238E27FC236}">
                <a16:creationId xmlns:a16="http://schemas.microsoft.com/office/drawing/2014/main" id="{9466497C-B9E2-A1B8-752F-9B8E8763789E}"/>
              </a:ext>
            </a:extLst>
          </p:cNvPr>
          <p:cNvPicPr>
            <a:picLocks noGrp="1" noChangeAspect="1"/>
          </p:cNvPicPr>
          <p:nvPr>
            <p:ph idx="1"/>
          </p:nvPr>
        </p:nvPicPr>
        <p:blipFill>
          <a:blip r:embed="rId2"/>
          <a:stretch>
            <a:fillRect/>
          </a:stretch>
        </p:blipFill>
        <p:spPr>
          <a:xfrm>
            <a:off x="2690114" y="2084832"/>
            <a:ext cx="6388100" cy="3835400"/>
          </a:xfrm>
        </p:spPr>
      </p:pic>
    </p:spTree>
    <p:extLst>
      <p:ext uri="{BB962C8B-B14F-4D97-AF65-F5344CB8AC3E}">
        <p14:creationId xmlns:p14="http://schemas.microsoft.com/office/powerpoint/2010/main" val="74216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E3594B-7236-969B-3FBD-B65D0B7CC897}"/>
              </a:ext>
            </a:extLst>
          </p:cNvPr>
          <p:cNvSpPr>
            <a:spLocks noGrp="1"/>
          </p:cNvSpPr>
          <p:nvPr>
            <p:ph type="title"/>
          </p:nvPr>
        </p:nvSpPr>
        <p:spPr/>
        <p:txBody>
          <a:bodyPr/>
          <a:lstStyle/>
          <a:p>
            <a:r>
              <a:rPr lang="en-GB" dirty="0"/>
              <a:t>COVID19Wastewater package</a:t>
            </a:r>
          </a:p>
        </p:txBody>
      </p:sp>
      <p:sp>
        <p:nvSpPr>
          <p:cNvPr id="5" name="Text Placeholder 4">
            <a:extLst>
              <a:ext uri="{FF2B5EF4-FFF2-40B4-BE49-F238E27FC236}">
                <a16:creationId xmlns:a16="http://schemas.microsoft.com/office/drawing/2014/main" id="{88509F84-78AF-509E-A3DF-F1C90E71313B}"/>
              </a:ext>
            </a:extLst>
          </p:cNvPr>
          <p:cNvSpPr>
            <a:spLocks noGrp="1"/>
          </p:cNvSpPr>
          <p:nvPr>
            <p:ph type="body" idx="1"/>
          </p:nvPr>
        </p:nvSpPr>
        <p:spPr/>
        <p:txBody>
          <a:bodyPr/>
          <a:lstStyle/>
          <a:p>
            <a:r>
              <a:rPr lang="en-GB" dirty="0"/>
              <a:t>Pros</a:t>
            </a:r>
          </a:p>
        </p:txBody>
      </p:sp>
      <p:sp>
        <p:nvSpPr>
          <p:cNvPr id="6" name="Content Placeholder 5">
            <a:extLst>
              <a:ext uri="{FF2B5EF4-FFF2-40B4-BE49-F238E27FC236}">
                <a16:creationId xmlns:a16="http://schemas.microsoft.com/office/drawing/2014/main" id="{C0B8B4A7-39AE-AC26-FFD5-664F7BDBF5F8}"/>
              </a:ext>
            </a:extLst>
          </p:cNvPr>
          <p:cNvSpPr>
            <a:spLocks noGrp="1"/>
          </p:cNvSpPr>
          <p:nvPr>
            <p:ph sz="half" idx="2"/>
          </p:nvPr>
        </p:nvSpPr>
        <p:spPr/>
        <p:txBody>
          <a:bodyPr/>
          <a:lstStyle/>
          <a:p>
            <a:pPr>
              <a:buFont typeface="Arial" panose="020B0604020202020204" pitchFamily="34" charset="0"/>
              <a:buChar char="•"/>
            </a:pPr>
            <a:r>
              <a:rPr lang="en-GB" dirty="0"/>
              <a:t> Zero values of RNA level can be used in the model without transformation</a:t>
            </a:r>
          </a:p>
          <a:p>
            <a:pPr>
              <a:buFont typeface="Arial" panose="020B0604020202020204" pitchFamily="34" charset="0"/>
              <a:buChar char="•"/>
            </a:pPr>
            <a:r>
              <a:rPr lang="en-GB" dirty="0"/>
              <a:t> Estimates with confidence interval</a:t>
            </a:r>
          </a:p>
          <a:p>
            <a:pPr marL="0" indent="0">
              <a:buNone/>
            </a:pPr>
            <a:endParaRPr lang="en-GB" dirty="0"/>
          </a:p>
        </p:txBody>
      </p:sp>
      <p:sp>
        <p:nvSpPr>
          <p:cNvPr id="7" name="Text Placeholder 6">
            <a:extLst>
              <a:ext uri="{FF2B5EF4-FFF2-40B4-BE49-F238E27FC236}">
                <a16:creationId xmlns:a16="http://schemas.microsoft.com/office/drawing/2014/main" id="{E95F3C79-033D-6B42-4748-1B87F533F936}"/>
              </a:ext>
            </a:extLst>
          </p:cNvPr>
          <p:cNvSpPr>
            <a:spLocks noGrp="1"/>
          </p:cNvSpPr>
          <p:nvPr>
            <p:ph type="body" sz="quarter" idx="3"/>
          </p:nvPr>
        </p:nvSpPr>
        <p:spPr/>
        <p:txBody>
          <a:bodyPr/>
          <a:lstStyle/>
          <a:p>
            <a:r>
              <a:rPr lang="en-GB" dirty="0"/>
              <a:t>Cons</a:t>
            </a:r>
          </a:p>
        </p:txBody>
      </p:sp>
      <p:sp>
        <p:nvSpPr>
          <p:cNvPr id="8" name="Content Placeholder 7">
            <a:extLst>
              <a:ext uri="{FF2B5EF4-FFF2-40B4-BE49-F238E27FC236}">
                <a16:creationId xmlns:a16="http://schemas.microsoft.com/office/drawing/2014/main" id="{C27ADFA7-6548-B251-B750-182116A32C64}"/>
              </a:ext>
            </a:extLst>
          </p:cNvPr>
          <p:cNvSpPr>
            <a:spLocks noGrp="1"/>
          </p:cNvSpPr>
          <p:nvPr>
            <p:ph sz="quarter" idx="4"/>
          </p:nvPr>
        </p:nvSpPr>
        <p:spPr/>
        <p:txBody>
          <a:bodyPr/>
          <a:lstStyle/>
          <a:p>
            <a:pPr>
              <a:buFont typeface="Arial" panose="020B0604020202020204" pitchFamily="34" charset="0"/>
              <a:buChar char="•"/>
            </a:pPr>
            <a:r>
              <a:rPr lang="en-GB" dirty="0"/>
              <a:t> Is it the number of new cases?</a:t>
            </a:r>
          </a:p>
          <a:p>
            <a:pPr>
              <a:buFont typeface="Arial" panose="020B0604020202020204" pitchFamily="34" charset="0"/>
              <a:buChar char="•"/>
            </a:pPr>
            <a:r>
              <a:rPr lang="en-GB" dirty="0"/>
              <a:t> Effect of adjusting parameters on the model is to be tested</a:t>
            </a:r>
          </a:p>
          <a:p>
            <a:pPr>
              <a:buFont typeface="Arial" panose="020B0604020202020204" pitchFamily="34" charset="0"/>
              <a:buChar char="•"/>
            </a:pPr>
            <a:r>
              <a:rPr lang="en-GB" dirty="0"/>
              <a:t> Population as one parameter </a:t>
            </a:r>
            <a:r>
              <a:rPr lang="en-GB" dirty="0">
                <a:sym typeface="Wingdings" pitchFamily="2" charset="2"/>
              </a:rPr>
              <a:t> changing population over study period</a:t>
            </a:r>
            <a:endParaRPr lang="en-GB" dirty="0"/>
          </a:p>
        </p:txBody>
      </p:sp>
    </p:spTree>
    <p:extLst>
      <p:ext uri="{BB962C8B-B14F-4D97-AF65-F5344CB8AC3E}">
        <p14:creationId xmlns:p14="http://schemas.microsoft.com/office/powerpoint/2010/main" val="362247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2B0-1CE0-D63C-0D76-3BCB91E67D79}"/>
              </a:ext>
            </a:extLst>
          </p:cNvPr>
          <p:cNvSpPr>
            <a:spLocks noGrp="1"/>
          </p:cNvSpPr>
          <p:nvPr>
            <p:ph type="title"/>
          </p:nvPr>
        </p:nvSpPr>
        <p:spPr/>
        <p:txBody>
          <a:bodyPr/>
          <a:lstStyle/>
          <a:p>
            <a:r>
              <a:rPr lang="en-GB" dirty="0"/>
              <a:t>Regression e.g. linear mixed models</a:t>
            </a:r>
          </a:p>
        </p:txBody>
      </p:sp>
      <p:sp>
        <p:nvSpPr>
          <p:cNvPr id="3" name="Text Placeholder 2">
            <a:extLst>
              <a:ext uri="{FF2B5EF4-FFF2-40B4-BE49-F238E27FC236}">
                <a16:creationId xmlns:a16="http://schemas.microsoft.com/office/drawing/2014/main" id="{FF404B0A-FBB1-4121-79A0-21FEFF69B8A5}"/>
              </a:ext>
            </a:extLst>
          </p:cNvPr>
          <p:cNvSpPr>
            <a:spLocks noGrp="1"/>
          </p:cNvSpPr>
          <p:nvPr>
            <p:ph type="body" idx="1"/>
          </p:nvPr>
        </p:nvSpPr>
        <p:spPr/>
        <p:txBody>
          <a:bodyPr/>
          <a:lstStyle/>
          <a:p>
            <a:r>
              <a:rPr lang="en-GB" dirty="0"/>
              <a:t>Pros</a:t>
            </a:r>
          </a:p>
        </p:txBody>
      </p:sp>
      <p:sp>
        <p:nvSpPr>
          <p:cNvPr id="4" name="Content Placeholder 3">
            <a:extLst>
              <a:ext uri="{FF2B5EF4-FFF2-40B4-BE49-F238E27FC236}">
                <a16:creationId xmlns:a16="http://schemas.microsoft.com/office/drawing/2014/main" id="{6ABC019D-01D1-44E6-C517-66D64D5BF062}"/>
              </a:ext>
            </a:extLst>
          </p:cNvPr>
          <p:cNvSpPr>
            <a:spLocks noGrp="1"/>
          </p:cNvSpPr>
          <p:nvPr>
            <p:ph sz="half" idx="2"/>
          </p:nvPr>
        </p:nvSpPr>
        <p:spPr/>
        <p:txBody>
          <a:bodyPr/>
          <a:lstStyle/>
          <a:p>
            <a:pPr>
              <a:buFont typeface="Arial" panose="020B0604020202020204" pitchFamily="34" charset="0"/>
              <a:buChar char="•"/>
            </a:pPr>
            <a:r>
              <a:rPr lang="en-GB" dirty="0"/>
              <a:t> Regression is a widely used method</a:t>
            </a:r>
          </a:p>
          <a:p>
            <a:pPr>
              <a:buFont typeface="Arial" panose="020B0604020202020204" pitchFamily="34" charset="0"/>
              <a:buChar char="•"/>
            </a:pPr>
            <a:r>
              <a:rPr lang="en-GB" dirty="0"/>
              <a:t> Easier in terms of coding</a:t>
            </a:r>
          </a:p>
        </p:txBody>
      </p:sp>
      <p:sp>
        <p:nvSpPr>
          <p:cNvPr id="5" name="Text Placeholder 4">
            <a:extLst>
              <a:ext uri="{FF2B5EF4-FFF2-40B4-BE49-F238E27FC236}">
                <a16:creationId xmlns:a16="http://schemas.microsoft.com/office/drawing/2014/main" id="{77D301CE-ECCD-F5E6-70C4-FB2403A55330}"/>
              </a:ext>
            </a:extLst>
          </p:cNvPr>
          <p:cNvSpPr>
            <a:spLocks noGrp="1"/>
          </p:cNvSpPr>
          <p:nvPr>
            <p:ph type="body" sz="quarter" idx="3"/>
          </p:nvPr>
        </p:nvSpPr>
        <p:spPr/>
        <p:txBody>
          <a:bodyPr/>
          <a:lstStyle/>
          <a:p>
            <a:r>
              <a:rPr lang="en-GB" dirty="0"/>
              <a:t>Cons</a:t>
            </a:r>
          </a:p>
        </p:txBody>
      </p:sp>
      <p:sp>
        <p:nvSpPr>
          <p:cNvPr id="6" name="Content Placeholder 5">
            <a:extLst>
              <a:ext uri="{FF2B5EF4-FFF2-40B4-BE49-F238E27FC236}">
                <a16:creationId xmlns:a16="http://schemas.microsoft.com/office/drawing/2014/main" id="{2BEF742B-8DE1-5F7A-E04A-9641409DFD86}"/>
              </a:ext>
            </a:extLst>
          </p:cNvPr>
          <p:cNvSpPr>
            <a:spLocks noGrp="1"/>
          </p:cNvSpPr>
          <p:nvPr>
            <p:ph sz="quarter" idx="4"/>
          </p:nvPr>
        </p:nvSpPr>
        <p:spPr/>
        <p:txBody>
          <a:bodyPr/>
          <a:lstStyle/>
          <a:p>
            <a:pPr>
              <a:buFont typeface="Arial" panose="020B0604020202020204" pitchFamily="34" charset="0"/>
              <a:buChar char="•"/>
            </a:pPr>
            <a:r>
              <a:rPr lang="en-GB" dirty="0"/>
              <a:t> Not real-time since it requires a range of past values</a:t>
            </a:r>
          </a:p>
          <a:p>
            <a:pPr>
              <a:buFont typeface="Arial" panose="020B0604020202020204" pitchFamily="34" charset="0"/>
              <a:buChar char="•"/>
            </a:pPr>
            <a:r>
              <a:rPr lang="en-GB" dirty="0"/>
              <a:t> Likely to result in poor model accuracy as stated in the original paper</a:t>
            </a:r>
          </a:p>
        </p:txBody>
      </p:sp>
    </p:spTree>
    <p:extLst>
      <p:ext uri="{BB962C8B-B14F-4D97-AF65-F5344CB8AC3E}">
        <p14:creationId xmlns:p14="http://schemas.microsoft.com/office/powerpoint/2010/main" val="54022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103E-3CEE-93E1-A077-57DD55931815}"/>
              </a:ext>
            </a:extLst>
          </p:cNvPr>
          <p:cNvSpPr>
            <a:spLocks noGrp="1"/>
          </p:cNvSpPr>
          <p:nvPr>
            <p:ph type="title"/>
          </p:nvPr>
        </p:nvSpPr>
        <p:spPr/>
        <p:txBody>
          <a:bodyPr/>
          <a:lstStyle/>
          <a:p>
            <a:r>
              <a:rPr lang="en-GB" dirty="0"/>
              <a:t>Machine learning</a:t>
            </a:r>
          </a:p>
        </p:txBody>
      </p:sp>
      <p:sp>
        <p:nvSpPr>
          <p:cNvPr id="3" name="Text Placeholder 2">
            <a:extLst>
              <a:ext uri="{FF2B5EF4-FFF2-40B4-BE49-F238E27FC236}">
                <a16:creationId xmlns:a16="http://schemas.microsoft.com/office/drawing/2014/main" id="{63F410A3-39B5-761E-2962-EBFECBB90992}"/>
              </a:ext>
            </a:extLst>
          </p:cNvPr>
          <p:cNvSpPr>
            <a:spLocks noGrp="1"/>
          </p:cNvSpPr>
          <p:nvPr>
            <p:ph type="body" idx="1"/>
          </p:nvPr>
        </p:nvSpPr>
        <p:spPr/>
        <p:txBody>
          <a:bodyPr/>
          <a:lstStyle/>
          <a:p>
            <a:r>
              <a:rPr lang="en-GB" dirty="0"/>
              <a:t>Pros</a:t>
            </a:r>
          </a:p>
        </p:txBody>
      </p:sp>
      <p:sp>
        <p:nvSpPr>
          <p:cNvPr id="4" name="Content Placeholder 3">
            <a:extLst>
              <a:ext uri="{FF2B5EF4-FFF2-40B4-BE49-F238E27FC236}">
                <a16:creationId xmlns:a16="http://schemas.microsoft.com/office/drawing/2014/main" id="{0026CBE4-E1E8-BD1D-3FA2-72A64A24B4DB}"/>
              </a:ext>
            </a:extLst>
          </p:cNvPr>
          <p:cNvSpPr>
            <a:spLocks noGrp="1"/>
          </p:cNvSpPr>
          <p:nvPr>
            <p:ph sz="half" idx="2"/>
          </p:nvPr>
        </p:nvSpPr>
        <p:spPr/>
        <p:txBody>
          <a:bodyPr/>
          <a:lstStyle/>
          <a:p>
            <a:pPr>
              <a:buFont typeface="Arial" panose="020B0604020202020204" pitchFamily="34" charset="0"/>
              <a:buChar char="•"/>
            </a:pPr>
            <a:r>
              <a:rPr lang="en-GB" dirty="0"/>
              <a:t> Gradient Boosting Trees Regressor yielded highest accuracy from original paper</a:t>
            </a:r>
          </a:p>
        </p:txBody>
      </p:sp>
      <p:sp>
        <p:nvSpPr>
          <p:cNvPr id="5" name="Text Placeholder 4">
            <a:extLst>
              <a:ext uri="{FF2B5EF4-FFF2-40B4-BE49-F238E27FC236}">
                <a16:creationId xmlns:a16="http://schemas.microsoft.com/office/drawing/2014/main" id="{C987D5B7-DFD2-8CBF-817B-5FA05E528ED3}"/>
              </a:ext>
            </a:extLst>
          </p:cNvPr>
          <p:cNvSpPr>
            <a:spLocks noGrp="1"/>
          </p:cNvSpPr>
          <p:nvPr>
            <p:ph type="body" sz="quarter" idx="3"/>
          </p:nvPr>
        </p:nvSpPr>
        <p:spPr/>
        <p:txBody>
          <a:bodyPr/>
          <a:lstStyle/>
          <a:p>
            <a:r>
              <a:rPr lang="en-GB" dirty="0"/>
              <a:t>Cons</a:t>
            </a:r>
          </a:p>
        </p:txBody>
      </p:sp>
      <p:sp>
        <p:nvSpPr>
          <p:cNvPr id="6" name="Content Placeholder 5">
            <a:extLst>
              <a:ext uri="{FF2B5EF4-FFF2-40B4-BE49-F238E27FC236}">
                <a16:creationId xmlns:a16="http://schemas.microsoft.com/office/drawing/2014/main" id="{C2A12529-28BD-B286-E76C-7D181F94E3BA}"/>
              </a:ext>
            </a:extLst>
          </p:cNvPr>
          <p:cNvSpPr>
            <a:spLocks noGrp="1"/>
          </p:cNvSpPr>
          <p:nvPr>
            <p:ph sz="quarter" idx="4"/>
          </p:nvPr>
        </p:nvSpPr>
        <p:spPr/>
        <p:txBody>
          <a:bodyPr/>
          <a:lstStyle/>
          <a:p>
            <a:pPr>
              <a:buFont typeface="Arial" panose="020B0604020202020204" pitchFamily="34" charset="0"/>
              <a:buChar char="•"/>
            </a:pPr>
            <a:r>
              <a:rPr lang="en-GB" dirty="0"/>
              <a:t> Black-box model: unable to explain mechanism of factors affecting incidence / Rt</a:t>
            </a:r>
          </a:p>
          <a:p>
            <a:pPr>
              <a:buFont typeface="Arial" panose="020B0604020202020204" pitchFamily="34" charset="0"/>
              <a:buChar char="•"/>
            </a:pPr>
            <a:r>
              <a:rPr lang="en-GB" dirty="0"/>
              <a:t> </a:t>
            </a:r>
          </a:p>
        </p:txBody>
      </p:sp>
    </p:spTree>
    <p:extLst>
      <p:ext uri="{BB962C8B-B14F-4D97-AF65-F5344CB8AC3E}">
        <p14:creationId xmlns:p14="http://schemas.microsoft.com/office/powerpoint/2010/main" val="302788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F1991A-FDC2-F956-1268-7BAF38807E3D}"/>
              </a:ext>
            </a:extLst>
          </p:cNvPr>
          <p:cNvSpPr>
            <a:spLocks noGrp="1"/>
          </p:cNvSpPr>
          <p:nvPr>
            <p:ph type="title"/>
          </p:nvPr>
        </p:nvSpPr>
        <p:spPr/>
        <p:txBody>
          <a:bodyPr/>
          <a:lstStyle/>
          <a:p>
            <a:r>
              <a:rPr lang="en-GB" dirty="0" err="1"/>
              <a:t>Epyestim</a:t>
            </a:r>
            <a:r>
              <a:rPr lang="en-GB" dirty="0"/>
              <a:t> package</a:t>
            </a:r>
          </a:p>
        </p:txBody>
      </p:sp>
      <p:sp>
        <p:nvSpPr>
          <p:cNvPr id="10" name="Content Placeholder 9">
            <a:extLst>
              <a:ext uri="{FF2B5EF4-FFF2-40B4-BE49-F238E27FC236}">
                <a16:creationId xmlns:a16="http://schemas.microsoft.com/office/drawing/2014/main" id="{D4A7FE6E-BC56-AE3C-8E6B-7F59BF55FE47}"/>
              </a:ext>
            </a:extLst>
          </p:cNvPr>
          <p:cNvSpPr>
            <a:spLocks noGrp="1"/>
          </p:cNvSpPr>
          <p:nvPr>
            <p:ph idx="1"/>
          </p:nvPr>
        </p:nvSpPr>
        <p:spPr/>
        <p:txBody>
          <a:bodyPr/>
          <a:lstStyle/>
          <a:p>
            <a:pPr marL="0" indent="0">
              <a:buNone/>
            </a:pPr>
            <a:r>
              <a:rPr lang="en-GB" dirty="0"/>
              <a:t>Original (R):</a:t>
            </a:r>
          </a:p>
          <a:p>
            <a:pPr marL="0" indent="0">
              <a:buNone/>
            </a:pPr>
            <a:r>
              <a:rPr lang="en-GB" dirty="0">
                <a:hlinkClick r:id="rId2"/>
              </a:rPr>
              <a:t>https://cran.r-project.org/web/packages/EpiEstim/</a:t>
            </a:r>
          </a:p>
          <a:p>
            <a:pPr marL="0" indent="0">
              <a:buNone/>
            </a:pPr>
            <a:r>
              <a:rPr lang="en-GB" dirty="0"/>
              <a:t>COVID-19 adaptation (Python):</a:t>
            </a:r>
          </a:p>
          <a:p>
            <a:pPr marL="0" indent="0">
              <a:buNone/>
            </a:pPr>
            <a:r>
              <a:rPr lang="en-GB" dirty="0">
                <a:hlinkClick r:id="rId2"/>
              </a:rPr>
              <a:t>https://github.com/lo-hfk/epyestim/blob/main/notebooks/covid_tutorial.ipynb</a:t>
            </a:r>
            <a:endParaRPr lang="en-GB" dirty="0"/>
          </a:p>
          <a:p>
            <a:pPr marL="0" indent="0">
              <a:buNone/>
            </a:pPr>
            <a:endParaRPr lang="en-GB" dirty="0"/>
          </a:p>
          <a:p>
            <a:pPr marL="0" indent="0">
              <a:buNone/>
            </a:pPr>
            <a:r>
              <a:rPr lang="en-GB" dirty="0"/>
              <a:t>Distribution for delay in reporting time</a:t>
            </a:r>
          </a:p>
        </p:txBody>
      </p:sp>
    </p:spTree>
    <p:extLst>
      <p:ext uri="{BB962C8B-B14F-4D97-AF65-F5344CB8AC3E}">
        <p14:creationId xmlns:p14="http://schemas.microsoft.com/office/powerpoint/2010/main" val="76682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095A-6573-64D5-42A0-5F08E2CDB99B}"/>
              </a:ext>
            </a:extLst>
          </p:cNvPr>
          <p:cNvSpPr>
            <a:spLocks noGrp="1"/>
          </p:cNvSpPr>
          <p:nvPr>
            <p:ph type="title"/>
          </p:nvPr>
        </p:nvSpPr>
        <p:spPr/>
        <p:txBody>
          <a:bodyPr/>
          <a:lstStyle/>
          <a:p>
            <a:r>
              <a:rPr lang="en-GB" dirty="0"/>
              <a:t>Assumptions</a:t>
            </a:r>
          </a:p>
        </p:txBody>
      </p:sp>
      <p:sp>
        <p:nvSpPr>
          <p:cNvPr id="3" name="Content Placeholder 2">
            <a:extLst>
              <a:ext uri="{FF2B5EF4-FFF2-40B4-BE49-F238E27FC236}">
                <a16:creationId xmlns:a16="http://schemas.microsoft.com/office/drawing/2014/main" id="{A76B1CE8-3840-E585-4588-EC9AC79448E4}"/>
              </a:ext>
            </a:extLst>
          </p:cNvPr>
          <p:cNvSpPr>
            <a:spLocks noGrp="1"/>
          </p:cNvSpPr>
          <p:nvPr>
            <p:ph idx="1"/>
          </p:nvPr>
        </p:nvSpPr>
        <p:spPr/>
        <p:txBody>
          <a:bodyPr/>
          <a:lstStyle/>
          <a:p>
            <a:pPr>
              <a:buFont typeface="Arial" panose="020B0604020202020204" pitchFamily="34" charset="0"/>
              <a:buChar char="•"/>
            </a:pPr>
            <a:r>
              <a:rPr lang="en-GB" dirty="0"/>
              <a:t> Recovered individuals are no longer susceptible</a:t>
            </a:r>
          </a:p>
          <a:p>
            <a:pPr>
              <a:buFont typeface="Arial" panose="020B0604020202020204" pitchFamily="34" charset="0"/>
              <a:buChar char="•"/>
            </a:pPr>
            <a:r>
              <a:rPr lang="en-GB" dirty="0"/>
              <a:t> Susceptibility is independent of individual characteristics (age, comorbidities, ethnicity etc.)</a:t>
            </a:r>
          </a:p>
        </p:txBody>
      </p:sp>
    </p:spTree>
    <p:extLst>
      <p:ext uri="{BB962C8B-B14F-4D97-AF65-F5344CB8AC3E}">
        <p14:creationId xmlns:p14="http://schemas.microsoft.com/office/powerpoint/2010/main" val="3734934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EFF7E4-DE54-9E22-0E4F-03A22877B2FC}"/>
              </a:ext>
            </a:extLst>
          </p:cNvPr>
          <p:cNvSpPr>
            <a:spLocks noGrp="1"/>
          </p:cNvSpPr>
          <p:nvPr>
            <p:ph type="title"/>
          </p:nvPr>
        </p:nvSpPr>
        <p:spPr/>
        <p:txBody>
          <a:bodyPr/>
          <a:lstStyle/>
          <a:p>
            <a:r>
              <a:rPr lang="en-GB" dirty="0"/>
              <a:t>More Variables to consider for the model</a:t>
            </a:r>
          </a:p>
        </p:txBody>
      </p:sp>
      <p:sp>
        <p:nvSpPr>
          <p:cNvPr id="4" name="Content Placeholder 3">
            <a:extLst>
              <a:ext uri="{FF2B5EF4-FFF2-40B4-BE49-F238E27FC236}">
                <a16:creationId xmlns:a16="http://schemas.microsoft.com/office/drawing/2014/main" id="{8BA75E4D-E308-6A8A-F309-F818F7E46EB6}"/>
              </a:ext>
            </a:extLst>
          </p:cNvPr>
          <p:cNvSpPr>
            <a:spLocks noGrp="1"/>
          </p:cNvSpPr>
          <p:nvPr>
            <p:ph idx="1"/>
          </p:nvPr>
        </p:nvSpPr>
        <p:spPr/>
        <p:txBody>
          <a:bodyPr>
            <a:normAutofit lnSpcReduction="10000"/>
          </a:bodyPr>
          <a:lstStyle/>
          <a:p>
            <a:pPr marL="457200" indent="-457200">
              <a:buFont typeface="+mj-lt"/>
              <a:buAutoNum type="arabicPeriod"/>
            </a:pPr>
            <a:r>
              <a:rPr lang="en-GB" dirty="0"/>
              <a:t>Contact rate</a:t>
            </a:r>
          </a:p>
          <a:p>
            <a:pPr marL="630936" lvl="1" indent="-457200"/>
            <a:r>
              <a:rPr lang="en-GB" dirty="0"/>
              <a:t>COMIX</a:t>
            </a:r>
          </a:p>
          <a:p>
            <a:pPr marL="630936" lvl="1" indent="-457200"/>
            <a:r>
              <a:rPr lang="en-GB" dirty="0" err="1"/>
              <a:t>OxCGRT</a:t>
            </a:r>
            <a:r>
              <a:rPr lang="en-GB" dirty="0"/>
              <a:t> Stringency Index (national level only)</a:t>
            </a:r>
          </a:p>
          <a:p>
            <a:pPr marL="630936" lvl="1" indent="-457200"/>
            <a:r>
              <a:rPr lang="en-GB" dirty="0"/>
              <a:t>Lockdown period cut-off</a:t>
            </a:r>
          </a:p>
          <a:p>
            <a:pPr marL="457200" indent="-457200">
              <a:buFont typeface="+mj-lt"/>
              <a:buAutoNum type="arabicPeriod"/>
            </a:pPr>
            <a:r>
              <a:rPr lang="en-GB" dirty="0"/>
              <a:t>Vaccination</a:t>
            </a:r>
          </a:p>
          <a:p>
            <a:pPr marL="457200" indent="-457200">
              <a:buFont typeface="+mj-lt"/>
              <a:buAutoNum type="arabicPeriod"/>
            </a:pPr>
            <a:r>
              <a:rPr lang="en-GB" dirty="0"/>
              <a:t>Population density</a:t>
            </a:r>
          </a:p>
          <a:p>
            <a:pPr marL="457200" indent="-457200">
              <a:buFont typeface="+mj-lt"/>
              <a:buAutoNum type="arabicPeriod"/>
            </a:pPr>
            <a:r>
              <a:rPr lang="en-GB" dirty="0"/>
              <a:t>Seasonality (effect on temperature and RNA half-life)</a:t>
            </a:r>
          </a:p>
          <a:p>
            <a:pPr marL="457200" indent="-457200">
              <a:buFont typeface="+mj-lt"/>
              <a:buAutoNum type="arabicPeriod"/>
            </a:pPr>
            <a:r>
              <a:rPr lang="en-GB" dirty="0"/>
              <a:t>Content of wastewater e.g. pH, suspended solids etc.</a:t>
            </a:r>
          </a:p>
          <a:p>
            <a:pPr marL="457200" indent="-457200">
              <a:buFont typeface="+mj-lt"/>
              <a:buAutoNum type="arabicPeriod"/>
            </a:pPr>
            <a:r>
              <a:rPr lang="en-GB" dirty="0"/>
              <a:t>Correction factor for extremely high / low RNA levels </a:t>
            </a:r>
          </a:p>
          <a:p>
            <a:pPr marL="630936" lvl="1" indent="-457200"/>
            <a:r>
              <a:rPr lang="en-GB" dirty="0"/>
              <a:t>As shown in original paper with poorer fit to the phenomenological model for prevalence</a:t>
            </a:r>
          </a:p>
        </p:txBody>
      </p:sp>
    </p:spTree>
    <p:extLst>
      <p:ext uri="{BB962C8B-B14F-4D97-AF65-F5344CB8AC3E}">
        <p14:creationId xmlns:p14="http://schemas.microsoft.com/office/powerpoint/2010/main" val="357198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74D0-8674-FC3E-E1AA-A9B8FAFD67C1}"/>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D5841E84-2051-2C59-1751-91765C7BE42E}"/>
              </a:ext>
            </a:extLst>
          </p:cNvPr>
          <p:cNvSpPr>
            <a:spLocks noGrp="1"/>
          </p:cNvSpPr>
          <p:nvPr>
            <p:ph idx="1"/>
          </p:nvPr>
        </p:nvSpPr>
        <p:spPr/>
        <p:txBody>
          <a:bodyPr>
            <a:normAutofit/>
          </a:bodyPr>
          <a:lstStyle/>
          <a:p>
            <a:pPr marL="0" indent="-45720">
              <a:buNone/>
            </a:pPr>
            <a:r>
              <a:rPr lang="en-GB" b="1" dirty="0"/>
              <a:t>Mathematical Modelling</a:t>
            </a:r>
          </a:p>
          <a:p>
            <a:pPr marL="0" indent="-45720">
              <a:buNone/>
            </a:pPr>
            <a:r>
              <a:rPr lang="en-GB" dirty="0"/>
              <a:t>Package to estimate active case number</a:t>
            </a:r>
          </a:p>
          <a:p>
            <a:pPr lvl="1"/>
            <a:r>
              <a:rPr lang="en-GB" dirty="0"/>
              <a:t>COVID19WasterWater </a:t>
            </a:r>
          </a:p>
          <a:p>
            <a:r>
              <a:rPr lang="en-GB" dirty="0"/>
              <a:t>Packages using reported number of new cases to estimate R</a:t>
            </a:r>
            <a:r>
              <a:rPr lang="en-GB" baseline="-25000" dirty="0"/>
              <a:t>t</a:t>
            </a:r>
          </a:p>
          <a:p>
            <a:pPr lvl="1"/>
            <a:r>
              <a:rPr lang="en-GB" dirty="0" err="1"/>
              <a:t>Epyestim</a:t>
            </a:r>
            <a:endParaRPr lang="en-GB" dirty="0"/>
          </a:p>
          <a:p>
            <a:pPr lvl="1"/>
            <a:r>
              <a:rPr lang="en-GB" dirty="0">
                <a:sym typeface="Wingdings" pitchFamily="2" charset="2"/>
              </a:rPr>
              <a:t>EpiNow2</a:t>
            </a:r>
            <a:endParaRPr lang="en-GB" dirty="0"/>
          </a:p>
          <a:p>
            <a:endParaRPr lang="en-GB" b="1" dirty="0"/>
          </a:p>
          <a:p>
            <a:r>
              <a:rPr lang="en-GB" b="1" dirty="0"/>
              <a:t>Machine Learning</a:t>
            </a:r>
          </a:p>
          <a:p>
            <a:pPr lvl="1"/>
            <a:r>
              <a:rPr lang="en-GB" dirty="0"/>
              <a:t>Use actual R</a:t>
            </a:r>
            <a:r>
              <a:rPr lang="en-GB" baseline="-25000" dirty="0"/>
              <a:t>t</a:t>
            </a:r>
            <a:r>
              <a:rPr lang="en-GB" dirty="0"/>
              <a:t> for training</a:t>
            </a:r>
          </a:p>
        </p:txBody>
      </p:sp>
    </p:spTree>
    <p:extLst>
      <p:ext uri="{BB962C8B-B14F-4D97-AF65-F5344CB8AC3E}">
        <p14:creationId xmlns:p14="http://schemas.microsoft.com/office/powerpoint/2010/main" val="25511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5380-F231-9014-D278-B024873E3791}"/>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F3F7E0E4-002B-EFA1-4A79-DDEE24F4EB48}"/>
              </a:ext>
            </a:extLst>
          </p:cNvPr>
          <p:cNvSpPr>
            <a:spLocks noGrp="1"/>
          </p:cNvSpPr>
          <p:nvPr>
            <p:ph idx="1"/>
          </p:nvPr>
        </p:nvSpPr>
        <p:spPr/>
        <p:txBody>
          <a:bodyPr/>
          <a:lstStyle/>
          <a:p>
            <a:pPr>
              <a:buFont typeface="Arial" panose="020B0604020202020204" pitchFamily="34" charset="0"/>
              <a:buChar char="•"/>
            </a:pPr>
            <a:r>
              <a:rPr lang="en-GB" dirty="0"/>
              <a:t> Aggregation of data </a:t>
            </a:r>
          </a:p>
          <a:p>
            <a:pPr>
              <a:buFont typeface="Arial" panose="020B0604020202020204" pitchFamily="34" charset="0"/>
              <a:buChar char="•"/>
            </a:pPr>
            <a:r>
              <a:rPr lang="en-GB" dirty="0"/>
              <a:t> Sensitivity analysis</a:t>
            </a:r>
          </a:p>
          <a:p>
            <a:pPr lvl="1">
              <a:buFont typeface="Arial" panose="020B0604020202020204" pitchFamily="34" charset="0"/>
              <a:buChar char="•"/>
            </a:pPr>
            <a:r>
              <a:rPr lang="en-GB" dirty="0"/>
              <a:t>R</a:t>
            </a:r>
          </a:p>
          <a:p>
            <a:pPr>
              <a:buFont typeface="Arial" panose="020B0604020202020204" pitchFamily="34" charset="0"/>
              <a:buChar char="•"/>
            </a:pPr>
            <a:r>
              <a:rPr lang="en-GB" dirty="0"/>
              <a:t> Dashboard production</a:t>
            </a:r>
          </a:p>
          <a:p>
            <a:pPr lvl="1">
              <a:buFont typeface="Arial" panose="020B0604020202020204" pitchFamily="34" charset="0"/>
              <a:buChar char="•"/>
            </a:pPr>
            <a:r>
              <a:rPr lang="en-GB" dirty="0"/>
              <a:t>Maps</a:t>
            </a:r>
          </a:p>
          <a:p>
            <a:pPr lvl="1">
              <a:buFont typeface="Arial" panose="020B0604020202020204" pitchFamily="34" charset="0"/>
              <a:buChar char="•"/>
            </a:pPr>
            <a:r>
              <a:rPr lang="en-GB" dirty="0"/>
              <a:t>Line </a:t>
            </a:r>
          </a:p>
        </p:txBody>
      </p:sp>
    </p:spTree>
    <p:extLst>
      <p:ext uri="{BB962C8B-B14F-4D97-AF65-F5344CB8AC3E}">
        <p14:creationId xmlns:p14="http://schemas.microsoft.com/office/powerpoint/2010/main" val="264641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513C-56DE-4EC2-0D22-58D744646F5F}"/>
              </a:ext>
            </a:extLst>
          </p:cNvPr>
          <p:cNvSpPr>
            <a:spLocks noGrp="1"/>
          </p:cNvSpPr>
          <p:nvPr>
            <p:ph type="title"/>
          </p:nvPr>
        </p:nvSpPr>
        <p:spPr/>
        <p:txBody>
          <a:bodyPr/>
          <a:lstStyle/>
          <a:p>
            <a:r>
              <a:rPr lang="en-GB" dirty="0"/>
              <a:t>Tables</a:t>
            </a:r>
          </a:p>
        </p:txBody>
      </p:sp>
      <p:graphicFrame>
        <p:nvGraphicFramePr>
          <p:cNvPr id="4" name="Table 4">
            <a:extLst>
              <a:ext uri="{FF2B5EF4-FFF2-40B4-BE49-F238E27FC236}">
                <a16:creationId xmlns:a16="http://schemas.microsoft.com/office/drawing/2014/main" id="{22116CDF-B00C-4B1D-E8EC-3A9B3B0EAD27}"/>
              </a:ext>
            </a:extLst>
          </p:cNvPr>
          <p:cNvGraphicFramePr>
            <a:graphicFrameLocks noGrp="1"/>
          </p:cNvGraphicFramePr>
          <p:nvPr>
            <p:ph idx="1"/>
            <p:extLst>
              <p:ext uri="{D42A27DB-BD31-4B8C-83A1-F6EECF244321}">
                <p14:modId xmlns:p14="http://schemas.microsoft.com/office/powerpoint/2010/main" val="1785587003"/>
              </p:ext>
            </p:extLst>
          </p:nvPr>
        </p:nvGraphicFramePr>
        <p:xfrm>
          <a:off x="1023938" y="2286000"/>
          <a:ext cx="9720262" cy="249428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449945816"/>
                    </a:ext>
                  </a:extLst>
                </a:gridCol>
                <a:gridCol w="4860131">
                  <a:extLst>
                    <a:ext uri="{9D8B030D-6E8A-4147-A177-3AD203B41FA5}">
                      <a16:colId xmlns:a16="http://schemas.microsoft.com/office/drawing/2014/main" val="568709172"/>
                    </a:ext>
                  </a:extLst>
                </a:gridCol>
              </a:tblGrid>
              <a:tr h="370840">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2694712657"/>
                  </a:ext>
                </a:extLst>
              </a:tr>
              <a:tr h="370840">
                <a:tc>
                  <a:txBody>
                    <a:bodyPr/>
                    <a:lstStyle/>
                    <a:p>
                      <a:r>
                        <a:rPr lang="en-GB" dirty="0" err="1"/>
                        <a:t>df</a:t>
                      </a:r>
                      <a:endParaRPr lang="en-GB" dirty="0"/>
                    </a:p>
                  </a:txBody>
                  <a:tcPr/>
                </a:tc>
                <a:tc>
                  <a:txBody>
                    <a:bodyPr/>
                    <a:lstStyle/>
                    <a:p>
                      <a:r>
                        <a:rPr lang="en-GB" dirty="0"/>
                        <a:t>Raw data</a:t>
                      </a:r>
                    </a:p>
                  </a:txBody>
                  <a:tcPr/>
                </a:tc>
                <a:extLst>
                  <a:ext uri="{0D108BD9-81ED-4DB2-BD59-A6C34878D82A}">
                    <a16:rowId xmlns:a16="http://schemas.microsoft.com/office/drawing/2014/main" val="1151786169"/>
                  </a:ext>
                </a:extLst>
              </a:tr>
              <a:tr h="370840">
                <a:tc>
                  <a:txBody>
                    <a:bodyPr/>
                    <a:lstStyle/>
                    <a:p>
                      <a:r>
                        <a:rPr lang="en-GB" dirty="0" err="1"/>
                        <a:t>rnalevel</a:t>
                      </a:r>
                      <a:endParaRPr lang="en-GB" dirty="0"/>
                    </a:p>
                  </a:txBody>
                  <a:tcPr/>
                </a:tc>
                <a:tc>
                  <a:txBody>
                    <a:bodyPr/>
                    <a:lstStyle/>
                    <a:p>
                      <a:r>
                        <a:rPr lang="en-GB" dirty="0"/>
                        <a:t>Subset to study period;</a:t>
                      </a:r>
                    </a:p>
                    <a:p>
                      <a:r>
                        <a:rPr lang="en-GB" dirty="0"/>
                        <a:t>Removed rows with ’(empty)’ values</a:t>
                      </a:r>
                    </a:p>
                  </a:txBody>
                  <a:tcPr/>
                </a:tc>
                <a:extLst>
                  <a:ext uri="{0D108BD9-81ED-4DB2-BD59-A6C34878D82A}">
                    <a16:rowId xmlns:a16="http://schemas.microsoft.com/office/drawing/2014/main" val="3856129325"/>
                  </a:ext>
                </a:extLst>
              </a:tr>
              <a:tr h="370840">
                <a:tc>
                  <a:txBody>
                    <a:bodyPr/>
                    <a:lstStyle/>
                    <a:p>
                      <a:r>
                        <a:rPr lang="en-GB" dirty="0" err="1"/>
                        <a:t>gene_ts</a:t>
                      </a:r>
                      <a:endParaRPr lang="en-GB" dirty="0"/>
                    </a:p>
                  </a:txBody>
                  <a:tcPr/>
                </a:tc>
                <a:tc>
                  <a:txBody>
                    <a:bodyPr/>
                    <a:lstStyle/>
                    <a:p>
                      <a:r>
                        <a:rPr lang="en-GB" dirty="0"/>
                        <a:t>Total RNA level from all sites grouped by day</a:t>
                      </a:r>
                    </a:p>
                  </a:txBody>
                  <a:tcPr/>
                </a:tc>
                <a:extLst>
                  <a:ext uri="{0D108BD9-81ED-4DB2-BD59-A6C34878D82A}">
                    <a16:rowId xmlns:a16="http://schemas.microsoft.com/office/drawing/2014/main" val="402743021"/>
                  </a:ext>
                </a:extLst>
              </a:tr>
              <a:tr h="370840">
                <a:tc>
                  <a:txBody>
                    <a:bodyPr/>
                    <a:lstStyle/>
                    <a:p>
                      <a:r>
                        <a:rPr lang="en-GB" dirty="0" err="1"/>
                        <a:t>gene_weekly</a:t>
                      </a:r>
                      <a:endParaRPr lang="en-GB" dirty="0"/>
                    </a:p>
                  </a:txBody>
                  <a:tcPr/>
                </a:tc>
                <a:tc>
                  <a:txBody>
                    <a:bodyPr/>
                    <a:lstStyle/>
                    <a:p>
                      <a:r>
                        <a:rPr lang="en-GB" dirty="0"/>
                        <a:t>RNA levels grouped by week and </a:t>
                      </a:r>
                      <a:r>
                        <a:rPr lang="en-GB" dirty="0" err="1"/>
                        <a:t>sitecode</a:t>
                      </a:r>
                      <a:endParaRPr lang="en-GB" dirty="0"/>
                    </a:p>
                  </a:txBody>
                  <a:tcPr/>
                </a:tc>
                <a:extLst>
                  <a:ext uri="{0D108BD9-81ED-4DB2-BD59-A6C34878D82A}">
                    <a16:rowId xmlns:a16="http://schemas.microsoft.com/office/drawing/2014/main" val="4132180706"/>
                  </a:ext>
                </a:extLst>
              </a:tr>
              <a:tr h="370840">
                <a:tc>
                  <a:txBody>
                    <a:bodyPr/>
                    <a:lstStyle/>
                    <a:p>
                      <a:r>
                        <a:rPr lang="en-GB" b="1" dirty="0"/>
                        <a:t>ALLA</a:t>
                      </a:r>
                    </a:p>
                  </a:txBody>
                  <a:tcPr/>
                </a:tc>
                <a:tc>
                  <a:txBody>
                    <a:bodyPr/>
                    <a:lstStyle/>
                    <a:p>
                      <a:r>
                        <a:rPr lang="en-GB" b="1" dirty="0"/>
                        <a:t>Weekly RNA levels from site ALLA</a:t>
                      </a:r>
                    </a:p>
                  </a:txBody>
                  <a:tcPr/>
                </a:tc>
                <a:extLst>
                  <a:ext uri="{0D108BD9-81ED-4DB2-BD59-A6C34878D82A}">
                    <a16:rowId xmlns:a16="http://schemas.microsoft.com/office/drawing/2014/main" val="82646930"/>
                  </a:ext>
                </a:extLst>
              </a:tr>
            </a:tbl>
          </a:graphicData>
        </a:graphic>
      </p:graphicFrame>
    </p:spTree>
    <p:extLst>
      <p:ext uri="{BB962C8B-B14F-4D97-AF65-F5344CB8AC3E}">
        <p14:creationId xmlns:p14="http://schemas.microsoft.com/office/powerpoint/2010/main" val="31532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B616-2673-80D7-D1FE-E8E23F5E8989}"/>
              </a:ext>
            </a:extLst>
          </p:cNvPr>
          <p:cNvSpPr>
            <a:spLocks noGrp="1"/>
          </p:cNvSpPr>
          <p:nvPr>
            <p:ph type="title"/>
          </p:nvPr>
        </p:nvSpPr>
        <p:spPr/>
        <p:txBody>
          <a:bodyPr/>
          <a:lstStyle/>
          <a:p>
            <a:r>
              <a:rPr lang="en-GB" dirty="0"/>
              <a:t>Specifications</a:t>
            </a:r>
          </a:p>
        </p:txBody>
      </p:sp>
      <p:sp>
        <p:nvSpPr>
          <p:cNvPr id="3" name="Content Placeholder 2">
            <a:extLst>
              <a:ext uri="{FF2B5EF4-FFF2-40B4-BE49-F238E27FC236}">
                <a16:creationId xmlns:a16="http://schemas.microsoft.com/office/drawing/2014/main" id="{D2030B86-8F6B-F512-5592-A99AFCFF3B02}"/>
              </a:ext>
            </a:extLst>
          </p:cNvPr>
          <p:cNvSpPr>
            <a:spLocks noGrp="1"/>
          </p:cNvSpPr>
          <p:nvPr>
            <p:ph idx="1"/>
          </p:nvPr>
        </p:nvSpPr>
        <p:spPr/>
        <p:txBody>
          <a:bodyPr/>
          <a:lstStyle/>
          <a:p>
            <a:pPr>
              <a:buFont typeface="Arial" panose="020B0604020202020204" pitchFamily="34" charset="0"/>
              <a:buChar char="•"/>
            </a:pPr>
            <a:r>
              <a:rPr lang="en-GB" sz="2400" dirty="0"/>
              <a:t> Study period: 6/7/2020 (Monday) – 28/3/2021 (Sunday)</a:t>
            </a:r>
          </a:p>
          <a:p>
            <a:pPr>
              <a:buFont typeface="Arial" panose="020B0604020202020204" pitchFamily="34" charset="0"/>
              <a:buChar char="•"/>
            </a:pPr>
            <a:r>
              <a:rPr lang="en-GB" sz="2400" dirty="0"/>
              <a:t> Records with empty ‘population’ are removed from analysis</a:t>
            </a:r>
          </a:p>
          <a:p>
            <a:pPr lvl="1">
              <a:buFont typeface="Arial" panose="020B0604020202020204" pitchFamily="34" charset="0"/>
              <a:buChar char="•"/>
            </a:pPr>
            <a:r>
              <a:rPr lang="en-GB" sz="2000" dirty="0"/>
              <a:t>Missing population should be imputed from appropriate source e.g. ONS</a:t>
            </a:r>
          </a:p>
          <a:p>
            <a:pPr>
              <a:buFont typeface="Arial" panose="020B0604020202020204" pitchFamily="34" charset="0"/>
              <a:buChar char="•"/>
            </a:pPr>
            <a:r>
              <a:rPr lang="en-GB" sz="2400" dirty="0"/>
              <a:t> Site: </a:t>
            </a:r>
            <a:r>
              <a:rPr lang="en-GB" sz="2400" b="1" dirty="0"/>
              <a:t>ALLA</a:t>
            </a:r>
          </a:p>
          <a:p>
            <a:pPr lvl="1">
              <a:buFont typeface="Arial" panose="020B0604020202020204" pitchFamily="34" charset="0"/>
              <a:buChar char="•"/>
            </a:pPr>
            <a:r>
              <a:rPr lang="en-GB" sz="2000" dirty="0"/>
              <a:t>population: 62058</a:t>
            </a:r>
          </a:p>
          <a:p>
            <a:pPr lvl="1">
              <a:buFont typeface="Arial" panose="020B0604020202020204" pitchFamily="34" charset="0"/>
              <a:buChar char="•"/>
            </a:pPr>
            <a:r>
              <a:rPr lang="en-GB" sz="2000" dirty="0"/>
              <a:t>weeks: 5 - 38 (7/8/2020 – 26/3/2021)</a:t>
            </a:r>
            <a:endParaRPr lang="en-GB" sz="2400" dirty="0"/>
          </a:p>
          <a:p>
            <a:endParaRPr lang="en-GB" dirty="0"/>
          </a:p>
        </p:txBody>
      </p:sp>
    </p:spTree>
    <p:extLst>
      <p:ext uri="{BB962C8B-B14F-4D97-AF65-F5344CB8AC3E}">
        <p14:creationId xmlns:p14="http://schemas.microsoft.com/office/powerpoint/2010/main" val="326803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F327-6B05-A485-30CB-0A52D41DD434}"/>
              </a:ext>
            </a:extLst>
          </p:cNvPr>
          <p:cNvSpPr>
            <a:spLocks noGrp="1"/>
          </p:cNvSpPr>
          <p:nvPr>
            <p:ph type="title"/>
          </p:nvPr>
        </p:nvSpPr>
        <p:spPr/>
        <p:txBody>
          <a:bodyPr/>
          <a:lstStyle/>
          <a:p>
            <a:r>
              <a:rPr lang="en-GB" dirty="0"/>
              <a:t>Mathematical Modelling</a:t>
            </a:r>
          </a:p>
        </p:txBody>
      </p:sp>
      <p:graphicFrame>
        <p:nvGraphicFramePr>
          <p:cNvPr id="5" name="Content Placeholder 4">
            <a:extLst>
              <a:ext uri="{FF2B5EF4-FFF2-40B4-BE49-F238E27FC236}">
                <a16:creationId xmlns:a16="http://schemas.microsoft.com/office/drawing/2014/main" id="{D07628D0-EE8B-5BC5-EED0-71F486A1E39F}"/>
              </a:ext>
            </a:extLst>
          </p:cNvPr>
          <p:cNvGraphicFramePr>
            <a:graphicFrameLocks noGrp="1"/>
          </p:cNvGraphicFramePr>
          <p:nvPr>
            <p:ph idx="1"/>
            <p:extLst>
              <p:ext uri="{D42A27DB-BD31-4B8C-83A1-F6EECF244321}">
                <p14:modId xmlns:p14="http://schemas.microsoft.com/office/powerpoint/2010/main" val="404993078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44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2EBA-1558-0234-D1C3-1A23D40C5DFB}"/>
              </a:ext>
            </a:extLst>
          </p:cNvPr>
          <p:cNvSpPr>
            <a:spLocks noGrp="1"/>
          </p:cNvSpPr>
          <p:nvPr>
            <p:ph type="title"/>
          </p:nvPr>
        </p:nvSpPr>
        <p:spPr/>
        <p:txBody>
          <a:bodyPr/>
          <a:lstStyle/>
          <a:p>
            <a:r>
              <a:rPr lang="en-GB" dirty="0"/>
              <a:t>COVID19WasteWater package</a:t>
            </a:r>
          </a:p>
        </p:txBody>
      </p:sp>
      <p:sp>
        <p:nvSpPr>
          <p:cNvPr id="3" name="Content Placeholder 2">
            <a:extLst>
              <a:ext uri="{FF2B5EF4-FFF2-40B4-BE49-F238E27FC236}">
                <a16:creationId xmlns:a16="http://schemas.microsoft.com/office/drawing/2014/main" id="{A554E531-2B26-EE35-15F5-A05A35365D0A}"/>
              </a:ext>
            </a:extLst>
          </p:cNvPr>
          <p:cNvSpPr>
            <a:spLocks noGrp="1"/>
          </p:cNvSpPr>
          <p:nvPr>
            <p:ph idx="1"/>
          </p:nvPr>
        </p:nvSpPr>
        <p:spPr/>
        <p:txBody>
          <a:bodyPr/>
          <a:lstStyle/>
          <a:p>
            <a:r>
              <a:rPr lang="en-GB" b="1" dirty="0">
                <a:hlinkClick r:id="rId2"/>
              </a:rPr>
              <a:t>https://github.com/scwatson812/COVID19WastewaterModel</a:t>
            </a:r>
            <a:endParaRPr lang="en-GB" b="1" dirty="0"/>
          </a:p>
          <a:p>
            <a:endParaRPr lang="en-GB" b="1" dirty="0"/>
          </a:p>
          <a:p>
            <a:r>
              <a:rPr lang="en-GB" dirty="0" err="1"/>
              <a:t>SEIR.model</a:t>
            </a:r>
            <a:endParaRPr lang="en-GB" b="1" dirty="0"/>
          </a:p>
        </p:txBody>
      </p:sp>
    </p:spTree>
    <p:extLst>
      <p:ext uri="{BB962C8B-B14F-4D97-AF65-F5344CB8AC3E}">
        <p14:creationId xmlns:p14="http://schemas.microsoft.com/office/powerpoint/2010/main" val="78654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C6002C9E-1F32-D47A-7153-E96D9FF255FC}"/>
              </a:ext>
            </a:extLst>
          </p:cNvPr>
          <p:cNvGraphicFramePr>
            <a:graphicFrameLocks noGrp="1"/>
          </p:cNvGraphicFramePr>
          <p:nvPr>
            <p:extLst>
              <p:ext uri="{D42A27DB-BD31-4B8C-83A1-F6EECF244321}">
                <p14:modId xmlns:p14="http://schemas.microsoft.com/office/powerpoint/2010/main" val="84383630"/>
              </p:ext>
            </p:extLst>
          </p:nvPr>
        </p:nvGraphicFramePr>
        <p:xfrm>
          <a:off x="691117" y="347055"/>
          <a:ext cx="10498836" cy="6163889"/>
        </p:xfrm>
        <a:graphic>
          <a:graphicData uri="http://schemas.openxmlformats.org/drawingml/2006/table">
            <a:tbl>
              <a:tblPr firstRow="1" bandRow="1">
                <a:tableStyleId>{6E25E649-3F16-4E02-A733-19D2CDBF48F0}</a:tableStyleId>
              </a:tblPr>
              <a:tblGrid>
                <a:gridCol w="502520">
                  <a:extLst>
                    <a:ext uri="{9D8B030D-6E8A-4147-A177-3AD203B41FA5}">
                      <a16:colId xmlns:a16="http://schemas.microsoft.com/office/drawing/2014/main" val="4200916367"/>
                    </a:ext>
                  </a:extLst>
                </a:gridCol>
                <a:gridCol w="1315647">
                  <a:extLst>
                    <a:ext uri="{9D8B030D-6E8A-4147-A177-3AD203B41FA5}">
                      <a16:colId xmlns:a16="http://schemas.microsoft.com/office/drawing/2014/main" val="2749810869"/>
                    </a:ext>
                  </a:extLst>
                </a:gridCol>
                <a:gridCol w="7378996">
                  <a:extLst>
                    <a:ext uri="{9D8B030D-6E8A-4147-A177-3AD203B41FA5}">
                      <a16:colId xmlns:a16="http://schemas.microsoft.com/office/drawing/2014/main" val="358041500"/>
                    </a:ext>
                  </a:extLst>
                </a:gridCol>
                <a:gridCol w="1301673">
                  <a:extLst>
                    <a:ext uri="{9D8B030D-6E8A-4147-A177-3AD203B41FA5}">
                      <a16:colId xmlns:a16="http://schemas.microsoft.com/office/drawing/2014/main" val="34947541"/>
                    </a:ext>
                  </a:extLst>
                </a:gridCol>
              </a:tblGrid>
              <a:tr h="315053">
                <a:tc>
                  <a:txBody>
                    <a:bodyPr/>
                    <a:lstStyle/>
                    <a:p>
                      <a:r>
                        <a:rPr lang="en-GB" sz="1600" b="0" kern="1200" dirty="0">
                          <a:solidFill>
                            <a:schemeClr val="dk1"/>
                          </a:solidFill>
                          <a:effectLst/>
                          <a:latin typeface="+mn-lt"/>
                          <a:ea typeface="+mn-ea"/>
                          <a:cs typeface="+mn-cs"/>
                        </a:rPr>
                        <a:t>No.</a:t>
                      </a:r>
                    </a:p>
                  </a:txBody>
                  <a:tcPr/>
                </a:tc>
                <a:tc>
                  <a:txBody>
                    <a:bodyPr/>
                    <a:lstStyle/>
                    <a:p>
                      <a:r>
                        <a:rPr lang="en-GB" sz="1600" b="0" kern="1200" dirty="0">
                          <a:solidFill>
                            <a:schemeClr val="dk1"/>
                          </a:solidFill>
                          <a:effectLst/>
                          <a:latin typeface="+mn-lt"/>
                          <a:ea typeface="+mn-ea"/>
                          <a:cs typeface="+mn-cs"/>
                        </a:rPr>
                        <a:t>Variable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latin typeface="+mn-lt"/>
                          <a:ea typeface="+mn-ea"/>
                          <a:cs typeface="+mn-cs"/>
                        </a:rPr>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latin typeface="+mn-lt"/>
                          <a:ea typeface="+mn-ea"/>
                          <a:cs typeface="+mn-cs"/>
                        </a:rPr>
                        <a:t>Value input</a:t>
                      </a:r>
                    </a:p>
                  </a:txBody>
                  <a:tcPr/>
                </a:tc>
                <a:extLst>
                  <a:ext uri="{0D108BD9-81ED-4DB2-BD59-A6C34878D82A}">
                    <a16:rowId xmlns:a16="http://schemas.microsoft.com/office/drawing/2014/main" val="791348211"/>
                  </a:ext>
                </a:extLst>
              </a:tr>
              <a:tr h="315053">
                <a:tc>
                  <a:txBody>
                    <a:bodyPr/>
                    <a:lstStyle/>
                    <a:p>
                      <a:r>
                        <a:rPr lang="en-GB" sz="1600" b="0" kern="1200" dirty="0">
                          <a:solidFill>
                            <a:schemeClr val="dk1"/>
                          </a:solidFill>
                          <a:effectLst/>
                          <a:latin typeface="+mn-lt"/>
                          <a:ea typeface="+mn-ea"/>
                          <a:cs typeface="+mn-cs"/>
                        </a:rPr>
                        <a:t>1</a:t>
                      </a:r>
                    </a:p>
                  </a:txBody>
                  <a:tcPr/>
                </a:tc>
                <a:tc>
                  <a:txBody>
                    <a:bodyPr/>
                    <a:lstStyle/>
                    <a:p>
                      <a:r>
                        <a:rPr lang="en-GB" sz="1600" b="0" kern="1200" dirty="0">
                          <a:solidFill>
                            <a:schemeClr val="dk1"/>
                          </a:solidFill>
                          <a:effectLst/>
                        </a:rPr>
                        <a:t>Sim</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A positive integer number of simulations to run.</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highlight>
                            <a:srgbClr val="FFFF00"/>
                          </a:highlight>
                          <a:latin typeface="+mn-lt"/>
                          <a:ea typeface="+mn-ea"/>
                          <a:cs typeface="+mn-cs"/>
                        </a:rPr>
                        <a:t>30</a:t>
                      </a:r>
                    </a:p>
                  </a:txBody>
                  <a:tcPr/>
                </a:tc>
                <a:extLst>
                  <a:ext uri="{0D108BD9-81ED-4DB2-BD59-A6C34878D82A}">
                    <a16:rowId xmlns:a16="http://schemas.microsoft.com/office/drawing/2014/main" val="4103695508"/>
                  </a:ext>
                </a:extLst>
              </a:tr>
              <a:tr h="484510">
                <a:tc>
                  <a:txBody>
                    <a:bodyPr/>
                    <a:lstStyle/>
                    <a:p>
                      <a:r>
                        <a:rPr lang="en-GB" sz="1600" dirty="0"/>
                        <a:t>2</a:t>
                      </a:r>
                    </a:p>
                  </a:txBody>
                  <a:tcPr/>
                </a:tc>
                <a:tc>
                  <a:txBody>
                    <a:bodyPr/>
                    <a:lstStyle/>
                    <a:p>
                      <a:r>
                        <a:rPr lang="en-GB" sz="1600" dirty="0"/>
                        <a:t>Tm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rPr>
                        <a:t>An positive integer number of days over which to run the simulation.</a:t>
                      </a:r>
                      <a:endParaRPr lang="en-GB"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highlight>
                            <a:srgbClr val="FFFF00"/>
                          </a:highlight>
                          <a:latin typeface="+mn-lt"/>
                          <a:ea typeface="+mn-ea"/>
                          <a:cs typeface="+mn-cs"/>
                        </a:rPr>
                        <a:t>90</a:t>
                      </a:r>
                    </a:p>
                  </a:txBody>
                  <a:tcPr/>
                </a:tc>
                <a:extLst>
                  <a:ext uri="{0D108BD9-81ED-4DB2-BD59-A6C34878D82A}">
                    <a16:rowId xmlns:a16="http://schemas.microsoft.com/office/drawing/2014/main" val="3682405807"/>
                  </a:ext>
                </a:extLst>
              </a:tr>
              <a:tr h="484510">
                <a:tc>
                  <a:txBody>
                    <a:bodyPr/>
                    <a:lstStyle/>
                    <a:p>
                      <a:r>
                        <a:rPr lang="en-GB" sz="1600" dirty="0"/>
                        <a:t>3</a:t>
                      </a:r>
                    </a:p>
                  </a:txBody>
                  <a:tcPr/>
                </a:tc>
                <a:tc>
                  <a:txBody>
                    <a:bodyPr/>
                    <a:lstStyle/>
                    <a:p>
                      <a:r>
                        <a:rPr lang="en-GB" sz="1600" dirty="0" err="1"/>
                        <a:t>beta.s</a:t>
                      </a:r>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rPr>
                        <a:t>A numeric transmission rate for the SEIR model. See the documentation for </a:t>
                      </a:r>
                      <a:r>
                        <a:rPr lang="en-GB" sz="1600" kern="1200" dirty="0" err="1">
                          <a:solidFill>
                            <a:schemeClr val="dk1"/>
                          </a:solidFill>
                          <a:effectLst/>
                        </a:rPr>
                        <a:t>SEIR.model</a:t>
                      </a:r>
                      <a:r>
                        <a:rPr lang="en-GB" sz="1600" kern="1200" dirty="0">
                          <a:solidFill>
                            <a:schemeClr val="dk1"/>
                          </a:solidFill>
                          <a:effectLst/>
                        </a:rPr>
                        <a:t>.</a:t>
                      </a:r>
                      <a:endParaRPr lang="en-GB"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highlight>
                            <a:srgbClr val="FFFF00"/>
                          </a:highlight>
                          <a:latin typeface="+mn-lt"/>
                          <a:ea typeface="+mn-ea"/>
                          <a:cs typeface="+mn-cs"/>
                        </a:rPr>
                        <a:t>1</a:t>
                      </a:r>
                    </a:p>
                  </a:txBody>
                  <a:tcPr/>
                </a:tc>
                <a:extLst>
                  <a:ext uri="{0D108BD9-81ED-4DB2-BD59-A6C34878D82A}">
                    <a16:rowId xmlns:a16="http://schemas.microsoft.com/office/drawing/2014/main" val="3383708993"/>
                  </a:ext>
                </a:extLst>
              </a:tr>
              <a:tr h="544182">
                <a:tc>
                  <a:txBody>
                    <a:bodyPr/>
                    <a:lstStyle/>
                    <a:p>
                      <a:r>
                        <a:rPr lang="en-GB" sz="16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gamma.e</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inverse of incubation time. Suggested value: 0.2. See the documentation for </a:t>
                      </a:r>
                      <a:r>
                        <a:rPr lang="en-GB" sz="1600" kern="1200" dirty="0" err="1">
                          <a:solidFill>
                            <a:schemeClr val="dk1"/>
                          </a:solidFill>
                          <a:effectLst/>
                        </a:rPr>
                        <a:t>SEIR.model</a:t>
                      </a:r>
                      <a:r>
                        <a:rPr lang="en-GB" sz="1600" kern="1200" dirty="0">
                          <a:solidFill>
                            <a:schemeClr val="dk1"/>
                          </a:solidFill>
                          <a:effectLst/>
                        </a:rPr>
                        <a:t>.</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0.2</a:t>
                      </a:r>
                    </a:p>
                  </a:txBody>
                  <a:tcPr/>
                </a:tc>
                <a:extLst>
                  <a:ext uri="{0D108BD9-81ED-4DB2-BD59-A6C34878D82A}">
                    <a16:rowId xmlns:a16="http://schemas.microsoft.com/office/drawing/2014/main" val="635008671"/>
                  </a:ext>
                </a:extLst>
              </a:tr>
              <a:tr h="544182">
                <a:tc>
                  <a:txBody>
                    <a:bodyPr/>
                    <a:lstStyle/>
                    <a:p>
                      <a:r>
                        <a:rPr lang="en-GB" sz="16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gamma.i</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inverse of duration of infection. Suggested value 0.1. See the documentation for </a:t>
                      </a:r>
                      <a:r>
                        <a:rPr lang="en-GB" sz="1600" kern="1200" dirty="0" err="1">
                          <a:solidFill>
                            <a:schemeClr val="dk1"/>
                          </a:solidFill>
                          <a:effectLst/>
                        </a:rPr>
                        <a:t>SEIR.model</a:t>
                      </a:r>
                      <a:r>
                        <a:rPr lang="en-GB" sz="1600" kern="1200" dirty="0">
                          <a:solidFill>
                            <a:schemeClr val="dk1"/>
                          </a:solidFill>
                          <a:effectLst/>
                        </a:rPr>
                        <a:t>.</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0.1</a:t>
                      </a:r>
                    </a:p>
                  </a:txBody>
                  <a:tcPr/>
                </a:tc>
                <a:extLst>
                  <a:ext uri="{0D108BD9-81ED-4DB2-BD59-A6C34878D82A}">
                    <a16:rowId xmlns:a16="http://schemas.microsoft.com/office/drawing/2014/main" val="811970552"/>
                  </a:ext>
                </a:extLst>
              </a:tr>
              <a:tr h="892518">
                <a:tc>
                  <a:txBody>
                    <a:bodyPr/>
                    <a:lstStyle/>
                    <a:p>
                      <a:r>
                        <a:rPr lang="en-GB" sz="1600" dirty="0"/>
                        <a:t>6</a:t>
                      </a:r>
                    </a:p>
                  </a:txBody>
                  <a:tcPr/>
                </a:tc>
                <a:tc>
                  <a:txBody>
                    <a:bodyPr/>
                    <a:lstStyle/>
                    <a:p>
                      <a:r>
                        <a:rPr lang="en-GB" sz="1600" dirty="0"/>
                        <a:t>p</a:t>
                      </a:r>
                    </a:p>
                  </a:txBody>
                  <a:tcPr/>
                </a:tc>
                <a:tc>
                  <a:txBody>
                    <a:bodyPr/>
                    <a:lstStyle/>
                    <a:p>
                      <a:r>
                        <a:rPr lang="en-GB" sz="1600" kern="1200" dirty="0">
                          <a:solidFill>
                            <a:schemeClr val="dk1"/>
                          </a:solidFill>
                          <a:effectLst/>
                        </a:rPr>
                        <a:t>A numeric between 0 and 1 giving the proportion of the population initially infected. This proportion will be divided equally between the exposed and infectious states.</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0.005</a:t>
                      </a:r>
                    </a:p>
                  </a:txBody>
                  <a:tcPr/>
                </a:tc>
                <a:extLst>
                  <a:ext uri="{0D108BD9-81ED-4DB2-BD59-A6C34878D82A}">
                    <a16:rowId xmlns:a16="http://schemas.microsoft.com/office/drawing/2014/main" val="2121962286"/>
                  </a:ext>
                </a:extLst>
              </a:tr>
              <a:tr h="484510">
                <a:tc>
                  <a:txBody>
                    <a:bodyPr/>
                    <a:lstStyle/>
                    <a:p>
                      <a:r>
                        <a:rPr lang="en-GB" sz="1600" dirty="0"/>
                        <a:t>7</a:t>
                      </a:r>
                    </a:p>
                  </a:txBody>
                  <a:tcPr/>
                </a:tc>
                <a:tc>
                  <a:txBody>
                    <a:bodyPr/>
                    <a:lstStyle/>
                    <a:p>
                      <a:r>
                        <a:rPr lang="en-GB" sz="1600" dirty="0"/>
                        <a:t>N</a:t>
                      </a:r>
                    </a:p>
                  </a:txBody>
                  <a:tcPr/>
                </a:tc>
                <a:tc>
                  <a:txBody>
                    <a:bodyPr/>
                    <a:lstStyle/>
                    <a:p>
                      <a:r>
                        <a:rPr lang="en-GB" sz="1600" kern="1200" dirty="0">
                          <a:solidFill>
                            <a:schemeClr val="dk1"/>
                          </a:solidFill>
                          <a:effectLst/>
                        </a:rPr>
                        <a:t>An integer for the population contributing to the </a:t>
                      </a:r>
                      <a:r>
                        <a:rPr lang="en-GB" sz="1600" kern="1200" dirty="0" err="1">
                          <a:solidFill>
                            <a:schemeClr val="dk1"/>
                          </a:solidFill>
                          <a:effectLst/>
                        </a:rPr>
                        <a:t>sewershed</a:t>
                      </a:r>
                      <a:r>
                        <a:rPr lang="en-GB" sz="1600" kern="1200" dirty="0">
                          <a:solidFill>
                            <a:schemeClr val="dk1"/>
                          </a:solidFill>
                          <a:effectLst/>
                        </a:rPr>
                        <a:t>.</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62500</a:t>
                      </a:r>
                    </a:p>
                  </a:txBody>
                  <a:tcPr/>
                </a:tc>
                <a:extLst>
                  <a:ext uri="{0D108BD9-81ED-4DB2-BD59-A6C34878D82A}">
                    <a16:rowId xmlns:a16="http://schemas.microsoft.com/office/drawing/2014/main" val="611877809"/>
                  </a:ext>
                </a:extLst>
              </a:tr>
              <a:tr h="892518">
                <a:tc>
                  <a:txBody>
                    <a:bodyPr/>
                    <a:lstStyle/>
                    <a:p>
                      <a:r>
                        <a:rPr lang="en-GB" sz="16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mu.V.max</a:t>
                      </a:r>
                      <a:endParaRPr lang="en-GB" sz="1600" kern="1200" dirty="0">
                        <a:solidFill>
                          <a:schemeClr val="dk1"/>
                        </a:solidFill>
                        <a:effectLst/>
                      </a:endParaRPr>
                    </a:p>
                    <a:p>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rPr>
                        <a:t>A numeric mean of the normal distribution governing the maximum number of RNA copies shed by each individual. Should be on the log scale. Suggested value 7.6. See </a:t>
                      </a:r>
                      <a:r>
                        <a:rPr lang="en-GB" sz="1600" kern="1200" dirty="0" err="1">
                          <a:solidFill>
                            <a:schemeClr val="dk1"/>
                          </a:solidFill>
                          <a:effectLst/>
                        </a:rPr>
                        <a:t>Viral.load.sim</a:t>
                      </a:r>
                      <a:r>
                        <a:rPr lang="en-GB" sz="1600" kern="1200" dirty="0">
                          <a:solidFill>
                            <a:schemeClr val="dk1"/>
                          </a:solidFill>
                          <a:effectLst/>
                        </a:rPr>
                        <a:t> documentation for more details.</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7.6</a:t>
                      </a:r>
                    </a:p>
                  </a:txBody>
                  <a:tcPr/>
                </a:tc>
                <a:extLst>
                  <a:ext uri="{0D108BD9-81ED-4DB2-BD59-A6C34878D82A}">
                    <a16:rowId xmlns:a16="http://schemas.microsoft.com/office/drawing/2014/main" val="885926173"/>
                  </a:ext>
                </a:extLst>
              </a:tr>
              <a:tr h="1096523">
                <a:tc>
                  <a:txBody>
                    <a:bodyPr/>
                    <a:lstStyle/>
                    <a:p>
                      <a:r>
                        <a:rPr lang="en-GB" sz="160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sd.V.max</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standard deviation of the normal distribution governing the maximum number of RNA copies shed by each individual. Should be on the log scale. Suggested value 0.8. See </a:t>
                      </a:r>
                      <a:r>
                        <a:rPr lang="en-GB" sz="1600" kern="1200" dirty="0" err="1">
                          <a:solidFill>
                            <a:schemeClr val="dk1"/>
                          </a:solidFill>
                          <a:effectLst/>
                        </a:rPr>
                        <a:t>Viral.load.sim</a:t>
                      </a:r>
                      <a:r>
                        <a:rPr lang="en-GB" sz="1600" kern="1200" dirty="0">
                          <a:solidFill>
                            <a:schemeClr val="dk1"/>
                          </a:solidFill>
                          <a:effectLst/>
                        </a:rPr>
                        <a:t> documentation for more details.</a:t>
                      </a:r>
                      <a:endParaRPr lang="en-GB"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n-lt"/>
                          <a:ea typeface="+mn-ea"/>
                          <a:cs typeface="+mn-cs"/>
                        </a:rPr>
                        <a:t>0.8</a:t>
                      </a:r>
                    </a:p>
                  </a:txBody>
                  <a:tcPr/>
                </a:tc>
                <a:extLst>
                  <a:ext uri="{0D108BD9-81ED-4DB2-BD59-A6C34878D82A}">
                    <a16:rowId xmlns:a16="http://schemas.microsoft.com/office/drawing/2014/main" val="432333853"/>
                  </a:ext>
                </a:extLst>
              </a:tr>
            </a:tbl>
          </a:graphicData>
        </a:graphic>
      </p:graphicFrame>
    </p:spTree>
    <p:extLst>
      <p:ext uri="{BB962C8B-B14F-4D97-AF65-F5344CB8AC3E}">
        <p14:creationId xmlns:p14="http://schemas.microsoft.com/office/powerpoint/2010/main" val="376003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8">
            <a:extLst>
              <a:ext uri="{FF2B5EF4-FFF2-40B4-BE49-F238E27FC236}">
                <a16:creationId xmlns:a16="http://schemas.microsoft.com/office/drawing/2014/main" id="{B2B16261-B1F8-87C0-8DDE-BC73C06DA638}"/>
              </a:ext>
            </a:extLst>
          </p:cNvPr>
          <p:cNvGraphicFramePr>
            <a:graphicFrameLocks noGrp="1"/>
          </p:cNvGraphicFramePr>
          <p:nvPr>
            <p:extLst>
              <p:ext uri="{D42A27DB-BD31-4B8C-83A1-F6EECF244321}">
                <p14:modId xmlns:p14="http://schemas.microsoft.com/office/powerpoint/2010/main" val="375904712"/>
              </p:ext>
            </p:extLst>
          </p:nvPr>
        </p:nvGraphicFramePr>
        <p:xfrm>
          <a:off x="1063847" y="450273"/>
          <a:ext cx="10064307" cy="5957453"/>
        </p:xfrm>
        <a:graphic>
          <a:graphicData uri="http://schemas.openxmlformats.org/drawingml/2006/table">
            <a:tbl>
              <a:tblPr firstRow="1" bandRow="1">
                <a:tableStyleId>{6E25E649-3F16-4E02-A733-19D2CDBF48F0}</a:tableStyleId>
              </a:tblPr>
              <a:tblGrid>
                <a:gridCol w="509772">
                  <a:extLst>
                    <a:ext uri="{9D8B030D-6E8A-4147-A177-3AD203B41FA5}">
                      <a16:colId xmlns:a16="http://schemas.microsoft.com/office/drawing/2014/main" val="284050114"/>
                    </a:ext>
                  </a:extLst>
                </a:gridCol>
                <a:gridCol w="1212111">
                  <a:extLst>
                    <a:ext uri="{9D8B030D-6E8A-4147-A177-3AD203B41FA5}">
                      <a16:colId xmlns:a16="http://schemas.microsoft.com/office/drawing/2014/main" val="2749810869"/>
                    </a:ext>
                  </a:extLst>
                </a:gridCol>
                <a:gridCol w="7171791">
                  <a:extLst>
                    <a:ext uri="{9D8B030D-6E8A-4147-A177-3AD203B41FA5}">
                      <a16:colId xmlns:a16="http://schemas.microsoft.com/office/drawing/2014/main" val="358041500"/>
                    </a:ext>
                  </a:extLst>
                </a:gridCol>
                <a:gridCol w="1170633">
                  <a:extLst>
                    <a:ext uri="{9D8B030D-6E8A-4147-A177-3AD203B41FA5}">
                      <a16:colId xmlns:a16="http://schemas.microsoft.com/office/drawing/2014/main" val="3010218066"/>
                    </a:ext>
                  </a:extLst>
                </a:gridCol>
              </a:tblGrid>
              <a:tr h="592892">
                <a:tc>
                  <a:txBody>
                    <a:bodyPr/>
                    <a:lstStyle/>
                    <a:p>
                      <a:r>
                        <a:rPr lang="en-GB" sz="1600" b="0" kern="1200" dirty="0">
                          <a:solidFill>
                            <a:schemeClr val="dk1"/>
                          </a:solidFill>
                          <a:effectLst/>
                          <a:latin typeface="+mn-lt"/>
                          <a:ea typeface="+mn-ea"/>
                          <a:cs typeface="+mn-cs"/>
                        </a:rPr>
                        <a:t>No.</a:t>
                      </a:r>
                    </a:p>
                  </a:txBody>
                  <a:tcPr/>
                </a:tc>
                <a:tc>
                  <a:txBody>
                    <a:bodyPr/>
                    <a:lstStyle/>
                    <a:p>
                      <a:r>
                        <a:rPr lang="en-GB" sz="1600" b="0" kern="1200" dirty="0">
                          <a:solidFill>
                            <a:schemeClr val="dk1"/>
                          </a:solidFill>
                          <a:effectLst/>
                        </a:rPr>
                        <a:t>Variable</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Definition</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Value input</a:t>
                      </a:r>
                      <a:endParaRPr lang="en-GB" sz="1600" b="0" kern="1200" dirty="0">
                        <a:solidFill>
                          <a:schemeClr val="dk1"/>
                        </a:solidFill>
                        <a:effectLst/>
                        <a:latin typeface="+mn-lt"/>
                        <a:ea typeface="+mn-ea"/>
                        <a:cs typeface="+mn-cs"/>
                      </a:endParaRPr>
                    </a:p>
                  </a:txBody>
                  <a:tcPr/>
                </a:tc>
                <a:extLst>
                  <a:ext uri="{0D108BD9-81ED-4DB2-BD59-A6C34878D82A}">
                    <a16:rowId xmlns:a16="http://schemas.microsoft.com/office/drawing/2014/main" val="895740499"/>
                  </a:ext>
                </a:extLst>
              </a:tr>
              <a:tr h="1445768">
                <a:tc>
                  <a:txBody>
                    <a:bodyPr/>
                    <a:lstStyle/>
                    <a:p>
                      <a:r>
                        <a:rPr lang="en-GB" sz="1600" b="0" kern="1200" dirty="0">
                          <a:solidFill>
                            <a:schemeClr val="dk1"/>
                          </a:solidFill>
                          <a:effectLst/>
                          <a:latin typeface="+mn-lt"/>
                          <a:ea typeface="+mn-ea"/>
                          <a:cs typeface="+mn-cs"/>
                        </a:rPr>
                        <a:t>10</a:t>
                      </a:r>
                    </a:p>
                  </a:txBody>
                  <a:tcPr/>
                </a:tc>
                <a:tc>
                  <a:txBody>
                    <a:bodyPr/>
                    <a:lstStyle/>
                    <a:p>
                      <a:r>
                        <a:rPr lang="en-GB" sz="1600" b="0" kern="1200" dirty="0">
                          <a:solidFill>
                            <a:schemeClr val="dk1"/>
                          </a:solidFill>
                          <a:effectLst/>
                        </a:rPr>
                        <a:t>mu.V.20</a:t>
                      </a:r>
                      <a:endParaRPr lang="en-GB" sz="1600" b="0" kern="1200" dirty="0">
                        <a:solidFill>
                          <a:schemeClr val="dk1"/>
                        </a:solidFill>
                        <a:effectLst/>
                        <a:latin typeface="+mn-lt"/>
                        <a:ea typeface="+mn-ea"/>
                        <a:cs typeface="+mn-cs"/>
                      </a:endParaRPr>
                    </a:p>
                  </a:txBody>
                  <a:tcPr/>
                </a:tc>
                <a:tc>
                  <a:txBody>
                    <a:bodyPr/>
                    <a:lstStyle/>
                    <a:p>
                      <a:r>
                        <a:rPr lang="en-GB" sz="1600" b="0" kern="1200" dirty="0">
                          <a:solidFill>
                            <a:schemeClr val="dk1"/>
                          </a:solidFill>
                          <a:effectLst/>
                        </a:rPr>
                        <a:t>A numeric mean of the normal distribution governing the number of RNA copies shed by each individual 20 days after maximum shedding occurs. Should be on the log scale. Suggested value 3.5. See </a:t>
                      </a:r>
                      <a:r>
                        <a:rPr lang="en-GB" sz="1600" b="0" kern="1200" dirty="0" err="1">
                          <a:solidFill>
                            <a:schemeClr val="dk1"/>
                          </a:solidFill>
                          <a:effectLst/>
                        </a:rPr>
                        <a:t>Viral.load.sim</a:t>
                      </a:r>
                      <a:r>
                        <a:rPr lang="en-GB" sz="1600" b="0" kern="1200" dirty="0">
                          <a:solidFill>
                            <a:schemeClr val="dk1"/>
                          </a:solidFill>
                          <a:effectLst/>
                        </a:rPr>
                        <a:t> documentation for more details.</a:t>
                      </a:r>
                      <a:endParaRPr lang="en-GB" sz="1600" b="0" kern="1200" dirty="0">
                        <a:solidFill>
                          <a:schemeClr val="dk1"/>
                        </a:solidFill>
                        <a:effectLst/>
                        <a:latin typeface="+mn-lt"/>
                        <a:ea typeface="+mn-ea"/>
                        <a:cs typeface="+mn-cs"/>
                      </a:endParaRPr>
                    </a:p>
                  </a:txBody>
                  <a:tcPr/>
                </a:tc>
                <a:tc>
                  <a:txBody>
                    <a:bodyPr/>
                    <a:lstStyle/>
                    <a:p>
                      <a:r>
                        <a:rPr lang="en-GB" sz="1600" b="0" kern="1200" dirty="0">
                          <a:solidFill>
                            <a:schemeClr val="dk1"/>
                          </a:solidFill>
                          <a:effectLst/>
                        </a:rPr>
                        <a:t>3.5</a:t>
                      </a:r>
                      <a:endParaRPr lang="en-GB" sz="1600" b="0" kern="1200" dirty="0">
                        <a:solidFill>
                          <a:schemeClr val="dk1"/>
                        </a:solidFill>
                        <a:effectLst/>
                        <a:latin typeface="+mn-lt"/>
                        <a:ea typeface="+mn-ea"/>
                        <a:cs typeface="+mn-cs"/>
                      </a:endParaRPr>
                    </a:p>
                  </a:txBody>
                  <a:tcPr/>
                </a:tc>
                <a:extLst>
                  <a:ext uri="{0D108BD9-81ED-4DB2-BD59-A6C34878D82A}">
                    <a16:rowId xmlns:a16="http://schemas.microsoft.com/office/drawing/2014/main" val="3383708993"/>
                  </a:ext>
                </a:extLst>
              </a:tr>
              <a:tr h="1445768">
                <a:tc>
                  <a:txBody>
                    <a:bodyPr/>
                    <a:lstStyle/>
                    <a:p>
                      <a:r>
                        <a:rPr lang="en-GB" sz="1600" b="0" kern="1200" dirty="0">
                          <a:solidFill>
                            <a:schemeClr val="dk1"/>
                          </a:solidFill>
                          <a:effectLst/>
                          <a:latin typeface="+mn-lt"/>
                          <a:ea typeface="+mn-ea"/>
                          <a:cs typeface="+mn-cs"/>
                        </a:rPr>
                        <a:t>11</a:t>
                      </a:r>
                    </a:p>
                  </a:txBody>
                  <a:tcPr/>
                </a:tc>
                <a:tc>
                  <a:txBody>
                    <a:bodyPr/>
                    <a:lstStyle/>
                    <a:p>
                      <a:r>
                        <a:rPr lang="en-GB" sz="1600" kern="1200" dirty="0">
                          <a:solidFill>
                            <a:schemeClr val="dk1"/>
                          </a:solidFill>
                          <a:effectLst/>
                        </a:rPr>
                        <a:t>sd.V.20</a:t>
                      </a:r>
                    </a:p>
                    <a:p>
                      <a:endParaRPr lang="en-GB" sz="1600" b="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rPr>
                        <a:t>A numeric standard deviation of the normal distribution governing the number of RNA copies shed by each individual 20 days after maximum shedding occurs. Should be on the log scale. Suggested value 0.35. See </a:t>
                      </a:r>
                      <a:r>
                        <a:rPr lang="en-GB" sz="1600" kern="1200" dirty="0" err="1">
                          <a:solidFill>
                            <a:schemeClr val="dk1"/>
                          </a:solidFill>
                          <a:effectLst/>
                        </a:rPr>
                        <a:t>Viral.load.sim</a:t>
                      </a:r>
                      <a:r>
                        <a:rPr lang="en-GB" sz="1600" kern="1200" dirty="0">
                          <a:solidFill>
                            <a:schemeClr val="dk1"/>
                          </a:solidFill>
                          <a:effectLst/>
                        </a:rPr>
                        <a:t> documentation for more details.</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rPr>
                        <a:t>0.35</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635008671"/>
                  </a:ext>
                </a:extLst>
              </a:tr>
              <a:tr h="913117">
                <a:tc>
                  <a:txBody>
                    <a:bodyPr/>
                    <a:lstStyle/>
                    <a:p>
                      <a:r>
                        <a:rPr lang="en-GB" sz="1600" dirty="0"/>
                        <a:t>12</a:t>
                      </a:r>
                    </a:p>
                  </a:txBody>
                  <a:tcPr/>
                </a:tc>
                <a:tc>
                  <a:txBody>
                    <a:bodyPr/>
                    <a:lstStyle/>
                    <a:p>
                      <a:r>
                        <a:rPr lang="en-GB" sz="1600" kern="1200" dirty="0" err="1">
                          <a:solidFill>
                            <a:schemeClr val="dk1"/>
                          </a:solidFill>
                          <a:effectLst/>
                        </a:rPr>
                        <a:t>T.V.max</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integer number of days from exposure to maximum viral shedding. Suggested value 5. See </a:t>
                      </a:r>
                      <a:r>
                        <a:rPr lang="en-GB" sz="1600" kern="1200" dirty="0" err="1">
                          <a:solidFill>
                            <a:schemeClr val="dk1"/>
                          </a:solidFill>
                          <a:effectLst/>
                        </a:rPr>
                        <a:t>Viral.load.sim</a:t>
                      </a:r>
                      <a:r>
                        <a:rPr lang="en-GB" sz="1600" kern="1200" dirty="0">
                          <a:solidFill>
                            <a:schemeClr val="dk1"/>
                          </a:solidFill>
                          <a:effectLst/>
                        </a:rPr>
                        <a:t> documentation for more details.</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rPr>
                        <a:t>5</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811970552"/>
                  </a:ext>
                </a:extLst>
              </a:tr>
              <a:tr h="913117">
                <a:tc>
                  <a:txBody>
                    <a:bodyPr/>
                    <a:lstStyle/>
                    <a:p>
                      <a:r>
                        <a:rPr lang="en-GB" sz="1600" dirty="0"/>
                        <a:t>13</a:t>
                      </a:r>
                    </a:p>
                  </a:txBody>
                  <a:tcPr/>
                </a:tc>
                <a:tc>
                  <a:txBody>
                    <a:bodyPr/>
                    <a:lstStyle/>
                    <a:p>
                      <a:r>
                        <a:rPr lang="en-GB" sz="1600" kern="1200" dirty="0">
                          <a:solidFill>
                            <a:schemeClr val="dk1"/>
                          </a:solidFill>
                          <a:effectLst/>
                        </a:rPr>
                        <a:t>Ts</a:t>
                      </a:r>
                    </a:p>
                    <a:p>
                      <a:endParaRPr lang="en-GB" sz="1600" dirty="0"/>
                    </a:p>
                  </a:txBody>
                  <a:tcPr/>
                </a:tc>
                <a:tc>
                  <a:txBody>
                    <a:bodyPr/>
                    <a:lstStyle/>
                    <a:p>
                      <a:r>
                        <a:rPr lang="en-GB" sz="1600" kern="1200" dirty="0">
                          <a:solidFill>
                            <a:schemeClr val="dk1"/>
                          </a:solidFill>
                          <a:effectLst/>
                        </a:rPr>
                        <a:t>A numeric amount of time (in hours) that RNA is in the </a:t>
                      </a:r>
                      <a:r>
                        <a:rPr lang="en-GB" sz="1600" kern="1200" dirty="0" err="1">
                          <a:solidFill>
                            <a:schemeClr val="dk1"/>
                          </a:solidFill>
                          <a:effectLst/>
                        </a:rPr>
                        <a:t>sewershed</a:t>
                      </a:r>
                      <a:r>
                        <a:rPr lang="en-GB" sz="1600" kern="1200" dirty="0">
                          <a:solidFill>
                            <a:schemeClr val="dk1"/>
                          </a:solidFill>
                          <a:effectLst/>
                        </a:rPr>
                        <a:t> prior to reaching the location at which wastewater sampling takes place.</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rPr>
                        <a:t>4</a:t>
                      </a:r>
                      <a:endParaRPr lang="en-GB" sz="1600" kern="1200" dirty="0">
                        <a:solidFill>
                          <a:schemeClr val="dk1"/>
                        </a:solidFill>
                        <a:effectLst/>
                        <a:highlight>
                          <a:srgbClr val="FFFF00"/>
                        </a:highlight>
                        <a:latin typeface="+mn-lt"/>
                        <a:ea typeface="+mn-ea"/>
                        <a:cs typeface="+mn-cs"/>
                      </a:endParaRPr>
                    </a:p>
                  </a:txBody>
                  <a:tcPr/>
                </a:tc>
                <a:extLst>
                  <a:ext uri="{0D108BD9-81ED-4DB2-BD59-A6C34878D82A}">
                    <a16:rowId xmlns:a16="http://schemas.microsoft.com/office/drawing/2014/main" val="2121962286"/>
                  </a:ext>
                </a:extLst>
              </a:tr>
              <a:tr h="646791">
                <a:tc>
                  <a:txBody>
                    <a:bodyPr/>
                    <a:lstStyle/>
                    <a:p>
                      <a:r>
                        <a:rPr lang="en-GB" sz="1600" b="0" kern="1200" dirty="0">
                          <a:solidFill>
                            <a:schemeClr val="dk1"/>
                          </a:solidFill>
                          <a:effectLst/>
                          <a:latin typeface="+mn-lt"/>
                          <a:ea typeface="+mn-ea"/>
                          <a:cs typeface="+mn-cs"/>
                        </a:rPr>
                        <a:t>14</a:t>
                      </a:r>
                    </a:p>
                  </a:txBody>
                  <a:tcPr/>
                </a:tc>
                <a:tc>
                  <a:txBody>
                    <a:bodyPr/>
                    <a:lstStyle/>
                    <a:p>
                      <a:r>
                        <a:rPr lang="en-GB" sz="1600" b="0" kern="1200" dirty="0">
                          <a:solidFill>
                            <a:schemeClr val="dk1"/>
                          </a:solidFill>
                          <a:effectLst/>
                        </a:rPr>
                        <a:t>Temp</a:t>
                      </a:r>
                      <a:endParaRPr lang="en-GB" sz="1600" b="0" kern="1200" dirty="0">
                        <a:solidFill>
                          <a:schemeClr val="dk1"/>
                        </a:solidFill>
                        <a:effectLst/>
                        <a:latin typeface="+mn-lt"/>
                        <a:ea typeface="+mn-ea"/>
                        <a:cs typeface="+mn-cs"/>
                      </a:endParaRPr>
                    </a:p>
                  </a:txBody>
                  <a:tcPr/>
                </a:tc>
                <a:tc>
                  <a:txBody>
                    <a:bodyPr/>
                    <a:lstStyle/>
                    <a:p>
                      <a:r>
                        <a:rPr lang="en-GB" sz="1600" b="0" kern="1200" dirty="0">
                          <a:solidFill>
                            <a:schemeClr val="dk1"/>
                          </a:solidFill>
                          <a:effectLst/>
                        </a:rPr>
                        <a:t>A numeric ground temperature (in degrees C) of the </a:t>
                      </a:r>
                      <a:r>
                        <a:rPr lang="en-GB" sz="1600" b="0" kern="1200" dirty="0" err="1">
                          <a:solidFill>
                            <a:schemeClr val="dk1"/>
                          </a:solidFill>
                          <a:effectLst/>
                        </a:rPr>
                        <a:t>sewershed</a:t>
                      </a:r>
                      <a:r>
                        <a:rPr lang="en-GB" sz="1600" b="0" kern="1200" dirty="0">
                          <a:solidFill>
                            <a:schemeClr val="dk1"/>
                          </a:solidFill>
                          <a:effectLst/>
                        </a:rPr>
                        <a:t>.</a:t>
                      </a:r>
                      <a:endParaRPr lang="en-GB" sz="1600" b="0" kern="1200" dirty="0">
                        <a:solidFill>
                          <a:schemeClr val="dk1"/>
                        </a:solidFill>
                        <a:effectLst/>
                        <a:latin typeface="+mn-lt"/>
                        <a:ea typeface="+mn-ea"/>
                        <a:cs typeface="+mn-cs"/>
                      </a:endParaRPr>
                    </a:p>
                  </a:txBody>
                  <a:tcPr/>
                </a:tc>
                <a:tc>
                  <a:txBody>
                    <a:bodyPr/>
                    <a:lstStyle/>
                    <a:p>
                      <a:r>
                        <a:rPr lang="en-GB" sz="1600" b="0" kern="1200" dirty="0">
                          <a:solidFill>
                            <a:schemeClr val="dk1"/>
                          </a:solidFill>
                          <a:effectLst/>
                          <a:highlight>
                            <a:srgbClr val="FFFF00"/>
                          </a:highlight>
                          <a:latin typeface="+mn-lt"/>
                          <a:ea typeface="+mn-ea"/>
                          <a:cs typeface="+mn-cs"/>
                        </a:rPr>
                        <a:t>18</a:t>
                      </a:r>
                    </a:p>
                  </a:txBody>
                  <a:tcPr/>
                </a:tc>
                <a:extLst>
                  <a:ext uri="{0D108BD9-81ED-4DB2-BD59-A6C34878D82A}">
                    <a16:rowId xmlns:a16="http://schemas.microsoft.com/office/drawing/2014/main" val="625397269"/>
                  </a:ext>
                </a:extLst>
              </a:tr>
            </a:tbl>
          </a:graphicData>
        </a:graphic>
      </p:graphicFrame>
    </p:spTree>
    <p:extLst>
      <p:ext uri="{BB962C8B-B14F-4D97-AF65-F5344CB8AC3E}">
        <p14:creationId xmlns:p14="http://schemas.microsoft.com/office/powerpoint/2010/main" val="321350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36991514-A475-C27A-8529-534A12464A1B}"/>
              </a:ext>
            </a:extLst>
          </p:cNvPr>
          <p:cNvGraphicFramePr>
            <a:graphicFrameLocks noGrp="1"/>
          </p:cNvGraphicFramePr>
          <p:nvPr>
            <p:extLst>
              <p:ext uri="{D42A27DB-BD31-4B8C-83A1-F6EECF244321}">
                <p14:modId xmlns:p14="http://schemas.microsoft.com/office/powerpoint/2010/main" val="4145883279"/>
              </p:ext>
            </p:extLst>
          </p:nvPr>
        </p:nvGraphicFramePr>
        <p:xfrm>
          <a:off x="965790" y="727639"/>
          <a:ext cx="10260419" cy="5164640"/>
        </p:xfrm>
        <a:graphic>
          <a:graphicData uri="http://schemas.openxmlformats.org/drawingml/2006/table">
            <a:tbl>
              <a:tblPr firstRow="1" bandRow="1">
                <a:tableStyleId>{6E25E649-3F16-4E02-A733-19D2CDBF48F0}</a:tableStyleId>
              </a:tblPr>
              <a:tblGrid>
                <a:gridCol w="586563">
                  <a:extLst>
                    <a:ext uri="{9D8B030D-6E8A-4147-A177-3AD203B41FA5}">
                      <a16:colId xmlns:a16="http://schemas.microsoft.com/office/drawing/2014/main" val="3505810435"/>
                    </a:ext>
                  </a:extLst>
                </a:gridCol>
                <a:gridCol w="1160301">
                  <a:extLst>
                    <a:ext uri="{9D8B030D-6E8A-4147-A177-3AD203B41FA5}">
                      <a16:colId xmlns:a16="http://schemas.microsoft.com/office/drawing/2014/main" val="2749810869"/>
                    </a:ext>
                  </a:extLst>
                </a:gridCol>
                <a:gridCol w="6728300">
                  <a:extLst>
                    <a:ext uri="{9D8B030D-6E8A-4147-A177-3AD203B41FA5}">
                      <a16:colId xmlns:a16="http://schemas.microsoft.com/office/drawing/2014/main" val="358041500"/>
                    </a:ext>
                  </a:extLst>
                </a:gridCol>
                <a:gridCol w="1785255">
                  <a:extLst>
                    <a:ext uri="{9D8B030D-6E8A-4147-A177-3AD203B41FA5}">
                      <a16:colId xmlns:a16="http://schemas.microsoft.com/office/drawing/2014/main" val="2103894207"/>
                    </a:ext>
                  </a:extLst>
                </a:gridCol>
              </a:tblGrid>
              <a:tr h="321738">
                <a:tc>
                  <a:txBody>
                    <a:bodyPr/>
                    <a:lstStyle/>
                    <a:p>
                      <a:r>
                        <a:rPr lang="en-GB" sz="1600" b="0" kern="1200" dirty="0">
                          <a:solidFill>
                            <a:schemeClr val="dk1"/>
                          </a:solidFill>
                          <a:effectLst/>
                          <a:latin typeface="+mn-lt"/>
                          <a:ea typeface="+mn-ea"/>
                          <a:cs typeface="+mn-cs"/>
                        </a:rPr>
                        <a:t>No.</a:t>
                      </a:r>
                    </a:p>
                  </a:txBody>
                  <a:tcPr/>
                </a:tc>
                <a:tc>
                  <a:txBody>
                    <a:bodyPr/>
                    <a:lstStyle/>
                    <a:p>
                      <a:r>
                        <a:rPr lang="en-GB" sz="1600" b="0" kern="1200" dirty="0">
                          <a:solidFill>
                            <a:schemeClr val="dk1"/>
                          </a:solidFill>
                          <a:effectLst/>
                        </a:rPr>
                        <a:t>Variable</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Definition</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Value input</a:t>
                      </a:r>
                      <a:endParaRPr lang="en-GB" sz="1600" b="0" kern="1200" dirty="0">
                        <a:solidFill>
                          <a:schemeClr val="dk1"/>
                        </a:solidFill>
                        <a:effectLst/>
                        <a:latin typeface="+mn-lt"/>
                        <a:ea typeface="+mn-ea"/>
                        <a:cs typeface="+mn-cs"/>
                      </a:endParaRPr>
                    </a:p>
                  </a:txBody>
                  <a:tcPr/>
                </a:tc>
                <a:extLst>
                  <a:ext uri="{0D108BD9-81ED-4DB2-BD59-A6C34878D82A}">
                    <a16:rowId xmlns:a16="http://schemas.microsoft.com/office/drawing/2014/main" val="3585695653"/>
                  </a:ext>
                </a:extLst>
              </a:tr>
              <a:tr h="495511">
                <a:tc>
                  <a:txBody>
                    <a:bodyPr/>
                    <a:lstStyle/>
                    <a:p>
                      <a:r>
                        <a:rPr lang="en-GB" sz="1600" dirty="0"/>
                        <a:t>15</a:t>
                      </a:r>
                    </a:p>
                  </a:txBody>
                  <a:tcPr/>
                </a:tc>
                <a:tc>
                  <a:txBody>
                    <a:bodyPr/>
                    <a:lstStyle/>
                    <a:p>
                      <a:r>
                        <a:rPr lang="en-GB" sz="1600" kern="1200" dirty="0">
                          <a:solidFill>
                            <a:schemeClr val="dk1"/>
                          </a:solidFill>
                          <a:effectLst/>
                        </a:rPr>
                        <a:t>mu.tau0</a:t>
                      </a:r>
                    </a:p>
                    <a:p>
                      <a:endParaRPr lang="en-GB" sz="1600" dirty="0"/>
                    </a:p>
                  </a:txBody>
                  <a:tcPr/>
                </a:tc>
                <a:tc>
                  <a:txBody>
                    <a:bodyPr/>
                    <a:lstStyle/>
                    <a:p>
                      <a:r>
                        <a:rPr lang="en-GB" sz="1600" kern="1200" dirty="0">
                          <a:solidFill>
                            <a:schemeClr val="dk1"/>
                          </a:solidFill>
                          <a:effectLst/>
                        </a:rPr>
                        <a:t>A numeric mean for the normal distribution from which the half life (in hours) of the RNA is simulated.</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1</a:t>
                      </a:r>
                    </a:p>
                  </a:txBody>
                  <a:tcPr/>
                </a:tc>
                <a:extLst>
                  <a:ext uri="{0D108BD9-81ED-4DB2-BD59-A6C34878D82A}">
                    <a16:rowId xmlns:a16="http://schemas.microsoft.com/office/drawing/2014/main" val="635008671"/>
                  </a:ext>
                </a:extLst>
              </a:tr>
              <a:tr h="640034">
                <a:tc>
                  <a:txBody>
                    <a:bodyPr/>
                    <a:lstStyle/>
                    <a:p>
                      <a:r>
                        <a:rPr lang="en-GB" sz="1600" dirty="0"/>
                        <a:t>16</a:t>
                      </a:r>
                    </a:p>
                  </a:txBody>
                  <a:tcPr/>
                </a:tc>
                <a:tc>
                  <a:txBody>
                    <a:bodyPr/>
                    <a:lstStyle/>
                    <a:p>
                      <a:r>
                        <a:rPr lang="en-GB" sz="1600" kern="1200" dirty="0">
                          <a:solidFill>
                            <a:schemeClr val="dk1"/>
                          </a:solidFill>
                          <a:effectLst/>
                        </a:rPr>
                        <a:t>sd.tau0</a:t>
                      </a:r>
                    </a:p>
                    <a:p>
                      <a:endParaRPr lang="en-GB" sz="1600" dirty="0"/>
                    </a:p>
                  </a:txBody>
                  <a:tcPr/>
                </a:tc>
                <a:tc>
                  <a:txBody>
                    <a:bodyPr/>
                    <a:lstStyle/>
                    <a:p>
                      <a:r>
                        <a:rPr lang="en-GB" sz="1600" kern="1200" dirty="0">
                          <a:solidFill>
                            <a:schemeClr val="dk1"/>
                          </a:solidFill>
                          <a:effectLst/>
                        </a:rPr>
                        <a:t>A numeric standard deviation for the normal distribution from which the half life (in hours) of the RNA is simulated. Must be greater than 0.</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0.1</a:t>
                      </a:r>
                    </a:p>
                  </a:txBody>
                  <a:tcPr/>
                </a:tc>
                <a:extLst>
                  <a:ext uri="{0D108BD9-81ED-4DB2-BD59-A6C34878D82A}">
                    <a16:rowId xmlns:a16="http://schemas.microsoft.com/office/drawing/2014/main" val="811970552"/>
                  </a:ext>
                </a:extLst>
              </a:tr>
              <a:tr h="784558">
                <a:tc>
                  <a:txBody>
                    <a:bodyPr/>
                    <a:lstStyle/>
                    <a:p>
                      <a:r>
                        <a:rPr lang="en-GB" sz="16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mu.Q</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mean of the normal distribution from which the RNA half life temperature conversion constant (degrees </a:t>
                      </a:r>
                      <a:r>
                        <a:rPr lang="en-GB" sz="1600" kern="1200" dirty="0" err="1">
                          <a:solidFill>
                            <a:schemeClr val="dk1"/>
                          </a:solidFill>
                          <a:effectLst/>
                        </a:rPr>
                        <a:t>Celcius</a:t>
                      </a:r>
                      <a:r>
                        <a:rPr lang="en-GB" sz="1600" kern="1200" dirty="0">
                          <a:solidFill>
                            <a:schemeClr val="dk1"/>
                          </a:solidFill>
                          <a:effectLst/>
                        </a:rPr>
                        <a:t>) is simulated. Suggested value 2.5.</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2.5</a:t>
                      </a:r>
                    </a:p>
                  </a:txBody>
                  <a:tcPr/>
                </a:tc>
                <a:extLst>
                  <a:ext uri="{0D108BD9-81ED-4DB2-BD59-A6C34878D82A}">
                    <a16:rowId xmlns:a16="http://schemas.microsoft.com/office/drawing/2014/main" val="2121962286"/>
                  </a:ext>
                </a:extLst>
              </a:tr>
              <a:tr h="1073606">
                <a:tc>
                  <a:txBody>
                    <a:bodyPr/>
                    <a:lstStyle/>
                    <a:p>
                      <a:r>
                        <a:rPr lang="en-GB" sz="1600" dirty="0"/>
                        <a:t>18</a:t>
                      </a:r>
                    </a:p>
                  </a:txBody>
                  <a:tcPr/>
                </a:tc>
                <a:tc>
                  <a:txBody>
                    <a:bodyPr/>
                    <a:lstStyle/>
                    <a:p>
                      <a:r>
                        <a:rPr lang="en-GB" sz="1600" dirty="0" err="1"/>
                        <a:t>sd.Q</a:t>
                      </a:r>
                      <a:endParaRPr lang="en-GB" sz="1600" dirty="0"/>
                    </a:p>
                  </a:txBody>
                  <a:tcPr/>
                </a:tc>
                <a:tc>
                  <a:txBody>
                    <a:bodyPr/>
                    <a:lstStyle/>
                    <a:p>
                      <a:r>
                        <a:rPr lang="en-GB" sz="1600" kern="1200" dirty="0">
                          <a:solidFill>
                            <a:schemeClr val="dk1"/>
                          </a:solidFill>
                          <a:effectLst/>
                        </a:rPr>
                        <a:t>A numeric standard deviation for the normal distribution from which the RNA half life temperature conversion constant (degrees </a:t>
                      </a:r>
                      <a:r>
                        <a:rPr lang="en-GB" sz="1600" kern="1200" dirty="0" err="1">
                          <a:solidFill>
                            <a:schemeClr val="dk1"/>
                          </a:solidFill>
                          <a:effectLst/>
                        </a:rPr>
                        <a:t>Celcius</a:t>
                      </a:r>
                      <a:r>
                        <a:rPr lang="en-GB" sz="1600" kern="1200" dirty="0">
                          <a:solidFill>
                            <a:schemeClr val="dk1"/>
                          </a:solidFill>
                          <a:effectLst/>
                        </a:rPr>
                        <a:t>) is simulated. Must be greater than 0. Suggested value 0.15.</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0.15</a:t>
                      </a:r>
                    </a:p>
                  </a:txBody>
                  <a:tcPr/>
                </a:tc>
                <a:extLst>
                  <a:ext uri="{0D108BD9-81ED-4DB2-BD59-A6C34878D82A}">
                    <a16:rowId xmlns:a16="http://schemas.microsoft.com/office/drawing/2014/main" val="611877809"/>
                  </a:ext>
                </a:extLst>
              </a:tr>
              <a:tr h="784558">
                <a:tc>
                  <a:txBody>
                    <a:bodyPr/>
                    <a:lstStyle/>
                    <a:p>
                      <a:r>
                        <a:rPr lang="en-GB" sz="1600" dirty="0"/>
                        <a:t>19</a:t>
                      </a:r>
                    </a:p>
                  </a:txBody>
                  <a:tcPr/>
                </a:tc>
                <a:tc>
                  <a:txBody>
                    <a:bodyPr/>
                    <a:lstStyle/>
                    <a:p>
                      <a:r>
                        <a:rPr lang="en-GB" sz="1600" kern="1200" dirty="0" err="1">
                          <a:solidFill>
                            <a:schemeClr val="dk1"/>
                          </a:solidFill>
                          <a:effectLst/>
                        </a:rPr>
                        <a:t>G.mean</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mean for the normal distribution from which the number of grams of </a:t>
                      </a:r>
                      <a:r>
                        <a:rPr lang="en-GB" sz="1600" kern="1200" dirty="0" err="1">
                          <a:solidFill>
                            <a:schemeClr val="dk1"/>
                          </a:solidFill>
                          <a:effectLst/>
                        </a:rPr>
                        <a:t>feces</a:t>
                      </a:r>
                      <a:r>
                        <a:rPr lang="en-GB" sz="1600" kern="1200" dirty="0">
                          <a:solidFill>
                            <a:schemeClr val="dk1"/>
                          </a:solidFill>
                          <a:effectLst/>
                        </a:rPr>
                        <a:t> each person contributes to the </a:t>
                      </a:r>
                      <a:r>
                        <a:rPr lang="en-GB" sz="1600" kern="1200" dirty="0" err="1">
                          <a:solidFill>
                            <a:schemeClr val="dk1"/>
                          </a:solidFill>
                          <a:effectLst/>
                        </a:rPr>
                        <a:t>sewershed</a:t>
                      </a:r>
                      <a:r>
                        <a:rPr lang="en-GB" sz="1600" kern="1200" dirty="0">
                          <a:solidFill>
                            <a:schemeClr val="dk1"/>
                          </a:solidFill>
                          <a:effectLst/>
                        </a:rPr>
                        <a:t> each day will be generated.</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128</a:t>
                      </a:r>
                    </a:p>
                  </a:txBody>
                  <a:tcPr/>
                </a:tc>
                <a:extLst>
                  <a:ext uri="{0D108BD9-81ED-4DB2-BD59-A6C34878D82A}">
                    <a16:rowId xmlns:a16="http://schemas.microsoft.com/office/drawing/2014/main" val="885926173"/>
                  </a:ext>
                </a:extLst>
              </a:tr>
              <a:tr h="929082">
                <a:tc>
                  <a:txBody>
                    <a:bodyPr/>
                    <a:lstStyle/>
                    <a:p>
                      <a:r>
                        <a:rPr lang="en-GB" sz="1600" dirty="0"/>
                        <a:t>20</a:t>
                      </a:r>
                    </a:p>
                  </a:txBody>
                  <a:tcPr/>
                </a:tc>
                <a:tc>
                  <a:txBody>
                    <a:bodyPr/>
                    <a:lstStyle/>
                    <a:p>
                      <a:r>
                        <a:rPr lang="en-GB" sz="1600" kern="1200" dirty="0" err="1">
                          <a:solidFill>
                            <a:schemeClr val="dk1"/>
                          </a:solidFill>
                          <a:effectLst/>
                        </a:rPr>
                        <a:t>G.sd</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standard deviation for the normal distribution from which the number of grams of </a:t>
                      </a:r>
                      <a:r>
                        <a:rPr lang="en-GB" sz="1600" kern="1200" dirty="0" err="1">
                          <a:solidFill>
                            <a:schemeClr val="dk1"/>
                          </a:solidFill>
                          <a:effectLst/>
                        </a:rPr>
                        <a:t>feces</a:t>
                      </a:r>
                      <a:r>
                        <a:rPr lang="en-GB" sz="1600" kern="1200" dirty="0">
                          <a:solidFill>
                            <a:schemeClr val="dk1"/>
                          </a:solidFill>
                          <a:effectLst/>
                        </a:rPr>
                        <a:t> each person contributes to the </a:t>
                      </a:r>
                      <a:r>
                        <a:rPr lang="en-GB" sz="1600" kern="1200" dirty="0" err="1">
                          <a:solidFill>
                            <a:schemeClr val="dk1"/>
                          </a:solidFill>
                          <a:effectLst/>
                        </a:rPr>
                        <a:t>sewershed</a:t>
                      </a:r>
                      <a:r>
                        <a:rPr lang="en-GB" sz="1600" kern="1200" dirty="0">
                          <a:solidFill>
                            <a:schemeClr val="dk1"/>
                          </a:solidFill>
                          <a:effectLst/>
                        </a:rPr>
                        <a:t> each day will be generated. Must be greater than 0.</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10</a:t>
                      </a:r>
                    </a:p>
                  </a:txBody>
                  <a:tcPr/>
                </a:tc>
                <a:extLst>
                  <a:ext uri="{0D108BD9-81ED-4DB2-BD59-A6C34878D82A}">
                    <a16:rowId xmlns:a16="http://schemas.microsoft.com/office/drawing/2014/main" val="432333853"/>
                  </a:ext>
                </a:extLst>
              </a:tr>
            </a:tbl>
          </a:graphicData>
        </a:graphic>
      </p:graphicFrame>
    </p:spTree>
    <p:extLst>
      <p:ext uri="{BB962C8B-B14F-4D97-AF65-F5344CB8AC3E}">
        <p14:creationId xmlns:p14="http://schemas.microsoft.com/office/powerpoint/2010/main" val="1615929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{DF5B6237-6DC6-1346-A98C-3AD458B6AD26}tf10001061</Template>
  <TotalTime>5828</TotalTime>
  <Words>1145</Words>
  <Application>Microsoft Macintosh PowerPoint</Application>
  <PresentationFormat>Widescreen</PresentationFormat>
  <Paragraphs>187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Tw Cen MT</vt:lpstr>
      <vt:lpstr>Tw Cen MT Condensed</vt:lpstr>
      <vt:lpstr>Wingdings 3</vt:lpstr>
      <vt:lpstr>Integral</vt:lpstr>
      <vt:lpstr>Real-time epidemic modelling of SARS-CoV-2 from wastewater data</vt:lpstr>
      <vt:lpstr>Overview</vt:lpstr>
      <vt:lpstr>Tables</vt:lpstr>
      <vt:lpstr>Specifications</vt:lpstr>
      <vt:lpstr>Mathematical Modelling</vt:lpstr>
      <vt:lpstr>COVID19WasteWater package</vt:lpstr>
      <vt:lpstr>PowerPoint Presentation</vt:lpstr>
      <vt:lpstr>PowerPoint Presentation</vt:lpstr>
      <vt:lpstr>PowerPoint Presentation</vt:lpstr>
      <vt:lpstr>PowerPoint Presentation</vt:lpstr>
      <vt:lpstr>PowerPoint Presentation</vt:lpstr>
      <vt:lpstr>PowerPoint Presentation</vt:lpstr>
      <vt:lpstr>Comparison with phenomenological model</vt:lpstr>
      <vt:lpstr>COVID19Wastewater package</vt:lpstr>
      <vt:lpstr>Regression e.g. linear mixed models</vt:lpstr>
      <vt:lpstr>Machine learning</vt:lpstr>
      <vt:lpstr>Epyestim package</vt:lpstr>
      <vt:lpstr>Assumptions</vt:lpstr>
      <vt:lpstr>More Variables to consider for the model</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Fong Ting Ma</dc:creator>
  <cp:lastModifiedBy>Fong Ting Ma</cp:lastModifiedBy>
  <cp:revision>25</cp:revision>
  <dcterms:created xsi:type="dcterms:W3CDTF">2022-06-07T13:20:18Z</dcterms:created>
  <dcterms:modified xsi:type="dcterms:W3CDTF">2022-06-15T11:57:37Z</dcterms:modified>
</cp:coreProperties>
</file>