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3"/>
  </p:notesMasterIdLst>
  <p:sldIdLst>
    <p:sldId id="269" r:id="rId2"/>
    <p:sldId id="271" r:id="rId3"/>
    <p:sldId id="272" r:id="rId4"/>
    <p:sldId id="273" r:id="rId5"/>
    <p:sldId id="268" r:id="rId6"/>
    <p:sldId id="276" r:id="rId7"/>
    <p:sldId id="277" r:id="rId8"/>
    <p:sldId id="278" r:id="rId9"/>
    <p:sldId id="279" r:id="rId10"/>
    <p:sldId id="275"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BCBEC0"/>
    <a:srgbClr val="C00026"/>
    <a:srgbClr val="BA0E2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26" autoAdjust="0"/>
  </p:normalViewPr>
  <p:slideViewPr>
    <p:cSldViewPr snapToGrid="0" snapToObjects="1" showGuides="1">
      <p:cViewPr varScale="1">
        <p:scale>
          <a:sx n="137" d="100"/>
          <a:sy n="137" d="100"/>
        </p:scale>
        <p:origin x="-112" y="-6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3" d="100"/>
          <a:sy n="83" d="100"/>
        </p:scale>
        <p:origin x="-19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9F3387-6852-4167-A065-1B417E5289FE}" type="datetimeFigureOut">
              <a:rPr lang="pt-BR" smtClean="0"/>
              <a:t>01/09/16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FB91E-A0DC-4A5F-B463-D7B8E79502D1}" type="slidenum">
              <a:rPr lang="pt-BR" smtClean="0"/>
              <a:t>‹#›</a:t>
            </a:fld>
            <a:endParaRPr lang="pt-BR"/>
          </a:p>
        </p:txBody>
      </p:sp>
    </p:spTree>
    <p:extLst>
      <p:ext uri="{BB962C8B-B14F-4D97-AF65-F5344CB8AC3E}">
        <p14:creationId xmlns:p14="http://schemas.microsoft.com/office/powerpoint/2010/main" val="2581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lvl1pPr>
              <a:defRPr>
                <a:solidFill>
                  <a:srgbClr val="BCBEC0"/>
                </a:solidFill>
              </a:defRPr>
            </a:lvl1pPr>
          </a:lstStyle>
          <a:p>
            <a:fld id="{F2B7900D-0734-4F15-9F08-6F03FB6F6514}" type="datetimeFigureOut">
              <a:rPr lang="pt-BR" smtClean="0"/>
              <a:pPr/>
              <a:t>01/09/16</a:t>
            </a:fld>
            <a:endParaRPr lang="pt-BR" dirty="0"/>
          </a:p>
        </p:txBody>
      </p:sp>
      <p:sp>
        <p:nvSpPr>
          <p:cNvPr id="5" name="Espaço Reservado para Rodapé 4"/>
          <p:cNvSpPr>
            <a:spLocks noGrp="1"/>
          </p:cNvSpPr>
          <p:nvPr>
            <p:ph type="ftr" sz="quarter" idx="11"/>
          </p:nvPr>
        </p:nvSpPr>
        <p:spPr/>
        <p:txBody>
          <a:bodyPr/>
          <a:lstStyle>
            <a:lvl1pPr>
              <a:defRPr>
                <a:solidFill>
                  <a:srgbClr val="BCBEC0"/>
                </a:solidFill>
              </a:defRPr>
            </a:lvl1pPr>
          </a:lstStyle>
          <a:p>
            <a:endParaRPr lang="pt-BR" dirty="0"/>
          </a:p>
        </p:txBody>
      </p:sp>
      <p:sp>
        <p:nvSpPr>
          <p:cNvPr id="6" name="Espaço Reservado para Número de Slide 5"/>
          <p:cNvSpPr>
            <a:spLocks noGrp="1"/>
          </p:cNvSpPr>
          <p:nvPr>
            <p:ph type="sldNum" sz="quarter" idx="12"/>
          </p:nvPr>
        </p:nvSpPr>
        <p:spPr/>
        <p:txBody>
          <a:bodyPr/>
          <a:lstStyle>
            <a:lvl1pPr>
              <a:defRPr>
                <a:solidFill>
                  <a:srgbClr val="BCBEC0"/>
                </a:solidFill>
              </a:defRPr>
            </a:lvl1pPr>
          </a:lstStyle>
          <a:p>
            <a:fld id="{7FFE5E5C-C80A-4D8D-A711-3102A7BA9258}" type="slidenum">
              <a:rPr lang="pt-BR" smtClean="0"/>
              <a:pPr/>
              <a:t>‹#›</a:t>
            </a:fld>
            <a:endParaRPr lang="pt-BR" dirty="0"/>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 y="0"/>
            <a:ext cx="9138285" cy="6858000"/>
          </a:xfrm>
          <a:prstGeom prst="rect">
            <a:avLst/>
          </a:prstGeom>
        </p:spPr>
      </p:pic>
      <p:sp>
        <p:nvSpPr>
          <p:cNvPr id="9" name="Espaço Reservado para Conteúdo 2"/>
          <p:cNvSpPr>
            <a:spLocks noGrp="1"/>
          </p:cNvSpPr>
          <p:nvPr>
            <p:ph idx="1" hasCustomPrompt="1"/>
          </p:nvPr>
        </p:nvSpPr>
        <p:spPr>
          <a:xfrm>
            <a:off x="966786" y="2714625"/>
            <a:ext cx="7343775" cy="714375"/>
          </a:xfrm>
          <a:prstGeom prst="rect">
            <a:avLst/>
          </a:prstGeom>
        </p:spPr>
        <p:txBody>
          <a:bodyPr>
            <a:normAutofit/>
          </a:bodyPr>
          <a:lstStyle>
            <a:lvl1pPr marL="0" indent="0" algn="ctr">
              <a:buFontTx/>
              <a:buNone/>
              <a:defRPr sz="3600" b="1">
                <a:solidFill>
                  <a:schemeClr val="bg1"/>
                </a:solidFill>
              </a:defRPr>
            </a:lvl1pPr>
            <a:lvl2pPr>
              <a:defRPr sz="1800"/>
            </a:lvl2pPr>
            <a:lvl3pPr>
              <a:defRPr sz="1800"/>
            </a:lvl3pPr>
            <a:lvl4pPr>
              <a:defRPr sz="1800"/>
            </a:lvl4pPr>
            <a:lvl5pPr>
              <a:defRPr sz="1800"/>
            </a:lvl5pPr>
          </a:lstStyle>
          <a:p>
            <a:pPr lvl="0"/>
            <a:r>
              <a:rPr lang="pt-BR" dirty="0" smtClean="0"/>
              <a:t>Clique para editar o título</a:t>
            </a:r>
            <a:endParaRPr lang="pt-BR" dirty="0"/>
          </a:p>
        </p:txBody>
      </p:sp>
      <p:sp>
        <p:nvSpPr>
          <p:cNvPr id="10" name="Espaço Reservado para Conteúdo 2"/>
          <p:cNvSpPr>
            <a:spLocks noGrp="1"/>
          </p:cNvSpPr>
          <p:nvPr>
            <p:ph idx="13" hasCustomPrompt="1"/>
          </p:nvPr>
        </p:nvSpPr>
        <p:spPr>
          <a:xfrm>
            <a:off x="966786" y="3429001"/>
            <a:ext cx="7343775" cy="476250"/>
          </a:xfrm>
          <a:prstGeom prst="rect">
            <a:avLst/>
          </a:prstGeom>
        </p:spPr>
        <p:txBody>
          <a:bodyPr>
            <a:normAutofit/>
          </a:bodyPr>
          <a:lstStyle>
            <a:lvl1pPr marL="0" indent="0" algn="ctr">
              <a:buFontTx/>
              <a:buNone/>
              <a:defRPr sz="2000" b="0">
                <a:solidFill>
                  <a:schemeClr val="bg1"/>
                </a:solidFill>
              </a:defRPr>
            </a:lvl1pPr>
            <a:lvl2pPr>
              <a:defRPr sz="1800"/>
            </a:lvl2pPr>
            <a:lvl3pPr>
              <a:defRPr sz="1800"/>
            </a:lvl3pPr>
            <a:lvl4pPr>
              <a:defRPr sz="1800"/>
            </a:lvl4pPr>
            <a:lvl5pPr>
              <a:defRPr sz="1800"/>
            </a:lvl5pPr>
          </a:lstStyle>
          <a:p>
            <a:pPr lvl="0"/>
            <a:r>
              <a:rPr lang="pt-BR" dirty="0" smtClean="0"/>
              <a:t>Clique para editar o subtítulo</a:t>
            </a:r>
            <a:endParaRPr lang="pt-BR" dirty="0"/>
          </a:p>
        </p:txBody>
      </p:sp>
      <p:sp>
        <p:nvSpPr>
          <p:cNvPr id="11" name="Espaço Reservado para Conteúdo 2"/>
          <p:cNvSpPr>
            <a:spLocks noGrp="1"/>
          </p:cNvSpPr>
          <p:nvPr>
            <p:ph idx="14" hasCustomPrompt="1"/>
          </p:nvPr>
        </p:nvSpPr>
        <p:spPr>
          <a:xfrm>
            <a:off x="900111" y="6356349"/>
            <a:ext cx="7343775" cy="238125"/>
          </a:xfrm>
          <a:prstGeom prst="rect">
            <a:avLst/>
          </a:prstGeom>
        </p:spPr>
        <p:txBody>
          <a:bodyPr>
            <a:normAutofit/>
          </a:bodyPr>
          <a:lstStyle>
            <a:lvl1pPr marL="0" indent="0" algn="ctr">
              <a:buFontTx/>
              <a:buNone/>
              <a:defRPr sz="1400" b="0" baseline="0">
                <a:solidFill>
                  <a:schemeClr val="bg1"/>
                </a:solidFill>
              </a:defRPr>
            </a:lvl1pPr>
            <a:lvl2pPr>
              <a:defRPr sz="1800"/>
            </a:lvl2pPr>
            <a:lvl3pPr>
              <a:defRPr sz="1800"/>
            </a:lvl3pPr>
            <a:lvl4pPr>
              <a:defRPr sz="1800"/>
            </a:lvl4pPr>
            <a:lvl5pPr>
              <a:defRPr sz="1800"/>
            </a:lvl5pPr>
          </a:lstStyle>
          <a:p>
            <a:pPr lvl="0"/>
            <a:r>
              <a:rPr lang="pt-BR" dirty="0" smtClean="0"/>
              <a:t>Clique para editar a data e o nome da área ou disciplina</a:t>
            </a:r>
            <a:endParaRPr lang="pt-BR" dirty="0"/>
          </a:p>
        </p:txBody>
      </p:sp>
    </p:spTree>
    <p:extLst>
      <p:ext uri="{BB962C8B-B14F-4D97-AF65-F5344CB8AC3E}">
        <p14:creationId xmlns:p14="http://schemas.microsoft.com/office/powerpoint/2010/main" val="252963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Título 1"/>
          <p:cNvSpPr>
            <a:spLocks noGrp="1"/>
          </p:cNvSpPr>
          <p:nvPr>
            <p:ph type="title"/>
          </p:nvPr>
        </p:nvSpPr>
        <p:spPr>
          <a:xfrm>
            <a:off x="457200" y="781050"/>
            <a:ext cx="8229600" cy="619125"/>
          </a:xfrm>
          <a:prstGeom prst="rect">
            <a:avLst/>
          </a:prstGeom>
        </p:spPr>
        <p:txBody>
          <a:bodyPr/>
          <a:lstStyle/>
          <a:p>
            <a:r>
              <a:rPr lang="pt-BR" smtClean="0"/>
              <a:t>Clique para editar o título mestre</a:t>
            </a:r>
            <a:endParaRPr lang="pt-BR"/>
          </a:p>
        </p:txBody>
      </p:sp>
      <p:sp>
        <p:nvSpPr>
          <p:cNvPr id="11" name="Espaço Reservado para Conteúdo 2"/>
          <p:cNvSpPr>
            <a:spLocks noGrp="1"/>
          </p:cNvSpPr>
          <p:nvPr>
            <p:ph idx="1"/>
          </p:nvPr>
        </p:nvSpPr>
        <p:spPr>
          <a:xfrm>
            <a:off x="657225" y="1485900"/>
            <a:ext cx="8029575" cy="4724400"/>
          </a:xfrm>
          <a:prstGeom prst="rect">
            <a:avLst/>
          </a:prstGeom>
        </p:spPr>
        <p:txBody>
          <a:bodyPr>
            <a:normAutofit/>
          </a:bodyPr>
          <a:lstStyle>
            <a:lvl1pPr marL="0" indent="0">
              <a:buFontTx/>
              <a:buNone/>
              <a:defRPr sz="1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2" name="Espaço Reservado para Texto 7"/>
          <p:cNvSpPr>
            <a:spLocks noGrp="1"/>
          </p:cNvSpPr>
          <p:nvPr>
            <p:ph type="body" sz="quarter" idx="13" hasCustomPrompt="1"/>
          </p:nvPr>
        </p:nvSpPr>
        <p:spPr>
          <a:xfrm>
            <a:off x="161925" y="85725"/>
            <a:ext cx="7229475" cy="352425"/>
          </a:xfrm>
          <a:prstGeom prst="rect">
            <a:avLst/>
          </a:prstGeom>
        </p:spPr>
        <p:txBody>
          <a:bodyPr>
            <a:normAutofit/>
          </a:bodyPr>
          <a:lstStyle>
            <a:lvl1pPr marL="0" indent="0">
              <a:buNone/>
              <a:defRPr sz="1300" b="1">
                <a:solidFill>
                  <a:srgbClr val="BCBEC0"/>
                </a:solidFill>
              </a:defRPr>
            </a:lvl1pPr>
          </a:lstStyle>
          <a:p>
            <a:pPr lvl="0"/>
            <a:r>
              <a:rPr lang="pt-BR" dirty="0" smtClean="0"/>
              <a:t>Clique para editar o chapéu mestre</a:t>
            </a:r>
            <a:endParaRPr lang="pt-BR" dirty="0"/>
          </a:p>
        </p:txBody>
      </p:sp>
    </p:spTree>
    <p:extLst>
      <p:ext uri="{BB962C8B-B14F-4D97-AF65-F5344CB8AC3E}">
        <p14:creationId xmlns:p14="http://schemas.microsoft.com/office/powerpoint/2010/main" val="84813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7" name="Espaço Reservado para Data 6"/>
          <p:cNvSpPr>
            <a:spLocks noGrp="1"/>
          </p:cNvSpPr>
          <p:nvPr>
            <p:ph type="dt" sz="half" idx="10"/>
          </p:nvPr>
        </p:nvSpPr>
        <p:spPr/>
        <p:txBody>
          <a:bodyPr/>
          <a:lstStyle/>
          <a:p>
            <a:fld id="{F2B7900D-0734-4F15-9F08-6F03FB6F6514}" type="datetimeFigureOut">
              <a:rPr lang="pt-BR" smtClean="0"/>
              <a:t>01/09/16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FFE5E5C-C80A-4D8D-A711-3102A7BA9258}" type="slidenum">
              <a:rPr lang="pt-BR" smtClean="0"/>
              <a:t>‹#›</a:t>
            </a:fld>
            <a:endParaRPr lang="pt-BR"/>
          </a:p>
        </p:txBody>
      </p:sp>
      <p:sp>
        <p:nvSpPr>
          <p:cNvPr id="16" name="Título 1"/>
          <p:cNvSpPr>
            <a:spLocks noGrp="1"/>
          </p:cNvSpPr>
          <p:nvPr>
            <p:ph type="title"/>
          </p:nvPr>
        </p:nvSpPr>
        <p:spPr>
          <a:xfrm>
            <a:off x="457200" y="781050"/>
            <a:ext cx="8229600" cy="619125"/>
          </a:xfrm>
          <a:prstGeom prst="rect">
            <a:avLst/>
          </a:prstGeom>
        </p:spPr>
        <p:txBody>
          <a:bodyPr/>
          <a:lstStyle/>
          <a:p>
            <a:r>
              <a:rPr lang="pt-BR" smtClean="0"/>
              <a:t>Clique para editar o título mestre</a:t>
            </a:r>
            <a:endParaRPr lang="pt-BR"/>
          </a:p>
        </p:txBody>
      </p:sp>
      <p:sp>
        <p:nvSpPr>
          <p:cNvPr id="17" name="Espaço Reservado para Texto 7"/>
          <p:cNvSpPr>
            <a:spLocks noGrp="1"/>
          </p:cNvSpPr>
          <p:nvPr>
            <p:ph type="body" sz="quarter" idx="13" hasCustomPrompt="1"/>
          </p:nvPr>
        </p:nvSpPr>
        <p:spPr>
          <a:xfrm>
            <a:off x="161925" y="85725"/>
            <a:ext cx="7229475" cy="352425"/>
          </a:xfrm>
          <a:prstGeom prst="rect">
            <a:avLst/>
          </a:prstGeom>
        </p:spPr>
        <p:txBody>
          <a:bodyPr>
            <a:normAutofit/>
          </a:bodyPr>
          <a:lstStyle>
            <a:lvl1pPr marL="0" indent="0">
              <a:buNone/>
              <a:defRPr sz="1300" b="1">
                <a:solidFill>
                  <a:srgbClr val="BCBEC0"/>
                </a:solidFill>
              </a:defRPr>
            </a:lvl1pPr>
          </a:lstStyle>
          <a:p>
            <a:pPr lvl="0"/>
            <a:r>
              <a:rPr lang="pt-BR" dirty="0" smtClean="0"/>
              <a:t>Clique para editar o chapéu mestre</a:t>
            </a:r>
            <a:endParaRPr lang="pt-BR" dirty="0"/>
          </a:p>
        </p:txBody>
      </p:sp>
      <p:sp>
        <p:nvSpPr>
          <p:cNvPr id="18" name="Espaço Reservado para Texto 4"/>
          <p:cNvSpPr>
            <a:spLocks noGrp="1"/>
          </p:cNvSpPr>
          <p:nvPr>
            <p:ph type="body" sz="quarter" idx="15" hasCustomPrompt="1"/>
          </p:nvPr>
        </p:nvSpPr>
        <p:spPr>
          <a:xfrm>
            <a:off x="4714875" y="1484313"/>
            <a:ext cx="3971925" cy="639762"/>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subtítulo mestre</a:t>
            </a:r>
          </a:p>
        </p:txBody>
      </p:sp>
      <p:sp>
        <p:nvSpPr>
          <p:cNvPr id="20" name="Espaço Reservado para Texto 4"/>
          <p:cNvSpPr>
            <a:spLocks noGrp="1"/>
          </p:cNvSpPr>
          <p:nvPr>
            <p:ph type="body" sz="quarter" idx="16" hasCustomPrompt="1"/>
          </p:nvPr>
        </p:nvSpPr>
        <p:spPr>
          <a:xfrm>
            <a:off x="657225" y="1487488"/>
            <a:ext cx="3971925" cy="639762"/>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subtítulo mestre</a:t>
            </a:r>
          </a:p>
        </p:txBody>
      </p:sp>
      <p:sp>
        <p:nvSpPr>
          <p:cNvPr id="21" name="Espaço Reservado para Conteúdo 2"/>
          <p:cNvSpPr>
            <a:spLocks noGrp="1"/>
          </p:cNvSpPr>
          <p:nvPr>
            <p:ph idx="1"/>
          </p:nvPr>
        </p:nvSpPr>
        <p:spPr>
          <a:xfrm>
            <a:off x="657225" y="2181225"/>
            <a:ext cx="3971925" cy="3962400"/>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22" name="Espaço Reservado para Conteúdo 2"/>
          <p:cNvSpPr>
            <a:spLocks noGrp="1"/>
          </p:cNvSpPr>
          <p:nvPr>
            <p:ph idx="17"/>
          </p:nvPr>
        </p:nvSpPr>
        <p:spPr>
          <a:xfrm>
            <a:off x="4714875" y="2190750"/>
            <a:ext cx="3971925" cy="3962400"/>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Tree>
    <p:extLst>
      <p:ext uri="{BB962C8B-B14F-4D97-AF65-F5344CB8AC3E}">
        <p14:creationId xmlns:p14="http://schemas.microsoft.com/office/powerpoint/2010/main" val="309930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7" name="Espaço Reservado para Data 6"/>
          <p:cNvSpPr>
            <a:spLocks noGrp="1"/>
          </p:cNvSpPr>
          <p:nvPr>
            <p:ph type="dt" sz="half" idx="10"/>
          </p:nvPr>
        </p:nvSpPr>
        <p:spPr/>
        <p:txBody>
          <a:bodyPr/>
          <a:lstStyle/>
          <a:p>
            <a:fld id="{F2B7900D-0734-4F15-9F08-6F03FB6F6514}" type="datetimeFigureOut">
              <a:rPr lang="pt-BR" smtClean="0"/>
              <a:t>01/09/16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FFE5E5C-C80A-4D8D-A711-3102A7BA9258}" type="slidenum">
              <a:rPr lang="pt-BR" smtClean="0"/>
              <a:t>‹#›</a:t>
            </a:fld>
            <a:endParaRPr lang="pt-BR"/>
          </a:p>
        </p:txBody>
      </p:sp>
      <p:sp>
        <p:nvSpPr>
          <p:cNvPr id="16" name="Título 1"/>
          <p:cNvSpPr>
            <a:spLocks noGrp="1"/>
          </p:cNvSpPr>
          <p:nvPr>
            <p:ph type="title"/>
          </p:nvPr>
        </p:nvSpPr>
        <p:spPr>
          <a:xfrm>
            <a:off x="457200" y="781050"/>
            <a:ext cx="8229600" cy="619125"/>
          </a:xfrm>
          <a:prstGeom prst="rect">
            <a:avLst/>
          </a:prstGeom>
        </p:spPr>
        <p:txBody>
          <a:bodyPr/>
          <a:lstStyle/>
          <a:p>
            <a:r>
              <a:rPr lang="pt-BR" smtClean="0"/>
              <a:t>Clique para editar o título mestre</a:t>
            </a:r>
            <a:endParaRPr lang="pt-BR"/>
          </a:p>
        </p:txBody>
      </p:sp>
      <p:sp>
        <p:nvSpPr>
          <p:cNvPr id="17" name="Espaço Reservado para Texto 7"/>
          <p:cNvSpPr>
            <a:spLocks noGrp="1"/>
          </p:cNvSpPr>
          <p:nvPr>
            <p:ph type="body" sz="quarter" idx="13" hasCustomPrompt="1"/>
          </p:nvPr>
        </p:nvSpPr>
        <p:spPr>
          <a:xfrm>
            <a:off x="161925" y="85725"/>
            <a:ext cx="7229475" cy="352425"/>
          </a:xfrm>
          <a:prstGeom prst="rect">
            <a:avLst/>
          </a:prstGeom>
        </p:spPr>
        <p:txBody>
          <a:bodyPr>
            <a:normAutofit/>
          </a:bodyPr>
          <a:lstStyle>
            <a:lvl1pPr marL="0" indent="0">
              <a:buNone/>
              <a:defRPr sz="1300" b="1">
                <a:solidFill>
                  <a:srgbClr val="BCBEC0"/>
                </a:solidFill>
              </a:defRPr>
            </a:lvl1pPr>
          </a:lstStyle>
          <a:p>
            <a:pPr lvl="0"/>
            <a:r>
              <a:rPr lang="pt-BR" dirty="0" smtClean="0"/>
              <a:t>Clique para editar o chapéu mestre</a:t>
            </a:r>
            <a:endParaRPr lang="pt-BR" dirty="0"/>
          </a:p>
        </p:txBody>
      </p:sp>
      <p:sp>
        <p:nvSpPr>
          <p:cNvPr id="21" name="Espaço Reservado para Conteúdo 2"/>
          <p:cNvSpPr>
            <a:spLocks noGrp="1"/>
          </p:cNvSpPr>
          <p:nvPr>
            <p:ph idx="1"/>
          </p:nvPr>
        </p:nvSpPr>
        <p:spPr>
          <a:xfrm>
            <a:off x="657225" y="1476375"/>
            <a:ext cx="3971925" cy="4667250"/>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22" name="Espaço Reservado para Conteúdo 2"/>
          <p:cNvSpPr>
            <a:spLocks noGrp="1"/>
          </p:cNvSpPr>
          <p:nvPr>
            <p:ph idx="17"/>
          </p:nvPr>
        </p:nvSpPr>
        <p:spPr>
          <a:xfrm>
            <a:off x="4714875" y="1476375"/>
            <a:ext cx="3971925" cy="4676775"/>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Tree>
    <p:extLst>
      <p:ext uri="{BB962C8B-B14F-4D97-AF65-F5344CB8AC3E}">
        <p14:creationId xmlns:p14="http://schemas.microsoft.com/office/powerpoint/2010/main" val="390036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ação">
    <p:spTree>
      <p:nvGrpSpPr>
        <p:cNvPr id="1" name=""/>
        <p:cNvGrpSpPr/>
        <p:nvPr/>
      </p:nvGrpSpPr>
      <p:grpSpPr>
        <a:xfrm>
          <a:off x="0" y="0"/>
          <a:ext cx="0" cy="0"/>
          <a:chOff x="0" y="0"/>
          <a:chExt cx="0" cy="0"/>
        </a:xfrm>
      </p:grpSpPr>
      <p:sp>
        <p:nvSpPr>
          <p:cNvPr id="7" name="Espaço Reservado para Data 6"/>
          <p:cNvSpPr>
            <a:spLocks noGrp="1"/>
          </p:cNvSpPr>
          <p:nvPr>
            <p:ph type="dt" sz="half" idx="10"/>
          </p:nvPr>
        </p:nvSpPr>
        <p:spPr/>
        <p:txBody>
          <a:bodyPr/>
          <a:lstStyle/>
          <a:p>
            <a:fld id="{F2B7900D-0734-4F15-9F08-6F03FB6F6514}" type="datetimeFigureOut">
              <a:rPr lang="pt-BR" smtClean="0"/>
              <a:t>01/09/16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FFE5E5C-C80A-4D8D-A711-3102A7BA9258}" type="slidenum">
              <a:rPr lang="pt-BR" smtClean="0"/>
              <a:t>‹#›</a:t>
            </a:fld>
            <a:endParaRPr lang="pt-BR"/>
          </a:p>
        </p:txBody>
      </p:sp>
      <p:sp>
        <p:nvSpPr>
          <p:cNvPr id="16" name="Título 1"/>
          <p:cNvSpPr>
            <a:spLocks noGrp="1"/>
          </p:cNvSpPr>
          <p:nvPr>
            <p:ph type="title"/>
          </p:nvPr>
        </p:nvSpPr>
        <p:spPr>
          <a:xfrm>
            <a:off x="457200" y="781050"/>
            <a:ext cx="8229600" cy="619125"/>
          </a:xfrm>
          <a:prstGeom prst="rect">
            <a:avLst/>
          </a:prstGeom>
        </p:spPr>
        <p:txBody>
          <a:bodyPr/>
          <a:lstStyle/>
          <a:p>
            <a:r>
              <a:rPr lang="pt-BR" smtClean="0"/>
              <a:t>Clique para editar o título mestre</a:t>
            </a:r>
            <a:endParaRPr lang="pt-BR"/>
          </a:p>
        </p:txBody>
      </p:sp>
      <p:sp>
        <p:nvSpPr>
          <p:cNvPr id="17" name="Espaço Reservado para Texto 7"/>
          <p:cNvSpPr>
            <a:spLocks noGrp="1"/>
          </p:cNvSpPr>
          <p:nvPr>
            <p:ph type="body" sz="quarter" idx="13" hasCustomPrompt="1"/>
          </p:nvPr>
        </p:nvSpPr>
        <p:spPr>
          <a:xfrm>
            <a:off x="161925" y="85725"/>
            <a:ext cx="7229475" cy="352425"/>
          </a:xfrm>
          <a:prstGeom prst="rect">
            <a:avLst/>
          </a:prstGeom>
        </p:spPr>
        <p:txBody>
          <a:bodyPr>
            <a:normAutofit/>
          </a:bodyPr>
          <a:lstStyle>
            <a:lvl1pPr marL="0" indent="0">
              <a:buNone/>
              <a:defRPr sz="1300" b="1">
                <a:solidFill>
                  <a:srgbClr val="BCBEC0"/>
                </a:solidFill>
              </a:defRPr>
            </a:lvl1pPr>
          </a:lstStyle>
          <a:p>
            <a:pPr lvl="0"/>
            <a:r>
              <a:rPr lang="pt-BR" dirty="0" smtClean="0"/>
              <a:t>Clique para editar o chapéu mestre</a:t>
            </a:r>
            <a:endParaRPr lang="pt-BR" dirty="0"/>
          </a:p>
        </p:txBody>
      </p:sp>
      <p:sp>
        <p:nvSpPr>
          <p:cNvPr id="21" name="Espaço Reservado para Conteúdo 2"/>
          <p:cNvSpPr>
            <a:spLocks noGrp="1"/>
          </p:cNvSpPr>
          <p:nvPr>
            <p:ph idx="1"/>
          </p:nvPr>
        </p:nvSpPr>
        <p:spPr>
          <a:xfrm>
            <a:off x="657225" y="1476374"/>
            <a:ext cx="3971925" cy="2428875"/>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22" name="Espaço Reservado para Conteúdo 2"/>
          <p:cNvSpPr>
            <a:spLocks noGrp="1"/>
          </p:cNvSpPr>
          <p:nvPr>
            <p:ph idx="17"/>
          </p:nvPr>
        </p:nvSpPr>
        <p:spPr>
          <a:xfrm>
            <a:off x="4714875" y="1476375"/>
            <a:ext cx="3971925" cy="4676775"/>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0" name="Espaço Reservado para Imagem 2"/>
          <p:cNvSpPr>
            <a:spLocks noGrp="1"/>
          </p:cNvSpPr>
          <p:nvPr>
            <p:ph type="pic" idx="15"/>
          </p:nvPr>
        </p:nvSpPr>
        <p:spPr>
          <a:xfrm>
            <a:off x="657224" y="4086225"/>
            <a:ext cx="3971925" cy="17049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11" name="Espaço Reservado para Texto 7"/>
          <p:cNvSpPr>
            <a:spLocks noGrp="1"/>
          </p:cNvSpPr>
          <p:nvPr>
            <p:ph type="body" sz="quarter" idx="16" hasCustomPrompt="1"/>
          </p:nvPr>
        </p:nvSpPr>
        <p:spPr>
          <a:xfrm>
            <a:off x="657225" y="5791200"/>
            <a:ext cx="3971924" cy="352425"/>
          </a:xfrm>
          <a:prstGeom prst="rect">
            <a:avLst/>
          </a:prstGeom>
        </p:spPr>
        <p:txBody>
          <a:bodyPr>
            <a:normAutofit/>
          </a:bodyPr>
          <a:lstStyle>
            <a:lvl1pPr marL="0" indent="0">
              <a:buNone/>
              <a:defRPr sz="1100" b="0" i="1" baseline="0">
                <a:solidFill>
                  <a:srgbClr val="BCBEC0"/>
                </a:solidFill>
              </a:defRPr>
            </a:lvl1pPr>
          </a:lstStyle>
          <a:p>
            <a:pPr lvl="0"/>
            <a:r>
              <a:rPr lang="pt-BR" dirty="0" smtClean="0"/>
              <a:t>Clique para editar a legenda mestre</a:t>
            </a:r>
            <a:endParaRPr lang="pt-BR" dirty="0"/>
          </a:p>
        </p:txBody>
      </p:sp>
    </p:spTree>
    <p:extLst>
      <p:ext uri="{BB962C8B-B14F-4D97-AF65-F5344CB8AC3E}">
        <p14:creationId xmlns:p14="http://schemas.microsoft.com/office/powerpoint/2010/main" val="187477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sp>
        <p:nvSpPr>
          <p:cNvPr id="3" name="Espaço Reservado para Imagem 2"/>
          <p:cNvSpPr>
            <a:spLocks noGrp="1"/>
          </p:cNvSpPr>
          <p:nvPr>
            <p:ph type="pic" idx="1"/>
          </p:nvPr>
        </p:nvSpPr>
        <p:spPr>
          <a:xfrm>
            <a:off x="4924424" y="0"/>
            <a:ext cx="4219575"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5" name="Espaço Reservado para Data 4"/>
          <p:cNvSpPr>
            <a:spLocks noGrp="1"/>
          </p:cNvSpPr>
          <p:nvPr>
            <p:ph type="dt" sz="half" idx="10"/>
          </p:nvPr>
        </p:nvSpPr>
        <p:spPr/>
        <p:txBody>
          <a:bodyPr/>
          <a:lstStyle/>
          <a:p>
            <a:fld id="{F2B7900D-0734-4F15-9F08-6F03FB6F6514}" type="datetimeFigureOut">
              <a:rPr lang="pt-BR" smtClean="0"/>
              <a:t>01/09/16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FFE5E5C-C80A-4D8D-A711-3102A7BA9258}" type="slidenum">
              <a:rPr lang="pt-BR" smtClean="0"/>
              <a:t>‹#›</a:t>
            </a:fld>
            <a:endParaRPr lang="pt-BR"/>
          </a:p>
        </p:txBody>
      </p:sp>
      <p:sp>
        <p:nvSpPr>
          <p:cNvPr id="8" name="Título 1"/>
          <p:cNvSpPr>
            <a:spLocks noGrp="1"/>
          </p:cNvSpPr>
          <p:nvPr>
            <p:ph type="title" hasCustomPrompt="1"/>
          </p:nvPr>
        </p:nvSpPr>
        <p:spPr>
          <a:xfrm>
            <a:off x="457200" y="781050"/>
            <a:ext cx="4363508" cy="619125"/>
          </a:xfrm>
          <a:prstGeom prst="rect">
            <a:avLst/>
          </a:prstGeom>
        </p:spPr>
        <p:txBody>
          <a:bodyPr/>
          <a:lstStyle>
            <a:lvl1pPr>
              <a:defRPr baseline="0"/>
            </a:lvl1pPr>
          </a:lstStyle>
          <a:p>
            <a:r>
              <a:rPr lang="pt-BR" dirty="0" smtClean="0"/>
              <a:t>Edite o título mestre</a:t>
            </a:r>
            <a:endParaRPr lang="pt-BR" dirty="0"/>
          </a:p>
        </p:txBody>
      </p:sp>
      <p:sp>
        <p:nvSpPr>
          <p:cNvPr id="9" name="Espaço Reservado para Conteúdo 2"/>
          <p:cNvSpPr>
            <a:spLocks noGrp="1"/>
          </p:cNvSpPr>
          <p:nvPr>
            <p:ph idx="13"/>
          </p:nvPr>
        </p:nvSpPr>
        <p:spPr>
          <a:xfrm>
            <a:off x="657225" y="1485900"/>
            <a:ext cx="4163483" cy="4724400"/>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Tree>
    <p:extLst>
      <p:ext uri="{BB962C8B-B14F-4D97-AF65-F5344CB8AC3E}">
        <p14:creationId xmlns:p14="http://schemas.microsoft.com/office/powerpoint/2010/main" val="345108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2" name="Picture 1" descr="fundo_ppt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ítulo 1"/>
          <p:cNvSpPr>
            <a:spLocks noGrp="1"/>
          </p:cNvSpPr>
          <p:nvPr>
            <p:ph type="title"/>
          </p:nvPr>
        </p:nvSpPr>
        <p:spPr>
          <a:xfrm>
            <a:off x="457200" y="781050"/>
            <a:ext cx="8229600" cy="619125"/>
          </a:xfrm>
          <a:prstGeom prst="rect">
            <a:avLst/>
          </a:prstGeom>
        </p:spPr>
        <p:txBody>
          <a:bodyPr/>
          <a:lstStyle/>
          <a:p>
            <a:r>
              <a:rPr lang="pt-BR" smtClean="0"/>
              <a:t>Clique para editar o título mestre</a:t>
            </a:r>
            <a:endParaRPr lang="pt-BR"/>
          </a:p>
        </p:txBody>
      </p:sp>
      <p:sp>
        <p:nvSpPr>
          <p:cNvPr id="11" name="Espaço Reservado para Conteúdo 2"/>
          <p:cNvSpPr>
            <a:spLocks noGrp="1"/>
          </p:cNvSpPr>
          <p:nvPr>
            <p:ph idx="1"/>
          </p:nvPr>
        </p:nvSpPr>
        <p:spPr>
          <a:xfrm>
            <a:off x="657225" y="1485900"/>
            <a:ext cx="8029575" cy="4724400"/>
          </a:xfrm>
          <a:prstGeom prst="rect">
            <a:avLst/>
          </a:prstGeom>
        </p:spPr>
        <p:txBody>
          <a:bodyPr>
            <a:normAutofit/>
          </a:bodyPr>
          <a:lstStyle>
            <a:lvl1pPr marL="0" indent="0">
              <a:buFontTx/>
              <a:buNone/>
              <a:defRPr sz="1800"/>
            </a:lvl1pPr>
            <a:lvl2pPr>
              <a:defRPr sz="1800"/>
            </a:lvl2pPr>
            <a:lvl3pPr>
              <a:defRPr sz="1800"/>
            </a:lvl3pPr>
            <a:lvl4pPr>
              <a:defRPr sz="1800"/>
            </a:lvl4pPr>
            <a:lvl5pPr>
              <a:defRPr sz="1800"/>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2" name="Espaço Reservado para Texto 7"/>
          <p:cNvSpPr>
            <a:spLocks noGrp="1"/>
          </p:cNvSpPr>
          <p:nvPr>
            <p:ph type="body" sz="quarter" idx="13" hasCustomPrompt="1"/>
          </p:nvPr>
        </p:nvSpPr>
        <p:spPr>
          <a:xfrm>
            <a:off x="161925" y="85725"/>
            <a:ext cx="7229475" cy="352425"/>
          </a:xfrm>
          <a:prstGeom prst="rect">
            <a:avLst/>
          </a:prstGeom>
        </p:spPr>
        <p:txBody>
          <a:bodyPr>
            <a:normAutofit/>
          </a:bodyPr>
          <a:lstStyle>
            <a:lvl1pPr marL="0" indent="0">
              <a:buNone/>
              <a:defRPr sz="1300" b="1">
                <a:solidFill>
                  <a:srgbClr val="BCBEC0"/>
                </a:solidFill>
              </a:defRPr>
            </a:lvl1pPr>
          </a:lstStyle>
          <a:p>
            <a:pPr lvl="0"/>
            <a:r>
              <a:rPr lang="pt-BR" dirty="0" smtClean="0"/>
              <a:t>Clique para editar o chapéu mestre</a:t>
            </a:r>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fundo_ppt1_ok.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F2B7900D-0734-4F15-9F08-6F03FB6F6514}" type="datetimeFigureOut">
              <a:rPr lang="pt-BR" smtClean="0"/>
              <a:pPr/>
              <a:t>01/09/16</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7FFE5E5C-C80A-4D8D-A711-3102A7BA9258}" type="slidenum">
              <a:rPr lang="pt-BR" smtClean="0"/>
              <a:pPr/>
              <a:t>‹#›</a:t>
            </a:fld>
            <a:endParaRPr lang="pt-BR" dirty="0"/>
          </a:p>
        </p:txBody>
      </p:sp>
    </p:spTree>
    <p:extLst>
      <p:ext uri="{BB962C8B-B14F-4D97-AF65-F5344CB8AC3E}">
        <p14:creationId xmlns:p14="http://schemas.microsoft.com/office/powerpoint/2010/main" val="695403014"/>
      </p:ext>
    </p:extLst>
  </p:cSld>
  <p:clrMap bg1="lt1" tx1="dk1" bg2="lt2" tx2="dk2" accent1="accent1" accent2="accent2" accent3="accent3" accent4="accent4" accent5="accent5" accent6="accent6" hlink="hlink" folHlink="folHlink"/>
  <p:sldLayoutIdLst>
    <p:sldLayoutId id="2147483653" r:id="rId1"/>
    <p:sldLayoutId id="2147483668" r:id="rId2"/>
    <p:sldLayoutId id="2147483656" r:id="rId3"/>
    <p:sldLayoutId id="2147483666" r:id="rId4"/>
    <p:sldLayoutId id="2147483667" r:id="rId5"/>
    <p:sldLayoutId id="2147483660" r:id="rId6"/>
    <p:sldLayoutId id="2147483662" r:id="rId7"/>
  </p:sldLayoutIdLst>
  <p:txStyles>
    <p:titleStyle>
      <a:lvl1pPr algn="l" defTabSz="914400" rtl="0" eaLnBrk="1" latinLnBrk="0" hangingPunct="1">
        <a:spcBef>
          <a:spcPct val="0"/>
        </a:spcBef>
        <a:buNone/>
        <a:defRPr sz="3200" kern="1200">
          <a:solidFill>
            <a:srgbClr val="C00026"/>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ggia.berkeley.edu/" TargetMode="Externa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hyperlink" Target="https://www.sandiego.edu/soles/nonprofit/best-practices-library.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cmu.edu/teaching/principles/teaching.html" TargetMode="Externa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blog.waze.com/2016/08/the-roads-of-rio-weekly-waze-insights.html" TargetMode="Externa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pearsoned.com/education-blog/partnering-instructors-instructional-designers/" TargetMode="Externa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innovation.mit.edu/resources/" TargetMode="Externa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27000" y="2384425"/>
            <a:ext cx="8877300" cy="1044576"/>
          </a:xfrm>
        </p:spPr>
        <p:txBody>
          <a:bodyPr>
            <a:noAutofit/>
          </a:bodyPr>
          <a:lstStyle/>
          <a:p>
            <a:pPr lvl="0" defTabSz="457200">
              <a:spcBef>
                <a:spcPct val="0"/>
              </a:spcBef>
              <a:spcAft>
                <a:spcPts val="600"/>
              </a:spcAft>
              <a:defRPr/>
            </a:pPr>
            <a:r>
              <a:rPr lang="en-US" sz="3200" dirty="0" smtClean="0">
                <a:latin typeface="Verdana"/>
                <a:cs typeface="Verdana"/>
              </a:rPr>
              <a:t>Portal DEA</a:t>
            </a:r>
            <a:endParaRPr lang="pt-BR" sz="800" dirty="0"/>
          </a:p>
        </p:txBody>
      </p:sp>
      <p:sp>
        <p:nvSpPr>
          <p:cNvPr id="3" name="Espaço Reservado para Conteúdo 2"/>
          <p:cNvSpPr>
            <a:spLocks noGrp="1"/>
          </p:cNvSpPr>
          <p:nvPr>
            <p:ph idx="13"/>
          </p:nvPr>
        </p:nvSpPr>
        <p:spPr>
          <a:xfrm>
            <a:off x="966786" y="3429000"/>
            <a:ext cx="7343775" cy="824853"/>
          </a:xfrm>
        </p:spPr>
        <p:txBody>
          <a:bodyPr>
            <a:noAutofit/>
          </a:bodyPr>
          <a:lstStyle/>
          <a:p>
            <a:pPr lvl="0"/>
            <a:r>
              <a:rPr lang="pt-BR" sz="1800" dirty="0" smtClean="0">
                <a:latin typeface="Verdana"/>
                <a:cs typeface="Verdana"/>
              </a:rPr>
              <a:t>Características </a:t>
            </a:r>
            <a:r>
              <a:rPr lang="pt-BR" dirty="0" smtClean="0">
                <a:latin typeface="Verdana"/>
                <a:cs typeface="Verdana"/>
              </a:rPr>
              <a:t>apontadas</a:t>
            </a:r>
            <a:r>
              <a:rPr lang="pt-BR" sz="1800" dirty="0" smtClean="0">
                <a:latin typeface="Verdana"/>
                <a:cs typeface="Verdana"/>
              </a:rPr>
              <a:t> pelos professores na</a:t>
            </a:r>
            <a:br>
              <a:rPr lang="pt-BR" sz="1800" dirty="0" smtClean="0">
                <a:latin typeface="Verdana"/>
                <a:cs typeface="Verdana"/>
              </a:rPr>
            </a:br>
            <a:r>
              <a:rPr lang="pt-BR" sz="1800" i="1" dirty="0" smtClean="0">
                <a:latin typeface="Verdana"/>
                <a:cs typeface="Verdana"/>
              </a:rPr>
              <a:t>(interaç</a:t>
            </a:r>
            <a:r>
              <a:rPr lang="pt-BR" sz="1800" i="1" dirty="0" smtClean="0">
                <a:latin typeface="Verdana"/>
                <a:cs typeface="Verdana"/>
              </a:rPr>
              <a:t>ão 121</a:t>
            </a:r>
            <a:r>
              <a:rPr lang="pt-BR" sz="1800" dirty="0" smtClean="0">
                <a:latin typeface="Verdana"/>
                <a:cs typeface="Verdana"/>
              </a:rPr>
              <a:t>)</a:t>
            </a:r>
            <a:r>
              <a:rPr lang="pt-BR" sz="1800" dirty="0" smtClean="0">
                <a:latin typeface="Verdana"/>
                <a:cs typeface="Verdana"/>
              </a:rPr>
              <a:t> </a:t>
            </a:r>
            <a:r>
              <a:rPr lang="pt-BR" sz="1800" dirty="0">
                <a:latin typeface="Verdana"/>
                <a:cs typeface="Verdana"/>
              </a:rPr>
              <a:t>e benchmarking</a:t>
            </a:r>
          </a:p>
        </p:txBody>
      </p:sp>
      <p:sp>
        <p:nvSpPr>
          <p:cNvPr id="4" name="Espaço Reservado para Conteúdo 3"/>
          <p:cNvSpPr>
            <a:spLocks noGrp="1"/>
          </p:cNvSpPr>
          <p:nvPr>
            <p:ph idx="14"/>
          </p:nvPr>
        </p:nvSpPr>
        <p:spPr/>
        <p:txBody>
          <a:bodyPr>
            <a:normAutofit fontScale="85000" lnSpcReduction="20000"/>
          </a:bodyPr>
          <a:lstStyle/>
          <a:p>
            <a:r>
              <a:rPr lang="pt-BR" dirty="0" smtClean="0"/>
              <a:t>DEA | SET 2016</a:t>
            </a:r>
            <a:endParaRPr lang="pt-BR" dirty="0"/>
          </a:p>
        </p:txBody>
      </p:sp>
    </p:spTree>
    <p:extLst>
      <p:ext uri="{BB962C8B-B14F-4D97-AF65-F5344CB8AC3E}">
        <p14:creationId xmlns:p14="http://schemas.microsoft.com/office/powerpoint/2010/main" val="28423469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361826"/>
          </a:xfrm>
        </p:spPr>
        <p:txBody>
          <a:bodyPr>
            <a:normAutofit/>
          </a:bodyPr>
          <a:lstStyle/>
          <a:p>
            <a:r>
              <a:rPr lang="pt-BR" sz="1400" b="1" dirty="0" smtClean="0">
                <a:solidFill>
                  <a:srgbClr val="000000"/>
                </a:solidFill>
              </a:rPr>
              <a:t>Navegaç</a:t>
            </a:r>
            <a:r>
              <a:rPr lang="pt-BR" sz="1400" b="1" dirty="0" smtClean="0">
                <a:solidFill>
                  <a:srgbClr val="000000"/>
                </a:solidFill>
              </a:rPr>
              <a:t>ão</a:t>
            </a:r>
            <a:endParaRPr lang="pt-BR" sz="1400" b="1" dirty="0" smtClean="0">
              <a:solidFill>
                <a:srgbClr val="000000"/>
              </a:solidFill>
            </a:endParaRPr>
          </a:p>
          <a:p>
            <a:pPr lvl="0" indent="-285750">
              <a:lnSpc>
                <a:spcPct val="130000"/>
              </a:lnSpc>
            </a:pPr>
            <a:r>
              <a:rPr lang="pt-BR" sz="1400" i="1" dirty="0">
                <a:solidFill>
                  <a:srgbClr val="696969"/>
                </a:solidFill>
              </a:rPr>
              <a:t>“Gostaria de encontrar ele muito claro, direto, sem muitas divisões.</a:t>
            </a:r>
            <a:r>
              <a:rPr lang="pt-BR" sz="1400" i="1" dirty="0" smtClean="0">
                <a:solidFill>
                  <a:srgbClr val="696969"/>
                </a:solidFill>
              </a:rPr>
              <a:t>”</a:t>
            </a:r>
            <a:endParaRPr lang="pt-BR" sz="1400" i="1" dirty="0">
              <a:solidFill>
                <a:srgbClr val="696969"/>
              </a:solidFill>
            </a:endParaRPr>
          </a:p>
        </p:txBody>
      </p:sp>
      <p:pic>
        <p:nvPicPr>
          <p:cNvPr id="2" name="Content Placeholder 1" descr="navegacao--greater-good-in-action.png">
            <a:hlinkClick r:id="rId2"/>
          </p:cNvPr>
          <p:cNvPicPr>
            <a:picLocks noGrp="1" noChangeAspect="1"/>
          </p:cNvPicPr>
          <p:nvPr>
            <p:ph idx="17"/>
          </p:nvPr>
        </p:nvPicPr>
        <p:blipFill rotWithShape="1">
          <a:blip r:embed="rId3">
            <a:extLst>
              <a:ext uri="{28A0092B-C50C-407E-A947-70E740481C1C}">
                <a14:useLocalDpi xmlns:a14="http://schemas.microsoft.com/office/drawing/2010/main" val="0"/>
              </a:ext>
            </a:extLst>
          </a:blip>
          <a:srcRect l="1" r="1" b="-5883"/>
          <a:stretch/>
        </p:blipFill>
        <p:spPr>
          <a:xfrm>
            <a:off x="4714875" y="2071688"/>
            <a:ext cx="3971925" cy="4081462"/>
          </a:xfrm>
          <a:ln w="3175" cmpd="sng">
            <a:solidFill>
              <a:srgbClr val="BCBEC0"/>
            </a:solidFill>
          </a:ln>
        </p:spPr>
      </p:pic>
      <p:sp>
        <p:nvSpPr>
          <p:cNvPr id="9" name="Content Placeholder 10"/>
          <p:cNvSpPr txBox="1">
            <a:spLocks/>
          </p:cNvSpPr>
          <p:nvPr/>
        </p:nvSpPr>
        <p:spPr>
          <a:xfrm>
            <a:off x="657225" y="5752366"/>
            <a:ext cx="3971925" cy="527781"/>
          </a:xfrm>
          <a:prstGeom prst="rect">
            <a:avLst/>
          </a:prstGeom>
        </p:spPr>
        <p:txBody>
          <a:bodyPr>
            <a:normAutofit/>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err="1" smtClean="0">
                <a:solidFill>
                  <a:srgbClr val="696969"/>
                </a:solidFill>
              </a:rPr>
              <a:t>Greater</a:t>
            </a:r>
            <a:r>
              <a:rPr lang="pt-BR" sz="1050" b="1" dirty="0" smtClean="0">
                <a:solidFill>
                  <a:srgbClr val="696969"/>
                </a:solidFill>
              </a:rPr>
              <a:t> </a:t>
            </a:r>
            <a:r>
              <a:rPr lang="pt-BR" sz="1050" b="1" dirty="0" err="1" smtClean="0">
                <a:solidFill>
                  <a:srgbClr val="696969"/>
                </a:solidFill>
              </a:rPr>
              <a:t>Good</a:t>
            </a:r>
            <a:r>
              <a:rPr lang="pt-BR" sz="1050" b="1" dirty="0" smtClean="0">
                <a:solidFill>
                  <a:srgbClr val="696969"/>
                </a:solidFill>
              </a:rPr>
              <a:t> in </a:t>
            </a:r>
            <a:r>
              <a:rPr lang="pt-BR" sz="1050" b="1" dirty="0" err="1" smtClean="0">
                <a:solidFill>
                  <a:srgbClr val="696969"/>
                </a:solidFill>
              </a:rPr>
              <a:t>Action</a:t>
            </a:r>
            <a:endParaRPr lang="pt-BR" sz="1050" b="1" dirty="0" smtClean="0">
              <a:solidFill>
                <a:srgbClr val="696969"/>
              </a:solidFill>
            </a:endParaRPr>
          </a:p>
          <a:p>
            <a:pPr algn="r"/>
            <a:r>
              <a:rPr lang="it-IT" sz="1050" dirty="0">
                <a:solidFill>
                  <a:srgbClr val="696969"/>
                </a:solidFill>
                <a:hlinkClick r:id="rId2"/>
              </a:rPr>
              <a:t>http://</a:t>
            </a:r>
            <a:r>
              <a:rPr lang="it-IT" sz="1050" dirty="0" err="1">
                <a:solidFill>
                  <a:srgbClr val="696969"/>
                </a:solidFill>
                <a:hlinkClick r:id="rId2"/>
              </a:rPr>
              <a:t>ggia.berkeley.edu</a:t>
            </a:r>
            <a:r>
              <a:rPr lang="it-IT" sz="1050" dirty="0">
                <a:solidFill>
                  <a:srgbClr val="696969"/>
                </a:solidFill>
                <a:hlinkClick r:id="rId2"/>
              </a:rPr>
              <a:t>/</a:t>
            </a:r>
            <a:endParaRPr lang="pt-BR" sz="1050" dirty="0">
              <a:solidFill>
                <a:srgbClr val="696969"/>
              </a:solidFill>
            </a:endParaRPr>
          </a:p>
        </p:txBody>
      </p:sp>
    </p:spTree>
    <p:extLst>
      <p:ext uri="{BB962C8B-B14F-4D97-AF65-F5344CB8AC3E}">
        <p14:creationId xmlns:p14="http://schemas.microsoft.com/office/powerpoint/2010/main" val="24303453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0E24"/>
        </a:solidFill>
        <a:effectLst/>
      </p:bgPr>
    </p:bg>
    <p:spTree>
      <p:nvGrpSpPr>
        <p:cNvPr id="1" name=""/>
        <p:cNvGrpSpPr/>
        <p:nvPr/>
      </p:nvGrpSpPr>
      <p:grpSpPr>
        <a:xfrm>
          <a:off x="0" y="0"/>
          <a:ext cx="0" cy="0"/>
          <a:chOff x="0" y="0"/>
          <a:chExt cx="0" cy="0"/>
        </a:xfrm>
      </p:grpSpPr>
      <p:sp useBgFill="1">
        <p:nvSpPr>
          <p:cNvPr id="2" name="Rectangle 1"/>
          <p:cNvSpPr>
            <a:spLocks/>
          </p:cNvSpPr>
          <p:nvPr/>
        </p:nvSpPr>
        <p:spPr>
          <a:xfrm>
            <a:off x="0" y="0"/>
            <a:ext cx="9144000" cy="68580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3039534" y="3636044"/>
            <a:ext cx="3061054" cy="461665"/>
          </a:xfrm>
          <a:prstGeom prst="rect">
            <a:avLst/>
          </a:prstGeom>
        </p:spPr>
        <p:txBody>
          <a:bodyPr wrap="none">
            <a:spAutoFit/>
          </a:bodyPr>
          <a:lstStyle/>
          <a:p>
            <a:pPr lvl="0" algn="ctr">
              <a:spcBef>
                <a:spcPct val="0"/>
              </a:spcBef>
              <a:defRPr/>
            </a:pPr>
            <a:r>
              <a:rPr lang="en-US" sz="2400" dirty="0" smtClean="0">
                <a:solidFill>
                  <a:schemeClr val="bg1"/>
                </a:solidFill>
                <a:latin typeface="Verdana"/>
                <a:cs typeface="Verdana"/>
              </a:rPr>
              <a:t>www.insper.edu.br</a:t>
            </a:r>
            <a:endParaRPr lang="en-US" dirty="0">
              <a:solidFill>
                <a:schemeClr val="bg1"/>
              </a:solidFill>
              <a:latin typeface="Verdana"/>
              <a:cs typeface="Verdana"/>
            </a:endParaRPr>
          </a:p>
        </p:txBody>
      </p:sp>
      <p:pic>
        <p:nvPicPr>
          <p:cNvPr id="3" name="Picture 2"/>
          <p:cNvPicPr>
            <a:picLocks noChangeAspect="1"/>
          </p:cNvPicPr>
          <p:nvPr/>
        </p:nvPicPr>
        <p:blipFill>
          <a:blip r:embed="rId2"/>
          <a:stretch>
            <a:fillRect/>
          </a:stretch>
        </p:blipFill>
        <p:spPr>
          <a:xfrm>
            <a:off x="3703298" y="2844822"/>
            <a:ext cx="1732955" cy="61253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smtClean="0"/>
              <a:t>Qual o conceito do Portal DEA?</a:t>
            </a:r>
            <a:endParaRPr lang="pt-BR" dirty="0"/>
          </a:p>
        </p:txBody>
      </p:sp>
      <p:sp>
        <p:nvSpPr>
          <p:cNvPr id="3" name="Espaço Reservado para Conteúdo 2"/>
          <p:cNvSpPr>
            <a:spLocks noGrp="1"/>
          </p:cNvSpPr>
          <p:nvPr>
            <p:ph idx="1"/>
          </p:nvPr>
        </p:nvSpPr>
        <p:spPr/>
        <p:txBody>
          <a:bodyPr/>
          <a:lstStyle/>
          <a:p>
            <a:pPr>
              <a:lnSpc>
                <a:spcPct val="130000"/>
              </a:lnSpc>
            </a:pPr>
            <a:r>
              <a:rPr lang="pt-BR" dirty="0">
                <a:solidFill>
                  <a:srgbClr val="000000"/>
                </a:solidFill>
              </a:rPr>
              <a:t>Projeto para aglomerar e distribuir conteúdos de pelo menos duas fontes diferentes: </a:t>
            </a:r>
            <a:r>
              <a:rPr lang="pt-BR" dirty="0" smtClean="0">
                <a:solidFill>
                  <a:srgbClr val="000000"/>
                </a:solidFill>
              </a:rPr>
              <a:t>1) </a:t>
            </a:r>
            <a:r>
              <a:rPr lang="pt-BR" b="1" dirty="0">
                <a:solidFill>
                  <a:srgbClr val="000000"/>
                </a:solidFill>
              </a:rPr>
              <a:t>Ensino e </a:t>
            </a:r>
            <a:r>
              <a:rPr lang="pt-BR" b="1" dirty="0" smtClean="0">
                <a:solidFill>
                  <a:srgbClr val="000000"/>
                </a:solidFill>
              </a:rPr>
              <a:t>Aprendizado</a:t>
            </a:r>
            <a:r>
              <a:rPr lang="pt-BR" dirty="0">
                <a:solidFill>
                  <a:srgbClr val="000000"/>
                </a:solidFill>
              </a:rPr>
              <a:t>, contribuindo para o desenvolvimento do corpo </a:t>
            </a:r>
            <a:r>
              <a:rPr lang="pt-BR" dirty="0" smtClean="0">
                <a:solidFill>
                  <a:srgbClr val="000000"/>
                </a:solidFill>
              </a:rPr>
              <a:t>docente; 2) </a:t>
            </a:r>
            <a:r>
              <a:rPr lang="pt-BR" b="1" dirty="0">
                <a:solidFill>
                  <a:srgbClr val="000000"/>
                </a:solidFill>
              </a:rPr>
              <a:t>Questões operacionais</a:t>
            </a:r>
            <a:r>
              <a:rPr lang="pt-BR" dirty="0">
                <a:solidFill>
                  <a:srgbClr val="000000"/>
                </a:solidFill>
              </a:rPr>
              <a:t>, informações do dia-a-dia do Professor Insper</a:t>
            </a:r>
            <a:r>
              <a:rPr lang="pt-BR" dirty="0" smtClean="0">
                <a:solidFill>
                  <a:srgbClr val="000000"/>
                </a:solidFill>
              </a:rPr>
              <a:t>.</a:t>
            </a:r>
            <a:endParaRPr lang="pt-BR" dirty="0">
              <a:solidFill>
                <a:srgbClr val="000000"/>
              </a:solidFill>
            </a:endParaRPr>
          </a:p>
        </p:txBody>
      </p:sp>
      <p:sp>
        <p:nvSpPr>
          <p:cNvPr id="4" name="Espaço Reservado para Texto 3"/>
          <p:cNvSpPr>
            <a:spLocks noGrp="1"/>
          </p:cNvSpPr>
          <p:nvPr>
            <p:ph type="body" sz="quarter" idx="13"/>
          </p:nvPr>
        </p:nvSpPr>
        <p:spPr/>
        <p:txBody>
          <a:bodyPr/>
          <a:lstStyle/>
          <a:p>
            <a:r>
              <a:rPr lang="pt-BR" dirty="0" smtClean="0"/>
              <a:t>Diretrizes</a:t>
            </a:r>
            <a:endParaRPr lang="pt-BR" dirty="0"/>
          </a:p>
        </p:txBody>
      </p:sp>
    </p:spTree>
    <p:extLst>
      <p:ext uri="{BB962C8B-B14F-4D97-AF65-F5344CB8AC3E}">
        <p14:creationId xmlns:p14="http://schemas.microsoft.com/office/powerpoint/2010/main" val="121467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Para quem é o portal DEA?</a:t>
            </a:r>
          </a:p>
        </p:txBody>
      </p:sp>
      <p:sp>
        <p:nvSpPr>
          <p:cNvPr id="3" name="Espaço Reservado para Conteúdo 2"/>
          <p:cNvSpPr>
            <a:spLocks noGrp="1"/>
          </p:cNvSpPr>
          <p:nvPr>
            <p:ph idx="1"/>
          </p:nvPr>
        </p:nvSpPr>
        <p:spPr/>
        <p:txBody>
          <a:bodyPr/>
          <a:lstStyle/>
          <a:p>
            <a:pPr>
              <a:lnSpc>
                <a:spcPct val="130000"/>
              </a:lnSpc>
            </a:pPr>
            <a:r>
              <a:rPr lang="pt-BR" dirty="0"/>
              <a:t>Especialmente para os professores e colaboradores </a:t>
            </a:r>
            <a:r>
              <a:rPr lang="pt-BR" dirty="0" smtClean="0"/>
              <a:t>Insper. Porém</a:t>
            </a:r>
            <a:r>
              <a:rPr lang="pt-BR" dirty="0"/>
              <a:t>, o conteúdo será acessado </a:t>
            </a:r>
            <a:r>
              <a:rPr lang="pt-BR" dirty="0" smtClean="0"/>
              <a:t>tamb</a:t>
            </a:r>
            <a:r>
              <a:rPr lang="pt-BR" dirty="0" smtClean="0"/>
              <a:t>ém pelo </a:t>
            </a:r>
            <a:r>
              <a:rPr lang="pt-BR" dirty="0" smtClean="0"/>
              <a:t>público </a:t>
            </a:r>
            <a:r>
              <a:rPr lang="pt-BR" dirty="0"/>
              <a:t>externo, expandindo </a:t>
            </a:r>
            <a:r>
              <a:rPr lang="pt-BR" dirty="0" smtClean="0"/>
              <a:t>a audi</a:t>
            </a:r>
            <a:r>
              <a:rPr lang="pt-BR" dirty="0" smtClean="0"/>
              <a:t>ência para todos </a:t>
            </a:r>
            <a:r>
              <a:rPr lang="pt-BR" dirty="0" smtClean="0"/>
              <a:t>docentes que est</a:t>
            </a:r>
            <a:r>
              <a:rPr lang="pt-BR" dirty="0" smtClean="0"/>
              <a:t>ão buscando informações relevantes sobre ensino e aprendizado.</a:t>
            </a:r>
            <a:endParaRPr lang="pt-BR" dirty="0"/>
          </a:p>
        </p:txBody>
      </p:sp>
      <p:sp>
        <p:nvSpPr>
          <p:cNvPr id="4" name="Espaço Reservado para Texto 3"/>
          <p:cNvSpPr>
            <a:spLocks noGrp="1"/>
          </p:cNvSpPr>
          <p:nvPr>
            <p:ph type="body" sz="quarter" idx="13"/>
          </p:nvPr>
        </p:nvSpPr>
        <p:spPr/>
        <p:txBody>
          <a:bodyPr/>
          <a:lstStyle/>
          <a:p>
            <a:r>
              <a:rPr lang="pt-BR" dirty="0" smtClean="0"/>
              <a:t>Diretrizes</a:t>
            </a:r>
            <a:endParaRPr lang="pt-BR" dirty="0"/>
          </a:p>
        </p:txBody>
      </p:sp>
    </p:spTree>
    <p:extLst>
      <p:ext uri="{BB962C8B-B14F-4D97-AF65-F5344CB8AC3E}">
        <p14:creationId xmlns:p14="http://schemas.microsoft.com/office/powerpoint/2010/main" val="128517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 a expectativa </a:t>
            </a:r>
            <a:r>
              <a:rPr lang="pt-BR" dirty="0" smtClean="0"/>
              <a:t>do usu</a:t>
            </a:r>
            <a:r>
              <a:rPr lang="pt-BR" dirty="0" smtClean="0"/>
              <a:t>ário </a:t>
            </a:r>
            <a:r>
              <a:rPr lang="pt-BR" dirty="0" smtClean="0"/>
              <a:t>ao </a:t>
            </a:r>
            <a:r>
              <a:rPr lang="pt-BR" dirty="0"/>
              <a:t>visitar o </a:t>
            </a:r>
            <a:r>
              <a:rPr lang="pt-BR" dirty="0" smtClean="0"/>
              <a:t>portal DEA?</a:t>
            </a:r>
            <a:endParaRPr lang="pt-BR" dirty="0"/>
          </a:p>
        </p:txBody>
      </p:sp>
      <p:sp>
        <p:nvSpPr>
          <p:cNvPr id="3" name="Espaço Reservado para Conteúdo 2"/>
          <p:cNvSpPr>
            <a:spLocks noGrp="1"/>
          </p:cNvSpPr>
          <p:nvPr>
            <p:ph idx="1"/>
          </p:nvPr>
        </p:nvSpPr>
        <p:spPr>
          <a:xfrm>
            <a:off x="657225" y="1987140"/>
            <a:ext cx="8029575" cy="4148992"/>
          </a:xfrm>
        </p:spPr>
        <p:txBody>
          <a:bodyPr/>
          <a:lstStyle/>
          <a:p>
            <a:pPr>
              <a:lnSpc>
                <a:spcPct val="130000"/>
              </a:lnSpc>
            </a:pPr>
            <a:r>
              <a:rPr lang="pt-BR" dirty="0"/>
              <a:t>Que os interessados encontrem informações relevantes para o seu desenvolvimento profissional de forma rápida e eficaz, criando satisfação pessoal e disponibilidade de colaboração mútua.</a:t>
            </a:r>
          </a:p>
        </p:txBody>
      </p:sp>
      <p:sp>
        <p:nvSpPr>
          <p:cNvPr id="4" name="Espaço Reservado para Texto 3"/>
          <p:cNvSpPr>
            <a:spLocks noGrp="1"/>
          </p:cNvSpPr>
          <p:nvPr>
            <p:ph type="body" sz="quarter" idx="13"/>
          </p:nvPr>
        </p:nvSpPr>
        <p:spPr/>
        <p:txBody>
          <a:bodyPr/>
          <a:lstStyle/>
          <a:p>
            <a:r>
              <a:rPr lang="pt-BR" dirty="0" smtClean="0"/>
              <a:t>Diretrizes</a:t>
            </a:r>
            <a:endParaRPr lang="pt-BR" dirty="0"/>
          </a:p>
        </p:txBody>
      </p:sp>
    </p:spTree>
    <p:extLst>
      <p:ext uri="{BB962C8B-B14F-4D97-AF65-F5344CB8AC3E}">
        <p14:creationId xmlns:p14="http://schemas.microsoft.com/office/powerpoint/2010/main" val="350689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430212"/>
          </a:xfrm>
        </p:spPr>
        <p:txBody>
          <a:bodyPr>
            <a:normAutofit/>
          </a:bodyPr>
          <a:lstStyle/>
          <a:p>
            <a:r>
              <a:rPr lang="pt-BR" sz="1400" b="1" dirty="0">
                <a:solidFill>
                  <a:srgbClr val="000000"/>
                </a:solidFill>
              </a:rPr>
              <a:t>Banco de dados com boas práticas</a:t>
            </a:r>
          </a:p>
          <a:p>
            <a:pPr lvl="0" indent="-285750">
              <a:lnSpc>
                <a:spcPct val="130000"/>
              </a:lnSpc>
            </a:pPr>
            <a:r>
              <a:rPr lang="pt-BR" sz="1400" i="1" dirty="0" smtClean="0">
                <a:solidFill>
                  <a:srgbClr val="696969"/>
                </a:solidFill>
              </a:rPr>
              <a:t>“</a:t>
            </a:r>
            <a:r>
              <a:rPr lang="pt-BR" sz="1400" i="1" dirty="0" smtClean="0">
                <a:solidFill>
                  <a:srgbClr val="696969"/>
                </a:solidFill>
              </a:rPr>
              <a:t>Uma </a:t>
            </a:r>
            <a:r>
              <a:rPr lang="pt-BR" sz="1400" i="1" dirty="0">
                <a:solidFill>
                  <a:srgbClr val="696969"/>
                </a:solidFill>
              </a:rPr>
              <a:t>espécie de boas práticas... </a:t>
            </a:r>
            <a:r>
              <a:rPr lang="pt-BR" sz="1400" i="1" dirty="0">
                <a:solidFill>
                  <a:srgbClr val="696969"/>
                </a:solidFill>
              </a:rPr>
              <a:t>exemplos do que é bom, do que não é bom – exemplos de tudo, não só objetivos. </a:t>
            </a:r>
            <a:r>
              <a:rPr lang="pt-BR" sz="1400" i="1" dirty="0">
                <a:solidFill>
                  <a:srgbClr val="696969"/>
                </a:solidFill>
              </a:rPr>
              <a:t>Exemplos compartilhados sobre técnicas de aula, bem </a:t>
            </a:r>
            <a:r>
              <a:rPr lang="pt-BR" sz="1400" i="1" dirty="0" smtClean="0">
                <a:solidFill>
                  <a:srgbClr val="696969"/>
                </a:solidFill>
              </a:rPr>
              <a:t>prático. Banco </a:t>
            </a:r>
            <a:r>
              <a:rPr lang="pt-BR" sz="1400" i="1" dirty="0">
                <a:solidFill>
                  <a:srgbClr val="696969"/>
                </a:solidFill>
              </a:rPr>
              <a:t>de dados com boas práticas dentro da </a:t>
            </a:r>
            <a:r>
              <a:rPr lang="pt-BR" sz="1400" i="1" dirty="0" smtClean="0">
                <a:solidFill>
                  <a:srgbClr val="696969"/>
                </a:solidFill>
              </a:rPr>
              <a:t>escola.</a:t>
            </a:r>
            <a:r>
              <a:rPr lang="pt-BR" sz="1400" i="1" dirty="0" smtClean="0">
                <a:solidFill>
                  <a:srgbClr val="696969"/>
                </a:solidFill>
              </a:rPr>
              <a:t>”</a:t>
            </a:r>
            <a:endParaRPr lang="pt-BR" sz="1400" i="1" dirty="0">
              <a:solidFill>
                <a:srgbClr val="696969"/>
              </a:solidFill>
            </a:endParaRPr>
          </a:p>
          <a:p>
            <a:pPr>
              <a:lnSpc>
                <a:spcPct val="130000"/>
              </a:lnSpc>
            </a:pPr>
            <a:endParaRPr lang="en-US" sz="1400" dirty="0">
              <a:solidFill>
                <a:srgbClr val="000000"/>
              </a:solidFill>
            </a:endParaRPr>
          </a:p>
        </p:txBody>
      </p:sp>
      <p:pic>
        <p:nvPicPr>
          <p:cNvPr id="17" name="Content Placeholder 16" descr="banco-dados-boas-praticas--san-diego.png"/>
          <p:cNvPicPr>
            <a:picLocks noGrp="1" noChangeAspect="1"/>
          </p:cNvPicPr>
          <p:nvPr>
            <p:ph idx="17"/>
          </p:nvPr>
        </p:nvPicPr>
        <p:blipFill rotWithShape="1">
          <a:blip r:embed="rId2">
            <a:extLst>
              <a:ext uri="{28A0092B-C50C-407E-A947-70E740481C1C}">
                <a14:useLocalDpi xmlns:a14="http://schemas.microsoft.com/office/drawing/2010/main" val="0"/>
              </a:ext>
            </a:extLst>
          </a:blip>
          <a:srcRect b="25794"/>
          <a:stretch/>
        </p:blipFill>
        <p:spPr>
          <a:xfrm>
            <a:off x="4714875" y="2071688"/>
            <a:ext cx="3971925" cy="4081462"/>
          </a:xfrm>
          <a:ln w="3175" cmpd="sng">
            <a:solidFill>
              <a:srgbClr val="BCBEC0"/>
            </a:solidFill>
          </a:ln>
        </p:spPr>
      </p:pic>
      <p:sp>
        <p:nvSpPr>
          <p:cNvPr id="16" name="Content Placeholder 10"/>
          <p:cNvSpPr txBox="1">
            <a:spLocks/>
          </p:cNvSpPr>
          <p:nvPr/>
        </p:nvSpPr>
        <p:spPr>
          <a:xfrm>
            <a:off x="657225" y="5752366"/>
            <a:ext cx="3971925" cy="527781"/>
          </a:xfrm>
          <a:prstGeom prst="rect">
            <a:avLst/>
          </a:prstGeom>
        </p:spPr>
        <p:txBody>
          <a:bodyPr>
            <a:normAutofit fontScale="92500" lnSpcReduction="20000"/>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err="1" smtClean="0">
                <a:solidFill>
                  <a:srgbClr val="696969"/>
                </a:solidFill>
              </a:rPr>
              <a:t>University</a:t>
            </a:r>
            <a:r>
              <a:rPr lang="pt-BR" sz="1050" b="1" dirty="0" smtClean="0">
                <a:solidFill>
                  <a:srgbClr val="696969"/>
                </a:solidFill>
              </a:rPr>
              <a:t> </a:t>
            </a:r>
            <a:r>
              <a:rPr lang="pt-BR" sz="1050" b="1" dirty="0" err="1" smtClean="0">
                <a:solidFill>
                  <a:srgbClr val="696969"/>
                </a:solidFill>
              </a:rPr>
              <a:t>of</a:t>
            </a:r>
            <a:r>
              <a:rPr lang="pt-BR" sz="1050" b="1" dirty="0" smtClean="0">
                <a:solidFill>
                  <a:srgbClr val="696969"/>
                </a:solidFill>
              </a:rPr>
              <a:t> San Diego</a:t>
            </a:r>
          </a:p>
          <a:p>
            <a:pPr algn="r"/>
            <a:r>
              <a:rPr lang="pl-PL" sz="1050" dirty="0" err="1">
                <a:solidFill>
                  <a:srgbClr val="696969"/>
                </a:solidFill>
                <a:hlinkClick r:id="rId3"/>
              </a:rPr>
              <a:t>https</a:t>
            </a:r>
            <a:r>
              <a:rPr lang="pl-PL" sz="1050" dirty="0">
                <a:solidFill>
                  <a:srgbClr val="696969"/>
                </a:solidFill>
                <a:hlinkClick r:id="rId3"/>
              </a:rPr>
              <a:t>://</a:t>
            </a:r>
            <a:r>
              <a:rPr lang="pl-PL" sz="1050" dirty="0" err="1">
                <a:solidFill>
                  <a:srgbClr val="696969"/>
                </a:solidFill>
                <a:hlinkClick r:id="rId3"/>
              </a:rPr>
              <a:t>www.sandiego.edu</a:t>
            </a:r>
            <a:r>
              <a:rPr lang="pl-PL" sz="1050" dirty="0">
                <a:solidFill>
                  <a:srgbClr val="696969"/>
                </a:solidFill>
                <a:hlinkClick r:id="rId3"/>
              </a:rPr>
              <a:t>/</a:t>
            </a:r>
            <a:r>
              <a:rPr lang="pl-PL" sz="1050" dirty="0" err="1">
                <a:solidFill>
                  <a:srgbClr val="696969"/>
                </a:solidFill>
                <a:hlinkClick r:id="rId3"/>
              </a:rPr>
              <a:t>soles</a:t>
            </a:r>
            <a:r>
              <a:rPr lang="pl-PL" sz="1050" dirty="0">
                <a:solidFill>
                  <a:srgbClr val="696969"/>
                </a:solidFill>
                <a:hlinkClick r:id="rId3"/>
              </a:rPr>
              <a:t>/</a:t>
            </a:r>
            <a:r>
              <a:rPr lang="pl-PL" sz="1050" dirty="0" err="1">
                <a:solidFill>
                  <a:srgbClr val="696969"/>
                </a:solidFill>
                <a:hlinkClick r:id="rId3"/>
              </a:rPr>
              <a:t>nonprofit</a:t>
            </a:r>
            <a:r>
              <a:rPr lang="pl-PL" sz="1050" dirty="0">
                <a:solidFill>
                  <a:srgbClr val="696969"/>
                </a:solidFill>
                <a:hlinkClick r:id="rId3"/>
              </a:rPr>
              <a:t>/</a:t>
            </a:r>
            <a:r>
              <a:rPr lang="pl-PL" sz="1050" dirty="0" err="1">
                <a:solidFill>
                  <a:srgbClr val="696969"/>
                </a:solidFill>
                <a:hlinkClick r:id="rId3"/>
              </a:rPr>
              <a:t>best-practices-library.php</a:t>
            </a:r>
            <a:endParaRPr lang="pt-BR" sz="1050" dirty="0">
              <a:solidFill>
                <a:srgbClr val="696969"/>
              </a:solidFill>
            </a:endParaRPr>
          </a:p>
        </p:txBody>
      </p:sp>
    </p:spTree>
    <p:extLst>
      <p:ext uri="{BB962C8B-B14F-4D97-AF65-F5344CB8AC3E}">
        <p14:creationId xmlns:p14="http://schemas.microsoft.com/office/powerpoint/2010/main" val="37476452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430212"/>
          </a:xfrm>
        </p:spPr>
        <p:txBody>
          <a:bodyPr>
            <a:normAutofit/>
          </a:bodyPr>
          <a:lstStyle/>
          <a:p>
            <a:r>
              <a:rPr lang="pt-BR" sz="1400" b="1" dirty="0" smtClean="0">
                <a:solidFill>
                  <a:srgbClr val="000000"/>
                </a:solidFill>
              </a:rPr>
              <a:t>Publicações</a:t>
            </a:r>
          </a:p>
          <a:p>
            <a:pPr lvl="0" indent="-285750">
              <a:lnSpc>
                <a:spcPct val="130000"/>
              </a:lnSpc>
            </a:pPr>
            <a:r>
              <a:rPr lang="pt-BR" sz="1400" i="1" dirty="0" smtClean="0">
                <a:solidFill>
                  <a:srgbClr val="696969"/>
                </a:solidFill>
              </a:rPr>
              <a:t>“Indicar </a:t>
            </a:r>
            <a:r>
              <a:rPr lang="pt-BR" sz="1400" i="1" dirty="0">
                <a:solidFill>
                  <a:srgbClr val="696969"/>
                </a:solidFill>
              </a:rPr>
              <a:t>novos métodos e experiências... o que eu tiver de material que não seja livro, ajuda, até para ter base bibliográfica. Professores gostam de leitura. Tudo que vocês têm de conhecimento tinha que estar no site, público para todo mundo, inclusive para concorrentes.</a:t>
            </a:r>
            <a:r>
              <a:rPr lang="pt-BR" sz="1400" i="1" dirty="0" smtClean="0">
                <a:solidFill>
                  <a:srgbClr val="696969"/>
                </a:solidFill>
              </a:rPr>
              <a:t>”</a:t>
            </a:r>
            <a:endParaRPr lang="pt-BR" sz="1400" i="1" dirty="0">
              <a:solidFill>
                <a:srgbClr val="696969"/>
              </a:solidFill>
            </a:endParaRPr>
          </a:p>
        </p:txBody>
      </p:sp>
      <p:sp>
        <p:nvSpPr>
          <p:cNvPr id="16" name="Content Placeholder 10"/>
          <p:cNvSpPr txBox="1">
            <a:spLocks/>
          </p:cNvSpPr>
          <p:nvPr/>
        </p:nvSpPr>
        <p:spPr>
          <a:xfrm>
            <a:off x="657225" y="5752366"/>
            <a:ext cx="3971925" cy="527781"/>
          </a:xfrm>
          <a:prstGeom prst="rect">
            <a:avLst/>
          </a:prstGeom>
        </p:spPr>
        <p:txBody>
          <a:bodyPr>
            <a:normAutofit/>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smtClean="0">
                <a:solidFill>
                  <a:srgbClr val="696969"/>
                </a:solidFill>
              </a:rPr>
              <a:t>Carnegie </a:t>
            </a:r>
            <a:r>
              <a:rPr lang="pt-BR" sz="1050" b="1" dirty="0" err="1" smtClean="0">
                <a:solidFill>
                  <a:srgbClr val="696969"/>
                </a:solidFill>
              </a:rPr>
              <a:t>Mellon</a:t>
            </a:r>
            <a:r>
              <a:rPr lang="pt-BR" sz="1050" b="1" dirty="0" smtClean="0">
                <a:solidFill>
                  <a:srgbClr val="696969"/>
                </a:solidFill>
              </a:rPr>
              <a:t> </a:t>
            </a:r>
            <a:r>
              <a:rPr lang="pt-BR" sz="1050" b="1" dirty="0" err="1" smtClean="0">
                <a:solidFill>
                  <a:srgbClr val="696969"/>
                </a:solidFill>
              </a:rPr>
              <a:t>University</a:t>
            </a:r>
            <a:endParaRPr lang="pt-BR" sz="1050" b="1" dirty="0" smtClean="0">
              <a:solidFill>
                <a:srgbClr val="696969"/>
              </a:solidFill>
            </a:endParaRPr>
          </a:p>
          <a:p>
            <a:pPr algn="r"/>
            <a:r>
              <a:rPr lang="en-US" sz="1050" dirty="0">
                <a:solidFill>
                  <a:srgbClr val="696969"/>
                </a:solidFill>
                <a:hlinkClick r:id="rId2"/>
              </a:rPr>
              <a:t>http://</a:t>
            </a:r>
            <a:r>
              <a:rPr lang="en-US" sz="1050" dirty="0" err="1">
                <a:solidFill>
                  <a:srgbClr val="696969"/>
                </a:solidFill>
                <a:hlinkClick r:id="rId2"/>
              </a:rPr>
              <a:t>www.cmu.edu</a:t>
            </a:r>
            <a:r>
              <a:rPr lang="en-US" sz="1050" dirty="0">
                <a:solidFill>
                  <a:srgbClr val="696969"/>
                </a:solidFill>
                <a:hlinkClick r:id="rId2"/>
              </a:rPr>
              <a:t>/teaching/principles/</a:t>
            </a:r>
            <a:r>
              <a:rPr lang="en-US" sz="1050" dirty="0" err="1">
                <a:solidFill>
                  <a:srgbClr val="696969"/>
                </a:solidFill>
                <a:hlinkClick r:id="rId2"/>
              </a:rPr>
              <a:t>teaching.html</a:t>
            </a:r>
            <a:endParaRPr lang="pt-BR" sz="1050" dirty="0">
              <a:solidFill>
                <a:srgbClr val="696969"/>
              </a:solidFill>
            </a:endParaRPr>
          </a:p>
        </p:txBody>
      </p:sp>
      <p:pic>
        <p:nvPicPr>
          <p:cNvPr id="5" name="Content Placeholder 4" descr="cmu-publicacoes.png"/>
          <p:cNvPicPr>
            <a:picLocks noGrp="1" noChangeAspect="1"/>
          </p:cNvPicPr>
          <p:nvPr>
            <p:ph idx="17"/>
          </p:nvPr>
        </p:nvPicPr>
        <p:blipFill rotWithShape="1">
          <a:blip r:embed="rId3">
            <a:extLst>
              <a:ext uri="{28A0092B-C50C-407E-A947-70E740481C1C}">
                <a14:useLocalDpi xmlns:a14="http://schemas.microsoft.com/office/drawing/2010/main" val="0"/>
              </a:ext>
            </a:extLst>
          </a:blip>
          <a:srcRect t="1" r="-95" b="-28269"/>
          <a:stretch/>
        </p:blipFill>
        <p:spPr>
          <a:xfrm>
            <a:off x="4714875" y="2069866"/>
            <a:ext cx="3971925" cy="4133596"/>
          </a:xfrm>
          <a:ln w="3175" cmpd="sng">
            <a:solidFill>
              <a:srgbClr val="BCBEC0"/>
            </a:solidFill>
          </a:ln>
        </p:spPr>
      </p:pic>
    </p:spTree>
    <p:extLst>
      <p:ext uri="{BB962C8B-B14F-4D97-AF65-F5344CB8AC3E}">
        <p14:creationId xmlns:p14="http://schemas.microsoft.com/office/powerpoint/2010/main" val="15416434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430212"/>
          </a:xfrm>
        </p:spPr>
        <p:txBody>
          <a:bodyPr>
            <a:normAutofit/>
          </a:bodyPr>
          <a:lstStyle/>
          <a:p>
            <a:pPr marL="457200" lvl="1" indent="0">
              <a:buNone/>
            </a:pPr>
            <a:r>
              <a:rPr lang="pt-BR" sz="1400" b="1" dirty="0" smtClean="0">
                <a:solidFill>
                  <a:srgbClr val="000000"/>
                </a:solidFill>
              </a:rPr>
              <a:t>Formato das publicaç</a:t>
            </a:r>
            <a:r>
              <a:rPr lang="pt-BR" sz="1400" b="1" dirty="0" smtClean="0">
                <a:solidFill>
                  <a:srgbClr val="000000"/>
                </a:solidFill>
              </a:rPr>
              <a:t>ões</a:t>
            </a:r>
            <a:endParaRPr lang="pt-BR" sz="1400" b="1" dirty="0" smtClean="0">
              <a:solidFill>
                <a:srgbClr val="000000"/>
              </a:solidFill>
            </a:endParaRPr>
          </a:p>
          <a:p>
            <a:pPr marL="457200" lvl="1" indent="0">
              <a:lnSpc>
                <a:spcPct val="130000"/>
              </a:lnSpc>
              <a:buNone/>
            </a:pPr>
            <a:r>
              <a:rPr lang="pt-BR" sz="1400" i="1" dirty="0" smtClean="0">
                <a:solidFill>
                  <a:srgbClr val="696969"/>
                </a:solidFill>
              </a:rPr>
              <a:t>“Sugestão </a:t>
            </a:r>
            <a:r>
              <a:rPr lang="pt-BR" sz="1400" i="1" dirty="0">
                <a:solidFill>
                  <a:srgbClr val="696969"/>
                </a:solidFill>
              </a:rPr>
              <a:t>de leituras, textos curtos que dessem insights para a </a:t>
            </a:r>
            <a:r>
              <a:rPr lang="pt-BR" sz="1400" i="1" dirty="0" smtClean="0">
                <a:solidFill>
                  <a:srgbClr val="696969"/>
                </a:solidFill>
              </a:rPr>
              <a:t>gente. Vocês </a:t>
            </a:r>
            <a:r>
              <a:rPr lang="pt-BR" sz="1400" i="1" dirty="0">
                <a:solidFill>
                  <a:srgbClr val="696969"/>
                </a:solidFill>
              </a:rPr>
              <a:t>poderiam fazer vídeo, coisa mais lúdica... se tem muita informação você não olha nenhuma</a:t>
            </a:r>
            <a:r>
              <a:rPr lang="pt-BR" sz="1400" i="1" dirty="0" smtClean="0">
                <a:solidFill>
                  <a:srgbClr val="696969"/>
                </a:solidFill>
              </a:rPr>
              <a:t>. </a:t>
            </a:r>
            <a:r>
              <a:rPr lang="pt-BR" sz="1400" i="1" dirty="0">
                <a:solidFill>
                  <a:srgbClr val="696969"/>
                </a:solidFill>
              </a:rPr>
              <a:t>Artigos selecionados, para não ficarmos perdidos. Dicas de como construir </a:t>
            </a:r>
            <a:r>
              <a:rPr lang="pt-BR" sz="1400" i="1" dirty="0" smtClean="0">
                <a:solidFill>
                  <a:srgbClr val="696969"/>
                </a:solidFill>
              </a:rPr>
              <a:t>objetivos.</a:t>
            </a:r>
            <a:r>
              <a:rPr lang="pt-BR" sz="1400" i="1" dirty="0" smtClean="0">
                <a:solidFill>
                  <a:srgbClr val="696969"/>
                </a:solidFill>
              </a:rPr>
              <a:t>” </a:t>
            </a:r>
            <a:endParaRPr lang="pt-BR" sz="1400" i="1" dirty="0">
              <a:solidFill>
                <a:srgbClr val="696969"/>
              </a:solidFill>
            </a:endParaRPr>
          </a:p>
        </p:txBody>
      </p:sp>
      <p:sp>
        <p:nvSpPr>
          <p:cNvPr id="16" name="Content Placeholder 10"/>
          <p:cNvSpPr txBox="1">
            <a:spLocks/>
          </p:cNvSpPr>
          <p:nvPr/>
        </p:nvSpPr>
        <p:spPr>
          <a:xfrm>
            <a:off x="657225" y="5752366"/>
            <a:ext cx="3971925" cy="527781"/>
          </a:xfrm>
          <a:prstGeom prst="rect">
            <a:avLst/>
          </a:prstGeom>
        </p:spPr>
        <p:txBody>
          <a:bodyPr>
            <a:normAutofit fontScale="92500" lnSpcReduction="20000"/>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err="1" smtClean="0">
                <a:solidFill>
                  <a:srgbClr val="696969"/>
                </a:solidFill>
              </a:rPr>
              <a:t>Waze</a:t>
            </a:r>
            <a:r>
              <a:rPr lang="pt-BR" sz="1050" b="1" dirty="0" smtClean="0">
                <a:solidFill>
                  <a:srgbClr val="696969"/>
                </a:solidFill>
              </a:rPr>
              <a:t> - blog</a:t>
            </a:r>
          </a:p>
          <a:p>
            <a:pPr algn="r"/>
            <a:r>
              <a:rPr lang="en-US" sz="1050" dirty="0">
                <a:solidFill>
                  <a:srgbClr val="696969"/>
                </a:solidFill>
                <a:hlinkClick r:id="rId2"/>
              </a:rPr>
              <a:t>https://</a:t>
            </a:r>
            <a:r>
              <a:rPr lang="en-US" sz="1050" dirty="0" err="1">
                <a:solidFill>
                  <a:srgbClr val="696969"/>
                </a:solidFill>
                <a:hlinkClick r:id="rId2"/>
              </a:rPr>
              <a:t>blog.waze.com</a:t>
            </a:r>
            <a:r>
              <a:rPr lang="en-US" sz="1050" dirty="0">
                <a:solidFill>
                  <a:srgbClr val="696969"/>
                </a:solidFill>
                <a:hlinkClick r:id="rId2"/>
              </a:rPr>
              <a:t>/2016/08/the-roads-of-</a:t>
            </a:r>
            <a:r>
              <a:rPr lang="en-US" sz="1050" dirty="0" err="1">
                <a:solidFill>
                  <a:srgbClr val="696969"/>
                </a:solidFill>
                <a:hlinkClick r:id="rId2"/>
              </a:rPr>
              <a:t>rio</a:t>
            </a:r>
            <a:r>
              <a:rPr lang="en-US" sz="1050" dirty="0">
                <a:solidFill>
                  <a:srgbClr val="696969"/>
                </a:solidFill>
                <a:hlinkClick r:id="rId2"/>
              </a:rPr>
              <a:t>-weekly-</a:t>
            </a:r>
            <a:r>
              <a:rPr lang="en-US" sz="1050" dirty="0" err="1">
                <a:solidFill>
                  <a:srgbClr val="696969"/>
                </a:solidFill>
                <a:hlinkClick r:id="rId2"/>
              </a:rPr>
              <a:t>waze</a:t>
            </a:r>
            <a:r>
              <a:rPr lang="en-US" sz="1050" dirty="0">
                <a:solidFill>
                  <a:srgbClr val="696969"/>
                </a:solidFill>
                <a:hlinkClick r:id="rId2"/>
              </a:rPr>
              <a:t>-</a:t>
            </a:r>
            <a:r>
              <a:rPr lang="en-US" sz="1050" dirty="0" err="1">
                <a:solidFill>
                  <a:srgbClr val="696969"/>
                </a:solidFill>
                <a:hlinkClick r:id="rId2"/>
              </a:rPr>
              <a:t>insights.html</a:t>
            </a:r>
            <a:endParaRPr lang="pt-BR" sz="1050" dirty="0">
              <a:solidFill>
                <a:srgbClr val="696969"/>
              </a:solidFill>
            </a:endParaRPr>
          </a:p>
        </p:txBody>
      </p:sp>
      <p:sp>
        <p:nvSpPr>
          <p:cNvPr id="2" name="Rectangle 1"/>
          <p:cNvSpPr/>
          <p:nvPr/>
        </p:nvSpPr>
        <p:spPr>
          <a:xfrm>
            <a:off x="1029006" y="2150801"/>
            <a:ext cx="45719" cy="2475278"/>
          </a:xfrm>
          <a:prstGeom prst="rect">
            <a:avLst/>
          </a:prstGeom>
          <a:solidFill>
            <a:srgbClr val="BCBE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Content Placeholder 3" descr="waze--formato-publicacoes.png"/>
          <p:cNvPicPr>
            <a:picLocks noGrp="1" noChangeAspect="1"/>
          </p:cNvPicPr>
          <p:nvPr>
            <p:ph idx="17"/>
          </p:nvPr>
        </p:nvPicPr>
        <p:blipFill rotWithShape="1">
          <a:blip r:embed="rId3">
            <a:extLst>
              <a:ext uri="{28A0092B-C50C-407E-A947-70E740481C1C}">
                <a14:useLocalDpi xmlns:a14="http://schemas.microsoft.com/office/drawing/2010/main" val="0"/>
              </a:ext>
            </a:extLst>
          </a:blip>
          <a:srcRect t="673" b="58029"/>
          <a:stretch/>
        </p:blipFill>
        <p:spPr>
          <a:ln w="3175" cmpd="sng">
            <a:solidFill>
              <a:srgbClr val="BCBEC0"/>
            </a:solidFill>
          </a:ln>
        </p:spPr>
      </p:pic>
    </p:spTree>
    <p:extLst>
      <p:ext uri="{BB962C8B-B14F-4D97-AF65-F5344CB8AC3E}">
        <p14:creationId xmlns:p14="http://schemas.microsoft.com/office/powerpoint/2010/main" val="4880262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430212"/>
          </a:xfrm>
        </p:spPr>
        <p:txBody>
          <a:bodyPr>
            <a:normAutofit/>
          </a:bodyPr>
          <a:lstStyle/>
          <a:p>
            <a:r>
              <a:rPr lang="pt-BR" sz="1400" b="1" dirty="0" smtClean="0">
                <a:solidFill>
                  <a:srgbClr val="000000"/>
                </a:solidFill>
              </a:rPr>
              <a:t>Interatividade</a:t>
            </a:r>
          </a:p>
          <a:p>
            <a:pPr lvl="0" indent="-285750">
              <a:lnSpc>
                <a:spcPct val="130000"/>
              </a:lnSpc>
            </a:pPr>
            <a:r>
              <a:rPr lang="pt-BR" sz="1400" i="1" dirty="0">
                <a:solidFill>
                  <a:srgbClr val="696969"/>
                </a:solidFill>
              </a:rPr>
              <a:t>“Compartilhar mais artigos, experiências. Usar estratégias de mídias sociais... comentários de colegas. Mais oportunidades dos professores trocarem ideias. Ou algum chat.”</a:t>
            </a:r>
          </a:p>
        </p:txBody>
      </p:sp>
      <p:sp>
        <p:nvSpPr>
          <p:cNvPr id="16" name="Content Placeholder 10"/>
          <p:cNvSpPr txBox="1">
            <a:spLocks/>
          </p:cNvSpPr>
          <p:nvPr/>
        </p:nvSpPr>
        <p:spPr>
          <a:xfrm>
            <a:off x="657225" y="5752366"/>
            <a:ext cx="3971925" cy="527781"/>
          </a:xfrm>
          <a:prstGeom prst="rect">
            <a:avLst/>
          </a:prstGeom>
        </p:spPr>
        <p:txBody>
          <a:bodyPr>
            <a:normAutofit lnSpcReduction="10000"/>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smtClean="0">
                <a:solidFill>
                  <a:srgbClr val="696969"/>
                </a:solidFill>
              </a:rPr>
              <a:t>Person </a:t>
            </a:r>
            <a:r>
              <a:rPr lang="pt-BR" sz="1050" b="1" dirty="0" err="1" smtClean="0">
                <a:solidFill>
                  <a:srgbClr val="696969"/>
                </a:solidFill>
              </a:rPr>
              <a:t>Education</a:t>
            </a:r>
            <a:r>
              <a:rPr lang="pt-BR" sz="1050" b="1" dirty="0">
                <a:solidFill>
                  <a:srgbClr val="696969"/>
                </a:solidFill>
              </a:rPr>
              <a:t/>
            </a:r>
            <a:br>
              <a:rPr lang="pt-BR" sz="1050" b="1" dirty="0">
                <a:solidFill>
                  <a:srgbClr val="696969"/>
                </a:solidFill>
              </a:rPr>
            </a:br>
            <a:r>
              <a:rPr lang="en-US" sz="1050" dirty="0" smtClean="0">
                <a:solidFill>
                  <a:srgbClr val="696969"/>
                </a:solidFill>
                <a:hlinkClick r:id="rId2"/>
              </a:rPr>
              <a:t>http</a:t>
            </a:r>
            <a:r>
              <a:rPr lang="en-US" sz="1050" dirty="0">
                <a:solidFill>
                  <a:srgbClr val="696969"/>
                </a:solidFill>
                <a:hlinkClick r:id="rId2"/>
              </a:rPr>
              <a:t>://</a:t>
            </a:r>
            <a:r>
              <a:rPr lang="en-US" sz="1050" dirty="0" err="1">
                <a:solidFill>
                  <a:srgbClr val="696969"/>
                </a:solidFill>
                <a:hlinkClick r:id="rId2"/>
              </a:rPr>
              <a:t>www.pearsoned.com</a:t>
            </a:r>
            <a:r>
              <a:rPr lang="en-US" sz="1050" dirty="0">
                <a:solidFill>
                  <a:srgbClr val="696969"/>
                </a:solidFill>
                <a:hlinkClick r:id="rId2"/>
              </a:rPr>
              <a:t>/education-blog/partnering-instructors-instructional-designers/</a:t>
            </a:r>
            <a:endParaRPr lang="pt-BR" sz="1050" dirty="0">
              <a:solidFill>
                <a:srgbClr val="696969"/>
              </a:solidFill>
            </a:endParaRPr>
          </a:p>
        </p:txBody>
      </p:sp>
      <p:pic>
        <p:nvPicPr>
          <p:cNvPr id="3" name="Content Placeholder 2" descr="person-education--interatividade.png"/>
          <p:cNvPicPr>
            <a:picLocks noGrp="1" noChangeAspect="1"/>
          </p:cNvPicPr>
          <p:nvPr>
            <p:ph idx="17"/>
          </p:nvPr>
        </p:nvPicPr>
        <p:blipFill rotWithShape="1">
          <a:blip r:embed="rId3">
            <a:extLst>
              <a:ext uri="{28A0092B-C50C-407E-A947-70E740481C1C}">
                <a14:useLocalDpi xmlns:a14="http://schemas.microsoft.com/office/drawing/2010/main" val="0"/>
              </a:ext>
            </a:extLst>
          </a:blip>
          <a:srcRect t="-222" b="-11948"/>
          <a:stretch/>
        </p:blipFill>
        <p:spPr>
          <a:xfrm>
            <a:off x="4714875" y="1919035"/>
            <a:ext cx="3971925" cy="4234115"/>
          </a:xfrm>
          <a:ln w="3175" cmpd="sng">
            <a:solidFill>
              <a:srgbClr val="BCBEC0"/>
            </a:solidFill>
          </a:ln>
        </p:spPr>
      </p:pic>
    </p:spTree>
    <p:extLst>
      <p:ext uri="{BB962C8B-B14F-4D97-AF65-F5344CB8AC3E}">
        <p14:creationId xmlns:p14="http://schemas.microsoft.com/office/powerpoint/2010/main" val="2226636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Caracter</a:t>
            </a:r>
            <a:r>
              <a:rPr lang="en-US" dirty="0" err="1" smtClean="0"/>
              <a:t>ísticas</a:t>
            </a:r>
            <a:r>
              <a:rPr lang="en-US" dirty="0" smtClean="0"/>
              <a:t> </a:t>
            </a:r>
            <a:r>
              <a:rPr lang="en-US" dirty="0" err="1" smtClean="0"/>
              <a:t>apontadas</a:t>
            </a:r>
            <a:r>
              <a:rPr lang="en-US" dirty="0" smtClean="0"/>
              <a:t> </a:t>
            </a:r>
            <a:r>
              <a:rPr lang="en-US" dirty="0" err="1" smtClean="0"/>
              <a:t>pelos</a:t>
            </a:r>
            <a:r>
              <a:rPr lang="en-US" dirty="0" smtClean="0"/>
              <a:t> </a:t>
            </a:r>
            <a:r>
              <a:rPr lang="en-US" dirty="0" err="1" smtClean="0"/>
              <a:t>professores</a:t>
            </a:r>
            <a:endParaRPr lang="en-US" dirty="0"/>
          </a:p>
        </p:txBody>
      </p:sp>
      <p:sp>
        <p:nvSpPr>
          <p:cNvPr id="10" name="Text Placeholder 9"/>
          <p:cNvSpPr>
            <a:spLocks noGrp="1"/>
          </p:cNvSpPr>
          <p:nvPr>
            <p:ph type="body" sz="quarter" idx="13"/>
          </p:nvPr>
        </p:nvSpPr>
        <p:spPr/>
        <p:txBody>
          <a:bodyPr/>
          <a:lstStyle/>
          <a:p>
            <a:r>
              <a:rPr lang="en-US" dirty="0" err="1" smtClean="0"/>
              <a:t>Interaç</a:t>
            </a:r>
            <a:r>
              <a:rPr lang="en-US" dirty="0" err="1" smtClean="0"/>
              <a:t>ão</a:t>
            </a:r>
            <a:r>
              <a:rPr lang="en-US" dirty="0" smtClean="0"/>
              <a:t> 121</a:t>
            </a:r>
            <a:endParaRPr lang="en-US" dirty="0"/>
          </a:p>
        </p:txBody>
      </p:sp>
      <p:sp>
        <p:nvSpPr>
          <p:cNvPr id="11" name="Content Placeholder 10"/>
          <p:cNvSpPr>
            <a:spLocks noGrp="1"/>
          </p:cNvSpPr>
          <p:nvPr>
            <p:ph idx="1"/>
          </p:nvPr>
        </p:nvSpPr>
        <p:spPr>
          <a:xfrm>
            <a:off x="657225" y="2069866"/>
            <a:ext cx="3971925" cy="3430212"/>
          </a:xfrm>
        </p:spPr>
        <p:txBody>
          <a:bodyPr>
            <a:normAutofit/>
          </a:bodyPr>
          <a:lstStyle/>
          <a:p>
            <a:r>
              <a:rPr lang="pt-BR" sz="1400" b="1" dirty="0" smtClean="0">
                <a:solidFill>
                  <a:srgbClr val="000000"/>
                </a:solidFill>
              </a:rPr>
              <a:t>Recursos</a:t>
            </a:r>
          </a:p>
          <a:p>
            <a:pPr lvl="0" indent="-285750">
              <a:lnSpc>
                <a:spcPct val="130000"/>
              </a:lnSpc>
            </a:pPr>
            <a:r>
              <a:rPr lang="pt-BR" sz="1400" i="1" dirty="0">
                <a:solidFill>
                  <a:srgbClr val="696969"/>
                </a:solidFill>
              </a:rPr>
              <a:t>“Quais são as próximas atividades que a vai fazer com relação a esse desenvolvimento... Cursos, mesmo que seja fora. Alguma palestra, ás vezes acontece curso que nem ficamos sabendo... Poderia haver alguma maneira de se </a:t>
            </a:r>
            <a:r>
              <a:rPr lang="pt-BR" sz="1400" i="1" dirty="0" err="1" smtClean="0">
                <a:solidFill>
                  <a:srgbClr val="696969"/>
                </a:solidFill>
              </a:rPr>
              <a:t>autoinscrever</a:t>
            </a:r>
            <a:r>
              <a:rPr lang="pt-BR" sz="1400" i="1" dirty="0" smtClean="0">
                <a:solidFill>
                  <a:srgbClr val="696969"/>
                </a:solidFill>
              </a:rPr>
              <a:t> </a:t>
            </a:r>
            <a:r>
              <a:rPr lang="pt-BR" sz="1400" i="1" dirty="0">
                <a:solidFill>
                  <a:srgbClr val="696969"/>
                </a:solidFill>
              </a:rPr>
              <a:t>em PAAP. O professor convidar: vem assistir minha aula.”</a:t>
            </a:r>
          </a:p>
        </p:txBody>
      </p:sp>
      <p:sp>
        <p:nvSpPr>
          <p:cNvPr id="16" name="Content Placeholder 10"/>
          <p:cNvSpPr txBox="1">
            <a:spLocks/>
          </p:cNvSpPr>
          <p:nvPr/>
        </p:nvSpPr>
        <p:spPr>
          <a:xfrm>
            <a:off x="657225" y="5752366"/>
            <a:ext cx="3971925" cy="527781"/>
          </a:xfrm>
          <a:prstGeom prst="rect">
            <a:avLst/>
          </a:prstGeom>
        </p:spPr>
        <p:txBody>
          <a:bodyPr>
            <a:normAutofit/>
          </a:bodyPr>
          <a:lstStyle>
            <a:lvl1pPr marL="0" indent="0" algn="l" defTabSz="914400" rtl="0" eaLnBrk="1" latinLnBrk="0" hangingPunct="1">
              <a:spcBef>
                <a:spcPct val="20000"/>
              </a:spcBef>
              <a:buFontTx/>
              <a:buNone/>
              <a:defRPr sz="18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1050" b="1" dirty="0" err="1" smtClean="0">
                <a:solidFill>
                  <a:srgbClr val="696969"/>
                </a:solidFill>
              </a:rPr>
              <a:t>Resources</a:t>
            </a:r>
            <a:r>
              <a:rPr lang="pt-BR" sz="1050" b="1" dirty="0" smtClean="0">
                <a:solidFill>
                  <a:srgbClr val="696969"/>
                </a:solidFill>
              </a:rPr>
              <a:t> </a:t>
            </a:r>
            <a:r>
              <a:rPr lang="en-US" sz="1050" b="1" dirty="0" smtClean="0">
                <a:solidFill>
                  <a:srgbClr val="696969"/>
                </a:solidFill>
              </a:rPr>
              <a:t>–</a:t>
            </a:r>
            <a:r>
              <a:rPr lang="pt-BR" sz="1050" b="1" dirty="0" smtClean="0">
                <a:solidFill>
                  <a:srgbClr val="696969"/>
                </a:solidFill>
              </a:rPr>
              <a:t> MIT </a:t>
            </a:r>
            <a:r>
              <a:rPr lang="pt-BR" sz="1050" b="1" dirty="0" err="1" smtClean="0">
                <a:solidFill>
                  <a:srgbClr val="696969"/>
                </a:solidFill>
              </a:rPr>
              <a:t>Innovation</a:t>
            </a:r>
            <a:r>
              <a:rPr lang="pt-BR" sz="1050" b="1" dirty="0" smtClean="0">
                <a:solidFill>
                  <a:srgbClr val="696969"/>
                </a:solidFill>
              </a:rPr>
              <a:t> </a:t>
            </a:r>
            <a:r>
              <a:rPr lang="pt-BR" sz="1050" b="1" dirty="0" err="1" smtClean="0">
                <a:solidFill>
                  <a:srgbClr val="696969"/>
                </a:solidFill>
              </a:rPr>
              <a:t>Iniative</a:t>
            </a:r>
            <a:endParaRPr lang="pt-BR" sz="1050" b="1" dirty="0" smtClean="0">
              <a:solidFill>
                <a:srgbClr val="696969"/>
              </a:solidFill>
            </a:endParaRPr>
          </a:p>
          <a:p>
            <a:pPr algn="r"/>
            <a:r>
              <a:rPr lang="fr-FR" sz="1050" dirty="0" err="1" smtClean="0">
                <a:solidFill>
                  <a:srgbClr val="696969"/>
                </a:solidFill>
                <a:hlinkClick r:id="rId2"/>
              </a:rPr>
              <a:t>https</a:t>
            </a:r>
            <a:r>
              <a:rPr lang="fr-FR" sz="1050" dirty="0">
                <a:solidFill>
                  <a:srgbClr val="696969"/>
                </a:solidFill>
                <a:hlinkClick r:id="rId2"/>
              </a:rPr>
              <a:t>://</a:t>
            </a:r>
            <a:r>
              <a:rPr lang="fr-FR" sz="1050" dirty="0" err="1">
                <a:solidFill>
                  <a:srgbClr val="696969"/>
                </a:solidFill>
                <a:hlinkClick r:id="rId2"/>
              </a:rPr>
              <a:t>innovation.mit.edu</a:t>
            </a:r>
            <a:r>
              <a:rPr lang="fr-FR" sz="1050" dirty="0">
                <a:solidFill>
                  <a:srgbClr val="696969"/>
                </a:solidFill>
                <a:hlinkClick r:id="rId2"/>
              </a:rPr>
              <a:t>/</a:t>
            </a:r>
            <a:r>
              <a:rPr lang="fr-FR" sz="1050" dirty="0" err="1">
                <a:solidFill>
                  <a:srgbClr val="696969"/>
                </a:solidFill>
                <a:hlinkClick r:id="rId2"/>
              </a:rPr>
              <a:t>resources</a:t>
            </a:r>
            <a:r>
              <a:rPr lang="fr-FR" sz="1050" dirty="0">
                <a:solidFill>
                  <a:srgbClr val="696969"/>
                </a:solidFill>
                <a:hlinkClick r:id="rId2"/>
              </a:rPr>
              <a:t>/</a:t>
            </a:r>
            <a:endParaRPr lang="pt-BR" sz="1050" dirty="0">
              <a:solidFill>
                <a:srgbClr val="696969"/>
              </a:solidFill>
            </a:endParaRPr>
          </a:p>
        </p:txBody>
      </p:sp>
      <p:pic>
        <p:nvPicPr>
          <p:cNvPr id="6" name="Content Placeholder 5" descr="mit--recursos.png"/>
          <p:cNvPicPr>
            <a:picLocks noGrp="1" noChangeAspect="1"/>
          </p:cNvPicPr>
          <p:nvPr>
            <p:ph idx="17"/>
          </p:nvPr>
        </p:nvPicPr>
        <p:blipFill rotWithShape="1">
          <a:blip r:embed="rId3">
            <a:extLst>
              <a:ext uri="{28A0092B-C50C-407E-A947-70E740481C1C}">
                <a14:useLocalDpi xmlns:a14="http://schemas.microsoft.com/office/drawing/2010/main" val="0"/>
              </a:ext>
            </a:extLst>
          </a:blip>
          <a:srcRect l="1" r="-150"/>
          <a:stretch/>
        </p:blipFill>
        <p:spPr>
          <a:xfrm>
            <a:off x="4714875" y="2069866"/>
            <a:ext cx="3971925" cy="4132398"/>
          </a:xfrm>
          <a:ln w="3175" cmpd="sng">
            <a:solidFill>
              <a:srgbClr val="BCBEC0"/>
            </a:solidFill>
          </a:ln>
        </p:spPr>
      </p:pic>
    </p:spTree>
    <p:extLst>
      <p:ext uri="{BB962C8B-B14F-4D97-AF65-F5344CB8AC3E}">
        <p14:creationId xmlns:p14="http://schemas.microsoft.com/office/powerpoint/2010/main" val="16105634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TotalTime>
  <Words>536</Words>
  <Application>Microsoft Macintosh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Personalizar design</vt:lpstr>
      <vt:lpstr>PowerPoint Presentation</vt:lpstr>
      <vt:lpstr>Qual o conceito do Portal DEA?</vt:lpstr>
      <vt:lpstr>Para quem é o portal DEA?</vt:lpstr>
      <vt:lpstr>Qual a expectativa do usuário ao visitar o portal DEA?</vt:lpstr>
      <vt:lpstr>Características apontadas pelos professores</vt:lpstr>
      <vt:lpstr>Características apontadas pelos professores</vt:lpstr>
      <vt:lpstr>Características apontadas pelos professores</vt:lpstr>
      <vt:lpstr>Características apontadas pelos professores</vt:lpstr>
      <vt:lpstr>Características apontadas pelos professores</vt:lpstr>
      <vt:lpstr>Características apontadas pelos professores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MM4</dc:creator>
  <cp:lastModifiedBy>edicao</cp:lastModifiedBy>
  <cp:revision>75</cp:revision>
  <dcterms:created xsi:type="dcterms:W3CDTF">2014-04-17T20:05:08Z</dcterms:created>
  <dcterms:modified xsi:type="dcterms:W3CDTF">2016-09-01T21:19:03Z</dcterms:modified>
</cp:coreProperties>
</file>