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10"/>
  </p:notesMasterIdLst>
  <p:sldIdLst>
    <p:sldId id="269" r:id="rId2"/>
    <p:sldId id="280" r:id="rId3"/>
    <p:sldId id="282" r:id="rId4"/>
    <p:sldId id="283" r:id="rId5"/>
    <p:sldId id="276" r:id="rId6"/>
    <p:sldId id="277" r:id="rId7"/>
    <p:sldId id="278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BEC0"/>
    <a:srgbClr val="C00026"/>
    <a:srgbClr val="BA0E2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 snapToObjects="1" showGuides="1">
      <p:cViewPr>
        <p:scale>
          <a:sx n="100" d="100"/>
          <a:sy n="100" d="100"/>
        </p:scale>
        <p:origin x="-210" y="-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3" d="100"/>
          <a:sy n="83" d="100"/>
        </p:scale>
        <p:origin x="-198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9F3387-6852-4167-A065-1B417E5289FE}" type="datetimeFigureOut">
              <a:rPr lang="pt-BR" smtClean="0"/>
              <a:t>31/03/2016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FB91E-A0DC-4A5F-B463-D7B8E79502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12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fld id="{F2B7900D-0734-4F15-9F08-6F03FB6F6514}" type="datetimeFigureOut">
              <a:rPr lang="pt-BR" smtClean="0"/>
              <a:pPr/>
              <a:t>31/03/2016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fld id="{7FFE5E5C-C80A-4D8D-A711-3102A7BA9258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" y="0"/>
            <a:ext cx="9138285" cy="6858000"/>
          </a:xfrm>
          <a:prstGeom prst="rect">
            <a:avLst/>
          </a:prstGeom>
        </p:spPr>
      </p:pic>
      <p:sp>
        <p:nvSpPr>
          <p:cNvPr id="9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966786" y="2714625"/>
            <a:ext cx="7343775" cy="7143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3600" b="1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 smtClean="0"/>
              <a:t>Clique para editar o título</a:t>
            </a:r>
            <a:endParaRPr lang="pt-BR" dirty="0"/>
          </a:p>
        </p:txBody>
      </p:sp>
      <p:sp>
        <p:nvSpPr>
          <p:cNvPr id="10" name="Espaço Reservado para Conteúdo 2"/>
          <p:cNvSpPr>
            <a:spLocks noGrp="1"/>
          </p:cNvSpPr>
          <p:nvPr>
            <p:ph idx="13" hasCustomPrompt="1"/>
          </p:nvPr>
        </p:nvSpPr>
        <p:spPr>
          <a:xfrm>
            <a:off x="966786" y="3429001"/>
            <a:ext cx="7343775" cy="476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2000" b="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 smtClean="0"/>
              <a:t>Clique para editar o subtítulo</a:t>
            </a:r>
            <a:endParaRPr lang="pt-BR" dirty="0"/>
          </a:p>
        </p:txBody>
      </p:sp>
      <p:sp>
        <p:nvSpPr>
          <p:cNvPr id="11" name="Espaço Reservado para Conteúdo 2"/>
          <p:cNvSpPr>
            <a:spLocks noGrp="1"/>
          </p:cNvSpPr>
          <p:nvPr>
            <p:ph idx="14" hasCustomPrompt="1"/>
          </p:nvPr>
        </p:nvSpPr>
        <p:spPr>
          <a:xfrm>
            <a:off x="900111" y="6356349"/>
            <a:ext cx="7343775" cy="2381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400" b="0" baseline="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 smtClean="0"/>
              <a:t>Clique para editar a data e o nome da área ou disciplina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963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/>
            <a:r>
              <a:rPr lang="pt-BR" dirty="0" smtClean="0"/>
              <a:t>Clique para editar o chapéu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8132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undo_ppt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Espaço Reservado para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/>
            <a:r>
              <a:rPr lang="pt-BR" dirty="0" smtClean="0"/>
              <a:t>Clique para editar o chapéu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>
          <a:xfrm>
            <a:off x="657225" y="1485900"/>
            <a:ext cx="8029575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12" name="Espaço Reservado para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/>
            <a:r>
              <a:rPr lang="pt-BR" dirty="0" smtClean="0"/>
              <a:t>Clique para editar o chapéu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0303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>
          <a:xfrm>
            <a:off x="657225" y="1485900"/>
            <a:ext cx="8029575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12" name="Espaço Reservado para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/>
            <a:r>
              <a:rPr lang="pt-BR" dirty="0" smtClean="0"/>
              <a:t>Clique para editar o chapéu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5083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fundo_ppt1_ok.jp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F2B7900D-0734-4F15-9F08-6F03FB6F6514}" type="datetimeFigureOut">
              <a:rPr lang="pt-BR" smtClean="0"/>
              <a:pPr/>
              <a:t>31/03/2016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7FFE5E5C-C80A-4D8D-A711-3102A7BA925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5403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8" r:id="rId2"/>
    <p:sldLayoutId id="2147483662" r:id="rId3"/>
    <p:sldLayoutId id="2147483669" r:id="rId4"/>
    <p:sldLayoutId id="2147483670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C00026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ccount.turningtechnologies.com/" TargetMode="Externa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rwpoll.com/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966786" y="2384425"/>
            <a:ext cx="7343775" cy="714375"/>
          </a:xfrm>
        </p:spPr>
        <p:txBody>
          <a:bodyPr>
            <a:normAutofit fontScale="25000" lnSpcReduction="20000"/>
          </a:bodyPr>
          <a:lstStyle/>
          <a:p>
            <a:pPr lvl="0" defTabSz="457200">
              <a:spcBef>
                <a:spcPct val="0"/>
              </a:spcBef>
              <a:spcAft>
                <a:spcPts val="600"/>
              </a:spcAft>
              <a:defRPr/>
            </a:pPr>
            <a:r>
              <a:rPr lang="en-US" sz="14400" dirty="0" err="1" smtClean="0">
                <a:latin typeface="Verdana"/>
                <a:cs typeface="Verdana"/>
              </a:rPr>
              <a:t>Responseware</a:t>
            </a:r>
            <a:endParaRPr lang="en-US" sz="14400" dirty="0">
              <a:latin typeface="Verdana"/>
              <a:cs typeface="Verdana"/>
            </a:endParaRPr>
          </a:p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/>
            <a:r>
              <a:rPr lang="en-US" dirty="0" smtClean="0">
                <a:latin typeface="Verdana"/>
                <a:cs typeface="Verdana"/>
              </a:rPr>
              <a:t>Como </a:t>
            </a:r>
            <a:r>
              <a:rPr lang="en-US" dirty="0" err="1" smtClean="0">
                <a:latin typeface="Verdana"/>
                <a:cs typeface="Verdana"/>
              </a:rPr>
              <a:t>cadastrar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seu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usuário</a:t>
            </a:r>
            <a:r>
              <a:rPr lang="en-US" dirty="0" smtClean="0">
                <a:latin typeface="Verdana"/>
                <a:cs typeface="Verdana"/>
              </a:rPr>
              <a:t> e </a:t>
            </a:r>
            <a:r>
              <a:rPr lang="en-US" dirty="0" err="1" smtClean="0">
                <a:latin typeface="Verdana"/>
                <a:cs typeface="Verdana"/>
              </a:rPr>
              <a:t>participar</a:t>
            </a:r>
            <a:r>
              <a:rPr lang="en-US" dirty="0" smtClean="0">
                <a:latin typeface="Verdana"/>
                <a:cs typeface="Verdana"/>
              </a:rPr>
              <a:t> da </a:t>
            </a:r>
            <a:r>
              <a:rPr lang="en-US" dirty="0" err="1" smtClean="0">
                <a:latin typeface="Verdana"/>
                <a:cs typeface="Verdana"/>
              </a:rPr>
              <a:t>votação</a:t>
            </a:r>
            <a:endParaRPr lang="en-US" dirty="0">
              <a:latin typeface="Verdana"/>
              <a:cs typeface="Verdana"/>
            </a:endParaRPr>
          </a:p>
          <a:p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DEA – Desenvolvimento de Ensino e Aprendizagem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234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3" y="1490931"/>
            <a:ext cx="4291953" cy="2231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>
                <a:latin typeface="Verdana"/>
                <a:cs typeface="Verdana"/>
              </a:rPr>
              <a:t>Cadastro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Responseware</a:t>
            </a:r>
            <a:endParaRPr lang="en-US" dirty="0">
              <a:latin typeface="Verdana"/>
              <a:cs typeface="Verdana"/>
            </a:endParaRPr>
          </a:p>
          <a:p>
            <a:endParaRPr lang="en-US" dirty="0"/>
          </a:p>
        </p:txBody>
      </p:sp>
      <p:grpSp>
        <p:nvGrpSpPr>
          <p:cNvPr id="17" name="Grupo 19"/>
          <p:cNvGrpSpPr>
            <a:grpSpLocks/>
          </p:cNvGrpSpPr>
          <p:nvPr/>
        </p:nvGrpSpPr>
        <p:grpSpPr bwMode="auto">
          <a:xfrm>
            <a:off x="1640730" y="3116002"/>
            <a:ext cx="369888" cy="360362"/>
            <a:chOff x="6388152" y="3149296"/>
            <a:chExt cx="369566" cy="360000"/>
          </a:xfrm>
        </p:grpSpPr>
        <p:pic>
          <p:nvPicPr>
            <p:cNvPr id="18" name="Picture 7" descr="\\Servidor-82\tai$\TAI\Blackboard\Layout\Zug\Recebidos_ZUG\_PDF\botoes_separados\bullets\bullet_vermelho_4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7718" y="3149296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CaixaDeTexto 18"/>
            <p:cNvSpPr txBox="1"/>
            <p:nvPr/>
          </p:nvSpPr>
          <p:spPr>
            <a:xfrm>
              <a:off x="6388152" y="3207974"/>
              <a:ext cx="360049" cy="2616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pt-BR" sz="1100" dirty="0" smtClean="0">
                  <a:solidFill>
                    <a:schemeClr val="bg1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2</a:t>
              </a:r>
              <a:endParaRPr lang="pt-BR" sz="1100" dirty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White">
          <a:xfrm>
            <a:off x="1040655" y="4235525"/>
            <a:ext cx="4737894" cy="1776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0A500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866300"/>
                  </a:outerShdw>
                </a:effectLst>
              </a14:hiddenEffects>
            </a:ext>
          </a:extLst>
        </p:spPr>
      </p:pic>
      <p:sp>
        <p:nvSpPr>
          <p:cNvPr id="22" name="Retângulo 21"/>
          <p:cNvSpPr/>
          <p:nvPr/>
        </p:nvSpPr>
        <p:spPr>
          <a:xfrm>
            <a:off x="5248274" y="5123694"/>
            <a:ext cx="3267075" cy="732848"/>
          </a:xfrm>
          <a:prstGeom prst="rect">
            <a:avLst/>
          </a:prstGeom>
          <a:solidFill>
            <a:srgbClr val="F8F8F8">
              <a:alpha val="94902"/>
            </a:srgbClr>
          </a:solidFill>
          <a:ln w="19050">
            <a:solidFill>
              <a:srgbClr val="C00000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80000" rIns="180000" bIns="18000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Será enviado um e-mail com o link que direcionará você para a tela de cadastro.</a:t>
            </a: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11" name="Grupo 19"/>
          <p:cNvGrpSpPr>
            <a:grpSpLocks/>
          </p:cNvGrpSpPr>
          <p:nvPr/>
        </p:nvGrpSpPr>
        <p:grpSpPr bwMode="auto">
          <a:xfrm>
            <a:off x="1040655" y="2063425"/>
            <a:ext cx="369888" cy="360362"/>
            <a:chOff x="6388152" y="3149296"/>
            <a:chExt cx="369566" cy="360000"/>
          </a:xfrm>
        </p:grpSpPr>
        <p:pic>
          <p:nvPicPr>
            <p:cNvPr id="12" name="Picture 7" descr="\\Servidor-82\tai$\TAI\Blackboard\Layout\Zug\Recebidos_ZUG\_PDF\botoes_separados\bullets\bullet_vermelho_4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7718" y="3149296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CaixaDeTexto 12"/>
            <p:cNvSpPr txBox="1"/>
            <p:nvPr/>
          </p:nvSpPr>
          <p:spPr>
            <a:xfrm>
              <a:off x="6388152" y="3207974"/>
              <a:ext cx="360049" cy="2616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pt-BR" sz="1100" dirty="0" smtClean="0">
                  <a:solidFill>
                    <a:schemeClr val="bg1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1</a:t>
              </a:r>
              <a:endParaRPr lang="pt-BR" sz="1100" dirty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14" name="Grupo 19"/>
          <p:cNvGrpSpPr>
            <a:grpSpLocks/>
          </p:cNvGrpSpPr>
          <p:nvPr/>
        </p:nvGrpSpPr>
        <p:grpSpPr bwMode="auto">
          <a:xfrm>
            <a:off x="682625" y="5309937"/>
            <a:ext cx="369888" cy="360362"/>
            <a:chOff x="6388152" y="3149296"/>
            <a:chExt cx="369566" cy="360000"/>
          </a:xfrm>
        </p:grpSpPr>
        <p:pic>
          <p:nvPicPr>
            <p:cNvPr id="15" name="Picture 7" descr="\\Servidor-82\tai$\TAI\Blackboard\Layout\Zug\Recebidos_ZUG\_PDF\botoes_separados\bullets\bullet_vermelho_4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7718" y="3149296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CaixaDeTexto 15"/>
            <p:cNvSpPr txBox="1"/>
            <p:nvPr/>
          </p:nvSpPr>
          <p:spPr>
            <a:xfrm>
              <a:off x="6388152" y="3207974"/>
              <a:ext cx="360049" cy="2616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pt-BR" sz="1100" dirty="0" smtClean="0">
                  <a:solidFill>
                    <a:schemeClr val="bg1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3</a:t>
              </a:r>
              <a:endParaRPr lang="pt-BR" sz="1100" dirty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21" name="Retângulo 20"/>
          <p:cNvSpPr/>
          <p:nvPr/>
        </p:nvSpPr>
        <p:spPr>
          <a:xfrm>
            <a:off x="5248273" y="2055344"/>
            <a:ext cx="3267076" cy="1179124"/>
          </a:xfrm>
          <a:prstGeom prst="rect">
            <a:avLst/>
          </a:prstGeom>
          <a:solidFill>
            <a:srgbClr val="F8F8F8">
              <a:alpha val="94902"/>
            </a:srgbClr>
          </a:solidFill>
          <a:ln w="19050">
            <a:solidFill>
              <a:srgbClr val="C00000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80000" rIns="180000" bIns="18000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Acesse o endereço: 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  <a:hlinkClick r:id="rId5"/>
              </a:rPr>
              <a:t>https://account.turningtechnologies.com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  <a:hlinkClick r:id="rId5"/>
              </a:rPr>
              <a:t>/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</a:p>
          <a:p>
            <a:pPr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Insira seu e-mail </a:t>
            </a:r>
            <a:r>
              <a:rPr lang="pt-B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do </a:t>
            </a:r>
            <a:r>
              <a:rPr lang="pt-B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Insper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no campo indicado e clique em </a:t>
            </a:r>
            <a:r>
              <a:rPr lang="pt-BR" sz="12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Create</a:t>
            </a:r>
            <a:r>
              <a:rPr lang="pt-BR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pt-BR" sz="12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an</a:t>
            </a:r>
            <a:r>
              <a:rPr lang="pt-BR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pt-BR" sz="12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account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pt-B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7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agem 6" descr="image0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15762"/>
            <a:ext cx="4882119" cy="376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Cadastro </a:t>
            </a:r>
            <a:r>
              <a:rPr lang="pt-BR" dirty="0" err="1" smtClean="0"/>
              <a:t>Responseware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5619027" y="1526684"/>
            <a:ext cx="3115791" cy="3979890"/>
          </a:xfrm>
          <a:prstGeom prst="rect">
            <a:avLst/>
          </a:prstGeom>
          <a:solidFill>
            <a:srgbClr val="F8F8F8">
              <a:alpha val="94902"/>
            </a:srgbClr>
          </a:solidFill>
          <a:ln w="19050">
            <a:solidFill>
              <a:srgbClr val="C00000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80000" rIns="180000" bIns="18000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Preencha os campos: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First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Name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 [informe seu nome]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Last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Name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 [informe seu sobrenome]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Role: </a:t>
            </a:r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Student</a:t>
            </a:r>
            <a:endParaRPr lang="pt-B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Country: Brasil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Market: </a:t>
            </a:r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Higher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Education</a:t>
            </a:r>
            <a:endParaRPr lang="pt-B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Password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</a:t>
            </a:r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Confirm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Password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 [informe uma senha à sua escolha, seguindo as seguintes regras:]</a:t>
            </a:r>
          </a:p>
          <a:p>
            <a:pPr marL="361950" lvl="1" indent="-180975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Ao menos 8 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dígitos</a:t>
            </a:r>
          </a:p>
          <a:p>
            <a:pPr marL="361950" lvl="1" indent="-180975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Ao menos 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uma letra minúscula</a:t>
            </a:r>
          </a:p>
          <a:p>
            <a:pPr marL="361950" lvl="1" indent="-180975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Ao menos 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uma letra maiúscula</a:t>
            </a:r>
          </a:p>
          <a:p>
            <a:pPr marL="361950" lvl="1" indent="-180975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Ao menos 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um 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número</a:t>
            </a:r>
          </a:p>
          <a:p>
            <a:pPr indent="-276225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Aceite os termos de uso e clique em </a:t>
            </a:r>
            <a:r>
              <a:rPr lang="pt-BR" sz="12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Finish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14" name="Grupo 19"/>
          <p:cNvGrpSpPr>
            <a:grpSpLocks/>
          </p:cNvGrpSpPr>
          <p:nvPr/>
        </p:nvGrpSpPr>
        <p:grpSpPr bwMode="auto">
          <a:xfrm>
            <a:off x="396179" y="2461105"/>
            <a:ext cx="369888" cy="360362"/>
            <a:chOff x="6388152" y="3149296"/>
            <a:chExt cx="369566" cy="360000"/>
          </a:xfrm>
        </p:grpSpPr>
        <p:pic>
          <p:nvPicPr>
            <p:cNvPr id="15" name="Picture 7" descr="\\Servidor-82\tai$\TAI\Blackboard\Layout\Zug\Recebidos_ZUG\_PDF\botoes_separados\bullets\bullet_vermelho_4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7718" y="3149296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CaixaDeTexto 15"/>
            <p:cNvSpPr txBox="1"/>
            <p:nvPr/>
          </p:nvSpPr>
          <p:spPr>
            <a:xfrm>
              <a:off x="6388152" y="3207974"/>
              <a:ext cx="360049" cy="2616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pt-BR" sz="1100" dirty="0" smtClean="0">
                  <a:solidFill>
                    <a:schemeClr val="bg1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4</a:t>
              </a:r>
              <a:endParaRPr lang="pt-BR" sz="1100" dirty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17" name="Grupo 19"/>
          <p:cNvGrpSpPr>
            <a:grpSpLocks/>
          </p:cNvGrpSpPr>
          <p:nvPr/>
        </p:nvGrpSpPr>
        <p:grpSpPr bwMode="auto">
          <a:xfrm>
            <a:off x="396228" y="4736307"/>
            <a:ext cx="369888" cy="360362"/>
            <a:chOff x="6388152" y="3149296"/>
            <a:chExt cx="369566" cy="360000"/>
          </a:xfrm>
        </p:grpSpPr>
        <p:pic>
          <p:nvPicPr>
            <p:cNvPr id="18" name="Picture 7" descr="\\Servidor-82\tai$\TAI\Blackboard\Layout\Zug\Recebidos_ZUG\_PDF\botoes_separados\bullets\bullet_vermelho_4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7718" y="3149296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CaixaDeTexto 18"/>
            <p:cNvSpPr txBox="1"/>
            <p:nvPr/>
          </p:nvSpPr>
          <p:spPr>
            <a:xfrm>
              <a:off x="6388152" y="3207974"/>
              <a:ext cx="360049" cy="2616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pt-BR" sz="1100" dirty="0" smtClean="0">
                  <a:solidFill>
                    <a:schemeClr val="bg1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5</a:t>
              </a:r>
              <a:endParaRPr lang="pt-BR" sz="1100" dirty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20" name="Grupo 19"/>
          <p:cNvGrpSpPr>
            <a:grpSpLocks/>
          </p:cNvGrpSpPr>
          <p:nvPr/>
        </p:nvGrpSpPr>
        <p:grpSpPr bwMode="auto">
          <a:xfrm>
            <a:off x="4580802" y="5096669"/>
            <a:ext cx="369888" cy="360362"/>
            <a:chOff x="6388152" y="3149296"/>
            <a:chExt cx="369566" cy="360000"/>
          </a:xfrm>
        </p:grpSpPr>
        <p:pic>
          <p:nvPicPr>
            <p:cNvPr id="21" name="Picture 7" descr="\\Servidor-82\tai$\TAI\Blackboard\Layout\Zug\Recebidos_ZUG\_PDF\botoes_separados\bullets\bullet_vermelho_4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7718" y="3149296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CaixaDeTexto 21"/>
            <p:cNvSpPr txBox="1"/>
            <p:nvPr/>
          </p:nvSpPr>
          <p:spPr>
            <a:xfrm>
              <a:off x="6388152" y="3207974"/>
              <a:ext cx="360049" cy="2616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pt-BR" sz="1100" dirty="0" smtClean="0">
                  <a:solidFill>
                    <a:schemeClr val="bg1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6</a:t>
              </a:r>
              <a:endParaRPr lang="pt-BR" sz="1100" dirty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255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Cadastro </a:t>
            </a:r>
            <a:r>
              <a:rPr lang="pt-BR" dirty="0" err="1" smtClean="0"/>
              <a:t>Responseware</a:t>
            </a:r>
            <a:endParaRPr lang="pt-BR" dirty="0"/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" y="3774610"/>
            <a:ext cx="3143014" cy="2811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Retângulo 24"/>
          <p:cNvSpPr/>
          <p:nvPr/>
        </p:nvSpPr>
        <p:spPr>
          <a:xfrm>
            <a:off x="5018558" y="4185801"/>
            <a:ext cx="3115791" cy="994458"/>
          </a:xfrm>
          <a:prstGeom prst="rect">
            <a:avLst/>
          </a:prstGeom>
          <a:solidFill>
            <a:srgbClr val="F8F8F8">
              <a:alpha val="94902"/>
            </a:srgbClr>
          </a:solidFill>
          <a:ln w="19050">
            <a:solidFill>
              <a:srgbClr val="C00000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80000" rIns="180000" bIns="18000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 conta está criada!</a:t>
            </a:r>
          </a:p>
          <a:p>
            <a:pPr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Basta usar os dados cadastrados para votar.</a:t>
            </a:r>
          </a:p>
        </p:txBody>
      </p:sp>
      <p:pic>
        <p:nvPicPr>
          <p:cNvPr id="9" name="Imagem 7" descr="image0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" y="972837"/>
            <a:ext cx="4030885" cy="2670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upo 19"/>
          <p:cNvGrpSpPr>
            <a:grpSpLocks/>
          </p:cNvGrpSpPr>
          <p:nvPr/>
        </p:nvGrpSpPr>
        <p:grpSpPr bwMode="auto">
          <a:xfrm>
            <a:off x="3811875" y="3463460"/>
            <a:ext cx="369888" cy="360362"/>
            <a:chOff x="6388152" y="3149296"/>
            <a:chExt cx="369566" cy="360000"/>
          </a:xfrm>
        </p:grpSpPr>
        <p:pic>
          <p:nvPicPr>
            <p:cNvPr id="11" name="Picture 7" descr="\\Servidor-82\tai$\TAI\Blackboard\Layout\Zug\Recebidos_ZUG\_PDF\botoes_separados\bullets\bullet_vermelho_4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7718" y="3149296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CaixaDeTexto 11"/>
            <p:cNvSpPr txBox="1"/>
            <p:nvPr/>
          </p:nvSpPr>
          <p:spPr>
            <a:xfrm>
              <a:off x="6388152" y="3207974"/>
              <a:ext cx="360049" cy="2616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pt-BR" sz="1100" dirty="0" smtClean="0">
                  <a:solidFill>
                    <a:schemeClr val="bg1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7</a:t>
              </a:r>
              <a:endParaRPr lang="pt-BR" sz="1100" dirty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987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13" y="4048478"/>
            <a:ext cx="4291953" cy="2231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latin typeface="Verdana"/>
                <a:cs typeface="Verdana"/>
              </a:rPr>
              <a:t>Votação</a:t>
            </a:r>
            <a:endParaRPr lang="en-US" dirty="0">
              <a:latin typeface="Verdana"/>
              <a:cs typeface="Verdana"/>
            </a:endParaRPr>
          </a:p>
          <a:p>
            <a:endParaRPr lang="en-US" dirty="0"/>
          </a:p>
        </p:txBody>
      </p:sp>
      <p:sp>
        <p:nvSpPr>
          <p:cNvPr id="4" name="AutoShape 4" descr="Exibindo IMG_8544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9" name="Picture 5" descr="C:\Users\silviafc1\Desktop\IMG_854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55" y="933450"/>
            <a:ext cx="1816856" cy="2725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792" y="1400543"/>
            <a:ext cx="3200232" cy="1791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" name="Grupo 19"/>
          <p:cNvGrpSpPr>
            <a:grpSpLocks/>
          </p:cNvGrpSpPr>
          <p:nvPr/>
        </p:nvGrpSpPr>
        <p:grpSpPr bwMode="auto">
          <a:xfrm>
            <a:off x="211695" y="1979794"/>
            <a:ext cx="369888" cy="360362"/>
            <a:chOff x="6388152" y="3149296"/>
            <a:chExt cx="369566" cy="360000"/>
          </a:xfrm>
        </p:grpSpPr>
        <p:pic>
          <p:nvPicPr>
            <p:cNvPr id="22" name="Picture 7" descr="\\Servidor-82\tai$\TAI\Blackboard\Layout\Zug\Recebidos_ZUG\_PDF\botoes_separados\bullets\bullet_vermelho_4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7718" y="3149296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CaixaDeTexto 22"/>
            <p:cNvSpPr txBox="1"/>
            <p:nvPr/>
          </p:nvSpPr>
          <p:spPr>
            <a:xfrm>
              <a:off x="6388152" y="3207974"/>
              <a:ext cx="360049" cy="2616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pt-BR" sz="1100" dirty="0" smtClean="0">
                  <a:solidFill>
                    <a:schemeClr val="bg1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1</a:t>
              </a:r>
              <a:endParaRPr lang="pt-BR" sz="1100" dirty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24" name="Grupo 19"/>
          <p:cNvGrpSpPr>
            <a:grpSpLocks/>
          </p:cNvGrpSpPr>
          <p:nvPr/>
        </p:nvGrpSpPr>
        <p:grpSpPr bwMode="auto">
          <a:xfrm>
            <a:off x="2285254" y="2985758"/>
            <a:ext cx="369888" cy="360362"/>
            <a:chOff x="6388152" y="3149296"/>
            <a:chExt cx="369566" cy="360000"/>
          </a:xfrm>
        </p:grpSpPr>
        <p:pic>
          <p:nvPicPr>
            <p:cNvPr id="29" name="Picture 7" descr="\\Servidor-82\tai$\TAI\Blackboard\Layout\Zug\Recebidos_ZUG\_PDF\botoes_separados\bullets\bullet_vermelho_4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7718" y="3149296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CaixaDeTexto 29"/>
            <p:cNvSpPr txBox="1"/>
            <p:nvPr/>
          </p:nvSpPr>
          <p:spPr>
            <a:xfrm>
              <a:off x="6388152" y="3207974"/>
              <a:ext cx="360049" cy="2616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pt-BR" sz="1100" dirty="0" smtClean="0">
                  <a:solidFill>
                    <a:schemeClr val="bg1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1</a:t>
              </a:r>
              <a:endParaRPr lang="pt-BR" sz="1100" dirty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35" name="Grupo 19"/>
          <p:cNvGrpSpPr>
            <a:grpSpLocks/>
          </p:cNvGrpSpPr>
          <p:nvPr/>
        </p:nvGrpSpPr>
        <p:grpSpPr bwMode="auto">
          <a:xfrm>
            <a:off x="401426" y="2340156"/>
            <a:ext cx="369888" cy="360362"/>
            <a:chOff x="6388152" y="3149296"/>
            <a:chExt cx="369566" cy="360000"/>
          </a:xfrm>
        </p:grpSpPr>
        <p:pic>
          <p:nvPicPr>
            <p:cNvPr id="36" name="Picture 7" descr="\\Servidor-82\tai$\TAI\Blackboard\Layout\Zug\Recebidos_ZUG\_PDF\botoes_separados\bullets\bullet_vermelho_4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7718" y="3149296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CaixaDeTexto 36"/>
            <p:cNvSpPr txBox="1"/>
            <p:nvPr/>
          </p:nvSpPr>
          <p:spPr>
            <a:xfrm>
              <a:off x="6388152" y="3207974"/>
              <a:ext cx="360049" cy="2616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pt-BR" sz="1100" dirty="0" smtClean="0">
                  <a:solidFill>
                    <a:schemeClr val="bg1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2</a:t>
              </a:r>
              <a:endParaRPr lang="pt-BR" sz="1100" dirty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38" name="Grupo 19"/>
          <p:cNvGrpSpPr>
            <a:grpSpLocks/>
          </p:cNvGrpSpPr>
          <p:nvPr/>
        </p:nvGrpSpPr>
        <p:grpSpPr bwMode="auto">
          <a:xfrm>
            <a:off x="4435183" y="2985758"/>
            <a:ext cx="369888" cy="360362"/>
            <a:chOff x="6388152" y="3149296"/>
            <a:chExt cx="369566" cy="360000"/>
          </a:xfrm>
        </p:grpSpPr>
        <p:pic>
          <p:nvPicPr>
            <p:cNvPr id="39" name="Picture 7" descr="\\Servidor-82\tai$\TAI\Blackboard\Layout\Zug\Recebidos_ZUG\_PDF\botoes_separados\bullets\bullet_vermelho_4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7718" y="3149296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CaixaDeTexto 39"/>
            <p:cNvSpPr txBox="1"/>
            <p:nvPr/>
          </p:nvSpPr>
          <p:spPr>
            <a:xfrm>
              <a:off x="6388152" y="3207974"/>
              <a:ext cx="360049" cy="2616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pt-BR" sz="1100" dirty="0" smtClean="0">
                  <a:solidFill>
                    <a:schemeClr val="bg1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2</a:t>
              </a:r>
              <a:endParaRPr lang="pt-BR" sz="1100" dirty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41" name="Grupo 19"/>
          <p:cNvGrpSpPr>
            <a:grpSpLocks/>
          </p:cNvGrpSpPr>
          <p:nvPr/>
        </p:nvGrpSpPr>
        <p:grpSpPr bwMode="auto">
          <a:xfrm>
            <a:off x="939542" y="4617811"/>
            <a:ext cx="369888" cy="360362"/>
            <a:chOff x="6388152" y="3149296"/>
            <a:chExt cx="369566" cy="360000"/>
          </a:xfrm>
        </p:grpSpPr>
        <p:pic>
          <p:nvPicPr>
            <p:cNvPr id="42" name="Picture 7" descr="\\Servidor-82\tai$\TAI\Blackboard\Layout\Zug\Recebidos_ZUG\_PDF\botoes_separados\bullets\bullet_vermelho_4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7718" y="3149296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" name="CaixaDeTexto 42"/>
            <p:cNvSpPr txBox="1"/>
            <p:nvPr/>
          </p:nvSpPr>
          <p:spPr>
            <a:xfrm>
              <a:off x="6388152" y="3207974"/>
              <a:ext cx="360049" cy="2616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pt-BR" sz="1100" dirty="0" smtClean="0">
                  <a:solidFill>
                    <a:schemeClr val="bg1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3</a:t>
              </a:r>
              <a:endParaRPr lang="pt-BR" sz="1100" dirty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44" name="Grupo 19"/>
          <p:cNvGrpSpPr>
            <a:grpSpLocks/>
          </p:cNvGrpSpPr>
          <p:nvPr/>
        </p:nvGrpSpPr>
        <p:grpSpPr bwMode="auto">
          <a:xfrm>
            <a:off x="3300335" y="5555147"/>
            <a:ext cx="369888" cy="360362"/>
            <a:chOff x="6388152" y="3149296"/>
            <a:chExt cx="369566" cy="360000"/>
          </a:xfrm>
        </p:grpSpPr>
        <p:pic>
          <p:nvPicPr>
            <p:cNvPr id="45" name="Picture 7" descr="\\Servidor-82\tai$\TAI\Blackboard\Layout\Zug\Recebidos_ZUG\_PDF\botoes_separados\bullets\bullet_vermelho_4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7718" y="3149296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CaixaDeTexto 45"/>
            <p:cNvSpPr txBox="1"/>
            <p:nvPr/>
          </p:nvSpPr>
          <p:spPr>
            <a:xfrm>
              <a:off x="6388152" y="3207974"/>
              <a:ext cx="360049" cy="2616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pt-BR" sz="1100" dirty="0" smtClean="0">
                  <a:solidFill>
                    <a:schemeClr val="bg1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4</a:t>
              </a:r>
              <a:endParaRPr lang="pt-BR" sz="1100" dirty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20" name="Retângulo 19"/>
          <p:cNvSpPr/>
          <p:nvPr/>
        </p:nvSpPr>
        <p:spPr>
          <a:xfrm>
            <a:off x="5629274" y="1352587"/>
            <a:ext cx="3343275" cy="1887010"/>
          </a:xfrm>
          <a:prstGeom prst="rect">
            <a:avLst/>
          </a:prstGeom>
          <a:solidFill>
            <a:srgbClr val="F8F8F8">
              <a:alpha val="94902"/>
            </a:srgbClr>
          </a:solidFill>
          <a:ln w="19050">
            <a:solidFill>
              <a:srgbClr val="C00000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80000" rIns="180000" bIns="18000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Você pode votar de duas maneiras:</a:t>
            </a:r>
          </a:p>
          <a:p>
            <a:pPr marL="171450" indent="-171450" fontAlgn="auto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Pelo aplicativo </a:t>
            </a:r>
            <a:r>
              <a:rPr lang="pt-BR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Responseware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em seu celular ou </a:t>
            </a:r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tablet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ou</a:t>
            </a:r>
          </a:p>
          <a:p>
            <a:pPr marL="171450" indent="-171450" fontAlgn="auto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Acessando o endereço 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  <a:hlinkClick r:id="rId6"/>
              </a:rPr>
              <a:t>http://www.rwpoll.com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>
              <a:spcAft>
                <a:spcPts val="600"/>
              </a:spcAft>
              <a:defRPr/>
            </a:pP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Insira o número da sessão informada pelo professor e 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clique em </a:t>
            </a:r>
            <a:r>
              <a:rPr lang="pt-BR" sz="12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Join</a:t>
            </a:r>
            <a:r>
              <a:rPr lang="pt-BR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pt-BR" sz="12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Session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pt-BR" sz="1200" b="1" dirty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8" name="Retângulo 47"/>
          <p:cNvSpPr/>
          <p:nvPr/>
        </p:nvSpPr>
        <p:spPr>
          <a:xfrm>
            <a:off x="5629273" y="4797734"/>
            <a:ext cx="3343275" cy="732848"/>
          </a:xfrm>
          <a:prstGeom prst="rect">
            <a:avLst/>
          </a:prstGeom>
          <a:solidFill>
            <a:srgbClr val="F8F8F8">
              <a:alpha val="94902"/>
            </a:srgbClr>
          </a:solidFill>
          <a:ln w="19050">
            <a:solidFill>
              <a:srgbClr val="C00000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80000" rIns="180000" bIns="18000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Informe o e-mail cadastrado e clique em </a:t>
            </a:r>
            <a:r>
              <a:rPr lang="pt-BR" sz="12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Sign</a:t>
            </a:r>
            <a:r>
              <a:rPr lang="pt-BR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In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pt-BR" sz="1200" b="1" dirty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2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49" y="711718"/>
            <a:ext cx="4053076" cy="1787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24" y="2796733"/>
            <a:ext cx="4076700" cy="151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latin typeface="Verdana"/>
                <a:cs typeface="Verdana"/>
              </a:rPr>
              <a:t>Votação</a:t>
            </a:r>
            <a:endParaRPr lang="en-US" dirty="0">
              <a:latin typeface="Verdana"/>
              <a:cs typeface="Verdana"/>
            </a:endParaRPr>
          </a:p>
          <a:p>
            <a:endParaRPr lang="en-US" dirty="0"/>
          </a:p>
        </p:txBody>
      </p:sp>
      <p:sp>
        <p:nvSpPr>
          <p:cNvPr id="20" name="Retângulo 19"/>
          <p:cNvSpPr/>
          <p:nvPr/>
        </p:nvSpPr>
        <p:spPr>
          <a:xfrm>
            <a:off x="4633912" y="1047423"/>
            <a:ext cx="3652838" cy="548182"/>
          </a:xfrm>
          <a:prstGeom prst="rect">
            <a:avLst/>
          </a:prstGeom>
          <a:solidFill>
            <a:srgbClr val="F8F8F8">
              <a:alpha val="94902"/>
            </a:srgbClr>
          </a:solidFill>
          <a:ln w="19050">
            <a:solidFill>
              <a:srgbClr val="C00000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80000" rIns="180000" bIns="18000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Informe a senha cadastrada e clique em </a:t>
            </a:r>
            <a:r>
              <a:rPr lang="pt-BR" sz="12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Sign</a:t>
            </a:r>
            <a:r>
              <a:rPr lang="pt-BR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In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pt-BR" sz="1200" b="1" dirty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4633912" y="3136050"/>
            <a:ext cx="3652838" cy="548182"/>
          </a:xfrm>
          <a:prstGeom prst="rect">
            <a:avLst/>
          </a:prstGeom>
          <a:solidFill>
            <a:srgbClr val="F8F8F8">
              <a:alpha val="94902"/>
            </a:srgbClr>
          </a:solidFill>
          <a:ln w="19050">
            <a:solidFill>
              <a:srgbClr val="C00000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80000" rIns="180000" bIns="18000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Confira seu </a:t>
            </a:r>
            <a:r>
              <a:rPr lang="pt-B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login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e clique em </a:t>
            </a:r>
            <a:r>
              <a:rPr lang="pt-BR" sz="12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Join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ou </a:t>
            </a:r>
            <a:r>
              <a:rPr lang="pt-BR" sz="12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Submit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pt-BR" sz="1200" b="1" dirty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21" name="Grupo 19"/>
          <p:cNvGrpSpPr>
            <a:grpSpLocks/>
          </p:cNvGrpSpPr>
          <p:nvPr/>
        </p:nvGrpSpPr>
        <p:grpSpPr bwMode="auto">
          <a:xfrm>
            <a:off x="2469712" y="2302707"/>
            <a:ext cx="369888" cy="360362"/>
            <a:chOff x="6388152" y="3149296"/>
            <a:chExt cx="369566" cy="360000"/>
          </a:xfrm>
        </p:grpSpPr>
        <p:pic>
          <p:nvPicPr>
            <p:cNvPr id="22" name="Picture 7" descr="\\Servidor-82\tai$\TAI\Blackboard\Layout\Zug\Recebidos_ZUG\_PDF\botoes_separados\bullets\bullet_vermelho_4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7718" y="3149296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CaixaDeTexto 22"/>
            <p:cNvSpPr txBox="1"/>
            <p:nvPr/>
          </p:nvSpPr>
          <p:spPr>
            <a:xfrm>
              <a:off x="6388152" y="3207974"/>
              <a:ext cx="360049" cy="2616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pt-BR" sz="1100" dirty="0" smtClean="0">
                  <a:solidFill>
                    <a:schemeClr val="bg1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6</a:t>
              </a:r>
              <a:endParaRPr lang="pt-BR" sz="1100" dirty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25" name="Retângulo 24"/>
          <p:cNvSpPr/>
          <p:nvPr/>
        </p:nvSpPr>
        <p:spPr>
          <a:xfrm>
            <a:off x="4633912" y="5146079"/>
            <a:ext cx="3652838" cy="917513"/>
          </a:xfrm>
          <a:prstGeom prst="rect">
            <a:avLst/>
          </a:prstGeom>
          <a:solidFill>
            <a:srgbClr val="F8F8F8">
              <a:alpha val="94902"/>
            </a:srgbClr>
          </a:solidFill>
          <a:ln w="19050">
            <a:solidFill>
              <a:srgbClr val="C00000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80000" rIns="180000" bIns="18000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Caso visualize a mensagem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pt-BR" sz="12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Please</a:t>
            </a:r>
            <a:r>
              <a:rPr lang="pt-BR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pt-BR" sz="12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wait</a:t>
            </a:r>
            <a:r>
              <a:rPr lang="pt-BR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for </a:t>
            </a:r>
            <a:r>
              <a:rPr lang="pt-BR" sz="12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your</a:t>
            </a:r>
            <a:r>
              <a:rPr lang="pt-BR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pt-BR" sz="12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presenter</a:t>
            </a:r>
            <a:r>
              <a:rPr lang="pt-BR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pt-BR" sz="12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to</a:t>
            </a:r>
            <a:r>
              <a:rPr lang="pt-BR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open </a:t>
            </a:r>
            <a:r>
              <a:rPr lang="pt-BR" sz="12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pooling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aguarde o professor abrir a votação.</a:t>
            </a: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26" name="Grupo 19"/>
          <p:cNvGrpSpPr>
            <a:grpSpLocks/>
          </p:cNvGrpSpPr>
          <p:nvPr/>
        </p:nvGrpSpPr>
        <p:grpSpPr bwMode="auto">
          <a:xfrm>
            <a:off x="3838574" y="4123939"/>
            <a:ext cx="369888" cy="360362"/>
            <a:chOff x="6388152" y="3149296"/>
            <a:chExt cx="369566" cy="360000"/>
          </a:xfrm>
        </p:grpSpPr>
        <p:pic>
          <p:nvPicPr>
            <p:cNvPr id="27" name="Picture 7" descr="\\Servidor-82\tai$\TAI\Blackboard\Layout\Zug\Recebidos_ZUG\_PDF\botoes_separados\bullets\bullet_vermelho_4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7718" y="3149296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CaixaDeTexto 27"/>
            <p:cNvSpPr txBox="1"/>
            <p:nvPr/>
          </p:nvSpPr>
          <p:spPr>
            <a:xfrm>
              <a:off x="6388152" y="3207974"/>
              <a:ext cx="360049" cy="2616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pt-BR" sz="1100" dirty="0" smtClean="0">
                  <a:solidFill>
                    <a:schemeClr val="bg1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7</a:t>
              </a:r>
              <a:endParaRPr lang="pt-BR" sz="1100" dirty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29" name="Grupo 19"/>
          <p:cNvGrpSpPr>
            <a:grpSpLocks/>
          </p:cNvGrpSpPr>
          <p:nvPr/>
        </p:nvGrpSpPr>
        <p:grpSpPr bwMode="auto">
          <a:xfrm>
            <a:off x="381000" y="1593264"/>
            <a:ext cx="369888" cy="360362"/>
            <a:chOff x="6388152" y="3149296"/>
            <a:chExt cx="369566" cy="360000"/>
          </a:xfrm>
        </p:grpSpPr>
        <p:pic>
          <p:nvPicPr>
            <p:cNvPr id="30" name="Picture 7" descr="\\Servidor-82\tai$\TAI\Blackboard\Layout\Zug\Recebidos_ZUG\_PDF\botoes_separados\bullets\bullet_vermelho_4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7718" y="3149296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CaixaDeTexto 30"/>
            <p:cNvSpPr txBox="1"/>
            <p:nvPr/>
          </p:nvSpPr>
          <p:spPr>
            <a:xfrm>
              <a:off x="6388152" y="3207974"/>
              <a:ext cx="360049" cy="2616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pt-BR" sz="1100" dirty="0" smtClean="0">
                  <a:solidFill>
                    <a:schemeClr val="bg1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5</a:t>
              </a:r>
              <a:endParaRPr lang="pt-BR" sz="1100" dirty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81" y="4596004"/>
            <a:ext cx="3481387" cy="1888596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46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714" y="923925"/>
            <a:ext cx="1373769" cy="2318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latin typeface="Verdana"/>
                <a:cs typeface="Verdana"/>
              </a:rPr>
              <a:t>Como saber se o </a:t>
            </a:r>
            <a:r>
              <a:rPr lang="en-US" dirty="0" err="1" smtClean="0">
                <a:latin typeface="Verdana"/>
                <a:cs typeface="Verdana"/>
              </a:rPr>
              <a:t>voto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foi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computado</a:t>
            </a:r>
            <a:r>
              <a:rPr lang="en-US" dirty="0" smtClean="0">
                <a:latin typeface="Verdana"/>
                <a:cs typeface="Verdana"/>
              </a:rPr>
              <a:t>?</a:t>
            </a:r>
            <a:endParaRPr lang="en-US" dirty="0">
              <a:latin typeface="Verdana"/>
              <a:cs typeface="Verdana"/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2208369" y="1439570"/>
            <a:ext cx="2877981" cy="1179124"/>
          </a:xfrm>
          <a:prstGeom prst="rect">
            <a:avLst/>
          </a:prstGeom>
          <a:solidFill>
            <a:srgbClr val="F8F8F8">
              <a:alpha val="94902"/>
            </a:srgbClr>
          </a:solidFill>
          <a:ln w="19050">
            <a:solidFill>
              <a:srgbClr val="C00000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80000" rIns="180000" bIns="18000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Ao selecionar uma alternativa ela ficará em destaque. </a:t>
            </a:r>
          </a:p>
          <a:p>
            <a:pPr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Isso indica que seu voto foi computado.</a:t>
            </a: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4" y="3795713"/>
            <a:ext cx="4976813" cy="2720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5389719" y="4419069"/>
            <a:ext cx="3505201" cy="917513"/>
          </a:xfrm>
          <a:prstGeom prst="rect">
            <a:avLst/>
          </a:prstGeom>
          <a:solidFill>
            <a:srgbClr val="F8F8F8">
              <a:alpha val="94902"/>
            </a:srgbClr>
          </a:solidFill>
          <a:ln w="19050">
            <a:solidFill>
              <a:srgbClr val="C00000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80000" rIns="180000" bIns="18000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Ao término da votação será exibido o gráfico com o resultado de toda a turma, além da sua resposta.</a:t>
            </a: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847850" y="2933700"/>
            <a:ext cx="331944" cy="30914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1118714" y="6105525"/>
            <a:ext cx="686884" cy="40551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349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A0E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/>
          <p:cNvSpPr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39534" y="3636044"/>
            <a:ext cx="30610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400" dirty="0" smtClean="0">
                <a:solidFill>
                  <a:schemeClr val="bg1"/>
                </a:solidFill>
                <a:latin typeface="Verdana"/>
                <a:cs typeface="Verdana"/>
              </a:rPr>
              <a:t>www.insper.edu.br</a:t>
            </a:r>
            <a:endParaRPr lang="en-US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298" y="2844822"/>
            <a:ext cx="1732955" cy="6125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894</TotalTime>
  <Words>301</Words>
  <Application>Microsoft Office PowerPoint</Application>
  <PresentationFormat>Apresentação na tela (4:3)</PresentationFormat>
  <Paragraphs>54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MM4</dc:creator>
  <cp:lastModifiedBy>Silvia Fernanda Correa</cp:lastModifiedBy>
  <cp:revision>114</cp:revision>
  <dcterms:created xsi:type="dcterms:W3CDTF">2014-04-17T20:05:08Z</dcterms:created>
  <dcterms:modified xsi:type="dcterms:W3CDTF">2016-03-31T12:44:25Z</dcterms:modified>
</cp:coreProperties>
</file>