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26"/>
    <a:srgbClr val="414042"/>
    <a:srgbClr val="BCBEC0"/>
    <a:srgbClr val="E6E7E8"/>
    <a:srgbClr val="272727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60" autoAdjust="0"/>
  </p:normalViewPr>
  <p:slideViewPr>
    <p:cSldViewPr>
      <p:cViewPr>
        <p:scale>
          <a:sx n="100" d="100"/>
          <a:sy n="100" d="100"/>
        </p:scale>
        <p:origin x="-29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89427-0C87-8F46-9A56-1E895776FD5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DD20E-D274-1E47-AA3C-E298E06153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3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-5293096" y="-7516216"/>
            <a:ext cx="14473608" cy="8496944"/>
          </a:xfrm>
          <a:prstGeom prst="ellipse">
            <a:avLst/>
          </a:prstGeom>
          <a:solidFill>
            <a:srgbClr val="C000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323794" y="187301"/>
            <a:ext cx="5472342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1"/>
          </p:nvPr>
        </p:nvSpPr>
        <p:spPr>
          <a:xfrm>
            <a:off x="395288" y="1340768"/>
            <a:ext cx="82804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1026" name="Picture 2" descr="Ensino Superior e Pesquisa em Negócios, Economia e Direito | Ins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102472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41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 userDrawn="1"/>
        </p:nvSpPr>
        <p:spPr>
          <a:xfrm>
            <a:off x="-2916832" y="-459432"/>
            <a:ext cx="7416824" cy="7704856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 userDrawn="1"/>
        </p:nvSpPr>
        <p:spPr>
          <a:xfrm>
            <a:off x="-5293096" y="-7516216"/>
            <a:ext cx="14473608" cy="8496944"/>
          </a:xfrm>
          <a:prstGeom prst="ellipse">
            <a:avLst/>
          </a:prstGeom>
          <a:solidFill>
            <a:srgbClr val="C000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323794" y="187301"/>
            <a:ext cx="5472342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pic>
        <p:nvPicPr>
          <p:cNvPr id="1026" name="Picture 2" descr="Ensino Superior e Pesquisa em Negócios, Economia e Direito | Ins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102472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4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528" y="-3801871"/>
            <a:ext cx="9489278" cy="10659871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96336" y="476672"/>
            <a:ext cx="1152004" cy="406590"/>
          </a:xfrm>
          <a:prstGeom prst="rect">
            <a:avLst/>
          </a:prstGeom>
        </p:spPr>
      </p:pic>
      <p:sp>
        <p:nvSpPr>
          <p:cNvPr id="13" name="Espaço Reservado para Conteúdo 12"/>
          <p:cNvSpPr>
            <a:spLocks noGrp="1"/>
          </p:cNvSpPr>
          <p:nvPr>
            <p:ph sz="quarter" idx="10"/>
          </p:nvPr>
        </p:nvSpPr>
        <p:spPr>
          <a:xfrm>
            <a:off x="539750" y="3111351"/>
            <a:ext cx="640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2400" b="1" dirty="0" smtClean="0">
                <a:solidFill>
                  <a:schemeClr val="bg1"/>
                </a:solidFill>
                <a:latin typeface="Verdana"/>
                <a:cs typeface="Verdana"/>
              </a:defRPr>
            </a:lvl1pPr>
            <a:lvl2pPr>
              <a:defRPr lang="pt-BR" sz="1800" dirty="0" smtClean="0"/>
            </a:lvl2pPr>
            <a:lvl3pPr>
              <a:defRPr lang="pt-BR" sz="1800" dirty="0" smtClean="0"/>
            </a:lvl3pPr>
            <a:lvl4pPr>
              <a:defRPr lang="pt-BR" sz="1800" dirty="0" smtClean="0"/>
            </a:lvl4pPr>
            <a:lvl5pPr>
              <a:defRPr lang="pt-BR" sz="1800" dirty="0"/>
            </a:lvl5pPr>
          </a:lstStyle>
          <a:p>
            <a:pPr marL="0"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/>
          </p:nvPr>
        </p:nvSpPr>
        <p:spPr>
          <a:xfrm>
            <a:off x="611188" y="5960313"/>
            <a:ext cx="60490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pt-BR" sz="1800" b="0" smtClean="0">
                <a:solidFill>
                  <a:srgbClr val="414042"/>
                </a:solidFill>
                <a:latin typeface="Verdana"/>
                <a:ea typeface="ヒラギノ角ゴ Pro W3" charset="0"/>
                <a:cs typeface="Verdana"/>
              </a:defRPr>
            </a:lvl1pPr>
            <a:lvl2pPr marL="457200" indent="0">
              <a:buNone/>
              <a:defRPr lang="pt-BR" sz="1400" b="1" smtClean="0">
                <a:solidFill>
                  <a:srgbClr val="0F2151"/>
                </a:solidFill>
                <a:latin typeface="Arial Narrow" charset="0"/>
                <a:ea typeface="ヒラギノ角ゴ Pro W3" charset="0"/>
                <a:cs typeface="ヒラギノ角ゴ Pro W3" charset="0"/>
              </a:defRPr>
            </a:lvl2pPr>
            <a:lvl3pPr marL="914400" indent="0">
              <a:buNone/>
              <a:defRPr lang="pt-BR" sz="1400" b="1" smtClean="0">
                <a:solidFill>
                  <a:srgbClr val="0F2151"/>
                </a:solidFill>
                <a:latin typeface="Arial Narrow" charset="0"/>
                <a:ea typeface="ヒラギノ角ゴ Pro W3" charset="0"/>
                <a:cs typeface="ヒラギノ角ゴ Pro W3" charset="0"/>
              </a:defRPr>
            </a:lvl3pPr>
            <a:lvl4pPr marL="1371600" indent="0">
              <a:buNone/>
              <a:defRPr lang="pt-BR" sz="1400" b="1" smtClean="0">
                <a:solidFill>
                  <a:srgbClr val="0F2151"/>
                </a:solidFill>
                <a:latin typeface="Arial Narrow" charset="0"/>
                <a:ea typeface="ヒラギノ角ゴ Pro W3" charset="0"/>
                <a:cs typeface="ヒラギノ角ゴ Pro W3" charset="0"/>
              </a:defRPr>
            </a:lvl4pPr>
            <a:lvl5pPr marL="1828800" indent="0">
              <a:buNone/>
              <a:defRPr lang="pt-BR" sz="1400" b="1">
                <a:solidFill>
                  <a:srgbClr val="0F2151"/>
                </a:solidFill>
                <a:latin typeface="Arial Narrow" charset="0"/>
                <a:ea typeface="ヒラギノ角ゴ Pro W3" charset="0"/>
                <a:cs typeface="ヒラギノ角ゴ Pro W3" charset="0"/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Clique para editar o texto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73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6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45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Como funciona o </a:t>
            </a:r>
            <a:r>
              <a:rPr lang="pt-BR" dirty="0" err="1" smtClean="0"/>
              <a:t>votador</a:t>
            </a:r>
            <a:r>
              <a:rPr lang="pt-BR" dirty="0" smtClean="0"/>
              <a:t> físico</a:t>
            </a:r>
            <a:endParaRPr lang="pt-BR" dirty="0"/>
          </a:p>
        </p:txBody>
      </p:sp>
      <p:pic>
        <p:nvPicPr>
          <p:cNvPr id="4" name="Picture 5" descr="Sem tít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83" y="2177156"/>
            <a:ext cx="1339354" cy="21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5536953" y="4835872"/>
            <a:ext cx="2635447" cy="161746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pt-BR" sz="1400" dirty="0" smtClean="0"/>
              <a:t>A opção selecionada aparece </a:t>
            </a:r>
            <a:r>
              <a:rPr lang="pt-BR" sz="1400" dirty="0"/>
              <a:t>no visor.</a:t>
            </a:r>
          </a:p>
          <a:p>
            <a:pPr>
              <a:spcBef>
                <a:spcPts val="600"/>
              </a:spcBef>
            </a:pPr>
            <a:r>
              <a:rPr lang="pt-BR" sz="1400" b="1" dirty="0" smtClean="0"/>
              <a:t>Fique atento: </a:t>
            </a:r>
            <a:r>
              <a:rPr lang="pt-BR" sz="1400" dirty="0" smtClean="0"/>
              <a:t>é o professor quem define se o </a:t>
            </a:r>
            <a:r>
              <a:rPr lang="pt-BR" sz="1400" dirty="0"/>
              <a:t>voto válido é o primeiro </a:t>
            </a:r>
            <a:r>
              <a:rPr lang="pt-BR" sz="1400" dirty="0" smtClean="0"/>
              <a:t>ou </a:t>
            </a:r>
            <a:r>
              <a:rPr lang="pt-BR" sz="1400" dirty="0"/>
              <a:t>o </a:t>
            </a:r>
            <a:r>
              <a:rPr lang="pt-BR" sz="1400" smtClean="0"/>
              <a:t>último selecionado.</a:t>
            </a:r>
            <a:endParaRPr lang="pt-BR" sz="1400" dirty="0"/>
          </a:p>
        </p:txBody>
      </p:sp>
      <p:pic>
        <p:nvPicPr>
          <p:cNvPr id="12" name="Picture 5" descr="Sem títu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 t="31213" r="17530" b="20708"/>
          <a:stretch/>
        </p:blipFill>
        <p:spPr bwMode="auto">
          <a:xfrm>
            <a:off x="5004048" y="2278968"/>
            <a:ext cx="1584176" cy="180332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6432242" y="2888852"/>
            <a:ext cx="2419423" cy="137910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 smtClean="0"/>
              <a:t>Uma vez aberta a votação, selecione uma das opções, que vão de </a:t>
            </a:r>
            <a:r>
              <a:rPr lang="pt-BR" sz="1400" dirty="0"/>
              <a:t>1/A </a:t>
            </a:r>
            <a:r>
              <a:rPr lang="pt-BR" sz="1400" dirty="0" err="1"/>
              <a:t>a</a:t>
            </a:r>
            <a:r>
              <a:rPr lang="pt-BR" sz="1400" dirty="0"/>
              <a:t> 0/J</a:t>
            </a:r>
            <a:r>
              <a:rPr lang="pt-BR" sz="1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pt-BR" sz="1400" dirty="0"/>
              <a:t>A luz verde indica que seu voto foi computado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13" name="Picture 5" descr="Sem títu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0" t="15717" r="50016" b="70076"/>
          <a:stretch/>
        </p:blipFill>
        <p:spPr bwMode="auto">
          <a:xfrm>
            <a:off x="4689326" y="4791627"/>
            <a:ext cx="689186" cy="52753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Sem títu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4" t="23691" r="15775" b="67893"/>
          <a:stretch/>
        </p:blipFill>
        <p:spPr bwMode="auto">
          <a:xfrm>
            <a:off x="6660232" y="2276872"/>
            <a:ext cx="432048" cy="43618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de cantos arredondados 21"/>
          <p:cNvSpPr/>
          <p:nvPr/>
        </p:nvSpPr>
        <p:spPr>
          <a:xfrm>
            <a:off x="4572001" y="1461879"/>
            <a:ext cx="1656184" cy="3405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pt-BR" sz="1400" dirty="0" smtClean="0"/>
              <a:t>Não precisa ligar.</a:t>
            </a:r>
            <a:endParaRPr lang="pt-BR" sz="14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3779912" y="1304824"/>
            <a:ext cx="684016" cy="684016"/>
            <a:chOff x="3779912" y="1304824"/>
            <a:chExt cx="684016" cy="684016"/>
          </a:xfrm>
        </p:grpSpPr>
        <p:sp>
          <p:nvSpPr>
            <p:cNvPr id="17" name="Elipse 16"/>
            <p:cNvSpPr/>
            <p:nvPr/>
          </p:nvSpPr>
          <p:spPr>
            <a:xfrm>
              <a:off x="3814096" y="1332532"/>
              <a:ext cx="613907" cy="6139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2" name="Picture 4" descr="one, round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304824"/>
              <a:ext cx="684016" cy="68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/>
          <p:cNvGrpSpPr/>
          <p:nvPr/>
        </p:nvGrpSpPr>
        <p:grpSpPr>
          <a:xfrm>
            <a:off x="4176016" y="2892422"/>
            <a:ext cx="684016" cy="684016"/>
            <a:chOff x="4176016" y="2781048"/>
            <a:chExt cx="684016" cy="684016"/>
          </a:xfrm>
        </p:grpSpPr>
        <p:sp>
          <p:nvSpPr>
            <p:cNvPr id="26" name="Elipse 25"/>
            <p:cNvSpPr/>
            <p:nvPr/>
          </p:nvSpPr>
          <p:spPr>
            <a:xfrm>
              <a:off x="4211070" y="2807990"/>
              <a:ext cx="613907" cy="6139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4" name="Picture 6" descr="round, two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016" y="2781048"/>
              <a:ext cx="684016" cy="68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o 22"/>
          <p:cNvGrpSpPr/>
          <p:nvPr/>
        </p:nvGrpSpPr>
        <p:grpSpPr>
          <a:xfrm>
            <a:off x="3887984" y="4473176"/>
            <a:ext cx="684016" cy="684016"/>
            <a:chOff x="3887984" y="4473176"/>
            <a:chExt cx="684016" cy="684016"/>
          </a:xfrm>
        </p:grpSpPr>
        <p:sp>
          <p:nvSpPr>
            <p:cNvPr id="28" name="Elipse 27"/>
            <p:cNvSpPr/>
            <p:nvPr/>
          </p:nvSpPr>
          <p:spPr>
            <a:xfrm>
              <a:off x="3929552" y="4506341"/>
              <a:ext cx="613907" cy="6139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 descr="round, thre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984" y="4473176"/>
              <a:ext cx="684016" cy="68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o 4"/>
          <p:cNvGrpSpPr/>
          <p:nvPr/>
        </p:nvGrpSpPr>
        <p:grpSpPr>
          <a:xfrm>
            <a:off x="395536" y="4439334"/>
            <a:ext cx="2974956" cy="2014002"/>
            <a:chOff x="395536" y="4439334"/>
            <a:chExt cx="2974956" cy="2014002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395536" y="4439334"/>
              <a:ext cx="2974956" cy="2014002"/>
            </a:xfrm>
            <a:prstGeom prst="roundRect">
              <a:avLst>
                <a:gd name="adj" fmla="val 649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C00026"/>
              </a:solidFill>
            </a:ln>
            <a:effectLst/>
          </p:spPr>
          <p:txBody>
            <a:bodyPr wrap="square">
              <a:spAutoFit/>
            </a:bodyPr>
            <a:lstStyle/>
            <a:p>
              <a:pPr marL="720725" indent="-174625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As votações feitas antes da </a:t>
              </a:r>
              <a:r>
                <a:rPr lang="pt-BR" sz="1400" dirty="0"/>
                <a:t>abertura ou depois do tempo </a:t>
              </a:r>
              <a:r>
                <a:rPr lang="pt-BR" sz="1400" dirty="0" smtClean="0"/>
                <a:t>estipulado pelo professor não </a:t>
              </a:r>
              <a:r>
                <a:rPr lang="pt-BR" sz="1400" dirty="0"/>
                <a:t>serão </a:t>
              </a:r>
              <a:r>
                <a:rPr lang="pt-BR" sz="1400" dirty="0" smtClean="0"/>
                <a:t>computadas.</a:t>
              </a:r>
            </a:p>
            <a:p>
              <a:pPr marL="720725" indent="-174625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O botão </a:t>
              </a:r>
              <a:r>
                <a:rPr lang="pt-BR" sz="1400" i="1" dirty="0" err="1" smtClean="0"/>
                <a:t>Channel</a:t>
              </a:r>
              <a:r>
                <a:rPr lang="pt-BR" sz="1400" dirty="0" smtClean="0"/>
                <a:t> </a:t>
              </a:r>
              <a:r>
                <a:rPr lang="pt-BR" sz="1400" b="1" dirty="0" smtClean="0"/>
                <a:t>não deve </a:t>
              </a:r>
              <a:r>
                <a:rPr lang="pt-BR" sz="1400" dirty="0" smtClean="0"/>
                <a:t>ser utilizado, pois perde a conexão do aparelho com o receptor.</a:t>
              </a:r>
              <a:endParaRPr lang="pt-BR" sz="1400" dirty="0"/>
            </a:p>
          </p:txBody>
        </p:sp>
        <p:pic>
          <p:nvPicPr>
            <p:cNvPr id="25" name="Picture 5" descr="Sem títul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1" t="66212" r="60679" b="21372"/>
            <a:stretch/>
          </p:blipFill>
          <p:spPr bwMode="auto">
            <a:xfrm>
              <a:off x="509996" y="5581832"/>
              <a:ext cx="484388" cy="465698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alarm, clock, event, fast, hourglass, loading, measure, munite, remind, sand, sand watch, sandwatch, schedule, second, stopwatch, time, timed, timer, wait, watch, working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11" y="4565817"/>
              <a:ext cx="447359" cy="44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20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26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99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Insper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IrineuG@insper.edu.br</dc:creator>
  <cp:lastModifiedBy>Silvia Fernanda Corrêa</cp:lastModifiedBy>
  <cp:revision>202</cp:revision>
  <dcterms:created xsi:type="dcterms:W3CDTF">2014-01-27T16:14:41Z</dcterms:created>
  <dcterms:modified xsi:type="dcterms:W3CDTF">2015-07-28T18:16:07Z</dcterms:modified>
</cp:coreProperties>
</file>