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0"/>
  </p:notesMasterIdLst>
  <p:sldIdLst>
    <p:sldId id="269" r:id="rId2"/>
    <p:sldId id="270" r:id="rId3"/>
    <p:sldId id="273" r:id="rId4"/>
    <p:sldId id="274" r:id="rId5"/>
    <p:sldId id="276" r:id="rId6"/>
    <p:sldId id="277" r:id="rId7"/>
    <p:sldId id="278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EC0"/>
    <a:srgbClr val="C00026"/>
    <a:srgbClr val="BA0E2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210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198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3387-6852-4167-A065-1B417E5289FE}" type="datetimeFigureOut">
              <a:rPr lang="pt-BR" smtClean="0"/>
              <a:t>28/07/2015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B91E-A0DC-4A5F-B463-D7B8E7950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F2B7900D-0734-4F15-9F08-6F03FB6F6514}" type="datetimeFigureOut">
              <a:rPr lang="pt-BR" smtClean="0"/>
              <a:pPr/>
              <a:t>28/07/2015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subtítulo</a:t>
            </a:r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a data e o nome da área ou disciplina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963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1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ndo_ppt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F2B7900D-0734-4F15-9F08-6F03FB6F6514}" type="datetimeFigureOut">
              <a:rPr lang="pt-BR" smtClean="0"/>
              <a:pPr/>
              <a:t>28/07/2015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4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8" r:id="rId2"/>
    <p:sldLayoutId id="2147483662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00026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account.turningtechnologie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wpoll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966786" y="2384425"/>
            <a:ext cx="7343775" cy="714375"/>
          </a:xfrm>
        </p:spPr>
        <p:txBody>
          <a:bodyPr>
            <a:normAutofit fontScale="25000" lnSpcReduction="20000"/>
          </a:bodyPr>
          <a:lstStyle/>
          <a:p>
            <a:pPr lvl="0" defTabSz="4572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4400" dirty="0" err="1" smtClean="0">
                <a:latin typeface="Verdana"/>
                <a:cs typeface="Verdana"/>
              </a:rPr>
              <a:t>Responseware</a:t>
            </a:r>
            <a:endParaRPr lang="en-US" sz="14400" dirty="0">
              <a:latin typeface="Verdana"/>
              <a:cs typeface="Verdana"/>
            </a:endParaRPr>
          </a:p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Verdana"/>
                <a:cs typeface="Verdana"/>
              </a:rPr>
              <a:t>Como </a:t>
            </a:r>
            <a:r>
              <a:rPr lang="en-US" dirty="0" err="1" smtClean="0">
                <a:latin typeface="Verdana"/>
                <a:cs typeface="Verdana"/>
              </a:rPr>
              <a:t>cadastrar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seu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usuário</a:t>
            </a:r>
            <a:r>
              <a:rPr lang="en-US" dirty="0" smtClean="0">
                <a:latin typeface="Verdana"/>
                <a:cs typeface="Verdana"/>
              </a:rPr>
              <a:t> e </a:t>
            </a:r>
            <a:r>
              <a:rPr lang="en-US" dirty="0" err="1" smtClean="0">
                <a:latin typeface="Verdana"/>
                <a:cs typeface="Verdana"/>
              </a:rPr>
              <a:t>participar</a:t>
            </a:r>
            <a:r>
              <a:rPr lang="en-US" dirty="0" smtClean="0">
                <a:latin typeface="Verdana"/>
                <a:cs typeface="Verdana"/>
              </a:rPr>
              <a:t> da </a:t>
            </a:r>
            <a:r>
              <a:rPr lang="en-US" dirty="0" err="1" smtClean="0">
                <a:latin typeface="Verdana"/>
                <a:cs typeface="Verdana"/>
              </a:rPr>
              <a:t>votação</a:t>
            </a:r>
            <a:endParaRPr lang="en-US" dirty="0">
              <a:latin typeface="Verdana"/>
              <a:cs typeface="Verdana"/>
            </a:endParaRP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DEA – Desenvolvimento de Ensino e Aprendizagem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3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Verdana"/>
                <a:cs typeface="Verdana"/>
              </a:rPr>
              <a:t>Cadastro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Responseware</a:t>
            </a:r>
            <a:endParaRPr lang="en-US" dirty="0">
              <a:latin typeface="Verdana"/>
              <a:cs typeface="Verdana"/>
            </a:endParaRP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404939"/>
            <a:ext cx="4443412" cy="231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upo 19"/>
          <p:cNvGrpSpPr>
            <a:grpSpLocks/>
          </p:cNvGrpSpPr>
          <p:nvPr/>
        </p:nvGrpSpPr>
        <p:grpSpPr bwMode="auto">
          <a:xfrm>
            <a:off x="1640730" y="3116002"/>
            <a:ext cx="369888" cy="360362"/>
            <a:chOff x="6388152" y="3149296"/>
            <a:chExt cx="369566" cy="360000"/>
          </a:xfrm>
        </p:grpSpPr>
        <p:pic>
          <p:nvPicPr>
            <p:cNvPr id="18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CaixaDeTexto 18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2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5248274" y="1924717"/>
            <a:ext cx="3267076" cy="1363789"/>
          </a:xfrm>
          <a:prstGeom prst="rect">
            <a:avLst/>
          </a:prstGeom>
          <a:solidFill>
            <a:srgbClr val="F8F8F8">
              <a:alpha val="94902"/>
            </a:srgb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Acesse o endereço: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4"/>
              </a:rPr>
              <a:t>https://account.turningtechnologies.com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4"/>
              </a:rPr>
              <a:t>/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Insira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seu e-mail (de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preferência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 do Insper) no campo indicado e clique em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Create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account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1040655" y="4235525"/>
            <a:ext cx="4737894" cy="17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A500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66300"/>
                  </a:outerShdw>
                </a:effectLst>
              </a14:hiddenEffects>
            </a:ext>
          </a:extLst>
        </p:spPr>
      </p:pic>
      <p:sp>
        <p:nvSpPr>
          <p:cNvPr id="22" name="Retângulo 21"/>
          <p:cNvSpPr/>
          <p:nvPr/>
        </p:nvSpPr>
        <p:spPr>
          <a:xfrm>
            <a:off x="5248274" y="5123694"/>
            <a:ext cx="3267075" cy="732848"/>
          </a:xfrm>
          <a:prstGeom prst="rect">
            <a:avLst/>
          </a:prstGeom>
          <a:solidFill>
            <a:srgbClr val="F8F8F8">
              <a:alpha val="94902"/>
            </a:srgb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Será enviado um e-mail com o link que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direcionará você para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tela de cadastro.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1" name="Grupo 19"/>
          <p:cNvGrpSpPr>
            <a:grpSpLocks/>
          </p:cNvGrpSpPr>
          <p:nvPr/>
        </p:nvGrpSpPr>
        <p:grpSpPr bwMode="auto">
          <a:xfrm>
            <a:off x="1040655" y="2063425"/>
            <a:ext cx="369888" cy="360362"/>
            <a:chOff x="6388152" y="3149296"/>
            <a:chExt cx="369566" cy="360000"/>
          </a:xfrm>
        </p:grpSpPr>
        <p:pic>
          <p:nvPicPr>
            <p:cNvPr id="12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CaixaDeTexto 12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4" name="Grupo 19"/>
          <p:cNvGrpSpPr>
            <a:grpSpLocks/>
          </p:cNvGrpSpPr>
          <p:nvPr/>
        </p:nvGrpSpPr>
        <p:grpSpPr bwMode="auto">
          <a:xfrm>
            <a:off x="682625" y="5309937"/>
            <a:ext cx="369888" cy="360362"/>
            <a:chOff x="6388152" y="3149296"/>
            <a:chExt cx="369566" cy="360000"/>
          </a:xfrm>
        </p:grpSpPr>
        <p:pic>
          <p:nvPicPr>
            <p:cNvPr id="15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CaixaDeTexto 15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3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72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3155710"/>
            <a:ext cx="5189896" cy="293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32" y="705824"/>
            <a:ext cx="4017565" cy="226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Verdana"/>
                <a:cs typeface="Verdana"/>
              </a:rPr>
              <a:t>Cadastro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Responseware</a:t>
            </a:r>
            <a:endParaRPr lang="en-US" dirty="0">
              <a:latin typeface="Verdana"/>
              <a:cs typeface="Verdana"/>
            </a:endParaRPr>
          </a:p>
          <a:p>
            <a:endParaRPr lang="en-US" dirty="0"/>
          </a:p>
        </p:txBody>
      </p:sp>
      <p:grpSp>
        <p:nvGrpSpPr>
          <p:cNvPr id="17" name="Grupo 19"/>
          <p:cNvGrpSpPr>
            <a:grpSpLocks/>
          </p:cNvGrpSpPr>
          <p:nvPr/>
        </p:nvGrpSpPr>
        <p:grpSpPr bwMode="auto">
          <a:xfrm>
            <a:off x="1365298" y="2026314"/>
            <a:ext cx="369888" cy="360362"/>
            <a:chOff x="6388152" y="3149296"/>
            <a:chExt cx="369566" cy="360000"/>
          </a:xfrm>
        </p:grpSpPr>
        <p:pic>
          <p:nvPicPr>
            <p:cNvPr id="18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CaixaDeTexto 18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4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5584736" y="1650523"/>
            <a:ext cx="3340189" cy="732848"/>
          </a:xfrm>
          <a:prstGeom prst="rect">
            <a:avLst/>
          </a:prstGeom>
          <a:solidFill>
            <a:srgbClr val="F8F8F8">
              <a:alpha val="94902"/>
            </a:srgb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Escolha a opção 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am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Participant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clique em 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Next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3" name="Grupo 19"/>
          <p:cNvGrpSpPr>
            <a:grpSpLocks/>
          </p:cNvGrpSpPr>
          <p:nvPr/>
        </p:nvGrpSpPr>
        <p:grpSpPr bwMode="auto">
          <a:xfrm>
            <a:off x="4375197" y="2795348"/>
            <a:ext cx="369888" cy="360362"/>
            <a:chOff x="6388152" y="3149296"/>
            <a:chExt cx="369566" cy="360000"/>
          </a:xfrm>
        </p:grpSpPr>
        <p:pic>
          <p:nvPicPr>
            <p:cNvPr id="14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aixaDeTexto 14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5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1" name="Retângulo 20"/>
          <p:cNvSpPr/>
          <p:nvPr/>
        </p:nvSpPr>
        <p:spPr>
          <a:xfrm>
            <a:off x="5628158" y="3358845"/>
            <a:ext cx="3294280" cy="2564118"/>
          </a:xfrm>
          <a:prstGeom prst="rect">
            <a:avLst/>
          </a:prstGeom>
          <a:solidFill>
            <a:srgbClr val="F8F8F8">
              <a:alpha val="94902"/>
            </a:srgb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Preencha os campos:</a:t>
            </a:r>
          </a:p>
          <a:p>
            <a:pPr marL="171450" indent="-17145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First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Name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[informe seu nome]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Last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Name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[informe seu sobrenome]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User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ID: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[informe seu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login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mesmo que usa para acessar 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Blackboard].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Market: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Higher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Education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Country: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Brazil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Aceite os termos de uso e clique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 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Next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4" name="Grupo 19"/>
          <p:cNvGrpSpPr>
            <a:grpSpLocks/>
          </p:cNvGrpSpPr>
          <p:nvPr/>
        </p:nvGrpSpPr>
        <p:grpSpPr bwMode="auto">
          <a:xfrm>
            <a:off x="4782611" y="5906294"/>
            <a:ext cx="369888" cy="360362"/>
            <a:chOff x="6388152" y="3149296"/>
            <a:chExt cx="369566" cy="360000"/>
          </a:xfrm>
        </p:grpSpPr>
        <p:pic>
          <p:nvPicPr>
            <p:cNvPr id="25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CaixaDeTexto 25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7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2" name="Grupo 19"/>
          <p:cNvGrpSpPr>
            <a:grpSpLocks/>
          </p:cNvGrpSpPr>
          <p:nvPr/>
        </p:nvGrpSpPr>
        <p:grpSpPr bwMode="auto">
          <a:xfrm>
            <a:off x="161925" y="4264544"/>
            <a:ext cx="369888" cy="360362"/>
            <a:chOff x="6388152" y="3149296"/>
            <a:chExt cx="369566" cy="360000"/>
          </a:xfrm>
        </p:grpSpPr>
        <p:pic>
          <p:nvPicPr>
            <p:cNvPr id="23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CaixaDeTexto 26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6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5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1" y="781051"/>
            <a:ext cx="3879408" cy="18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Verdana"/>
                <a:cs typeface="Verdana"/>
              </a:rPr>
              <a:t>Cadastro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Responseware</a:t>
            </a:r>
            <a:endParaRPr lang="en-US" dirty="0">
              <a:latin typeface="Verdana"/>
              <a:cs typeface="Verdana"/>
            </a:endParaRPr>
          </a:p>
          <a:p>
            <a:endParaRPr lang="en-US" dirty="0"/>
          </a:p>
        </p:txBody>
      </p:sp>
      <p:grpSp>
        <p:nvGrpSpPr>
          <p:cNvPr id="17" name="Grupo 19"/>
          <p:cNvGrpSpPr>
            <a:grpSpLocks/>
          </p:cNvGrpSpPr>
          <p:nvPr/>
        </p:nvGrpSpPr>
        <p:grpSpPr bwMode="auto">
          <a:xfrm>
            <a:off x="3785157" y="2447539"/>
            <a:ext cx="369888" cy="360362"/>
            <a:chOff x="6388152" y="3149296"/>
            <a:chExt cx="369566" cy="360000"/>
          </a:xfrm>
        </p:grpSpPr>
        <p:pic>
          <p:nvPicPr>
            <p:cNvPr id="18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CaixaDeTexto 18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9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4795625" y="909582"/>
            <a:ext cx="3505201" cy="1594622"/>
          </a:xfrm>
          <a:prstGeom prst="rect">
            <a:avLst/>
          </a:prstGeom>
          <a:solidFill>
            <a:srgbClr val="F8F8F8">
              <a:alpha val="94902"/>
            </a:srgb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Informe uma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senha:</a:t>
            </a:r>
          </a:p>
          <a:p>
            <a:pPr marL="171450" indent="-17145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 8 dígitos</a:t>
            </a:r>
          </a:p>
          <a:p>
            <a:pPr marL="171450" indent="-17145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 pelo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menos uma letras minúscula</a:t>
            </a:r>
          </a:p>
          <a:p>
            <a:pPr marL="171450" indent="-17145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 pelo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menos uma letra maiúscula</a:t>
            </a:r>
          </a:p>
          <a:p>
            <a:pPr marL="171450" indent="-17145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 pelo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menos um número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1" y="2952750"/>
            <a:ext cx="3962400" cy="35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4795625" y="4301270"/>
            <a:ext cx="3505201" cy="809792"/>
          </a:xfrm>
          <a:prstGeom prst="rect">
            <a:avLst/>
          </a:prstGeom>
          <a:solidFill>
            <a:srgbClr val="F8F8F8">
              <a:alpha val="94902"/>
            </a:srgb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conta está criada!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Basta usar os dados cadastrados para votar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1" name="Grupo 19"/>
          <p:cNvGrpSpPr>
            <a:grpSpLocks/>
          </p:cNvGrpSpPr>
          <p:nvPr/>
        </p:nvGrpSpPr>
        <p:grpSpPr bwMode="auto">
          <a:xfrm>
            <a:off x="161925" y="1510506"/>
            <a:ext cx="369888" cy="360362"/>
            <a:chOff x="6388152" y="3149296"/>
            <a:chExt cx="369566" cy="360000"/>
          </a:xfrm>
        </p:grpSpPr>
        <p:pic>
          <p:nvPicPr>
            <p:cNvPr id="12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CaixaDeTexto 12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8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4" name="Grupo 19"/>
          <p:cNvGrpSpPr>
            <a:grpSpLocks/>
          </p:cNvGrpSpPr>
          <p:nvPr/>
        </p:nvGrpSpPr>
        <p:grpSpPr bwMode="auto">
          <a:xfrm>
            <a:off x="3712738" y="6316070"/>
            <a:ext cx="369888" cy="360362"/>
            <a:chOff x="6388152" y="3149296"/>
            <a:chExt cx="369566" cy="360000"/>
          </a:xfrm>
        </p:grpSpPr>
        <p:pic>
          <p:nvPicPr>
            <p:cNvPr id="15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CaixaDeTexto 20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10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2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54" y="4252086"/>
            <a:ext cx="3635574" cy="189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Verdana"/>
                <a:cs typeface="Verdana"/>
              </a:rPr>
              <a:t>Votação</a:t>
            </a:r>
            <a:endParaRPr lang="en-US" dirty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4" name="AutoShape 4" descr="Exibindo IMG_854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 descr="C:\Users\silviafc1\Desktop\IMG_85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55" y="933450"/>
            <a:ext cx="1816856" cy="272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792" y="1400543"/>
            <a:ext cx="3200232" cy="179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upo 19"/>
          <p:cNvGrpSpPr>
            <a:grpSpLocks/>
          </p:cNvGrpSpPr>
          <p:nvPr/>
        </p:nvGrpSpPr>
        <p:grpSpPr bwMode="auto">
          <a:xfrm>
            <a:off x="211695" y="1979794"/>
            <a:ext cx="369888" cy="360362"/>
            <a:chOff x="6388152" y="3149296"/>
            <a:chExt cx="369566" cy="360000"/>
          </a:xfrm>
        </p:grpSpPr>
        <p:pic>
          <p:nvPicPr>
            <p:cNvPr id="22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CaixaDeTexto 22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4" name="Grupo 19"/>
          <p:cNvGrpSpPr>
            <a:grpSpLocks/>
          </p:cNvGrpSpPr>
          <p:nvPr/>
        </p:nvGrpSpPr>
        <p:grpSpPr bwMode="auto">
          <a:xfrm>
            <a:off x="2285254" y="2985758"/>
            <a:ext cx="369888" cy="360362"/>
            <a:chOff x="6388152" y="3149296"/>
            <a:chExt cx="369566" cy="360000"/>
          </a:xfrm>
        </p:grpSpPr>
        <p:pic>
          <p:nvPicPr>
            <p:cNvPr id="29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CaixaDeTexto 29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5" name="Grupo 19"/>
          <p:cNvGrpSpPr>
            <a:grpSpLocks/>
          </p:cNvGrpSpPr>
          <p:nvPr/>
        </p:nvGrpSpPr>
        <p:grpSpPr bwMode="auto">
          <a:xfrm>
            <a:off x="401426" y="2340156"/>
            <a:ext cx="369888" cy="360362"/>
            <a:chOff x="6388152" y="3149296"/>
            <a:chExt cx="369566" cy="360000"/>
          </a:xfrm>
        </p:grpSpPr>
        <p:pic>
          <p:nvPicPr>
            <p:cNvPr id="36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CaixaDeTexto 36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2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8" name="Grupo 19"/>
          <p:cNvGrpSpPr>
            <a:grpSpLocks/>
          </p:cNvGrpSpPr>
          <p:nvPr/>
        </p:nvGrpSpPr>
        <p:grpSpPr bwMode="auto">
          <a:xfrm>
            <a:off x="4435183" y="2985758"/>
            <a:ext cx="369888" cy="360362"/>
            <a:chOff x="6388152" y="3149296"/>
            <a:chExt cx="369566" cy="360000"/>
          </a:xfrm>
        </p:grpSpPr>
        <p:pic>
          <p:nvPicPr>
            <p:cNvPr id="39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CaixaDeTexto 39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2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41" name="Grupo 19"/>
          <p:cNvGrpSpPr>
            <a:grpSpLocks/>
          </p:cNvGrpSpPr>
          <p:nvPr/>
        </p:nvGrpSpPr>
        <p:grpSpPr bwMode="auto">
          <a:xfrm>
            <a:off x="1299856" y="4739255"/>
            <a:ext cx="369888" cy="360362"/>
            <a:chOff x="6388152" y="3149296"/>
            <a:chExt cx="369566" cy="360000"/>
          </a:xfrm>
        </p:grpSpPr>
        <p:pic>
          <p:nvPicPr>
            <p:cNvPr id="42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CaixaDeTexto 42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3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44" name="Grupo 19"/>
          <p:cNvGrpSpPr>
            <a:grpSpLocks/>
          </p:cNvGrpSpPr>
          <p:nvPr/>
        </p:nvGrpSpPr>
        <p:grpSpPr bwMode="auto">
          <a:xfrm>
            <a:off x="3531640" y="5496410"/>
            <a:ext cx="369888" cy="360362"/>
            <a:chOff x="6388152" y="3149296"/>
            <a:chExt cx="369566" cy="360000"/>
          </a:xfrm>
        </p:grpSpPr>
        <p:pic>
          <p:nvPicPr>
            <p:cNvPr id="45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CaixaDeTexto 45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4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5629274" y="1352587"/>
            <a:ext cx="3343275" cy="1887010"/>
          </a:xfrm>
          <a:prstGeom prst="rect">
            <a:avLst/>
          </a:prstGeom>
          <a:solidFill>
            <a:srgbClr val="F8F8F8">
              <a:alpha val="94902"/>
            </a:srgb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Você pode votar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 duas maneiras: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Pelo aplicativo </a:t>
            </a:r>
            <a:r>
              <a:rPr lang="pt-B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Responseware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 seu celular ou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tablet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Acessando o endereço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6"/>
              </a:rPr>
              <a:t>http://www.rwpoll.com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Insira o número da sessão informada pelo professor e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clique em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Join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Session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pt-BR" sz="1200" b="1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5629273" y="4797734"/>
            <a:ext cx="3343275" cy="732848"/>
          </a:xfrm>
          <a:prstGeom prst="rect">
            <a:avLst/>
          </a:prstGeom>
          <a:solidFill>
            <a:srgbClr val="F8F8F8">
              <a:alpha val="94902"/>
            </a:srgb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Informe o e-mail cadastrado e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clique em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Sign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pt-BR" sz="1200" b="1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730367"/>
            <a:ext cx="4209599" cy="1641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24" y="676276"/>
            <a:ext cx="4076700" cy="183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Verdana"/>
                <a:cs typeface="Verdana"/>
              </a:rPr>
              <a:t>Votação</a:t>
            </a:r>
            <a:endParaRPr lang="en-US" dirty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20" name="Retângulo 19"/>
          <p:cNvSpPr/>
          <p:nvPr/>
        </p:nvSpPr>
        <p:spPr>
          <a:xfrm>
            <a:off x="4633912" y="1047423"/>
            <a:ext cx="3652838" cy="548182"/>
          </a:xfrm>
          <a:prstGeom prst="rect">
            <a:avLst/>
          </a:prstGeom>
          <a:solidFill>
            <a:srgbClr val="F8F8F8">
              <a:alpha val="94902"/>
            </a:srgb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Informe a senha cadastrada e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clique em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Sign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pt-BR" sz="1200" b="1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633912" y="3136050"/>
            <a:ext cx="3652838" cy="548182"/>
          </a:xfrm>
          <a:prstGeom prst="rect">
            <a:avLst/>
          </a:prstGeom>
          <a:solidFill>
            <a:srgbClr val="F8F8F8">
              <a:alpha val="94902"/>
            </a:srgb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Confira seu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login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clique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Join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Submit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pt-BR" sz="1200" b="1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1" name="Grupo 19"/>
          <p:cNvGrpSpPr>
            <a:grpSpLocks/>
          </p:cNvGrpSpPr>
          <p:nvPr/>
        </p:nvGrpSpPr>
        <p:grpSpPr bwMode="auto">
          <a:xfrm>
            <a:off x="2469712" y="2302707"/>
            <a:ext cx="369888" cy="360362"/>
            <a:chOff x="6388152" y="3149296"/>
            <a:chExt cx="369566" cy="360000"/>
          </a:xfrm>
        </p:grpSpPr>
        <p:pic>
          <p:nvPicPr>
            <p:cNvPr id="22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CaixaDeTexto 22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6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5" name="Retângulo 24"/>
          <p:cNvSpPr/>
          <p:nvPr/>
        </p:nvSpPr>
        <p:spPr>
          <a:xfrm>
            <a:off x="4633912" y="5146079"/>
            <a:ext cx="3652838" cy="917513"/>
          </a:xfrm>
          <a:prstGeom prst="rect">
            <a:avLst/>
          </a:prstGeom>
          <a:solidFill>
            <a:srgbClr val="F8F8F8">
              <a:alpha val="94902"/>
            </a:srgb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Caso visualize a mensagem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wait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for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presenter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open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pooling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aguarde o professor abrir a votação.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6" name="Grupo 19"/>
          <p:cNvGrpSpPr>
            <a:grpSpLocks/>
          </p:cNvGrpSpPr>
          <p:nvPr/>
        </p:nvGrpSpPr>
        <p:grpSpPr bwMode="auto">
          <a:xfrm>
            <a:off x="3838574" y="4123939"/>
            <a:ext cx="369888" cy="360362"/>
            <a:chOff x="6388152" y="3149296"/>
            <a:chExt cx="369566" cy="360000"/>
          </a:xfrm>
        </p:grpSpPr>
        <p:pic>
          <p:nvPicPr>
            <p:cNvPr id="27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CaixaDeTexto 27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7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9" name="Grupo 19"/>
          <p:cNvGrpSpPr>
            <a:grpSpLocks/>
          </p:cNvGrpSpPr>
          <p:nvPr/>
        </p:nvGrpSpPr>
        <p:grpSpPr bwMode="auto">
          <a:xfrm>
            <a:off x="381000" y="1593264"/>
            <a:ext cx="369888" cy="360362"/>
            <a:chOff x="6388152" y="3149296"/>
            <a:chExt cx="369566" cy="360000"/>
          </a:xfrm>
        </p:grpSpPr>
        <p:pic>
          <p:nvPicPr>
            <p:cNvPr id="30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CaixaDeTexto 30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5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81" y="4596004"/>
            <a:ext cx="3481387" cy="18885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14" y="923925"/>
            <a:ext cx="1373769" cy="231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Verdana"/>
                <a:cs typeface="Verdana"/>
              </a:rPr>
              <a:t>Como saber se o </a:t>
            </a:r>
            <a:r>
              <a:rPr lang="en-US" dirty="0" err="1" smtClean="0">
                <a:latin typeface="Verdana"/>
                <a:cs typeface="Verdana"/>
              </a:rPr>
              <a:t>voto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foi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computado</a:t>
            </a:r>
            <a:r>
              <a:rPr lang="en-US" dirty="0" smtClean="0">
                <a:latin typeface="Verdana"/>
                <a:cs typeface="Verdana"/>
              </a:rPr>
              <a:t>?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208369" y="1439570"/>
            <a:ext cx="2877981" cy="1179124"/>
          </a:xfrm>
          <a:prstGeom prst="rect">
            <a:avLst/>
          </a:prstGeom>
          <a:solidFill>
            <a:srgbClr val="F8F8F8">
              <a:alpha val="94902"/>
            </a:srgb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Ao selecionar uma alternativa ela ficará em destaque. 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Isso indica que seu voto foi computado.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4" y="3795713"/>
            <a:ext cx="4976813" cy="272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5389719" y="4419069"/>
            <a:ext cx="3505201" cy="917513"/>
          </a:xfrm>
          <a:prstGeom prst="rect">
            <a:avLst/>
          </a:prstGeom>
          <a:solidFill>
            <a:srgbClr val="F8F8F8">
              <a:alpha val="94902"/>
            </a:srgb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Ao término da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votação será exibido 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gráfico com o resultado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 toda a turma, além da sua resposta.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847850" y="2933700"/>
            <a:ext cx="331944" cy="3091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118714" y="6105525"/>
            <a:ext cx="686884" cy="4055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49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0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39534" y="3636044"/>
            <a:ext cx="3061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  <a:latin typeface="Verdana"/>
                <a:cs typeface="Verdana"/>
              </a:rPr>
              <a:t>www.insper.edu.br</a:t>
            </a:r>
            <a:endParaRPr lang="en-US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298" y="2844822"/>
            <a:ext cx="1732955" cy="612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</TotalTime>
  <Words>325</Words>
  <Application>Microsoft Office PowerPoint</Application>
  <PresentationFormat>Apresentação na tela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MM4</dc:creator>
  <cp:lastModifiedBy>Silvia Fernanda Corrêa</cp:lastModifiedBy>
  <cp:revision>93</cp:revision>
  <dcterms:created xsi:type="dcterms:W3CDTF">2014-04-17T20:05:08Z</dcterms:created>
  <dcterms:modified xsi:type="dcterms:W3CDTF">2015-07-28T18:15:34Z</dcterms:modified>
</cp:coreProperties>
</file>