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"/>
  </p:notesMasterIdLst>
  <p:sldIdLst>
    <p:sldId id="283" r:id="rId2"/>
    <p:sldId id="309" r:id="rId3"/>
    <p:sldId id="310" r:id="rId4"/>
    <p:sldId id="311" r:id="rId5"/>
    <p:sldId id="313" r:id="rId6"/>
    <p:sldId id="31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9999"/>
    <a:srgbClr val="CC0000"/>
    <a:srgbClr val="BA0E24"/>
    <a:srgbClr val="08A895"/>
    <a:srgbClr val="FF5050"/>
    <a:srgbClr val="CCECFF"/>
    <a:srgbClr val="C00026"/>
    <a:srgbClr val="BCBE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5" autoAdjust="0"/>
    <p:restoredTop sz="91209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-2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18/09/14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18/09/14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subtítulo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a data e o nome da área ou disciplina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18/09/14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18/09/14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18/09/14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a legenda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18/09/14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Edite o título mestre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sz="quarter" idx="31"/>
          </p:nvPr>
        </p:nvSpPr>
        <p:spPr>
          <a:xfrm>
            <a:off x="171450" y="3640138"/>
            <a:ext cx="4360863" cy="2519362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216000" tIns="360000"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0"/>
          </p:nvPr>
        </p:nvSpPr>
        <p:spPr>
          <a:xfrm>
            <a:off x="4603794" y="1014413"/>
            <a:ext cx="4360863" cy="2519362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216000" tIns="360000"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28"/>
          </p:nvPr>
        </p:nvSpPr>
        <p:spPr>
          <a:xfrm>
            <a:off x="171450" y="1014413"/>
            <a:ext cx="4360863" cy="2519362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2880000" tIns="540000" rIns="90000"/>
          <a:lstStyle>
            <a:lvl1pPr>
              <a:defRPr lang="pt-BR" sz="900" smtClean="0"/>
            </a:lvl1pPr>
            <a:lvl2pPr>
              <a:defRPr lang="pt-BR" sz="900" smtClean="0">
                <a:latin typeface="+mj-lt"/>
              </a:defRPr>
            </a:lvl2pPr>
            <a:lvl3pPr>
              <a:defRPr lang="pt-BR" sz="900" smtClean="0">
                <a:latin typeface="+mj-lt"/>
              </a:defRPr>
            </a:lvl3pPr>
            <a:lvl4pPr>
              <a:defRPr lang="pt-BR" sz="900" smtClean="0">
                <a:latin typeface="+mj-lt"/>
              </a:defRPr>
            </a:lvl4pPr>
            <a:lvl5pPr>
              <a:defRPr lang="pt-BR" sz="900">
                <a:latin typeface="+mj-lt"/>
              </a:defRPr>
            </a:lvl5pPr>
          </a:lstStyle>
          <a:p>
            <a:pPr marL="0" lvl="0" indent="0">
              <a:buNone/>
            </a:pPr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29" name="Espaço Reservado para Texto 27"/>
          <p:cNvSpPr>
            <a:spLocks noGrp="1"/>
          </p:cNvSpPr>
          <p:nvPr>
            <p:ph type="body" sz="quarter" idx="20"/>
          </p:nvPr>
        </p:nvSpPr>
        <p:spPr>
          <a:xfrm>
            <a:off x="4603794" y="3640107"/>
            <a:ext cx="4360863" cy="2520000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216000" tIns="360000" rIns="90000"/>
          <a:lstStyle>
            <a:lvl1pPr>
              <a:defRPr lang="pt-BR" sz="900" dirty="0"/>
            </a:lvl1pPr>
          </a:lstStyle>
          <a:p>
            <a:pPr marL="0" lvl="0" indent="0">
              <a:buNone/>
            </a:pPr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18" name="Espaço Reservado para Texto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2290" y="1058283"/>
            <a:ext cx="4248592" cy="31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buNone/>
              <a:defRPr lang="pt-BR" sz="1100" b="1" baseline="0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pt-BR" sz="110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marL="0" lvl="0" defTabSz="457200"/>
            <a:r>
              <a:rPr lang="pt-BR" dirty="0" smtClean="0"/>
              <a:t>Título [Status do uso no Insper]</a:t>
            </a:r>
            <a:endParaRPr lang="pt-BR" dirty="0"/>
          </a:p>
        </p:txBody>
      </p:sp>
      <p:sp>
        <p:nvSpPr>
          <p:cNvPr id="20" name="Espaço Reservado para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262290" y="3690553"/>
            <a:ext cx="4248592" cy="31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 defTabSz="457200">
              <a:buNone/>
              <a:defRPr lang="pt-BR" sz="1100" b="1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pt-BR" sz="110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marL="0" lvl="0" defTabSz="457200"/>
            <a:r>
              <a:rPr lang="pt-BR" dirty="0" smtClean="0"/>
              <a:t>Título [Benefício pedagógico]</a:t>
            </a:r>
            <a:endParaRPr lang="pt-BR" dirty="0"/>
          </a:p>
        </p:txBody>
      </p:sp>
      <p:sp>
        <p:nvSpPr>
          <p:cNvPr id="24" name="Espaço Reservado para Texto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16016" y="3690553"/>
            <a:ext cx="4248592" cy="31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buNone/>
              <a:defRPr lang="pt-BR" sz="1100" b="1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0">
              <a:buNone/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pt-BR" sz="110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r>
              <a:rPr lang="pt-BR" dirty="0" smtClean="0"/>
              <a:t>Título [</a:t>
            </a:r>
            <a:r>
              <a:rPr lang="pt-BR" sz="1100" b="1" dirty="0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Grau de facilidade na condução da dinâmica]</a:t>
            </a:r>
            <a:endParaRPr lang="pt-BR" sz="1100" b="1" dirty="0">
              <a:solidFill>
                <a:srgbClr val="C000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spaço Reservado para Texto 16"/>
          <p:cNvSpPr>
            <a:spLocks noGrp="1"/>
          </p:cNvSpPr>
          <p:nvPr>
            <p:ph type="body" sz="quarter" idx="16" hasCustomPrompt="1"/>
          </p:nvPr>
        </p:nvSpPr>
        <p:spPr>
          <a:xfrm>
            <a:off x="4716016" y="1050268"/>
            <a:ext cx="4248592" cy="31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buNone/>
              <a:defRPr lang="pt-BR" sz="1100" b="1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0">
              <a:buNone/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pt-BR" sz="110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r>
              <a:rPr lang="pt-BR" dirty="0" smtClean="0"/>
              <a:t>Título [</a:t>
            </a:r>
            <a:r>
              <a:rPr lang="pt-BR" sz="1100" b="1" dirty="0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Grau de facilidade técnica para o </a:t>
            </a:r>
            <a:r>
              <a:rPr lang="pt-BR" sz="1100" b="1" i="1" dirty="0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setup</a:t>
            </a:r>
            <a:r>
              <a:rPr lang="pt-BR" sz="1100" b="1" dirty="0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inicial]</a:t>
            </a:r>
            <a:endParaRPr lang="pt-BR" dirty="0"/>
          </a:p>
        </p:txBody>
      </p:sp>
      <p:sp>
        <p:nvSpPr>
          <p:cNvPr id="42" name="Espaço Reservado para Tabela 41"/>
          <p:cNvSpPr>
            <a:spLocks noGrp="1"/>
          </p:cNvSpPr>
          <p:nvPr>
            <p:ph type="tbl" sz="quarter" idx="25"/>
          </p:nvPr>
        </p:nvSpPr>
        <p:spPr>
          <a:xfrm>
            <a:off x="250825" y="1837764"/>
            <a:ext cx="2680634" cy="1533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2"/>
          </p:nvPr>
        </p:nvSpPr>
        <p:spPr>
          <a:xfrm>
            <a:off x="247650" y="1524000"/>
            <a:ext cx="2684463" cy="314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32" name="Espaço Reservado para Texto 16"/>
          <p:cNvSpPr>
            <a:spLocks noGrp="1"/>
          </p:cNvSpPr>
          <p:nvPr>
            <p:ph type="body" sz="quarter" idx="33"/>
          </p:nvPr>
        </p:nvSpPr>
        <p:spPr>
          <a:xfrm>
            <a:off x="214313" y="142875"/>
            <a:ext cx="7575550" cy="252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33" name="Espaço Reservado para Texto 20"/>
          <p:cNvSpPr>
            <a:spLocks noGrp="1"/>
          </p:cNvSpPr>
          <p:nvPr>
            <p:ph type="body" sz="quarter" idx="34"/>
          </p:nvPr>
        </p:nvSpPr>
        <p:spPr>
          <a:xfrm>
            <a:off x="214313" y="395288"/>
            <a:ext cx="757555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04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18/09/14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6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2.xml"/><Relationship Id="rId7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27011"/>
              </p:ext>
            </p:extLst>
          </p:nvPr>
        </p:nvGraphicFramePr>
        <p:xfrm>
          <a:off x="528886" y="471358"/>
          <a:ext cx="7891215" cy="3651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939"/>
                <a:gridCol w="2019301"/>
                <a:gridCol w="1190625"/>
                <a:gridCol w="1314450"/>
                <a:gridCol w="1314450"/>
                <a:gridCol w="1314450"/>
              </a:tblGrid>
              <a:tr h="26567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Funcionalidades</a:t>
                      </a:r>
                      <a:r>
                        <a:rPr lang="pt-BR" sz="800" b="0" i="0" u="none" strike="noStrik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 Blackboard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Status de uso no Insper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Benefício pedagógico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b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Grau de facilidade para implantação/</a:t>
                      </a:r>
                      <a:r>
                        <a:rPr lang="pt-BR" sz="800" b="0" i="1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setup</a:t>
                      </a:r>
                      <a:endParaRPr lang="pt-BR" sz="800" b="0" i="1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b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Grau de facilidade na condução da dinâmica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656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Categoria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Ferramenta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162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Publicação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 </a:t>
                      </a:r>
                      <a:b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Gestão de</a:t>
                      </a:r>
                      <a:b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Informações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3" action="ppaction://hlinksldjump"/>
                        </a:rPr>
                        <a:t>Compartilhamento de arquivos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se aplica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4" action="ppaction://hlinksldjump"/>
                        </a:rPr>
                        <a:t>Coleção de Conteúdos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se aplica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5" action="ppaction://hlinksldjump"/>
                        </a:rPr>
                        <a:t>Calendário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900" b="1" i="0" u="none" strike="noStrike" dirty="0">
                        <a:solidFill>
                          <a:srgbClr val="C0002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6" action="ppaction://hlinksldjump"/>
                        </a:rPr>
                        <a:t>Gerenciamento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6" action="ppaction://hlinksldjump"/>
                        </a:rPr>
                        <a:t> de Datas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Sem</a:t>
                      </a:r>
                      <a:r>
                        <a:rPr lang="pt-BR" sz="800" b="0" i="0" u="none" strike="noStrik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uso</a:t>
                      </a:r>
                      <a:endParaRPr lang="pt-BR" sz="800" b="0" i="0" u="none" strike="noStrike" dirty="0" smtClean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se aplica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rowSpan="9"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Comunicação</a:t>
                      </a:r>
                      <a:b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Interação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7" action="ppaction://hlinksldjump"/>
                        </a:rPr>
                        <a:t>Avisos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3" action="ppaction://hlinksldjump"/>
                        </a:rPr>
                        <a:t>Enviar  E-mail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?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Mensagens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Sem uso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4" action="ppaction://hlinksldjump"/>
                        </a:rPr>
                        <a:t>Grupos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5" action="ppaction://hlinksldjump"/>
                        </a:rPr>
                        <a:t>Blog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sng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Fórum de Discussão</a:t>
                      </a:r>
                      <a:endParaRPr lang="pt-BR" sz="8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Wiki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Diário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Sem uso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Collaborate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Piloto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rowSpan="9"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Avaliação</a:t>
                      </a:r>
                      <a:b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Feedback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Central de Notas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817" marR="8817" marT="496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sng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4" action="ppaction://hlinksldjump"/>
                        </a:rPr>
                        <a:t>Exercício</a:t>
                      </a:r>
                      <a:endParaRPr lang="pt-BR" sz="8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SafeAssign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Testes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Baixo/Médio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Pesquisas</a:t>
                      </a: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Baixo/Médio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Rubric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63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Autoavaliação e avaliação de colegas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Piloto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Alinhamentos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Sem</a:t>
                      </a:r>
                      <a:r>
                        <a:rPr lang="pt-BR" sz="800" b="0" i="0" u="none" strike="noStrik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uso</a:t>
                      </a:r>
                      <a:endParaRPr lang="pt-BR" sz="800" b="0" i="0" u="none" strike="noStrike" dirty="0" smtClean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Central de Acompanhamento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Sem uso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65408"/>
              </p:ext>
            </p:extLst>
          </p:nvPr>
        </p:nvGraphicFramePr>
        <p:xfrm>
          <a:off x="528885" y="4124656"/>
          <a:ext cx="7891215" cy="2485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45"/>
                <a:gridCol w="1707320"/>
                <a:gridCol w="1790700"/>
                <a:gridCol w="1752600"/>
                <a:gridCol w="1771650"/>
              </a:tblGrid>
              <a:tr h="276345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Legenda</a:t>
                      </a:r>
                      <a:endParaRPr lang="pt-BR" sz="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Status de uso no Insper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Benefício pedagógico</a:t>
                      </a: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Grau de facilidade técnica para o </a:t>
                      </a:r>
                      <a:r>
                        <a:rPr lang="pt-BR" sz="800" b="0" i="1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setup</a:t>
                      </a:r>
                      <a:r>
                        <a:rPr lang="pt-BR" sz="800" b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inicial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Grau de facilidade na condução da dinâmica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71380">
                <a:tc vMerge="1">
                  <a:txBody>
                    <a:bodyPr/>
                    <a:lstStyle/>
                    <a:p>
                      <a:pPr algn="ctr"/>
                      <a:endParaRPr lang="pt-BR" sz="8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Relação entre ambientes que usam a ferramenta e o total de ambientes em 2014.</a:t>
                      </a:r>
                      <a:endParaRPr lang="pt-BR" sz="8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Feedback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Aprendizado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colaborativo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pt-BR" sz="800" b="0" i="0" u="none" strike="noStrike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Metacognição</a:t>
                      </a: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Setup inicial da ferramenta: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Quanto é intuitivo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Possibilidades de configuração.</a:t>
                      </a:r>
                      <a:endParaRPr lang="pt-BR" sz="800" b="0" i="0" u="none" strike="noStrike" dirty="0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Tempo de dedicação.</a:t>
                      </a:r>
                      <a:b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Necessidade de feedback.</a:t>
                      </a: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ctr"/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747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Acima de 55%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Ferramenta intuitiva e com poucas opções de configuração.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Necessárias ações pontuais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ou intervenção única.</a:t>
                      </a:r>
                      <a:endParaRPr lang="pt-BR" sz="8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747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20% a 55%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Ferramenta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pouco intuitiva ou com muitas opções de configuração.</a:t>
                      </a: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Necessárias poucas 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ações posteriores, mas muito feedback.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747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Até 20%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Ferramenta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pouco intuitiva e com muitas opções de configuração.</a:t>
                      </a: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Necessário acompanhamento constante do professor e muito feedback.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0811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Outros</a:t>
                      </a:r>
                      <a:endParaRPr lang="pt-BR" sz="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Sem uso:</a:t>
                      </a:r>
                      <a:r>
                        <a:rPr lang="pt-BR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0%</a:t>
                      </a:r>
                    </a:p>
                    <a:p>
                      <a:pPr algn="l"/>
                      <a:r>
                        <a:rPr lang="pt-BR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Piloto: uso controlado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Nenhuma ação do professor é necessária.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5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Estabelecer </a:t>
            </a:r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deadline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das atividades no Plano de Aula.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Atribuir data de vencimento às atividades feitas pelo ambiente virtual por meio de tela única.</a:t>
            </a: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Após copiar disciplina, trocar todas as datas de uma só vez (em vez de editar atividade por atividade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80975" indent="-180975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Manter datas atualizadas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5" name="Espaço Reservado para Tabela 14"/>
          <p:cNvSpPr>
            <a:spLocks noGrp="1"/>
          </p:cNvSpPr>
          <p:nvPr>
            <p:ph type="tbl" sz="quarter" idx="25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/>
              <a:t>Gerenciamento de </a:t>
            </a:r>
            <a:r>
              <a:rPr lang="pt-BR" dirty="0" smtClean="0"/>
              <a:t>Datas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Recurso que permite atualizar em uma única tela todas as datas de vencimento das disciplinas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92839"/>
              </p:ext>
            </p:extLst>
          </p:nvPr>
        </p:nvGraphicFramePr>
        <p:xfrm>
          <a:off x="262800" y="1843200"/>
          <a:ext cx="2667600" cy="15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0"/>
                <a:gridCol w="666900"/>
                <a:gridCol w="666900"/>
                <a:gridCol w="666900"/>
              </a:tblGrid>
              <a:tr h="381600">
                <a:tc>
                  <a:txBody>
                    <a:bodyPr/>
                    <a:lstStyle/>
                    <a:p>
                      <a:pPr algn="ctr"/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implantado.</a:t>
                      </a:r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implantado.</a:t>
                      </a:r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implantado.</a:t>
                      </a:r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9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Redigir mensagem e enviar.</a:t>
            </a: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Fazer link para conteúdos da disciplina.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Restringir período de visualização do aviso.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Fazer eventuais correções no aviso.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Acessar histórico dos avisos pelo Blackboard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Exemplos de uso: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Boas-vindas no início da disciplina.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Aviso de postagem de Plano de Aula e/ou materiais.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Lembretes de atividades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171450" indent="-171450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Feedback geral sobre alguma atividade.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5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 smtClean="0"/>
              <a:t>Avisos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Recurso de envio de mensagens a todos os alunos da disciplina. 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84273"/>
              </p:ext>
            </p:extLst>
          </p:nvPr>
        </p:nvGraphicFramePr>
        <p:xfrm>
          <a:off x="262289" y="1844586"/>
          <a:ext cx="2669168" cy="152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92"/>
                <a:gridCol w="667292"/>
                <a:gridCol w="667292"/>
                <a:gridCol w="667292"/>
              </a:tblGrid>
              <a:tr h="381726">
                <a:tc>
                  <a:txBody>
                    <a:bodyPr/>
                    <a:lstStyle/>
                    <a:p>
                      <a:pPr algn="ctr"/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84/116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72%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188/238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79%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93/118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79%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175/337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52%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312/496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63%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197/268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74%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38/163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101/238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42%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8/21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7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>
          <a:xfrm>
            <a:off x="4603794" y="1014412"/>
            <a:ext cx="4360863" cy="2989438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Escolher destinatário.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Redigir mensagem e enviar.</a:t>
            </a: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Fazer link para conteúdos da disciplina.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Enviar para usuários específicos. Opções: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Todos os usuários.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Todos os grupos.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Todos os auxiliares de ensino.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Todos os alunos.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Todos os professores.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Selecionar usuários.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Selecionar grupos.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Receber cópia da mensagem por e-mail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Exemplos de uso:</a:t>
            </a:r>
          </a:p>
          <a:p>
            <a:pPr marL="180975" indent="-180975"/>
            <a:r>
              <a:rPr lang="pt-BR" dirty="0"/>
              <a:t>Tratamento de casos particulares.</a:t>
            </a:r>
          </a:p>
          <a:p>
            <a:pPr marL="180975" indent="-180975"/>
            <a:r>
              <a:rPr lang="pt-BR" dirty="0"/>
              <a:t>Mensagens para um grupo específico de alunos.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>
          <a:xfrm>
            <a:off x="4603794" y="4165181"/>
            <a:ext cx="4360863" cy="194588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>
          <a:xfrm>
            <a:off x="4716016" y="4215627"/>
            <a:ext cx="4248592" cy="313297"/>
          </a:xfrm>
        </p:spPr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5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/>
              <a:t>Enviar </a:t>
            </a:r>
            <a:r>
              <a:rPr lang="pt-BR" dirty="0" smtClean="0"/>
              <a:t>E-mail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Recurso de envio de mensagens privadas ao e-mail de participantes/grupos específicos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38678"/>
              </p:ext>
            </p:extLst>
          </p:nvPr>
        </p:nvGraphicFramePr>
        <p:xfrm>
          <a:off x="262289" y="1843200"/>
          <a:ext cx="2669168" cy="15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92"/>
                <a:gridCol w="667292"/>
                <a:gridCol w="667292"/>
                <a:gridCol w="667292"/>
              </a:tblGrid>
              <a:tr h="381600">
                <a:tc>
                  <a:txBody>
                    <a:bodyPr/>
                    <a:lstStyle/>
                    <a:p>
                      <a:pPr algn="ctr"/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2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>
          <a:xfrm>
            <a:off x="4603794" y="1014413"/>
            <a:ext cx="4360863" cy="3838796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Definir como grupos serão montados (inscrição automática, manual ou aleatória).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inscrição automática (alunos fazem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autoinscrição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configurar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grupos.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disponibilizar página de inscrição.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inscrição manual (professor inscreve os alunos)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configurar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grupos.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Inscrever alunos nos grupos.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inscrição aleatória (Blackboard sorteia os grupos)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configurar total de grupos e número de alunos/grupo.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Rodar sorteio.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Vincular grupos a eventuais atividades.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Enviar mensagens específicas para grupos.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Disponibilizar atividades/materiais específicos para grupos.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Disponibilizar ferramentas para membros do grupo interagirem (blogs, compartilhamento de arquivos, e-mail, fórum de discussão,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wikis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calendário, colaboração, diário, tarefas).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Exemplos de uso: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Condução e produção de trabalhos em grupos.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Discussão em pequenos grupos.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Disponibilização de materiais/atividades a grupos específicos.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>
          <a:xfrm>
            <a:off x="4603794" y="5007110"/>
            <a:ext cx="4360863" cy="1103971"/>
          </a:xfrm>
        </p:spPr>
        <p:txBody>
          <a:bodyPr/>
          <a:lstStyle/>
          <a:p>
            <a:pPr marL="171450" indent="-171450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Gerenciar novas inscrições e movimentação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componentes entre os grupos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Acompanhar participação dos alunos nas ferramentas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colaborativas.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Acompanhar eventuais entregas de atividades em grupo.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>
          <a:xfrm>
            <a:off x="4716016" y="5057556"/>
            <a:ext cx="4248592" cy="313297"/>
          </a:xfrm>
        </p:spPr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5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 smtClean="0"/>
              <a:t>Grupos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/>
              <a:t>Recurso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gestão de grupos de alunos no ambiente virtual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38539"/>
              </p:ext>
            </p:extLst>
          </p:nvPr>
        </p:nvGraphicFramePr>
        <p:xfrm>
          <a:off x="262800" y="1843200"/>
          <a:ext cx="2667600" cy="15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0"/>
                <a:gridCol w="666900"/>
                <a:gridCol w="666900"/>
                <a:gridCol w="666900"/>
              </a:tblGrid>
              <a:tr h="381600">
                <a:tc>
                  <a:txBody>
                    <a:bodyPr/>
                    <a:lstStyle/>
                    <a:p>
                      <a:pPr algn="ctr"/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22/116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32/238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19/118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25/337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46/496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19/268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22/163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88/238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37%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2/21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2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>
          <a:xfrm>
            <a:off x="4603794" y="1014412"/>
            <a:ext cx="4360863" cy="2815203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Definir e comunicar objetivo da atividade.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Planejar a estratégia e fazer boa proposta.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Explicitar foco/período e critérios de avaliação.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Abrir e configurar blog.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Atribuir blog para cada aluno, para cada grupo ou geral para toda a turma.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Indexar as postagens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mensal ou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semanalmente.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Permitir edição/exclusão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postagens, edição/exclusão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comentários e/ou comentários anônimos.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Avaliar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Rubric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Exemplos de uso: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Compartilhamento de notícias com toda a turma.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Divulgação de análises em grupo.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Portfólio individual.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>
          <a:xfrm>
            <a:off x="4603794" y="3929803"/>
            <a:ext cx="4360863" cy="2208432"/>
          </a:xfrm>
        </p:spPr>
        <p:txBody>
          <a:bodyPr/>
          <a:lstStyle/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Acompanhar postagens conforme periodicidade acordada junto à turma, de preferência diariamente.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Encorajar a participação.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Manter o foco.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Reconhecer a participação de qualidade.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Dar feedback construtivo ao longo das atividades, fechando com feedback formal e avaliação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somativa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>
          <a:xfrm>
            <a:off x="4716016" y="3980249"/>
            <a:ext cx="4248592" cy="313297"/>
          </a:xfrm>
        </p:spPr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5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/>
              <a:t>Blogs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/>
              <a:t>Recurso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gestão de publicação de postagens por parte dos alunos em blog individual, de grupos ou da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disciplina/comunidade.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94637"/>
              </p:ext>
            </p:extLst>
          </p:nvPr>
        </p:nvGraphicFramePr>
        <p:xfrm>
          <a:off x="262289" y="1843200"/>
          <a:ext cx="2669168" cy="15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92"/>
                <a:gridCol w="667292"/>
                <a:gridCol w="667292"/>
                <a:gridCol w="667292"/>
              </a:tblGrid>
              <a:tr h="381600">
                <a:tc>
                  <a:txBody>
                    <a:bodyPr/>
                    <a:lstStyle/>
                    <a:p>
                      <a:pPr algn="ctr"/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2/116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0/118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7/337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5/496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2/268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1/163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0/21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2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8461</TotalTime>
  <Words>1391</Words>
  <Application>Microsoft Macintosh PowerPoint</Application>
  <PresentationFormat>On-screen Show (4:3)</PresentationFormat>
  <Paragraphs>372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Personalizar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MM4</dc:creator>
  <cp:lastModifiedBy>edicao</cp:lastModifiedBy>
  <cp:revision>413</cp:revision>
  <dcterms:created xsi:type="dcterms:W3CDTF">2014-04-17T20:05:08Z</dcterms:created>
  <dcterms:modified xsi:type="dcterms:W3CDTF">2014-09-18T13:55:33Z</dcterms:modified>
</cp:coreProperties>
</file>