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103" d="100"/>
          <a:sy n="10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AE2E2-69E1-46AF-A2F7-85233DB5576C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6BC20-A05C-4061-A5C7-CF16CDAFA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70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2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03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5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28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4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78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85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5BD4-6EDE-421E-A642-71C7D3EA4B16}" type="datetimeFigureOut">
              <a:rPr lang="pt-BR" smtClean="0"/>
              <a:t>05/05/2014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BFC2-448B-4921-B193-04705F65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8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524969"/>
            <a:ext cx="4572000" cy="147732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pt-BR" b="1" dirty="0" smtClean="0"/>
              <a:t>O que é?</a:t>
            </a:r>
          </a:p>
          <a:p>
            <a:endParaRPr lang="pt-BR" dirty="0" smtClean="0"/>
          </a:p>
          <a:p>
            <a:r>
              <a:rPr lang="pt-BR" dirty="0" smtClean="0"/>
              <a:t>O VEP (Visão Educacional na Prática) é um instrumento de desenvolvimento do </a:t>
            </a:r>
            <a:r>
              <a:rPr lang="pt-BR" b="1" dirty="0" smtClean="0"/>
              <a:t>docente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3" name="Retângulo 2"/>
          <p:cNvSpPr/>
          <p:nvPr/>
        </p:nvSpPr>
        <p:spPr>
          <a:xfrm>
            <a:off x="4860846" y="1412776"/>
            <a:ext cx="417646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 smtClean="0"/>
              <a:t>Periodicidade:</a:t>
            </a:r>
          </a:p>
          <a:p>
            <a:endParaRPr lang="pt-BR" b="1" dirty="0" smtClean="0"/>
          </a:p>
          <a:p>
            <a:r>
              <a:rPr lang="pt-BR" dirty="0" smtClean="0"/>
              <a:t>“Dia-a-Dia”</a:t>
            </a:r>
          </a:p>
          <a:p>
            <a:r>
              <a:rPr lang="pt-BR" dirty="0" smtClean="0"/>
              <a:t>O VEP é aplicado em todas as aulas dos programas de Pós-graduação Lato Sensu do </a:t>
            </a:r>
            <a:r>
              <a:rPr lang="pt-BR" dirty="0" err="1" smtClean="0"/>
              <a:t>Insper</a:t>
            </a:r>
            <a:r>
              <a:rPr lang="pt-BR" dirty="0"/>
              <a:t> </a:t>
            </a:r>
            <a:r>
              <a:rPr lang="pt-BR" dirty="0" smtClean="0"/>
              <a:t>e os resultados analisados são divulgados trimestralmente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9512" y="2289939"/>
            <a:ext cx="45720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b="1" dirty="0" smtClean="0"/>
              <a:t>Como funciona?</a:t>
            </a:r>
          </a:p>
          <a:p>
            <a:endParaRPr lang="pt-BR" dirty="0" smtClean="0"/>
          </a:p>
          <a:p>
            <a:r>
              <a:rPr lang="pt-BR" dirty="0" smtClean="0"/>
              <a:t>Consiste de um protocolo de </a:t>
            </a:r>
            <a:r>
              <a:rPr lang="pt-BR" b="1" dirty="0" smtClean="0"/>
              <a:t>observação</a:t>
            </a:r>
            <a:r>
              <a:rPr lang="pt-BR" dirty="0" smtClean="0"/>
              <a:t> de aulas ministradas que reflete a Visão Educacional do </a:t>
            </a:r>
            <a:r>
              <a:rPr lang="pt-BR" dirty="0" err="1" smtClean="0"/>
              <a:t>Insper</a:t>
            </a:r>
            <a:r>
              <a:rPr lang="pt-BR" dirty="0" smtClean="0"/>
              <a:t>, baseada na abordagem do Aprendizado Centrado no Aluno. O protocolo é composto de 21 itens de avaliação, organizados em torno de três dimensões: </a:t>
            </a:r>
            <a:r>
              <a:rPr lang="pt-BR" b="1" dirty="0" smtClean="0"/>
              <a:t>organização</a:t>
            </a:r>
            <a:r>
              <a:rPr lang="pt-BR" dirty="0" smtClean="0"/>
              <a:t>, </a:t>
            </a:r>
            <a:r>
              <a:rPr lang="pt-BR" b="1" dirty="0" smtClean="0"/>
              <a:t>didática</a:t>
            </a:r>
            <a:r>
              <a:rPr lang="pt-BR" dirty="0" smtClean="0"/>
              <a:t> e </a:t>
            </a:r>
            <a:r>
              <a:rPr lang="pt-BR" b="1" dirty="0" smtClean="0"/>
              <a:t>interação com os alunos</a:t>
            </a:r>
            <a:r>
              <a:rPr lang="pt-BR" dirty="0" smtClean="0"/>
              <a:t>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63543" y="3706858"/>
            <a:ext cx="417646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 smtClean="0"/>
              <a:t>Para que serve:</a:t>
            </a:r>
          </a:p>
          <a:p>
            <a:endParaRPr lang="pt-BR" dirty="0" smtClean="0"/>
          </a:p>
          <a:p>
            <a:r>
              <a:rPr lang="pt-BR" dirty="0" smtClean="0"/>
              <a:t>Visa documentar as observações feitas em cada aula e transformar em dados que </a:t>
            </a:r>
            <a:r>
              <a:rPr lang="pt-BR" dirty="0" smtClean="0"/>
              <a:t>produzam </a:t>
            </a:r>
            <a:r>
              <a:rPr lang="pt-BR" dirty="0"/>
              <a:t>oportunidades de aprimoramento do ensino e de desenvolvimento do corpo docente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14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404664"/>
            <a:ext cx="185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Apoio Acadêmico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195736" y="425507"/>
            <a:ext cx="62069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APG </a:t>
            </a:r>
            <a:r>
              <a:rPr lang="pt-BR" dirty="0"/>
              <a:t>observa as aulas e preenche </a:t>
            </a:r>
            <a:r>
              <a:rPr lang="pt-BR" dirty="0" smtClean="0"/>
              <a:t>formulário (</a:t>
            </a:r>
            <a:r>
              <a:rPr lang="pt-BR" dirty="0" smtClean="0">
                <a:solidFill>
                  <a:srgbClr val="FF0000"/>
                </a:solidFill>
              </a:rPr>
              <a:t>lista </a:t>
            </a:r>
            <a:r>
              <a:rPr lang="pt-BR" dirty="0">
                <a:solidFill>
                  <a:srgbClr val="FF0000"/>
                </a:solidFill>
              </a:rPr>
              <a:t>de </a:t>
            </a:r>
            <a:r>
              <a:rPr lang="pt-BR" dirty="0" err="1" smtClean="0">
                <a:solidFill>
                  <a:srgbClr val="FF0000"/>
                </a:solidFill>
              </a:rPr>
              <a:t>checks</a:t>
            </a:r>
            <a:r>
              <a:rPr lang="pt-BR" dirty="0" smtClean="0"/>
              <a:t>)</a:t>
            </a:r>
          </a:p>
          <a:p>
            <a:r>
              <a:rPr lang="pt-BR" sz="1200" dirty="0"/>
              <a:t>Apresentação da </a:t>
            </a:r>
            <a:r>
              <a:rPr lang="pt-BR" sz="1200" dirty="0" err="1"/>
              <a:t>Rubric</a:t>
            </a:r>
            <a:r>
              <a:rPr lang="pt-BR" sz="1200" dirty="0"/>
              <a:t> preenchida pelos </a:t>
            </a:r>
            <a:r>
              <a:rPr lang="pt-BR" sz="1200" dirty="0" err="1" smtClean="0"/>
              <a:t>APGs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2240043" y="960645"/>
            <a:ext cx="611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 smtClean="0"/>
              <a:t>2. Consolida </a:t>
            </a:r>
            <a:r>
              <a:rPr lang="pt-BR" dirty="0"/>
              <a:t>as informações e envia para o </a:t>
            </a:r>
            <a:r>
              <a:rPr lang="pt-BR" dirty="0" smtClean="0"/>
              <a:t>DEA (</a:t>
            </a:r>
            <a:r>
              <a:rPr lang="pt-BR" dirty="0" smtClean="0">
                <a:solidFill>
                  <a:srgbClr val="FF0000"/>
                </a:solidFill>
              </a:rPr>
              <a:t>planilha </a:t>
            </a:r>
            <a:r>
              <a:rPr lang="pt-BR" dirty="0" err="1" smtClean="0">
                <a:solidFill>
                  <a:srgbClr val="FF0000"/>
                </a:solidFill>
              </a:rPr>
              <a:t>excel</a:t>
            </a:r>
            <a:r>
              <a:rPr lang="pt-BR" dirty="0" smtClean="0"/>
              <a:t>) 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107503" y="1597442"/>
            <a:ext cx="57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DEA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47403" y="1569345"/>
            <a:ext cx="65680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Analisa dados dos </a:t>
            </a:r>
            <a:r>
              <a:rPr lang="pt-BR" dirty="0" smtClean="0"/>
              <a:t>programas (</a:t>
            </a:r>
            <a:r>
              <a:rPr lang="pt-BR" dirty="0" smtClean="0">
                <a:solidFill>
                  <a:srgbClr val="FF0000"/>
                </a:solidFill>
              </a:rPr>
              <a:t>várias planilhas e gráficos</a:t>
            </a:r>
            <a:r>
              <a:rPr lang="pt-BR" dirty="0" smtClean="0"/>
              <a:t>)</a:t>
            </a:r>
          </a:p>
          <a:p>
            <a:pPr lvl="0"/>
            <a:r>
              <a:rPr lang="pt-BR" dirty="0" smtClean="0"/>
              <a:t>4. Analisa dados individuais </a:t>
            </a:r>
            <a:r>
              <a:rPr lang="pt-BR" dirty="0"/>
              <a:t>dos </a:t>
            </a:r>
            <a:r>
              <a:rPr lang="pt-BR" dirty="0" smtClean="0"/>
              <a:t>professores (</a:t>
            </a:r>
            <a:r>
              <a:rPr lang="pt-BR" dirty="0" smtClean="0">
                <a:solidFill>
                  <a:srgbClr val="FF0000"/>
                </a:solidFill>
              </a:rPr>
              <a:t>professores e ranking</a:t>
            </a:r>
            <a:r>
              <a:rPr lang="pt-BR" dirty="0" smtClean="0"/>
              <a:t>)</a:t>
            </a:r>
          </a:p>
          <a:p>
            <a:pPr lvl="0"/>
            <a:r>
              <a:rPr lang="pt-BR" dirty="0" smtClean="0"/>
              <a:t>5. Disponibiliza material no </a:t>
            </a:r>
            <a:r>
              <a:rPr lang="pt-BR" dirty="0" err="1" smtClean="0"/>
              <a:t>Blackboard</a:t>
            </a:r>
            <a:r>
              <a:rPr lang="pt-BR" dirty="0" smtClean="0"/>
              <a:t> (</a:t>
            </a:r>
            <a:r>
              <a:rPr lang="pt-BR" dirty="0" smtClean="0">
                <a:solidFill>
                  <a:srgbClr val="FF0000"/>
                </a:solidFill>
              </a:rPr>
              <a:t>área de postagem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7503" y="5842138"/>
            <a:ext cx="144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Coordenação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35696" y="5703638"/>
            <a:ext cx="698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4. Divulga resultados para os professores e identifica oportunidade de melhorias (</a:t>
            </a:r>
            <a:r>
              <a:rPr lang="pt-BR" dirty="0" smtClean="0">
                <a:solidFill>
                  <a:srgbClr val="FF0000"/>
                </a:solidFill>
              </a:rPr>
              <a:t>Sala de reunião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85" y="3443518"/>
            <a:ext cx="789831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ector reto 11"/>
          <p:cNvCxnSpPr/>
          <p:nvPr/>
        </p:nvCxnSpPr>
        <p:spPr>
          <a:xfrm>
            <a:off x="107503" y="1484784"/>
            <a:ext cx="8784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4775" y="5589240"/>
            <a:ext cx="87849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54739"/>
            <a:ext cx="49149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4775" y="2775987"/>
            <a:ext cx="1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Critérios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-17242" y="4293096"/>
            <a:ext cx="113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Conceitos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34382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223</Words>
  <Application>Microsoft Office PowerPoint</Application>
  <PresentationFormat>Apresentação na tela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Rebelo Dias</dc:creator>
  <cp:lastModifiedBy>Natalia Rebelo Dias</cp:lastModifiedBy>
  <cp:revision>13</cp:revision>
  <dcterms:created xsi:type="dcterms:W3CDTF">2014-04-29T22:08:10Z</dcterms:created>
  <dcterms:modified xsi:type="dcterms:W3CDTF">2014-05-05T21:23:29Z</dcterms:modified>
</cp:coreProperties>
</file>