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3" r:id="rId4"/>
    <p:sldId id="262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103" d="100"/>
          <a:sy n="10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AE2E2-69E1-46AF-A2F7-85233DB5576C}" type="datetimeFigureOut">
              <a:rPr lang="pt-BR" smtClean="0"/>
              <a:t>14/05/2014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6BC20-A05C-4061-A5C7-CF16CDAFA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70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14/05/2014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62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14/05/2014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03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14/05/2014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25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14/05/2014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5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14/05/2014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14/05/2014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08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14/05/2014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28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14/05/2014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44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14/05/2014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78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14/05/2014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85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14/05/2014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5BD4-6EDE-421E-A642-71C7D3EA4B16}" type="datetimeFigureOut">
              <a:rPr lang="pt-BR" smtClean="0"/>
              <a:t>14/05/2014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80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524969"/>
            <a:ext cx="4572000" cy="147732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pt-BR" b="1" dirty="0" smtClean="0"/>
              <a:t>O que é?</a:t>
            </a:r>
          </a:p>
          <a:p>
            <a:endParaRPr lang="pt-BR" dirty="0" smtClean="0"/>
          </a:p>
          <a:p>
            <a:r>
              <a:rPr lang="pt-BR" dirty="0" smtClean="0"/>
              <a:t>O VEP (Visão Educacional na Prática) é um instrumento de desenvolvimento do </a:t>
            </a:r>
            <a:r>
              <a:rPr lang="pt-BR" b="1" dirty="0" smtClean="0"/>
              <a:t>docente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4860846" y="1412776"/>
            <a:ext cx="417646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 smtClean="0"/>
              <a:t>Periodicidade:</a:t>
            </a:r>
          </a:p>
          <a:p>
            <a:endParaRPr lang="pt-BR" b="1" dirty="0" smtClean="0"/>
          </a:p>
          <a:p>
            <a:r>
              <a:rPr lang="pt-BR" dirty="0" smtClean="0"/>
              <a:t>“Dia-a-Dia”</a:t>
            </a:r>
          </a:p>
          <a:p>
            <a:r>
              <a:rPr lang="pt-BR" dirty="0" smtClean="0"/>
              <a:t>O VEP é aplicado em todas as aulas dos programas de Pós-graduação Lato Sensu do </a:t>
            </a:r>
            <a:r>
              <a:rPr lang="pt-BR" dirty="0" err="1" smtClean="0"/>
              <a:t>Insper</a:t>
            </a:r>
            <a:r>
              <a:rPr lang="pt-BR" dirty="0"/>
              <a:t> </a:t>
            </a:r>
            <a:r>
              <a:rPr lang="pt-BR" dirty="0" smtClean="0"/>
              <a:t>e os resultados analisados são divulgados trimestralmente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9512" y="2289939"/>
            <a:ext cx="45720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b="1" dirty="0" smtClean="0"/>
              <a:t>Como funciona?</a:t>
            </a:r>
          </a:p>
          <a:p>
            <a:endParaRPr lang="pt-BR" dirty="0" smtClean="0"/>
          </a:p>
          <a:p>
            <a:r>
              <a:rPr lang="pt-BR" dirty="0" smtClean="0"/>
              <a:t>Consiste de um protocolo de observação de aulas ministradas que reflete a Visão Educacional do </a:t>
            </a:r>
            <a:r>
              <a:rPr lang="pt-BR" dirty="0" err="1" smtClean="0"/>
              <a:t>Insper</a:t>
            </a:r>
            <a:r>
              <a:rPr lang="pt-BR" dirty="0" smtClean="0"/>
              <a:t>, baseada na abordagem do Aprendizado Centrado no Aluno. O protocolo é composto de 21 itens de avaliação, organizados em torno de três dimensões: </a:t>
            </a:r>
            <a:r>
              <a:rPr lang="pt-BR" b="1" dirty="0" smtClean="0"/>
              <a:t>organização</a:t>
            </a:r>
            <a:r>
              <a:rPr lang="pt-BR" dirty="0" smtClean="0"/>
              <a:t>, </a:t>
            </a:r>
            <a:r>
              <a:rPr lang="pt-BR" b="1" dirty="0" smtClean="0"/>
              <a:t>didática</a:t>
            </a:r>
            <a:r>
              <a:rPr lang="pt-BR" dirty="0" smtClean="0"/>
              <a:t> e </a:t>
            </a:r>
            <a:r>
              <a:rPr lang="pt-BR" b="1" dirty="0" smtClean="0"/>
              <a:t>interação com os alunos</a:t>
            </a:r>
            <a:r>
              <a:rPr lang="pt-BR" dirty="0" smtClean="0"/>
              <a:t>.</a:t>
            </a:r>
          </a:p>
        </p:txBody>
      </p:sp>
      <p:sp>
        <p:nvSpPr>
          <p:cNvPr id="5" name="Retângulo 4"/>
          <p:cNvSpPr/>
          <p:nvPr/>
        </p:nvSpPr>
        <p:spPr>
          <a:xfrm>
            <a:off x="4863543" y="3706858"/>
            <a:ext cx="4176464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 smtClean="0"/>
              <a:t>Para que serve:</a:t>
            </a:r>
          </a:p>
          <a:p>
            <a:endParaRPr lang="pt-BR" dirty="0" smtClean="0"/>
          </a:p>
          <a:p>
            <a:r>
              <a:rPr lang="pt-BR" dirty="0" smtClean="0"/>
              <a:t>Visa documentar as observações feitas em cada aula e transformar em dados que produza </a:t>
            </a:r>
            <a:r>
              <a:rPr lang="pt-BR" dirty="0"/>
              <a:t>oportunidades de aprimoramento do ensino e de desenvolvimento do corpo docente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414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504" y="404664"/>
            <a:ext cx="1852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Apoio Acadêmico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195736" y="425507"/>
            <a:ext cx="62069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APG </a:t>
            </a:r>
            <a:r>
              <a:rPr lang="pt-BR" dirty="0"/>
              <a:t>observa as aulas e preenche </a:t>
            </a:r>
            <a:r>
              <a:rPr lang="pt-BR" dirty="0" smtClean="0"/>
              <a:t>formulário (</a:t>
            </a:r>
            <a:r>
              <a:rPr lang="pt-BR" dirty="0" smtClean="0">
                <a:solidFill>
                  <a:srgbClr val="FF0000"/>
                </a:solidFill>
              </a:rPr>
              <a:t>lista </a:t>
            </a:r>
            <a:r>
              <a:rPr lang="pt-BR" dirty="0">
                <a:solidFill>
                  <a:srgbClr val="FF0000"/>
                </a:solidFill>
              </a:rPr>
              <a:t>de </a:t>
            </a:r>
            <a:r>
              <a:rPr lang="pt-BR" dirty="0" err="1" smtClean="0">
                <a:solidFill>
                  <a:srgbClr val="FF0000"/>
                </a:solidFill>
              </a:rPr>
              <a:t>checks</a:t>
            </a:r>
            <a:r>
              <a:rPr lang="pt-BR" dirty="0" smtClean="0"/>
              <a:t>)</a:t>
            </a:r>
          </a:p>
          <a:p>
            <a:r>
              <a:rPr lang="pt-BR" sz="1200" dirty="0"/>
              <a:t>Apresentação da </a:t>
            </a:r>
            <a:r>
              <a:rPr lang="pt-BR" sz="1200" dirty="0" err="1"/>
              <a:t>Rubric</a:t>
            </a:r>
            <a:r>
              <a:rPr lang="pt-BR" sz="1200" dirty="0"/>
              <a:t> preenchida pelos </a:t>
            </a:r>
            <a:r>
              <a:rPr lang="pt-BR" sz="1200" dirty="0" err="1" smtClean="0"/>
              <a:t>APGs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2240043" y="960645"/>
            <a:ext cx="611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 smtClean="0"/>
              <a:t>2. Consolida </a:t>
            </a:r>
            <a:r>
              <a:rPr lang="pt-BR" dirty="0"/>
              <a:t>as informações e envia para o </a:t>
            </a:r>
            <a:r>
              <a:rPr lang="pt-BR" dirty="0" smtClean="0"/>
              <a:t>DEA (</a:t>
            </a:r>
            <a:r>
              <a:rPr lang="pt-BR" dirty="0" smtClean="0">
                <a:solidFill>
                  <a:srgbClr val="FF0000"/>
                </a:solidFill>
              </a:rPr>
              <a:t>planilha </a:t>
            </a:r>
            <a:r>
              <a:rPr lang="pt-BR" dirty="0" err="1" smtClean="0">
                <a:solidFill>
                  <a:srgbClr val="FF0000"/>
                </a:solidFill>
              </a:rPr>
              <a:t>excel</a:t>
            </a:r>
            <a:r>
              <a:rPr lang="pt-BR" dirty="0" smtClean="0"/>
              <a:t>)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3438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9512" y="147990"/>
            <a:ext cx="579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DEA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503" y="517322"/>
            <a:ext cx="885698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 smtClean="0"/>
              <a:t>3.Analise </a:t>
            </a:r>
            <a:r>
              <a:rPr lang="pt-BR" dirty="0"/>
              <a:t>dados dos </a:t>
            </a:r>
            <a:r>
              <a:rPr lang="pt-BR" dirty="0" smtClean="0"/>
              <a:t>programas (</a:t>
            </a:r>
            <a:r>
              <a:rPr lang="pt-BR" dirty="0" smtClean="0">
                <a:solidFill>
                  <a:srgbClr val="FF0000"/>
                </a:solidFill>
              </a:rPr>
              <a:t>várias planilhas e gráficos</a:t>
            </a:r>
            <a:r>
              <a:rPr lang="pt-BR" dirty="0" smtClean="0"/>
              <a:t>)</a:t>
            </a:r>
          </a:p>
          <a:p>
            <a:pPr lvl="0"/>
            <a:endParaRPr lang="pt-BR" dirty="0" smtClean="0"/>
          </a:p>
          <a:p>
            <a:r>
              <a:rPr lang="pt-BR" dirty="0" smtClean="0"/>
              <a:t>Consolida-se todas as aulas observadas de cada um dos cursos, das famílias dos programas, (MBA/LLM/CERTIFICATES). Faz-se o demonstrativo </a:t>
            </a:r>
            <a:r>
              <a:rPr lang="pt-BR" dirty="0"/>
              <a:t>de desempenho de cada </a:t>
            </a:r>
            <a:r>
              <a:rPr lang="pt-BR" dirty="0" smtClean="0"/>
              <a:t>um dos itens das dimensões </a:t>
            </a:r>
            <a:r>
              <a:rPr lang="pt-BR" dirty="0"/>
              <a:t>(21 – </a:t>
            </a:r>
            <a:r>
              <a:rPr lang="pt-BR" dirty="0" err="1"/>
              <a:t>rubric</a:t>
            </a:r>
            <a:r>
              <a:rPr lang="pt-BR" dirty="0" smtClean="0"/>
              <a:t>).</a:t>
            </a:r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Também é demonstrado o desempenho de todos os professores do curso em cada dimensão</a:t>
            </a:r>
          </a:p>
          <a:p>
            <a:pPr lvl="0"/>
            <a:r>
              <a:rPr lang="pt-BR" dirty="0" smtClean="0"/>
              <a:t> 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988840"/>
            <a:ext cx="4842788" cy="185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8" y="4365104"/>
            <a:ext cx="484278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54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2" y="78012"/>
            <a:ext cx="579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DEA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502" y="454666"/>
            <a:ext cx="885698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 smtClean="0"/>
              <a:t>4</a:t>
            </a:r>
            <a:r>
              <a:rPr lang="pt-BR" dirty="0"/>
              <a:t>. </a:t>
            </a:r>
            <a:r>
              <a:rPr lang="pt-BR" dirty="0" smtClean="0"/>
              <a:t>Analise </a:t>
            </a:r>
            <a:r>
              <a:rPr lang="pt-BR" dirty="0"/>
              <a:t>dados individuais dos professores (</a:t>
            </a:r>
            <a:r>
              <a:rPr lang="pt-BR" dirty="0">
                <a:solidFill>
                  <a:srgbClr val="FF0000"/>
                </a:solidFill>
              </a:rPr>
              <a:t>professores e ranking</a:t>
            </a:r>
            <a:r>
              <a:rPr lang="pt-BR" dirty="0" smtClean="0"/>
              <a:t>)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Consideramos apenas dados de aulas normais. O professor recebe uma relação das aulas que estão sendo consideradas.</a:t>
            </a:r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r>
              <a:rPr lang="pt-BR" dirty="0"/>
              <a:t>Consolida-se todas as aulas observadas de cada </a:t>
            </a:r>
            <a:r>
              <a:rPr lang="pt-BR" dirty="0" smtClean="0"/>
              <a:t>disciplina. </a:t>
            </a:r>
            <a:r>
              <a:rPr lang="pt-BR" dirty="0"/>
              <a:t>Faz-se o demonstrativo de desempenho </a:t>
            </a:r>
            <a:r>
              <a:rPr lang="pt-BR" dirty="0" smtClean="0"/>
              <a:t>do professor em de </a:t>
            </a:r>
            <a:r>
              <a:rPr lang="pt-BR" dirty="0"/>
              <a:t>cada um dos itens das dimensões (21 – </a:t>
            </a:r>
            <a:r>
              <a:rPr lang="pt-BR" dirty="0" err="1"/>
              <a:t>rubric</a:t>
            </a:r>
            <a:r>
              <a:rPr lang="pt-BR" dirty="0"/>
              <a:t>).</a:t>
            </a:r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41867"/>
            <a:ext cx="4488706" cy="121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573016"/>
            <a:ext cx="885698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9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620688"/>
            <a:ext cx="1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Critérios</a:t>
            </a:r>
            <a:endParaRPr lang="pt-BR" sz="16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06" y="399440"/>
            <a:ext cx="49149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7504" y="1963579"/>
            <a:ext cx="113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Conceitos</a:t>
            </a:r>
            <a:endParaRPr lang="pt-BR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83" y="1628800"/>
            <a:ext cx="789831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reto 5"/>
          <p:cNvCxnSpPr/>
          <p:nvPr/>
        </p:nvCxnSpPr>
        <p:spPr>
          <a:xfrm>
            <a:off x="251517" y="4293096"/>
            <a:ext cx="8784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07503" y="5842138"/>
            <a:ext cx="144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Coordenação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1835696" y="5703638"/>
            <a:ext cx="6984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4. Divulga resultados para os professores e identifica oportunidade de melhorias (</a:t>
            </a:r>
            <a:r>
              <a:rPr lang="pt-BR" dirty="0" smtClean="0">
                <a:solidFill>
                  <a:srgbClr val="FF0000"/>
                </a:solidFill>
              </a:rPr>
              <a:t>Sala de reunião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077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310</Words>
  <Application>Microsoft Office PowerPoint</Application>
  <PresentationFormat>Apresentação na tela 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Insper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Rebelo Dias</dc:creator>
  <cp:lastModifiedBy>Natalia Rebelo Dias</cp:lastModifiedBy>
  <cp:revision>18</cp:revision>
  <dcterms:created xsi:type="dcterms:W3CDTF">2014-04-29T22:08:10Z</dcterms:created>
  <dcterms:modified xsi:type="dcterms:W3CDTF">2014-05-14T22:56:19Z</dcterms:modified>
</cp:coreProperties>
</file>