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70" r:id="rId2"/>
  </p:sldMasterIdLst>
  <p:notesMasterIdLst>
    <p:notesMasterId r:id="rId21"/>
  </p:notesMasterIdLst>
  <p:handoutMasterIdLst>
    <p:handoutMasterId r:id="rId22"/>
  </p:handoutMasterIdLst>
  <p:sldIdLst>
    <p:sldId id="321" r:id="rId3"/>
    <p:sldId id="320" r:id="rId4"/>
    <p:sldId id="319" r:id="rId5"/>
    <p:sldId id="322" r:id="rId6"/>
    <p:sldId id="324" r:id="rId7"/>
    <p:sldId id="325" r:id="rId8"/>
    <p:sldId id="326" r:id="rId9"/>
    <p:sldId id="316" r:id="rId10"/>
    <p:sldId id="323" r:id="rId11"/>
    <p:sldId id="283" r:id="rId12"/>
    <p:sldId id="315" r:id="rId13"/>
    <p:sldId id="317" r:id="rId14"/>
    <p:sldId id="318" r:id="rId15"/>
    <p:sldId id="309" r:id="rId16"/>
    <p:sldId id="310" r:id="rId17"/>
    <p:sldId id="311" r:id="rId18"/>
    <p:sldId id="313" r:id="rId19"/>
    <p:sldId id="31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26"/>
    <a:srgbClr val="CE8A1E"/>
    <a:srgbClr val="780A19"/>
    <a:srgbClr val="EFEFA4"/>
    <a:srgbClr val="FFFDAD"/>
    <a:srgbClr val="006768"/>
    <a:srgbClr val="770919"/>
    <a:srgbClr val="9B0C1F"/>
    <a:srgbClr val="D48D18"/>
    <a:srgbClr val="FAA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5" autoAdjust="0"/>
    <p:restoredTop sz="91209" autoAdjust="0"/>
  </p:normalViewPr>
  <p:slideViewPr>
    <p:cSldViewPr snapToGrid="0" snapToObjects="1" showGuides="1">
      <p:cViewPr varScale="1">
        <p:scale>
          <a:sx n="144" d="100"/>
          <a:sy n="144" d="100"/>
        </p:scale>
        <p:origin x="-10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Applications:MAMP:htdocs:projetos:comunicacao:appComexTAI:Rascunho_Mapeament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bubbleChart>
        <c:varyColors val="0"/>
        <c:ser>
          <c:idx val="0"/>
          <c:order val="0"/>
          <c:spPr>
            <a:solidFill>
              <a:srgbClr val="BFBFBF">
                <a:alpha val="4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pt-BR" b="0"/>
                      <a:t>Publicação de Conteúdos</a:t>
                    </a:r>
                    <a:endParaRPr lang="pt-BR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"/>
              <c:tx>
                <c:rich>
                  <a:bodyPr/>
                  <a:lstStyle/>
                  <a:p>
                    <a:r>
                      <a:rPr b="0"/>
                      <a:t>Coleção de Conteúdos</a:t>
                    </a:r>
                    <a:endParaRPr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2"/>
              <c:tx>
                <c:rich>
                  <a:bodyPr/>
                  <a:lstStyle/>
                  <a:p>
                    <a:r>
                      <a:rPr b="0"/>
                      <a:t>Calendário</a:t>
                    </a:r>
                    <a:endParaRPr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"/>
              <c:tx>
                <c:rich>
                  <a:bodyPr/>
                  <a:lstStyle/>
                  <a:p>
                    <a:r>
                      <a:rPr b="0"/>
                      <a:t>Gerenciamento de Datas</a:t>
                    </a:r>
                    <a:endParaRPr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pt-BR" b="0"/>
                      <a:t>Avisos</a:t>
                    </a:r>
                    <a:endParaRPr lang="pt-BR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5"/>
              <c:tx>
                <c:rich>
                  <a:bodyPr/>
                  <a:lstStyle/>
                  <a:p>
                    <a:r>
                      <a:rPr b="0"/>
                      <a:t>Enviar  E-mail</a:t>
                    </a:r>
                    <a:endParaRPr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6"/>
              <c:tx>
                <c:rich>
                  <a:bodyPr/>
                  <a:lstStyle/>
                  <a:p>
                    <a:r>
                      <a:rPr b="0"/>
                      <a:t>Mensagens</a:t>
                    </a:r>
                    <a:endParaRPr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pt-BR" b="0"/>
                      <a:t>Grupos</a:t>
                    </a:r>
                    <a:endParaRPr lang="pt-BR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pt-BR" b="0"/>
                      <a:t>Blog</a:t>
                    </a:r>
                    <a:endParaRPr lang="pt-BR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pt-BR" b="0" dirty="0"/>
                      <a:t>Fórum de Discussão</a:t>
                    </a:r>
                    <a:endParaRPr lang="pt-BR" dirty="0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pt-BR" b="0"/>
                      <a:t>Wiki</a:t>
                    </a:r>
                    <a:endParaRPr lang="pt-BR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1"/>
              <c:tx>
                <c:rich>
                  <a:bodyPr/>
                  <a:lstStyle/>
                  <a:p>
                    <a:r>
                      <a:rPr b="0"/>
                      <a:t>Collaborate</a:t>
                    </a:r>
                    <a:endParaRPr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2"/>
              <c:layout/>
              <c:tx>
                <c:rich>
                  <a:bodyPr/>
                  <a:lstStyle/>
                  <a:p>
                    <a:r>
                      <a:rPr lang="pt-BR" b="0"/>
                      <a:t>Diário</a:t>
                    </a:r>
                    <a:endParaRPr lang="pt-BR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3"/>
              <c:tx>
                <c:rich>
                  <a:bodyPr/>
                  <a:lstStyle/>
                  <a:p>
                    <a:r>
                      <a:rPr b="0"/>
                      <a:t>Central de Notas</a:t>
                    </a:r>
                    <a:endParaRPr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4"/>
              <c:layout/>
              <c:tx>
                <c:rich>
                  <a:bodyPr/>
                  <a:lstStyle/>
                  <a:p>
                    <a:r>
                      <a:rPr lang="pt-BR" b="0"/>
                      <a:t>Exercício</a:t>
                    </a:r>
                    <a:endParaRPr lang="pt-BR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5"/>
              <c:layout/>
              <c:tx>
                <c:rich>
                  <a:bodyPr/>
                  <a:lstStyle/>
                  <a:p>
                    <a:r>
                      <a:rPr lang="pt-BR" b="0"/>
                      <a:t>SafeAssign</a:t>
                    </a:r>
                    <a:endParaRPr lang="pt-BR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6"/>
              <c:layout/>
              <c:tx>
                <c:rich>
                  <a:bodyPr/>
                  <a:lstStyle/>
                  <a:p>
                    <a:r>
                      <a:rPr lang="pt-BR" b="0"/>
                      <a:t>Testes e Pesquisas</a:t>
                    </a:r>
                    <a:endParaRPr lang="pt-BR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7"/>
              <c:tx>
                <c:rich>
                  <a:bodyPr/>
                  <a:lstStyle/>
                  <a:p>
                    <a:r>
                      <a:rPr b="0"/>
                      <a:t>Rubric</a:t>
                    </a:r>
                    <a:endParaRPr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8"/>
              <c:tx>
                <c:rich>
                  <a:bodyPr/>
                  <a:lstStyle/>
                  <a:p>
                    <a:r>
                      <a:rPr b="0"/>
                      <a:t>Autoavaliação e avaliação de colegas</a:t>
                    </a:r>
                    <a:endParaRPr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9"/>
              <c:tx>
                <c:rich>
                  <a:bodyPr/>
                  <a:lstStyle/>
                  <a:p>
                    <a:r>
                      <a:rPr b="0"/>
                      <a:t>Alinhamentos</a:t>
                    </a:r>
                    <a:endParaRPr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20"/>
              <c:tx>
                <c:rich>
                  <a:bodyPr/>
                  <a:lstStyle/>
                  <a:p>
                    <a:r>
                      <a:rPr b="0"/>
                      <a:t>Centro de Retenção</a:t>
                    </a:r>
                    <a:endParaRPr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1"/>
            </c:dLbl>
            <c:txPr>
              <a:bodyPr/>
              <a:lstStyle/>
              <a:p>
                <a:pPr>
                  <a:defRPr b="0"/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xVal>
            <c:numRef>
              <c:f>Dados!$B$2:$B$22</c:f>
              <c:numCache>
                <c:formatCode>General</c:formatCode>
                <c:ptCount val="21"/>
                <c:pt idx="0">
                  <c:v>185.0</c:v>
                </c:pt>
                <c:pt idx="1">
                  <c:v>204.0</c:v>
                </c:pt>
                <c:pt idx="2">
                  <c:v>148.0</c:v>
                </c:pt>
                <c:pt idx="3">
                  <c:v>453.0</c:v>
                </c:pt>
                <c:pt idx="4">
                  <c:v>175.0</c:v>
                </c:pt>
                <c:pt idx="5">
                  <c:v>93.0</c:v>
                </c:pt>
                <c:pt idx="6">
                  <c:v>202.0</c:v>
                </c:pt>
                <c:pt idx="7">
                  <c:v>723.0</c:v>
                </c:pt>
                <c:pt idx="8">
                  <c:v>757.0</c:v>
                </c:pt>
                <c:pt idx="9">
                  <c:v>772.0</c:v>
                </c:pt>
                <c:pt idx="10">
                  <c:v>764.0</c:v>
                </c:pt>
                <c:pt idx="11">
                  <c:v>461.0</c:v>
                </c:pt>
                <c:pt idx="12">
                  <c:v>810.0</c:v>
                </c:pt>
                <c:pt idx="13">
                  <c:v>426.0</c:v>
                </c:pt>
                <c:pt idx="14">
                  <c:v>211.0</c:v>
                </c:pt>
                <c:pt idx="15">
                  <c:v>206.0</c:v>
                </c:pt>
                <c:pt idx="16">
                  <c:v>357.0</c:v>
                </c:pt>
                <c:pt idx="17">
                  <c:v>147.0</c:v>
                </c:pt>
                <c:pt idx="18">
                  <c:v>772.0</c:v>
                </c:pt>
                <c:pt idx="19">
                  <c:v>643.0</c:v>
                </c:pt>
                <c:pt idx="20">
                  <c:v>413.0</c:v>
                </c:pt>
              </c:numCache>
            </c:numRef>
          </c:xVal>
          <c:yVal>
            <c:numRef>
              <c:f>Dados!$C$2:$C$22</c:f>
              <c:numCache>
                <c:formatCode>General</c:formatCode>
                <c:ptCount val="21"/>
                <c:pt idx="0">
                  <c:v>186.0</c:v>
                </c:pt>
                <c:pt idx="1">
                  <c:v>209.0</c:v>
                </c:pt>
                <c:pt idx="2">
                  <c:v>106.0</c:v>
                </c:pt>
                <c:pt idx="3">
                  <c:v>87.0</c:v>
                </c:pt>
                <c:pt idx="4">
                  <c:v>129.0</c:v>
                </c:pt>
                <c:pt idx="5">
                  <c:v>52.0</c:v>
                </c:pt>
                <c:pt idx="6">
                  <c:v>182.0</c:v>
                </c:pt>
                <c:pt idx="7">
                  <c:v>344.0</c:v>
                </c:pt>
                <c:pt idx="8">
                  <c:v>730.0</c:v>
                </c:pt>
                <c:pt idx="9">
                  <c:v>800.0</c:v>
                </c:pt>
                <c:pt idx="10">
                  <c:v>841.0</c:v>
                </c:pt>
                <c:pt idx="11">
                  <c:v>350.0</c:v>
                </c:pt>
                <c:pt idx="12">
                  <c:v>764.0</c:v>
                </c:pt>
                <c:pt idx="13">
                  <c:v>305.0</c:v>
                </c:pt>
                <c:pt idx="14">
                  <c:v>465.0</c:v>
                </c:pt>
                <c:pt idx="15">
                  <c:v>440.0</c:v>
                </c:pt>
                <c:pt idx="16">
                  <c:v>376.0</c:v>
                </c:pt>
                <c:pt idx="17">
                  <c:v>789.0</c:v>
                </c:pt>
                <c:pt idx="18">
                  <c:v>797.0</c:v>
                </c:pt>
                <c:pt idx="19">
                  <c:v>792.0</c:v>
                </c:pt>
                <c:pt idx="20">
                  <c:v>487.0</c:v>
                </c:pt>
              </c:numCache>
            </c:numRef>
          </c:yVal>
          <c:bubbleSize>
            <c:numRef>
              <c:f>Dados!$D$2:$D$22</c:f>
              <c:numCache>
                <c:formatCode>General</c:formatCode>
                <c:ptCount val="21"/>
                <c:pt idx="0">
                  <c:v>232.0</c:v>
                </c:pt>
                <c:pt idx="4">
                  <c:v>186.0</c:v>
                </c:pt>
                <c:pt idx="7">
                  <c:v>29.0</c:v>
                </c:pt>
                <c:pt idx="8">
                  <c:v>1.0</c:v>
                </c:pt>
                <c:pt idx="9">
                  <c:v>2.0</c:v>
                </c:pt>
                <c:pt idx="10">
                  <c:v>1.0</c:v>
                </c:pt>
                <c:pt idx="12">
                  <c:v>3.0</c:v>
                </c:pt>
                <c:pt idx="14">
                  <c:v>52.0</c:v>
                </c:pt>
                <c:pt idx="15">
                  <c:v>58.0</c:v>
                </c:pt>
                <c:pt idx="16">
                  <c:v>30.0</c:v>
                </c:pt>
              </c:numCache>
            </c:numRef>
          </c:bubbleSize>
          <c:bubble3D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-2085687624"/>
        <c:axId val="-2084301544"/>
      </c:bubbleChart>
      <c:valAx>
        <c:axId val="-2085687624"/>
        <c:scaling>
          <c:orientation val="minMax"/>
          <c:max val="900.0"/>
          <c:min val="0.0"/>
        </c:scaling>
        <c:delete val="1"/>
        <c:axPos val="b"/>
        <c:numFmt formatCode="General" sourceLinked="1"/>
        <c:majorTickMark val="out"/>
        <c:minorTickMark val="none"/>
        <c:tickLblPos val="nextTo"/>
        <c:crossAx val="-2084301544"/>
        <c:crosses val="autoZero"/>
        <c:crossBetween val="midCat"/>
        <c:majorUnit val="300.0"/>
      </c:valAx>
      <c:valAx>
        <c:axId val="-2084301544"/>
        <c:scaling>
          <c:orientation val="minMax"/>
          <c:max val="900.0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-2085687624"/>
        <c:crosses val="autoZero"/>
        <c:crossBetween val="midCat"/>
        <c:majorUnit val="300.0"/>
      </c:valAx>
      <c:spPr>
        <a:noFill/>
        <a:ln w="25400">
          <a:solidFill>
            <a:schemeClr val="bg1">
              <a:lumMod val="85000"/>
            </a:schemeClr>
          </a:solidFill>
        </a:ln>
      </c:spPr>
    </c:plotArea>
    <c:plotVisOnly val="1"/>
    <c:dispBlanksAs val="gap"/>
    <c:showDLblsOverMax val="0"/>
  </c:chart>
  <c:spPr>
    <a:solidFill>
      <a:schemeClr val="bg1"/>
    </a:solidFill>
    <a:ln w="3175" cmpd="sng">
      <a:solidFill>
        <a:schemeClr val="bg1">
          <a:lumMod val="85000"/>
        </a:schemeClr>
      </a:solidFill>
    </a:ln>
    <a:effectLst/>
  </c:spPr>
  <c:txPr>
    <a:bodyPr/>
    <a:lstStyle/>
    <a:p>
      <a:pPr>
        <a:defRPr sz="900" b="1">
          <a:latin typeface="Verdana"/>
          <a:cs typeface="Verdana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5DBBD-FA8A-6A4F-87A5-4B12BA09B659}" type="datetimeFigureOut">
              <a:rPr lang="en-US" smtClean="0"/>
              <a:t>23/09/14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33ACB-3DD6-BC4E-977F-CBE5BA8E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99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23/09/14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Coluna “Status de uso no Insper”: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Acrescentar “Médio uso”.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no setup inicial”: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Trocar nome para “Grau de facilidade técnica para o setup inicial”.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na condução da atividade”: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Substituir “Atividade” por “Dinâmica”</a:t>
            </a:r>
            <a:r>
              <a:rPr lang="pt-BR" baseline="0" dirty="0" smtClean="0"/>
              <a:t> (ou similar), pois nem todas as ferramentas são para atividades.</a:t>
            </a: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Adaptar</a:t>
            </a:r>
            <a:r>
              <a:rPr lang="pt-BR" baseline="0" dirty="0" smtClean="0"/>
              <a:t> escala (d</a:t>
            </a:r>
            <a:r>
              <a:rPr lang="pt-BR" dirty="0" smtClean="0"/>
              <a:t>ifícil, médio, fácil, muito</a:t>
            </a:r>
            <a:r>
              <a:rPr lang="pt-BR" baseline="0" dirty="0" smtClean="0"/>
              <a:t> fácil) para (a</a:t>
            </a:r>
            <a:r>
              <a:rPr lang="pt-BR" dirty="0" smtClean="0"/>
              <a:t>lto, médio, baixo, muito baixo).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2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Coluna “Status de uso no Insper”: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Acrescentar “Médio uso”.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no setup inicial”: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Trocar nome para “Grau de facilidade técnica para o setup inicial”.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na condução da atividade”: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Substituir “Atividade” por “Dinâmica”</a:t>
            </a:r>
            <a:r>
              <a:rPr lang="pt-BR" baseline="0" dirty="0" smtClean="0"/>
              <a:t> (ou similar), pois nem todas as ferramentas são para atividades.</a:t>
            </a: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Adaptar</a:t>
            </a:r>
            <a:r>
              <a:rPr lang="pt-BR" baseline="0" dirty="0" smtClean="0"/>
              <a:t> escala (d</a:t>
            </a:r>
            <a:r>
              <a:rPr lang="pt-BR" dirty="0" smtClean="0"/>
              <a:t>ifícil, médio, fácil, muito</a:t>
            </a:r>
            <a:r>
              <a:rPr lang="pt-BR" baseline="0" dirty="0" smtClean="0"/>
              <a:t> fácil) para (a</a:t>
            </a:r>
            <a:r>
              <a:rPr lang="pt-BR" dirty="0" smtClean="0"/>
              <a:t>lto, médio, baixo, muito baixo).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25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Coluna “Status de uso no Insper”: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Acrescentar “Médio uso”.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no setup inicial”: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Trocar nome para “Grau de facilidade técnica para o setup inicial”.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na condução da atividade”: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Substituir “Atividade” por “Dinâmica”</a:t>
            </a:r>
            <a:r>
              <a:rPr lang="pt-BR" baseline="0" dirty="0" smtClean="0"/>
              <a:t> (ou similar), pois nem todas as ferramentas são para atividades.</a:t>
            </a: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Adaptar</a:t>
            </a:r>
            <a:r>
              <a:rPr lang="pt-BR" baseline="0" dirty="0" smtClean="0"/>
              <a:t> escala (d</a:t>
            </a:r>
            <a:r>
              <a:rPr lang="pt-BR" dirty="0" smtClean="0"/>
              <a:t>ifícil, médio, fácil, muito</a:t>
            </a:r>
            <a:r>
              <a:rPr lang="pt-BR" baseline="0" dirty="0" smtClean="0"/>
              <a:t> fácil) para (a</a:t>
            </a:r>
            <a:r>
              <a:rPr lang="pt-BR" dirty="0" smtClean="0"/>
              <a:t>lto, médio, baixo, muito baixo).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2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Coluna “Status de uso no Insper”: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Acrescentar “Médio uso”.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no setup inicial”: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Trocar nome para “Grau de facilidade técnica para o setup inicial”.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na condução da atividade”: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Substituir “Atividade” por “Dinâmica”</a:t>
            </a:r>
            <a:r>
              <a:rPr lang="pt-BR" baseline="0" dirty="0" smtClean="0"/>
              <a:t> (ou similar), pois nem todas as ferramentas são para atividades.</a:t>
            </a: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Adaptar</a:t>
            </a:r>
            <a:r>
              <a:rPr lang="pt-BR" baseline="0" dirty="0" smtClean="0"/>
              <a:t> escala (d</a:t>
            </a:r>
            <a:r>
              <a:rPr lang="pt-BR" dirty="0" smtClean="0"/>
              <a:t>ifícil, médio, fácil, muito</a:t>
            </a:r>
            <a:r>
              <a:rPr lang="pt-BR" baseline="0" dirty="0" smtClean="0"/>
              <a:t> fácil) para (a</a:t>
            </a:r>
            <a:r>
              <a:rPr lang="pt-BR" dirty="0" smtClean="0"/>
              <a:t>lto, médio, baixo, muito baixo).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2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Coluna “Status de uso no Insper”: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Acrescentar “Médio uso”.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no setup inicial”: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Trocar nome para “Grau de facilidade técnica para o setup inicial”.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na condução da atividade”: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Substituir “Atividade” por “Dinâmica”</a:t>
            </a:r>
            <a:r>
              <a:rPr lang="pt-BR" baseline="0" dirty="0" smtClean="0"/>
              <a:t> (ou similar), pois nem todas as ferramentas são para atividades.</a:t>
            </a: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Adaptar</a:t>
            </a:r>
            <a:r>
              <a:rPr lang="pt-BR" baseline="0" dirty="0" smtClean="0"/>
              <a:t> escala (d</a:t>
            </a:r>
            <a:r>
              <a:rPr lang="pt-BR" dirty="0" smtClean="0"/>
              <a:t>ifícil, médio, fácil, muito</a:t>
            </a:r>
            <a:r>
              <a:rPr lang="pt-BR" baseline="0" dirty="0" smtClean="0"/>
              <a:t> fácil) para (a</a:t>
            </a:r>
            <a:r>
              <a:rPr lang="pt-BR" dirty="0" smtClean="0"/>
              <a:t>lto, médio, baixo, muito baixo).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2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Coluna “Status de uso no Insper”: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Acrescentar “Médio uso”.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no setup inicial”: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Trocar nome para “Grau de facilidade técnica para o setup inicial”.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na condução da atividade”: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Substituir “Atividade” por “Dinâmica”</a:t>
            </a:r>
            <a:r>
              <a:rPr lang="pt-BR" baseline="0" dirty="0" smtClean="0"/>
              <a:t> (ou similar), pois nem todas as ferramentas são para atividades.</a:t>
            </a: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Adaptar</a:t>
            </a:r>
            <a:r>
              <a:rPr lang="pt-BR" baseline="0" dirty="0" smtClean="0"/>
              <a:t> escala (d</a:t>
            </a:r>
            <a:r>
              <a:rPr lang="pt-BR" dirty="0" smtClean="0"/>
              <a:t>ifícil, médio, fácil, muito</a:t>
            </a:r>
            <a:r>
              <a:rPr lang="pt-BR" baseline="0" dirty="0" smtClean="0"/>
              <a:t> fácil) para (a</a:t>
            </a:r>
            <a:r>
              <a:rPr lang="pt-BR" dirty="0" smtClean="0"/>
              <a:t>lto, médio, baixo, muito baixo).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2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Coluna “Status de uso no Insper”: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Acrescentar “Médio uso”.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no setup inicial”: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Trocar nome para “Grau de facilidade técnica para o setup inicial”.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na condução da atividade”: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Substituir “Atividade” por “Dinâmica”</a:t>
            </a:r>
            <a:r>
              <a:rPr lang="pt-BR" baseline="0" dirty="0" smtClean="0"/>
              <a:t> (ou similar), pois nem todas as ferramentas são para atividades.</a:t>
            </a: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Adaptar</a:t>
            </a:r>
            <a:r>
              <a:rPr lang="pt-BR" baseline="0" dirty="0" smtClean="0"/>
              <a:t> escala (d</a:t>
            </a:r>
            <a:r>
              <a:rPr lang="pt-BR" dirty="0" smtClean="0"/>
              <a:t>ifícil, médio, fácil, muito</a:t>
            </a:r>
            <a:r>
              <a:rPr lang="pt-BR" baseline="0" dirty="0" smtClean="0"/>
              <a:t> fácil) para (a</a:t>
            </a:r>
            <a:r>
              <a:rPr lang="pt-BR" dirty="0" smtClean="0"/>
              <a:t>lto, médio, baixo, muito baixo).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2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Coluna “Status de uso no Insper”: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Acrescentar “Médio uso”.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no setup inicial”: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Trocar nome para “Grau de facilidade técnica para o setup inicial”.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na condução da atividade”: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Substituir “Atividade” por “Dinâmica”</a:t>
            </a:r>
            <a:r>
              <a:rPr lang="pt-BR" baseline="0" dirty="0" smtClean="0"/>
              <a:t> (ou similar), pois nem todas as ferramentas são para atividades.</a:t>
            </a: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Adaptar</a:t>
            </a:r>
            <a:r>
              <a:rPr lang="pt-BR" baseline="0" dirty="0" smtClean="0"/>
              <a:t> escala (d</a:t>
            </a:r>
            <a:r>
              <a:rPr lang="pt-BR" dirty="0" smtClean="0"/>
              <a:t>ifícil, médio, fácil, muito</a:t>
            </a:r>
            <a:r>
              <a:rPr lang="pt-BR" baseline="0" dirty="0" smtClean="0"/>
              <a:t> fácil) para (a</a:t>
            </a:r>
            <a:r>
              <a:rPr lang="pt-BR" dirty="0" smtClean="0"/>
              <a:t>lto, médio, baixo, muito baixo).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25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Coluna “Status de uso no Insper”: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Acrescentar “Médio uso”.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no setup inicial”: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Trocar nome para “Grau de facilidade técnica para o setup inicial”.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na condução da atividade”: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Substituir “Atividade” por “Dinâmica”</a:t>
            </a:r>
            <a:r>
              <a:rPr lang="pt-BR" baseline="0" dirty="0" smtClean="0"/>
              <a:t> (ou similar), pois nem todas as ferramentas são para atividades.</a:t>
            </a: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Adaptar</a:t>
            </a:r>
            <a:r>
              <a:rPr lang="pt-BR" baseline="0" dirty="0" smtClean="0"/>
              <a:t> escala (d</a:t>
            </a:r>
            <a:r>
              <a:rPr lang="pt-BR" dirty="0" smtClean="0"/>
              <a:t>ifícil, médio, fácil, muito</a:t>
            </a:r>
            <a:r>
              <a:rPr lang="pt-BR" baseline="0" dirty="0" smtClean="0"/>
              <a:t> fácil) para (a</a:t>
            </a:r>
            <a:r>
              <a:rPr lang="pt-BR" dirty="0" smtClean="0"/>
              <a:t>lto, médio, baixo, muito baixo).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2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Coluna “Status de uso no Insper”: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Acrescentar “Médio uso”.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no setup inicial”: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Trocar nome para “Grau de facilidade técnica para o setup inicial”.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na condução da atividade”: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Substituir “Atividade” por “Dinâmica”</a:t>
            </a:r>
            <a:r>
              <a:rPr lang="pt-BR" baseline="0" dirty="0" smtClean="0"/>
              <a:t> (ou similar), pois nem todas as ferramentas são para atividades.</a:t>
            </a: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Adaptar</a:t>
            </a:r>
            <a:r>
              <a:rPr lang="pt-BR" baseline="0" dirty="0" smtClean="0"/>
              <a:t> escala (d</a:t>
            </a:r>
            <a:r>
              <a:rPr lang="pt-BR" dirty="0" smtClean="0"/>
              <a:t>ifícil, médio, fácil, muito</a:t>
            </a:r>
            <a:r>
              <a:rPr lang="pt-BR" baseline="0" dirty="0" smtClean="0"/>
              <a:t> fácil) para (a</a:t>
            </a:r>
            <a:r>
              <a:rPr lang="pt-BR" dirty="0" smtClean="0"/>
              <a:t>lto, médio, baixo, muito baixo).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25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Coluna “Status de uso no Insper”: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Acrescentar “Médio uso”.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no setup inicial”: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Trocar nome para “Grau de facilidade técnica para o setup inicial”.</a:t>
            </a:r>
          </a:p>
          <a:p>
            <a:endParaRPr lang="pt-BR" dirty="0" smtClean="0"/>
          </a:p>
          <a:p>
            <a:r>
              <a:rPr lang="pt-BR" dirty="0" smtClean="0"/>
              <a:t>Coluna “Esforço necessário na condução da atividade”: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Substituir “Atividade” por “Dinâmica”</a:t>
            </a:r>
            <a:r>
              <a:rPr lang="pt-BR" baseline="0" dirty="0" smtClean="0"/>
              <a:t> (ou similar), pois nem todas as ferramentas são para atividades.</a:t>
            </a: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Adaptar</a:t>
            </a:r>
            <a:r>
              <a:rPr lang="pt-BR" baseline="0" dirty="0" smtClean="0"/>
              <a:t> escala (d</a:t>
            </a:r>
            <a:r>
              <a:rPr lang="pt-BR" dirty="0" smtClean="0"/>
              <a:t>ifícil, médio, fácil, muito</a:t>
            </a:r>
            <a:r>
              <a:rPr lang="pt-BR" baseline="0" dirty="0" smtClean="0"/>
              <a:t> fácil) para (a</a:t>
            </a:r>
            <a:r>
              <a:rPr lang="pt-BR" dirty="0" smtClean="0"/>
              <a:t>lto, médio, baixo, muito baixo).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2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23/09/14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subtítulo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a data e o nome da área ou disciplina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DA19-4C61-D045-BA51-6C26FD2E9FE8}" type="datetimeFigureOut">
              <a:rPr lang="en-US" smtClean="0"/>
              <a:t>23/09/14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808F-C2B5-8D4F-B552-18FEDA52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DA19-4C61-D045-BA51-6C26FD2E9FE8}" type="datetimeFigureOut">
              <a:rPr lang="en-US" smtClean="0"/>
              <a:t>23/09/14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808F-C2B5-8D4F-B552-18FEDA52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90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DA19-4C61-D045-BA51-6C26FD2E9FE8}" type="datetimeFigureOut">
              <a:rPr lang="en-US" smtClean="0"/>
              <a:t>23/09/14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808F-C2B5-8D4F-B552-18FEDA52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76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DA19-4C61-D045-BA51-6C26FD2E9FE8}" type="datetimeFigureOut">
              <a:rPr lang="en-US" smtClean="0"/>
              <a:t>23/09/14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808F-C2B5-8D4F-B552-18FEDA52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8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DA19-4C61-D045-BA51-6C26FD2E9FE8}" type="datetimeFigureOut">
              <a:rPr lang="en-US" smtClean="0"/>
              <a:t>23/09/14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808F-C2B5-8D4F-B552-18FEDA52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50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DA19-4C61-D045-BA51-6C26FD2E9FE8}" type="datetimeFigureOut">
              <a:rPr lang="en-US" smtClean="0"/>
              <a:t>23/09/14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808F-C2B5-8D4F-B552-18FEDA52B30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565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DA19-4C61-D045-BA51-6C26FD2E9FE8}" type="datetimeFigureOut">
              <a:rPr lang="en-US" smtClean="0"/>
              <a:t>23/09/14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808F-C2B5-8D4F-B552-18FEDA52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9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DA19-4C61-D045-BA51-6C26FD2E9FE8}" type="datetimeFigureOut">
              <a:rPr lang="en-US" smtClean="0"/>
              <a:t>23/09/14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808F-C2B5-8D4F-B552-18FEDA52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40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DA19-4C61-D045-BA51-6C26FD2E9FE8}" type="datetimeFigureOut">
              <a:rPr lang="en-US" smtClean="0"/>
              <a:t>23/09/14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808F-C2B5-8D4F-B552-18FEDA52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9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DA19-4C61-D045-BA51-6C26FD2E9FE8}" type="datetimeFigureOut">
              <a:rPr lang="en-US" smtClean="0"/>
              <a:t>23/09/14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808F-C2B5-8D4F-B552-18FEDA52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8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23/09/14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23/09/14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23/09/14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a legenda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23/09/14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Edite o título mestre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sz="quarter" idx="31"/>
          </p:nvPr>
        </p:nvSpPr>
        <p:spPr>
          <a:xfrm>
            <a:off x="171450" y="3640138"/>
            <a:ext cx="4360863" cy="2519362"/>
          </a:xfrm>
          <a:prstGeom prst="rect">
            <a:avLst/>
          </a:prstGeom>
          <a:noFill/>
          <a:effectLst/>
        </p:spPr>
        <p:txBody>
          <a:bodyPr lIns="216000" tIns="360000"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0"/>
          </p:nvPr>
        </p:nvSpPr>
        <p:spPr>
          <a:xfrm>
            <a:off x="4603794" y="1014413"/>
            <a:ext cx="4360863" cy="2519362"/>
          </a:xfrm>
          <a:prstGeom prst="rect">
            <a:avLst/>
          </a:prstGeom>
          <a:noFill/>
          <a:effectLst/>
        </p:spPr>
        <p:txBody>
          <a:bodyPr lIns="216000" tIns="360000"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28"/>
          </p:nvPr>
        </p:nvSpPr>
        <p:spPr>
          <a:xfrm>
            <a:off x="171450" y="1014413"/>
            <a:ext cx="4360863" cy="2519362"/>
          </a:xfrm>
          <a:prstGeom prst="rect">
            <a:avLst/>
          </a:prstGeom>
          <a:noFill/>
          <a:effectLst/>
        </p:spPr>
        <p:txBody>
          <a:bodyPr lIns="2880000" tIns="540000" rIns="90000"/>
          <a:lstStyle>
            <a:lvl1pPr>
              <a:defRPr lang="pt-BR" sz="900" smtClean="0"/>
            </a:lvl1pPr>
            <a:lvl2pPr>
              <a:defRPr lang="pt-BR" sz="900" smtClean="0">
                <a:latin typeface="+mj-lt"/>
              </a:defRPr>
            </a:lvl2pPr>
            <a:lvl3pPr>
              <a:defRPr lang="pt-BR" sz="900" smtClean="0">
                <a:latin typeface="+mj-lt"/>
              </a:defRPr>
            </a:lvl3pPr>
            <a:lvl4pPr>
              <a:defRPr lang="pt-BR" sz="900" smtClean="0">
                <a:latin typeface="+mj-lt"/>
              </a:defRPr>
            </a:lvl4pPr>
            <a:lvl5pPr>
              <a:defRPr lang="pt-BR" sz="900">
                <a:latin typeface="+mj-lt"/>
              </a:defRPr>
            </a:lvl5pPr>
          </a:lstStyle>
          <a:p>
            <a:pPr marL="0" lvl="0" indent="0">
              <a:buNone/>
            </a:pPr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29" name="Espaço Reservado para Texto 27"/>
          <p:cNvSpPr>
            <a:spLocks noGrp="1"/>
          </p:cNvSpPr>
          <p:nvPr>
            <p:ph type="body" sz="quarter" idx="20"/>
          </p:nvPr>
        </p:nvSpPr>
        <p:spPr>
          <a:xfrm>
            <a:off x="4603794" y="3640107"/>
            <a:ext cx="4360863" cy="2520000"/>
          </a:xfrm>
          <a:prstGeom prst="rect">
            <a:avLst/>
          </a:prstGeom>
          <a:noFill/>
          <a:effectLst/>
        </p:spPr>
        <p:txBody>
          <a:bodyPr lIns="216000" tIns="360000" rIns="90000"/>
          <a:lstStyle>
            <a:lvl1pPr>
              <a:defRPr lang="pt-BR" sz="900" dirty="0"/>
            </a:lvl1pPr>
          </a:lstStyle>
          <a:p>
            <a:pPr marL="0" lvl="0" indent="0">
              <a:buNone/>
            </a:pPr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18" name="Espaço Reservado para Texto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2290" y="1058283"/>
            <a:ext cx="4248592" cy="31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buNone/>
              <a:defRPr lang="pt-BR" sz="1100" b="1" baseline="0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pt-BR" sz="110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marL="0" lvl="0" defTabSz="457200"/>
            <a:r>
              <a:rPr lang="pt-BR" dirty="0" smtClean="0"/>
              <a:t>Título [Status do uso no Insper]</a:t>
            </a:r>
            <a:endParaRPr lang="pt-BR" dirty="0"/>
          </a:p>
        </p:txBody>
      </p:sp>
      <p:sp>
        <p:nvSpPr>
          <p:cNvPr id="20" name="Espaço Reservado para Texto 16"/>
          <p:cNvSpPr>
            <a:spLocks noGrp="1"/>
          </p:cNvSpPr>
          <p:nvPr>
            <p:ph type="body" sz="quarter" idx="15" hasCustomPrompt="1"/>
          </p:nvPr>
        </p:nvSpPr>
        <p:spPr>
          <a:xfrm>
            <a:off x="262290" y="3690553"/>
            <a:ext cx="4248592" cy="31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 defTabSz="457200">
              <a:buNone/>
              <a:defRPr lang="pt-BR" sz="1100" b="1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pt-BR" sz="110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marL="0" lvl="0" defTabSz="457200"/>
            <a:r>
              <a:rPr lang="pt-BR" dirty="0" smtClean="0"/>
              <a:t>Título [Benefício pedagógico]</a:t>
            </a:r>
            <a:endParaRPr lang="pt-BR" dirty="0"/>
          </a:p>
        </p:txBody>
      </p:sp>
      <p:sp>
        <p:nvSpPr>
          <p:cNvPr id="24" name="Espaço Reservado para Texto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16016" y="3690553"/>
            <a:ext cx="4248592" cy="31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buNone/>
              <a:defRPr lang="pt-BR" sz="1100" b="1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0">
              <a:buNone/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pt-BR" sz="110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r>
              <a:rPr lang="pt-BR" dirty="0" smtClean="0"/>
              <a:t>Título [</a:t>
            </a:r>
            <a:r>
              <a:rPr lang="pt-BR" sz="1100" b="1" dirty="0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Grau de facilidade na condução da dinâmica]</a:t>
            </a:r>
            <a:endParaRPr lang="pt-BR" sz="1100" b="1" dirty="0">
              <a:solidFill>
                <a:srgbClr val="C000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spaço Reservado para Texto 16"/>
          <p:cNvSpPr>
            <a:spLocks noGrp="1"/>
          </p:cNvSpPr>
          <p:nvPr>
            <p:ph type="body" sz="quarter" idx="16" hasCustomPrompt="1"/>
          </p:nvPr>
        </p:nvSpPr>
        <p:spPr>
          <a:xfrm>
            <a:off x="4716016" y="1050268"/>
            <a:ext cx="4248592" cy="31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buNone/>
              <a:defRPr lang="pt-BR" sz="1100" b="1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0">
              <a:buNone/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pt-BR" sz="110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pt-BR" sz="110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r>
              <a:rPr lang="pt-BR" dirty="0" smtClean="0"/>
              <a:t>Título [</a:t>
            </a:r>
            <a:r>
              <a:rPr lang="pt-BR" sz="1100" b="1" dirty="0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Grau de facilidade técnica para o </a:t>
            </a:r>
            <a:r>
              <a:rPr lang="pt-BR" sz="1100" b="1" i="1" dirty="0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setup</a:t>
            </a:r>
            <a:r>
              <a:rPr lang="pt-BR" sz="1100" b="1" dirty="0" smtClean="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inicial]</a:t>
            </a:r>
            <a:endParaRPr lang="pt-BR" dirty="0"/>
          </a:p>
        </p:txBody>
      </p:sp>
      <p:sp>
        <p:nvSpPr>
          <p:cNvPr id="42" name="Espaço Reservado para Tabela 41"/>
          <p:cNvSpPr>
            <a:spLocks noGrp="1"/>
          </p:cNvSpPr>
          <p:nvPr>
            <p:ph type="tbl" sz="quarter" idx="25"/>
          </p:nvPr>
        </p:nvSpPr>
        <p:spPr>
          <a:xfrm>
            <a:off x="250825" y="1837764"/>
            <a:ext cx="2680634" cy="1533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2"/>
          </p:nvPr>
        </p:nvSpPr>
        <p:spPr>
          <a:xfrm>
            <a:off x="247650" y="1524000"/>
            <a:ext cx="2684463" cy="3143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32" name="Espaço Reservado para Texto 16"/>
          <p:cNvSpPr>
            <a:spLocks noGrp="1"/>
          </p:cNvSpPr>
          <p:nvPr>
            <p:ph type="body" sz="quarter" idx="33"/>
          </p:nvPr>
        </p:nvSpPr>
        <p:spPr>
          <a:xfrm>
            <a:off x="214313" y="142875"/>
            <a:ext cx="7575550" cy="252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/>
          </a:p>
        </p:txBody>
      </p:sp>
      <p:sp>
        <p:nvSpPr>
          <p:cNvPr id="33" name="Espaço Reservado para Texto 20"/>
          <p:cNvSpPr>
            <a:spLocks noGrp="1"/>
          </p:cNvSpPr>
          <p:nvPr>
            <p:ph type="body" sz="quarter" idx="34"/>
          </p:nvPr>
        </p:nvSpPr>
        <p:spPr>
          <a:xfrm>
            <a:off x="214313" y="395288"/>
            <a:ext cx="757555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04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pPr/>
              <a:t>23/09/14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6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83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DA19-4C61-D045-BA51-6C26FD2E9FE8}" type="datetimeFigureOut">
              <a:rPr lang="en-US" smtClean="0"/>
              <a:t>23/09/14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808F-C2B5-8D4F-B552-18FEDA52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6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2B7900D-0734-4F15-9F08-6F03FB6F6514}" type="datetimeFigureOut">
              <a:rPr lang="pt-BR" smtClean="0"/>
              <a:pPr/>
              <a:t>23/09/14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  <p:sldLayoutId id="2147483669" r:id="rId7"/>
    <p:sldLayoutId id="2147483682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fld id="{43D6DA19-4C61-D045-BA51-6C26FD2E9FE8}" type="datetimeFigureOut">
              <a:rPr lang="en-US" smtClean="0"/>
              <a:pPr/>
              <a:t>23/09/14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pic>
        <p:nvPicPr>
          <p:cNvPr id="7" name="Picture 2" descr="fundo_ppt1_ok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21" t="92685"/>
          <a:stretch/>
        </p:blipFill>
        <p:spPr>
          <a:xfrm>
            <a:off x="8112640" y="6356350"/>
            <a:ext cx="1031359" cy="5016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fld id="{3600808F-C2B5-8D4F-B552-18FEDA52B3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image" Target="../media/image3.png"/><Relationship Id="rId5" Type="http://schemas.openxmlformats.org/officeDocument/2006/relationships/slide" Target="slide4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4" Type="http://schemas.openxmlformats.org/officeDocument/2006/relationships/slide" Target="slide17.xml"/><Relationship Id="rId5" Type="http://schemas.openxmlformats.org/officeDocument/2006/relationships/slide" Target="slide18.xml"/><Relationship Id="rId6" Type="http://schemas.openxmlformats.org/officeDocument/2006/relationships/slide" Target="slide14.xml"/><Relationship Id="rId7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18.xml"/><Relationship Id="rId5" Type="http://schemas.openxmlformats.org/officeDocument/2006/relationships/slide" Target="slide14.xml"/><Relationship Id="rId6" Type="http://schemas.openxmlformats.org/officeDocument/2006/relationships/slide" Target="slide15.xml"/><Relationship Id="rId7" Type="http://schemas.openxmlformats.org/officeDocument/2006/relationships/slide" Target="slide16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slide" Target="slide14.xml"/><Relationship Id="rId5" Type="http://schemas.openxmlformats.org/officeDocument/2006/relationships/slide" Target="slide15.xml"/><Relationship Id="rId6" Type="http://schemas.openxmlformats.org/officeDocument/2006/relationships/slide" Target="slide16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image" Target="../media/image3.png"/><Relationship Id="rId5" Type="http://schemas.openxmlformats.org/officeDocument/2006/relationships/slide" Target="slide4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image" Target="../media/image3.png"/><Relationship Id="rId5" Type="http://schemas.openxmlformats.org/officeDocument/2006/relationships/slide" Target="slide4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18.xml"/><Relationship Id="rId5" Type="http://schemas.openxmlformats.org/officeDocument/2006/relationships/slide" Target="slide14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Mapeamento</a:t>
            </a:r>
            <a:endParaRPr lang="en-US" dirty="0"/>
          </a:p>
        </p:txBody>
      </p:sp>
      <p:grpSp>
        <p:nvGrpSpPr>
          <p:cNvPr id="592" name="Group 591"/>
          <p:cNvGrpSpPr/>
          <p:nvPr/>
        </p:nvGrpSpPr>
        <p:grpSpPr>
          <a:xfrm>
            <a:off x="8185052" y="1179806"/>
            <a:ext cx="279570" cy="279568"/>
            <a:chOff x="8228149" y="3038823"/>
            <a:chExt cx="279570" cy="279568"/>
          </a:xfrm>
        </p:grpSpPr>
        <p:sp>
          <p:nvSpPr>
            <p:cNvPr id="289" name="Oval 288"/>
            <p:cNvSpPr/>
            <p:nvPr/>
          </p:nvSpPr>
          <p:spPr>
            <a:xfrm>
              <a:off x="8228149" y="3038823"/>
              <a:ext cx="279570" cy="279568"/>
            </a:xfrm>
            <a:prstGeom prst="ellipse">
              <a:avLst/>
            </a:prstGeom>
            <a:solidFill>
              <a:srgbClr val="FFFDAD"/>
            </a:solidFill>
            <a:ln>
              <a:solidFill>
                <a:srgbClr val="EFEFA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8228150" y="3040108"/>
              <a:ext cx="279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Verdana"/>
                  <a:cs typeface="Verdana"/>
                </a:rPr>
                <a:t>?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endParaRPr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289611" y="1634064"/>
            <a:ext cx="15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Compartilhamento de </a:t>
            </a:r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arquivos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289611" y="2212455"/>
            <a:ext cx="15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Coleção de Conteúdos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9611" y="2755570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u="sng" dirty="0" err="1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Calendário</a:t>
            </a:r>
            <a:endParaRPr lang="es-ES_tradnl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89611" y="3307504"/>
            <a:ext cx="15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u="sng" dirty="0" err="1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Gerenciamento</a:t>
            </a:r>
            <a:r>
              <a:rPr lang="es-ES_tradnl" sz="1000" u="sng" dirty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 de </a:t>
            </a:r>
            <a:r>
              <a:rPr lang="es-ES_tradnl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Datas</a:t>
            </a:r>
            <a:endParaRPr lang="es-ES_tradnl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3443690" y="1481472"/>
            <a:ext cx="138280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3638383" y="1137339"/>
            <a:ext cx="9934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Verdana"/>
                <a:cs typeface="Verdana"/>
              </a:defRPr>
            </a:lvl1pPr>
          </a:lstStyle>
          <a:p>
            <a:pPr algn="ctr"/>
            <a:r>
              <a:rPr lang="pt-BR" dirty="0"/>
              <a:t>Benefício pedagógico</a:t>
            </a:r>
          </a:p>
        </p:txBody>
      </p:sp>
      <p:pic>
        <p:nvPicPr>
          <p:cNvPr id="4" name="Picture 3" descr="NewlogoBlackboa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7" y="590645"/>
            <a:ext cx="1498717" cy="208682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236690" y="472710"/>
            <a:ext cx="7774534" cy="95676"/>
            <a:chOff x="-31150" y="858715"/>
            <a:chExt cx="7774534" cy="95676"/>
          </a:xfrm>
        </p:grpSpPr>
        <p:cxnSp>
          <p:nvCxnSpPr>
            <p:cNvPr id="420" name="Straight Connector 419"/>
            <p:cNvCxnSpPr/>
            <p:nvPr/>
          </p:nvCxnSpPr>
          <p:spPr>
            <a:xfrm>
              <a:off x="-31150" y="858715"/>
              <a:ext cx="7774534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ight Triangle 420"/>
            <p:cNvSpPr/>
            <p:nvPr/>
          </p:nvSpPr>
          <p:spPr>
            <a:xfrm rot="10800000">
              <a:off x="7647708" y="858715"/>
              <a:ext cx="95676" cy="95676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91979" y="1137339"/>
            <a:ext cx="8788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Verdana"/>
                <a:cs typeface="Verdana"/>
              </a:defRPr>
            </a:lvl1pPr>
          </a:lstStyle>
          <a:p>
            <a:pPr algn="ctr"/>
            <a:r>
              <a:rPr lang="pt-BR" dirty="0"/>
              <a:t>Status de uso no Insper</a:t>
            </a:r>
          </a:p>
        </p:txBody>
      </p:sp>
      <p:cxnSp>
        <p:nvCxnSpPr>
          <p:cNvPr id="425" name="Straight Connector 424"/>
          <p:cNvCxnSpPr/>
          <p:nvPr/>
        </p:nvCxnSpPr>
        <p:spPr>
          <a:xfrm>
            <a:off x="1822967" y="1481472"/>
            <a:ext cx="1416905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5012675" y="1128699"/>
            <a:ext cx="14227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Verdana"/>
                <a:cs typeface="Verdana"/>
              </a:defRPr>
            </a:lvl1pPr>
          </a:lstStyle>
          <a:p>
            <a:pPr algn="ctr"/>
            <a:r>
              <a:rPr lang="pt-BR" spc="-100" dirty="0"/>
              <a:t>Grau de </a:t>
            </a:r>
            <a:r>
              <a:rPr lang="pt-BR" spc="-100" dirty="0" smtClean="0"/>
              <a:t>facilidade para </a:t>
            </a:r>
            <a:r>
              <a:rPr lang="pt-BR" spc="-100" dirty="0"/>
              <a:t>implantação/setup</a:t>
            </a:r>
          </a:p>
        </p:txBody>
      </p:sp>
      <p:cxnSp>
        <p:nvCxnSpPr>
          <p:cNvPr id="434" name="Straight Connector 433"/>
          <p:cNvCxnSpPr/>
          <p:nvPr/>
        </p:nvCxnSpPr>
        <p:spPr>
          <a:xfrm>
            <a:off x="5032630" y="1481472"/>
            <a:ext cx="138280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6603928" y="1128699"/>
            <a:ext cx="14455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900" dirty="0">
                <a:latin typeface="Verdana"/>
                <a:cs typeface="Verdana"/>
              </a:rPr>
              <a:t>Grau de facilidade na condução </a:t>
            </a:r>
            <a:r>
              <a:rPr lang="pt-BR" sz="900" dirty="0" smtClean="0">
                <a:latin typeface="Verdana"/>
                <a:cs typeface="Verdana"/>
              </a:rPr>
              <a:t>da dinâmica</a:t>
            </a:r>
            <a:endParaRPr lang="pt-BR" sz="900" dirty="0">
              <a:latin typeface="Verdana"/>
              <a:cs typeface="Verdana"/>
            </a:endParaRPr>
          </a:p>
        </p:txBody>
      </p:sp>
      <p:cxnSp>
        <p:nvCxnSpPr>
          <p:cNvPr id="437" name="Straight Connector 436"/>
          <p:cNvCxnSpPr/>
          <p:nvPr/>
        </p:nvCxnSpPr>
        <p:spPr>
          <a:xfrm>
            <a:off x="6635312" y="1481472"/>
            <a:ext cx="138280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/>
          <p:nvPr/>
        </p:nvSpPr>
        <p:spPr>
          <a:xfrm>
            <a:off x="2105607" y="568028"/>
            <a:ext cx="5767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b="1" dirty="0">
                <a:latin typeface="Verdana"/>
                <a:cs typeface="Verdana"/>
              </a:rPr>
              <a:t>Publicação </a:t>
            </a:r>
            <a:r>
              <a:rPr lang="pt-BR" sz="1050" b="1" dirty="0" smtClean="0">
                <a:latin typeface="Verdana"/>
                <a:cs typeface="Verdana"/>
              </a:rPr>
              <a:t>e Gestão de Informações</a:t>
            </a:r>
            <a:endParaRPr lang="pt-BR" sz="1050" b="1" dirty="0">
              <a:latin typeface="Verdana"/>
              <a:cs typeface="Verdana"/>
            </a:endParaRPr>
          </a:p>
        </p:txBody>
      </p:sp>
      <p:grpSp>
        <p:nvGrpSpPr>
          <p:cNvPr id="620" name="Group 619"/>
          <p:cNvGrpSpPr/>
          <p:nvPr/>
        </p:nvGrpSpPr>
        <p:grpSpPr>
          <a:xfrm>
            <a:off x="2105607" y="1599400"/>
            <a:ext cx="851624" cy="462820"/>
            <a:chOff x="5280581" y="1605135"/>
            <a:chExt cx="851624" cy="462820"/>
          </a:xfrm>
        </p:grpSpPr>
        <p:sp>
          <p:nvSpPr>
            <p:cNvPr id="621" name="Rectangle 620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TextBox 621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23" name="Straight Connector 622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4" name="Group 623"/>
          <p:cNvGrpSpPr/>
          <p:nvPr/>
        </p:nvGrpSpPr>
        <p:grpSpPr>
          <a:xfrm>
            <a:off x="3705333" y="1599400"/>
            <a:ext cx="851624" cy="462820"/>
            <a:chOff x="2105607" y="1605135"/>
            <a:chExt cx="851624" cy="462820"/>
          </a:xfrm>
        </p:grpSpPr>
        <p:sp>
          <p:nvSpPr>
            <p:cNvPr id="625" name="Rectangle 624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0" name="Group 679"/>
          <p:cNvGrpSpPr/>
          <p:nvPr/>
        </p:nvGrpSpPr>
        <p:grpSpPr>
          <a:xfrm>
            <a:off x="5305059" y="3258310"/>
            <a:ext cx="851624" cy="462820"/>
            <a:chOff x="3691641" y="1605135"/>
            <a:chExt cx="851624" cy="462820"/>
          </a:xfrm>
        </p:grpSpPr>
        <p:sp>
          <p:nvSpPr>
            <p:cNvPr id="681" name="Rectangle 680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83" name="Straight Connector 682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5305059" y="1599400"/>
            <a:ext cx="851624" cy="462820"/>
            <a:chOff x="5280581" y="1605135"/>
            <a:chExt cx="851624" cy="462820"/>
          </a:xfrm>
        </p:grpSpPr>
        <p:sp>
          <p:nvSpPr>
            <p:cNvPr id="173" name="Rectangle 172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3705333" y="2705340"/>
            <a:ext cx="851624" cy="462820"/>
            <a:chOff x="2105607" y="1605135"/>
            <a:chExt cx="851624" cy="462820"/>
          </a:xfrm>
        </p:grpSpPr>
        <p:sp>
          <p:nvSpPr>
            <p:cNvPr id="197" name="Rectangle 196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6904785" y="2705340"/>
            <a:ext cx="851624" cy="462820"/>
            <a:chOff x="5280581" y="1605135"/>
            <a:chExt cx="851624" cy="462820"/>
          </a:xfrm>
        </p:grpSpPr>
        <p:sp>
          <p:nvSpPr>
            <p:cNvPr id="205" name="Rectangle 204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6904785" y="1599400"/>
            <a:ext cx="851624" cy="462820"/>
            <a:chOff x="6904785" y="1608693"/>
            <a:chExt cx="851624" cy="462820"/>
          </a:xfrm>
        </p:grpSpPr>
        <p:sp>
          <p:nvSpPr>
            <p:cNvPr id="269" name="Rectangle 268"/>
            <p:cNvSpPr/>
            <p:nvPr/>
          </p:nvSpPr>
          <p:spPr>
            <a:xfrm>
              <a:off x="6904785" y="1608693"/>
              <a:ext cx="851624" cy="46282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6904785" y="1662007"/>
              <a:ext cx="851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Não</a:t>
              </a:r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 se </a:t>
              </a:r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aplica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6904785" y="2067955"/>
              <a:ext cx="851624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/>
        </p:nvGrpSpPr>
        <p:grpSpPr>
          <a:xfrm>
            <a:off x="2106088" y="2152370"/>
            <a:ext cx="851624" cy="462820"/>
            <a:chOff x="2105607" y="1605135"/>
            <a:chExt cx="851624" cy="462820"/>
          </a:xfrm>
        </p:grpSpPr>
        <p:sp>
          <p:nvSpPr>
            <p:cNvPr id="273" name="Rectangle 272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75" name="Straight Connector 274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>
            <a:off x="3705333" y="2157020"/>
            <a:ext cx="851624" cy="462820"/>
            <a:chOff x="6904785" y="1608693"/>
            <a:chExt cx="851624" cy="462820"/>
          </a:xfrm>
        </p:grpSpPr>
        <p:sp>
          <p:nvSpPr>
            <p:cNvPr id="278" name="Rectangle 277"/>
            <p:cNvSpPr/>
            <p:nvPr/>
          </p:nvSpPr>
          <p:spPr>
            <a:xfrm>
              <a:off x="6904785" y="1608693"/>
              <a:ext cx="851624" cy="46282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6904785" y="1662007"/>
              <a:ext cx="851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Não</a:t>
              </a:r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 se </a:t>
              </a:r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aplica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80" name="Straight Connector 279"/>
            <p:cNvCxnSpPr/>
            <p:nvPr/>
          </p:nvCxnSpPr>
          <p:spPr>
            <a:xfrm>
              <a:off x="6904785" y="2067955"/>
              <a:ext cx="851624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5305059" y="2157020"/>
            <a:ext cx="851624" cy="462820"/>
            <a:chOff x="3691641" y="1605135"/>
            <a:chExt cx="851624" cy="462820"/>
          </a:xfrm>
        </p:grpSpPr>
        <p:sp>
          <p:nvSpPr>
            <p:cNvPr id="285" name="Rectangle 284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87" name="Straight Connector 286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/>
          <p:nvPr/>
        </p:nvGrpSpPr>
        <p:grpSpPr>
          <a:xfrm>
            <a:off x="6904785" y="2157020"/>
            <a:ext cx="851624" cy="462820"/>
            <a:chOff x="3691641" y="1605135"/>
            <a:chExt cx="851624" cy="462820"/>
          </a:xfrm>
        </p:grpSpPr>
        <p:sp>
          <p:nvSpPr>
            <p:cNvPr id="293" name="Rectangle 292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3851996" y="1746461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95" name="Straight Connector 294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2106088" y="2695473"/>
            <a:ext cx="851624" cy="462820"/>
            <a:chOff x="2105607" y="1605135"/>
            <a:chExt cx="851624" cy="462820"/>
          </a:xfrm>
        </p:grpSpPr>
        <p:sp>
          <p:nvSpPr>
            <p:cNvPr id="297" name="Rectangle 296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99" name="Straight Connector 298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5305059" y="2705340"/>
            <a:ext cx="851624" cy="462820"/>
            <a:chOff x="2105607" y="1605135"/>
            <a:chExt cx="851624" cy="462820"/>
          </a:xfrm>
        </p:grpSpPr>
        <p:sp>
          <p:nvSpPr>
            <p:cNvPr id="301" name="Rectangle 300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303" name="Straight Connector 302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Group 303"/>
          <p:cNvGrpSpPr/>
          <p:nvPr/>
        </p:nvGrpSpPr>
        <p:grpSpPr>
          <a:xfrm>
            <a:off x="2119236" y="3258310"/>
            <a:ext cx="851624" cy="462820"/>
            <a:chOff x="6904785" y="1608693"/>
            <a:chExt cx="851624" cy="462820"/>
          </a:xfrm>
        </p:grpSpPr>
        <p:sp>
          <p:nvSpPr>
            <p:cNvPr id="305" name="Rectangle 304"/>
            <p:cNvSpPr/>
            <p:nvPr/>
          </p:nvSpPr>
          <p:spPr>
            <a:xfrm>
              <a:off x="6904785" y="1608693"/>
              <a:ext cx="851624" cy="46282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6904785" y="1723740"/>
              <a:ext cx="851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Sem</a:t>
              </a:r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 </a:t>
              </a:r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uso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307" name="Straight Connector 306"/>
            <p:cNvCxnSpPr/>
            <p:nvPr/>
          </p:nvCxnSpPr>
          <p:spPr>
            <a:xfrm>
              <a:off x="6904785" y="2067955"/>
              <a:ext cx="851624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3705333" y="3258310"/>
            <a:ext cx="851624" cy="462820"/>
            <a:chOff x="6904785" y="1608693"/>
            <a:chExt cx="851624" cy="462820"/>
          </a:xfrm>
        </p:grpSpPr>
        <p:sp>
          <p:nvSpPr>
            <p:cNvPr id="309" name="Rectangle 308"/>
            <p:cNvSpPr/>
            <p:nvPr/>
          </p:nvSpPr>
          <p:spPr>
            <a:xfrm>
              <a:off x="6904785" y="1608693"/>
              <a:ext cx="851624" cy="46282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6904785" y="1670826"/>
              <a:ext cx="851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Não</a:t>
              </a:r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 se </a:t>
              </a:r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aplica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311" name="Straight Connector 310"/>
            <p:cNvCxnSpPr/>
            <p:nvPr/>
          </p:nvCxnSpPr>
          <p:spPr>
            <a:xfrm>
              <a:off x="6904785" y="2067955"/>
              <a:ext cx="851624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Group 311"/>
          <p:cNvGrpSpPr/>
          <p:nvPr/>
        </p:nvGrpSpPr>
        <p:grpSpPr>
          <a:xfrm>
            <a:off x="6904785" y="3262302"/>
            <a:ext cx="851624" cy="462820"/>
            <a:chOff x="5280581" y="1605135"/>
            <a:chExt cx="851624" cy="462820"/>
          </a:xfrm>
        </p:grpSpPr>
        <p:sp>
          <p:nvSpPr>
            <p:cNvPr id="313" name="Rectangle 312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315" name="Straight Connector 314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hlinkClick r:id="rId5" action="ppaction://hlinksldjump"/>
          </p:cNvPr>
          <p:cNvSpPr/>
          <p:nvPr/>
        </p:nvSpPr>
        <p:spPr>
          <a:xfrm>
            <a:off x="8125127" y="1119880"/>
            <a:ext cx="399420" cy="39942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1125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Mapeamento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27011"/>
              </p:ext>
            </p:extLst>
          </p:nvPr>
        </p:nvGraphicFramePr>
        <p:xfrm>
          <a:off x="528886" y="471358"/>
          <a:ext cx="7891215" cy="3651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939"/>
                <a:gridCol w="2019301"/>
                <a:gridCol w="1190625"/>
                <a:gridCol w="1314450"/>
                <a:gridCol w="1314450"/>
                <a:gridCol w="1314450"/>
              </a:tblGrid>
              <a:tr h="26567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Funcionalidades</a:t>
                      </a:r>
                      <a:r>
                        <a:rPr lang="pt-BR" sz="800" b="0" i="0" u="none" strike="noStrik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 Blackboard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Status de uso no Insper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Benefício pedagógico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b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Grau de facilidade para implantação/</a:t>
                      </a:r>
                      <a:r>
                        <a:rPr lang="pt-BR" sz="800" b="0" i="1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setup</a:t>
                      </a:r>
                      <a:endParaRPr lang="pt-BR" sz="800" b="0" i="1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b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Grau de facilidade na condução da dinâmica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656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Categoria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Ferramenta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162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Publicação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 </a:t>
                      </a:r>
                      <a:b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Gestão de</a:t>
                      </a:r>
                      <a:b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Informações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3" action="ppaction://hlinksldjump"/>
                        </a:rPr>
                        <a:t>Compartilhamento de arquivos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 se aplica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4" action="ppaction://hlinksldjump"/>
                        </a:rPr>
                        <a:t>Coleção de Conteúdos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 se aplica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5" action="ppaction://hlinksldjump"/>
                        </a:rPr>
                        <a:t>Calendário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900" b="1" i="0" u="none" strike="noStrike" dirty="0">
                        <a:solidFill>
                          <a:srgbClr val="C0002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6" action="ppaction://hlinksldjump"/>
                        </a:rPr>
                        <a:t>Gerenciamento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6" action="ppaction://hlinksldjump"/>
                        </a:rPr>
                        <a:t> de Datas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Sem</a:t>
                      </a:r>
                      <a:r>
                        <a:rPr lang="pt-BR" sz="800" b="0" i="0" u="none" strike="noStrik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uso</a:t>
                      </a:r>
                      <a:endParaRPr lang="pt-BR" sz="800" b="0" i="0" u="none" strike="noStrike" dirty="0" smtClean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 se aplica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</a:tr>
              <a:tr h="141621">
                <a:tc rowSpan="9"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Comunicação</a:t>
                      </a:r>
                      <a:b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Interação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7" action="ppaction://hlinksldjump"/>
                        </a:rPr>
                        <a:t>Avisos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3" action="ppaction://hlinksldjump"/>
                        </a:rPr>
                        <a:t>Enviar  E-mail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?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Mensagens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Sem uso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4" action="ppaction://hlinksldjump"/>
                        </a:rPr>
                        <a:t>Grupos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5" action="ppaction://hlinksldjump"/>
                        </a:rPr>
                        <a:t>Blog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sng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Fórum de Discussão</a:t>
                      </a:r>
                      <a:endParaRPr lang="pt-BR" sz="8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Wiki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Diário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Sem uso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Collaborate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Piloto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rowSpan="9"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Avaliação</a:t>
                      </a:r>
                      <a:b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Feedback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Central de Notas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817" marR="8817" marT="496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sng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4" action="ppaction://hlinksldjump"/>
                        </a:rPr>
                        <a:t>Exercício</a:t>
                      </a:r>
                      <a:endParaRPr lang="pt-BR" sz="8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SafeAssign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Testes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Baixo/Médio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Pesquisas</a:t>
                      </a:r>
                      <a:endParaRPr lang="pt-BR" sz="8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Baixo/Médio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Rubric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63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Autoavaliação e avaliação de colegas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Piloto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Alinhamentos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Sem</a:t>
                      </a:r>
                      <a:r>
                        <a:rPr lang="pt-BR" sz="800" b="0" i="0" u="none" strike="noStrik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uso</a:t>
                      </a:r>
                      <a:endParaRPr lang="pt-BR" sz="800" b="0" i="0" u="none" strike="noStrike" dirty="0" smtClean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</a:tr>
              <a:tr h="141621">
                <a:tc vMerge="1"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" action="ppaction://noaction"/>
                        </a:rPr>
                        <a:t>Central de Acompanhamento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Sem uso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65408"/>
              </p:ext>
            </p:extLst>
          </p:nvPr>
        </p:nvGraphicFramePr>
        <p:xfrm>
          <a:off x="528885" y="4124656"/>
          <a:ext cx="7891215" cy="2485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45"/>
                <a:gridCol w="1707320"/>
                <a:gridCol w="1790700"/>
                <a:gridCol w="1752600"/>
                <a:gridCol w="1771650"/>
              </a:tblGrid>
              <a:tr h="276345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Legenda</a:t>
                      </a:r>
                      <a:endParaRPr lang="pt-BR" sz="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Status de uso no Insper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Benefício pedagógico</a:t>
                      </a: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Grau de facilidade técnica para o </a:t>
                      </a:r>
                      <a:r>
                        <a:rPr lang="pt-BR" sz="800" b="0" i="1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setup</a:t>
                      </a:r>
                      <a:r>
                        <a:rPr lang="pt-BR" sz="800" b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inicial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Grau de facilidade na condução da dinâmica</a:t>
                      </a:r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71380">
                <a:tc vMerge="1">
                  <a:txBody>
                    <a:bodyPr/>
                    <a:lstStyle/>
                    <a:p>
                      <a:pPr algn="ctr"/>
                      <a:endParaRPr lang="pt-BR" sz="8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Relação entre ambientes que usam a ferramenta e o total de ambientes em 2014.</a:t>
                      </a:r>
                      <a:endParaRPr lang="pt-BR" sz="8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Feedback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Aprendizado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colaborativo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pt-BR" sz="800" b="0" i="0" u="none" strike="noStrike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Metacognição</a:t>
                      </a:r>
                      <a:endParaRPr lang="pt-BR" sz="8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Setup inicial da ferramenta: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Quanto é intuitivo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Possibilidades de configuração.</a:t>
                      </a:r>
                      <a:endParaRPr lang="pt-BR" sz="800" b="0" i="0" u="none" strike="noStrike" dirty="0" smtClean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Tempo de dedicação.</a:t>
                      </a:r>
                      <a:b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Necessidade de feedback.</a:t>
                      </a:r>
                      <a:endParaRPr lang="pt-BR" sz="8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ctr"/>
                      <a:endParaRPr lang="pt-BR" sz="8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817" marR="8817" marT="49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747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Alto</a:t>
                      </a:r>
                      <a:endParaRPr lang="pt-BR" sz="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Acima de 55%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Ferramenta intuitiva e com poucas opções de configuração.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Necessárias ações pontuais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ou intervenção única.</a:t>
                      </a:r>
                      <a:endParaRPr lang="pt-BR" sz="80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747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Médio</a:t>
                      </a:r>
                      <a:endParaRPr lang="pt-BR" sz="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20% a 55%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Ferramenta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pouco intuitiva ou com muitas opções de configuração.</a:t>
                      </a:r>
                      <a:endParaRPr lang="pt-BR" sz="8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Necessárias poucas 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ações posteriores, mas muito feedback.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747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Baixo</a:t>
                      </a:r>
                      <a:endParaRPr lang="pt-BR" sz="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Até 20%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Ferramenta</a:t>
                      </a:r>
                      <a:r>
                        <a:rPr lang="pt-BR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pouco intuitiva e com muitas opções de configuração.</a:t>
                      </a:r>
                      <a:endParaRPr lang="pt-BR" sz="8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Necessário acompanhamento constante do professor e muito feedback.</a:t>
                      </a:r>
                      <a:endParaRPr lang="pt-B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0811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Outros</a:t>
                      </a:r>
                      <a:endParaRPr lang="pt-BR" sz="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Sem uso:</a:t>
                      </a:r>
                      <a:r>
                        <a:rPr lang="pt-BR" sz="8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0%</a:t>
                      </a:r>
                    </a:p>
                    <a:p>
                      <a:pPr algn="l"/>
                      <a:r>
                        <a:rPr lang="pt-BR" sz="8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Piloto: uso controlado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Nenhuma ação do professor é necessária.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5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Mapeamento</a:t>
            </a:r>
            <a:endParaRPr lang="pt-B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74985"/>
              </p:ext>
            </p:extLst>
          </p:nvPr>
        </p:nvGraphicFramePr>
        <p:xfrm>
          <a:off x="236691" y="438155"/>
          <a:ext cx="8713995" cy="58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2799"/>
                <a:gridCol w="1742799"/>
                <a:gridCol w="1742799"/>
                <a:gridCol w="1742799"/>
                <a:gridCol w="1742799"/>
              </a:tblGrid>
              <a:tr h="563889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Status de uso no Insper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Benefício pedagógico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Grau de facilidade para implantação/setup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Grau de facilidade na condução da dinâmica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3" action="ppaction://hlinksldjump"/>
                        </a:rPr>
                        <a:t>Coleção de Conteúdos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Não se aplica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4" action="ppaction://hlinksldjump"/>
                        </a:rPr>
                        <a:t>Calendário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5" action="ppaction://hlinksldjump"/>
                        </a:rPr>
                        <a:t>Gerenciamento</a:t>
                      </a:r>
                      <a:r>
                        <a:rPr lang="pt-B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5" action="ppaction://hlinksldjump"/>
                        </a:rPr>
                        <a:t> de Datas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Sem</a:t>
                      </a:r>
                      <a:r>
                        <a:rPr lang="pt-B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 uso</a:t>
                      </a:r>
                      <a:endParaRPr lang="pt-BR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Não se aplica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6" action="ppaction://hlinksldjump"/>
                        </a:rPr>
                        <a:t>Avisos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7" action="ppaction://hlinksldjump"/>
                        </a:rPr>
                        <a:t>Enviar  E-mail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?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Mensagens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Sem uso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3" action="ppaction://hlinksldjump"/>
                        </a:rPr>
                        <a:t>Grupos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4" action="ppaction://hlinksldjump"/>
                        </a:rPr>
                        <a:t>Blog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Fórum de Discussão</a:t>
                      </a:r>
                      <a:endParaRPr lang="pt-BR" sz="900" b="0" i="0" u="sng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Wiki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Diário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Sem uso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Collaborate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Piloto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Central de Notas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3" action="ppaction://hlinksldjump"/>
                        </a:rPr>
                        <a:t>Exercício</a:t>
                      </a:r>
                      <a:endParaRPr lang="pt-BR" sz="900" b="0" i="0" u="sng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SafeAssign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Testes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Baixo/Médio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Pesquisas</a:t>
                      </a:r>
                      <a:endParaRPr lang="pt-BR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Baixo/Médio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Rubric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Autoavaliação e avaliação de colegas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Piloto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Alinhamentos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Sem</a:t>
                      </a:r>
                      <a:r>
                        <a:rPr lang="pt-B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 uso</a:t>
                      </a:r>
                      <a:endParaRPr lang="pt-BR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Central de Acompanhamento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Sem uso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29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91396"/>
              </p:ext>
            </p:extLst>
          </p:nvPr>
        </p:nvGraphicFramePr>
        <p:xfrm>
          <a:off x="236691" y="2425355"/>
          <a:ext cx="8713995" cy="2818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2799"/>
                <a:gridCol w="1742799"/>
                <a:gridCol w="1742799"/>
                <a:gridCol w="1742799"/>
                <a:gridCol w="1742799"/>
              </a:tblGrid>
              <a:tr h="563889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Status de uso no Insper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Benefício pedagógico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Grau de facilidade para implantação/setup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Grau de facilidade na condução da dinâmica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3" action="ppaction://hlinksldjump"/>
                        </a:rPr>
                        <a:t>Avisos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4" action="ppaction://hlinksldjump"/>
                        </a:rPr>
                        <a:t>Enviar  E-mail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?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Mensagens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Sem uso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5" action="ppaction://hlinksldjump"/>
                        </a:rPr>
                        <a:t>Grupos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6" action="ppaction://hlinksldjump"/>
                        </a:rPr>
                        <a:t>Blog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Fórum de Discussão</a:t>
                      </a:r>
                      <a:endParaRPr lang="pt-BR" sz="900" b="0" i="0" u="sng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Wiki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Diário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Sem uso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Collaborate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Piloto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Mapeamento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04032"/>
              </p:ext>
            </p:extLst>
          </p:nvPr>
        </p:nvGraphicFramePr>
        <p:xfrm>
          <a:off x="236691" y="1015843"/>
          <a:ext cx="8713995" cy="4425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2799"/>
                <a:gridCol w="1742799"/>
                <a:gridCol w="1742799"/>
                <a:gridCol w="1742799"/>
                <a:gridCol w="1742799"/>
              </a:tblGrid>
              <a:tr h="876546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Status de uso no Insper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Benefício pedagógico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Grau de facilidade para implantação/setup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Grau de facilidade na condução da dinâmica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363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Central de Notas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363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3" action="ppaction://hlinksldjump"/>
                        </a:rPr>
                        <a:t>Exercício</a:t>
                      </a:r>
                      <a:endParaRPr lang="pt-BR" sz="900" b="0" i="0" u="sng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363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SafeAssign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363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Testes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Baixo/Médio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36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Pesquisas</a:t>
                      </a:r>
                      <a:endParaRPr lang="pt-BR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Baixo/Médio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363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Rubric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131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Autoavaliação e avaliação de colegas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Piloto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363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Alinhamentos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Sem</a:t>
                      </a:r>
                      <a:r>
                        <a:rPr lang="pt-B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 uso</a:t>
                      </a:r>
                      <a:endParaRPr lang="pt-BR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363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" action="ppaction://noaction"/>
                        </a:rPr>
                        <a:t>Central de Acompanhamento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Sem uso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Mapeamento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3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Ações Pedagógicas: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Estabelecer </a:t>
            </a:r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deadline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das atividades no Plano de Aula.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Atribuir data de vencimento às atividades feitas pelo ambiente virtual por meio de tela única.</a:t>
            </a:r>
          </a:p>
          <a:p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Possibilidades: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Após copiar disciplina, trocar todas as datas de uma só vez (em vez de editar atividade por atividade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80975" indent="-180975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Manter datas atualizadas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Status do uso no </a:t>
            </a:r>
            <a:r>
              <a:rPr lang="pt-BR" dirty="0" smtClean="0"/>
              <a:t>Insper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Benefício </a:t>
            </a:r>
            <a:r>
              <a:rPr lang="pt-BR" dirty="0" smtClean="0"/>
              <a:t>pedagógico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Grau de facilidade na condução da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Grau de facilidade técnica para o </a:t>
            </a:r>
            <a:r>
              <a:rPr lang="pt-BR" i="1" dirty="0"/>
              <a:t>setup</a:t>
            </a:r>
            <a:r>
              <a:rPr lang="pt-BR" dirty="0"/>
              <a:t>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15" name="Espaço Reservado para Tabela 14"/>
          <p:cNvSpPr>
            <a:spLocks noGrp="1"/>
          </p:cNvSpPr>
          <p:nvPr>
            <p:ph type="tbl" sz="quarter" idx="25"/>
          </p:nvPr>
        </p:nvSpPr>
        <p:spPr/>
      </p:sp>
      <p:sp>
        <p:nvSpPr>
          <p:cNvPr id="11" name="Espaço Reservado para Texto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Ambientes que usam / Total de </a:t>
            </a:r>
            <a:r>
              <a:rPr lang="pt-BR" dirty="0" smtClean="0"/>
              <a:t>ambientes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pt-BR" dirty="0"/>
              <a:t>Gerenciamento de </a:t>
            </a:r>
            <a:r>
              <a:rPr lang="pt-BR" dirty="0" smtClean="0"/>
              <a:t>Datas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Recurso que permite atualizar em uma única tela todas as datas de vencimento das disciplinas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rgbClr val="00B050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92839"/>
              </p:ext>
            </p:extLst>
          </p:nvPr>
        </p:nvGraphicFramePr>
        <p:xfrm>
          <a:off x="262800" y="1843200"/>
          <a:ext cx="2667600" cy="15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00"/>
                <a:gridCol w="666900"/>
                <a:gridCol w="666900"/>
                <a:gridCol w="666900"/>
              </a:tblGrid>
              <a:tr h="381600">
                <a:tc>
                  <a:txBody>
                    <a:bodyPr/>
                    <a:lstStyle/>
                    <a:p>
                      <a:pPr algn="ctr"/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2014/1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 implantado.</a:t>
                      </a:r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Pós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 implantado.</a:t>
                      </a:r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</a:t>
                      </a:r>
                      <a:r>
                        <a:rPr lang="pt-B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Exe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 implantado.</a:t>
                      </a:r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19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Ações 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Pedagógicas: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Redigir mensagem e enviar.</a:t>
            </a:r>
          </a:p>
          <a:p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Possibilidades: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Fazer link para conteúdos da disciplina.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Restringir período de visualização do aviso.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Fazer eventuais correções no aviso.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Acessar histórico dos avisos pelo Blackboard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Exemplos de uso: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Boas-vindas no início da disciplina.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Aviso de postagem de Plano de Aula e/ou materiais.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Lembretes de atividades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171450" indent="-171450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Feedback geral sobre alguma atividade.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Status do uso no </a:t>
            </a:r>
            <a:r>
              <a:rPr lang="pt-BR" dirty="0" smtClean="0"/>
              <a:t>Insper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Benefício </a:t>
            </a:r>
            <a:r>
              <a:rPr lang="pt-BR" dirty="0" smtClean="0"/>
              <a:t>pedagógico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Grau de facilidade na condução da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Grau de facilidade técnica para o </a:t>
            </a:r>
            <a:r>
              <a:rPr lang="pt-BR" i="1" dirty="0"/>
              <a:t>setup</a:t>
            </a:r>
            <a:r>
              <a:rPr lang="pt-BR" dirty="0"/>
              <a:t>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5"/>
          </p:nvPr>
        </p:nvSpPr>
        <p:spPr/>
      </p:sp>
      <p:sp>
        <p:nvSpPr>
          <p:cNvPr id="11" name="Espaço Reservado para Texto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Ambientes que usam / Total de </a:t>
            </a:r>
            <a:r>
              <a:rPr lang="pt-BR" dirty="0" smtClean="0"/>
              <a:t>ambientes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pt-BR" dirty="0" smtClean="0"/>
              <a:t>Avisos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Recurso de envio de mensagens a todos os alunos da disciplina. </a:t>
            </a:r>
            <a:endParaRPr lang="pt-BR" dirty="0">
              <a:solidFill>
                <a:srgbClr val="00B050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84273"/>
              </p:ext>
            </p:extLst>
          </p:nvPr>
        </p:nvGraphicFramePr>
        <p:xfrm>
          <a:off x="262289" y="1844586"/>
          <a:ext cx="2669168" cy="152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92"/>
                <a:gridCol w="667292"/>
                <a:gridCol w="667292"/>
                <a:gridCol w="667292"/>
              </a:tblGrid>
              <a:tr h="381726">
                <a:tc>
                  <a:txBody>
                    <a:bodyPr/>
                    <a:lstStyle/>
                    <a:p>
                      <a:pPr algn="ctr"/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2014/1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84/116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72%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188/238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79%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93/118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79%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Pós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175/337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52%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312/496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63%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197/268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74%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</a:t>
                      </a:r>
                      <a:r>
                        <a:rPr lang="pt-B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Exe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38/163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101/238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42%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8/21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47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0"/>
          </p:nvPr>
        </p:nvSpPr>
        <p:spPr>
          <a:xfrm>
            <a:off x="4603794" y="1014412"/>
            <a:ext cx="4360863" cy="2989438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Ações Pedagógicas: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Escolher destinatário.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Redigir mensagem e enviar.</a:t>
            </a:r>
          </a:p>
          <a:p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Possibilidades: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Fazer link para conteúdos da disciplina.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Enviar para usuários específicos. Opções: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Todos os usuários.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Todos os grupos.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Todos os auxiliares de ensino.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Todos os alunos.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Todos os professores.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Selecionar usuários.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Selecionar grupos.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Receber cópia da mensagem por e-mail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Exemplos de uso:</a:t>
            </a:r>
          </a:p>
          <a:p>
            <a:pPr marL="180975" indent="-180975"/>
            <a:r>
              <a:rPr lang="pt-BR" dirty="0"/>
              <a:t>Tratamento de casos particulares.</a:t>
            </a:r>
          </a:p>
          <a:p>
            <a:pPr marL="180975" indent="-180975"/>
            <a:r>
              <a:rPr lang="pt-BR" dirty="0"/>
              <a:t>Mensagens para um grupo específico de alunos.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20"/>
          </p:nvPr>
        </p:nvSpPr>
        <p:spPr>
          <a:xfrm>
            <a:off x="4603794" y="4165181"/>
            <a:ext cx="4360863" cy="194588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Status do uso no </a:t>
            </a:r>
            <a:r>
              <a:rPr lang="pt-BR" dirty="0" smtClean="0"/>
              <a:t>Insper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Benefício </a:t>
            </a:r>
            <a:r>
              <a:rPr lang="pt-BR" dirty="0" smtClean="0"/>
              <a:t>pedagógico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7"/>
          </p:nvPr>
        </p:nvSpPr>
        <p:spPr>
          <a:xfrm>
            <a:off x="4716016" y="4215627"/>
            <a:ext cx="4248592" cy="313297"/>
          </a:xfrm>
        </p:spPr>
        <p:txBody>
          <a:bodyPr/>
          <a:lstStyle/>
          <a:p>
            <a:r>
              <a:rPr lang="pt-BR" dirty="0"/>
              <a:t>Grau de facilidade na condução da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Grau de facilidade técnica para o </a:t>
            </a:r>
            <a:r>
              <a:rPr lang="pt-BR" i="1" dirty="0"/>
              <a:t>setup</a:t>
            </a:r>
            <a:r>
              <a:rPr lang="pt-BR" dirty="0"/>
              <a:t>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5"/>
          </p:nvPr>
        </p:nvSpPr>
        <p:spPr/>
      </p:sp>
      <p:sp>
        <p:nvSpPr>
          <p:cNvPr id="11" name="Espaço Reservado para Texto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Ambientes que usam / Total de </a:t>
            </a:r>
            <a:r>
              <a:rPr lang="pt-BR" dirty="0" smtClean="0"/>
              <a:t>ambientes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pt-BR" dirty="0"/>
              <a:t>Enviar </a:t>
            </a:r>
            <a:r>
              <a:rPr lang="pt-BR" dirty="0" smtClean="0"/>
              <a:t>E-mail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Recurso de envio de mensagens privadas ao e-mail de participantes/grupos específicos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rgbClr val="00B050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38678"/>
              </p:ext>
            </p:extLst>
          </p:nvPr>
        </p:nvGraphicFramePr>
        <p:xfrm>
          <a:off x="262289" y="1843200"/>
          <a:ext cx="2669168" cy="15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92"/>
                <a:gridCol w="667292"/>
                <a:gridCol w="667292"/>
                <a:gridCol w="667292"/>
              </a:tblGrid>
              <a:tr h="381600">
                <a:tc>
                  <a:txBody>
                    <a:bodyPr/>
                    <a:lstStyle/>
                    <a:p>
                      <a:pPr algn="ctr"/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2014/1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Pós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</a:t>
                      </a:r>
                      <a:r>
                        <a:rPr lang="pt-B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Exe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2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0"/>
          </p:nvPr>
        </p:nvSpPr>
        <p:spPr>
          <a:xfrm>
            <a:off x="4603794" y="1014413"/>
            <a:ext cx="4360863" cy="3838796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Ações Pedagógicas: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Definir como grupos serão montados (inscrição automática, manual ou aleatória).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inscrição automática (alunos fazem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autoinscrição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Criar e configurar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grupos.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Criar e disponibilizar página de inscrição.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inscrição manual (professor inscreve os alunos)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Criar e configurar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grupos.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Inscrever alunos nos grupos.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inscrição aleatória (Blackboard sorteia os grupos)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Criar e configurar total de grupos e número de alunos/grupo.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Rodar sorteio.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Vincular grupos a eventuais atividades.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Possibilidades: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Enviar mensagens específicas para grupos.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Disponibilizar atividades/materiais específicos para grupos.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Disponibilizar ferramentas para membros do grupo interagirem (blogs, compartilhamento de arquivos, e-mail, fórum de discussão,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wikis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calendário, colaboração, diário, tarefas).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Exemplos de uso: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Condução e produção de trabalhos em grupos.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Discussão em pequenos grupos.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Disponibilização de materiais/atividades a grupos específicos.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20"/>
          </p:nvPr>
        </p:nvSpPr>
        <p:spPr>
          <a:xfrm>
            <a:off x="4603794" y="5007110"/>
            <a:ext cx="4360863" cy="1103971"/>
          </a:xfrm>
        </p:spPr>
        <p:txBody>
          <a:bodyPr/>
          <a:lstStyle/>
          <a:p>
            <a:pPr marL="171450" indent="-171450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Gerenciar novas inscrições e movimentação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componentes entre os grupos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Acompanhar participação dos alunos nas ferramentas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colaborativas.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Acompanhar eventuais entregas de atividades em grupo.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Status do uso no </a:t>
            </a:r>
            <a:r>
              <a:rPr lang="pt-BR" dirty="0" smtClean="0"/>
              <a:t>Insper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Benefício </a:t>
            </a:r>
            <a:r>
              <a:rPr lang="pt-BR" dirty="0" smtClean="0"/>
              <a:t>pedagógico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7"/>
          </p:nvPr>
        </p:nvSpPr>
        <p:spPr>
          <a:xfrm>
            <a:off x="4716016" y="5057556"/>
            <a:ext cx="4248592" cy="313297"/>
          </a:xfrm>
        </p:spPr>
        <p:txBody>
          <a:bodyPr/>
          <a:lstStyle/>
          <a:p>
            <a:r>
              <a:rPr lang="pt-BR" dirty="0"/>
              <a:t>Grau de facilidade na condução da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Grau de facilidade técnica para o </a:t>
            </a:r>
            <a:r>
              <a:rPr lang="pt-BR" i="1" dirty="0"/>
              <a:t>setup</a:t>
            </a:r>
            <a:r>
              <a:rPr lang="pt-BR" dirty="0"/>
              <a:t>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5"/>
          </p:nvPr>
        </p:nvSpPr>
        <p:spPr/>
      </p:sp>
      <p:sp>
        <p:nvSpPr>
          <p:cNvPr id="11" name="Espaço Reservado para Texto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Ambientes que usam / Total de </a:t>
            </a:r>
            <a:r>
              <a:rPr lang="pt-BR" dirty="0" smtClean="0"/>
              <a:t>ambientes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pt-BR" dirty="0" smtClean="0"/>
              <a:t>Grupos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pt-BR" dirty="0"/>
              <a:t>Recurso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gestão de grupos de alunos no ambiente virtual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rgbClr val="00B050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38539"/>
              </p:ext>
            </p:extLst>
          </p:nvPr>
        </p:nvGraphicFramePr>
        <p:xfrm>
          <a:off x="262800" y="1843200"/>
          <a:ext cx="2667600" cy="15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00"/>
                <a:gridCol w="666900"/>
                <a:gridCol w="666900"/>
                <a:gridCol w="666900"/>
              </a:tblGrid>
              <a:tr h="381600">
                <a:tc>
                  <a:txBody>
                    <a:bodyPr/>
                    <a:lstStyle/>
                    <a:p>
                      <a:pPr algn="ctr"/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2014/1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22/116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32/238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19/118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Pós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25/337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46/496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19/268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</a:t>
                      </a:r>
                      <a:r>
                        <a:rPr lang="pt-B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Exe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22/163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88/238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37%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2/21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2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0"/>
          </p:nvPr>
        </p:nvSpPr>
        <p:spPr>
          <a:xfrm>
            <a:off x="4603794" y="1014412"/>
            <a:ext cx="4360863" cy="2815203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Ações Pedagógicas: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Definir e comunicar objetivo da atividade.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Planejar a estratégia e fazer boa proposta.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Explicitar foco/período e critérios de avaliação.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Abrir e configurar blog.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Possibilidades: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Atribuir blog para cada aluno, para cada grupo ou geral para toda a turma.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Indexar as postagens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mensal ou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semanalmente.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Permitir edição/exclusão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postagens, edição/exclusão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comentários e/ou comentários anônimos.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Avaliar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Rubric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Exemplos de uso: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Compartilhamento de notícias com toda a turma.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Divulgação de análises em grupo.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Portfólio individual.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20"/>
          </p:nvPr>
        </p:nvSpPr>
        <p:spPr>
          <a:xfrm>
            <a:off x="4603794" y="3929803"/>
            <a:ext cx="4360863" cy="2208432"/>
          </a:xfrm>
        </p:spPr>
        <p:txBody>
          <a:bodyPr/>
          <a:lstStyle/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Acompanhar postagens conforme periodicidade acordada junto à turma, de preferência diariamente.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Encorajar a participação.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Manter o foco.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Reconhecer a participação de qualidade.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Dar feedback construtivo ao longo das atividades, fechando com feedback formal e avaliação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somativa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Status do uso no </a:t>
            </a:r>
            <a:r>
              <a:rPr lang="pt-BR" dirty="0" smtClean="0"/>
              <a:t>Insper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Benefício </a:t>
            </a:r>
            <a:r>
              <a:rPr lang="pt-BR" dirty="0" smtClean="0"/>
              <a:t>pedagógico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7"/>
          </p:nvPr>
        </p:nvSpPr>
        <p:spPr>
          <a:xfrm>
            <a:off x="4716016" y="3980249"/>
            <a:ext cx="4248592" cy="313297"/>
          </a:xfrm>
        </p:spPr>
        <p:txBody>
          <a:bodyPr/>
          <a:lstStyle/>
          <a:p>
            <a:r>
              <a:rPr lang="pt-BR" dirty="0"/>
              <a:t>Grau de facilidade na condução da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Grau de facilidade técnica para o </a:t>
            </a:r>
            <a:r>
              <a:rPr lang="pt-BR" i="1" dirty="0"/>
              <a:t>setup</a:t>
            </a:r>
            <a:r>
              <a:rPr lang="pt-BR" dirty="0"/>
              <a:t>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5"/>
          </p:nvPr>
        </p:nvSpPr>
        <p:spPr/>
      </p:sp>
      <p:sp>
        <p:nvSpPr>
          <p:cNvPr id="11" name="Espaço Reservado para Texto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Ambientes que usam / Total de </a:t>
            </a:r>
            <a:r>
              <a:rPr lang="pt-BR" dirty="0" smtClean="0"/>
              <a:t>ambientes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pt-BR" dirty="0"/>
              <a:t>Blogs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pt-BR" dirty="0"/>
              <a:t>Recurso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gestão de publicação de postagens por parte dos alunos em blog individual, de grupos ou da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disciplina/comunidade.</a:t>
            </a:r>
            <a:endParaRPr lang="pt-BR" dirty="0">
              <a:solidFill>
                <a:srgbClr val="00B050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94637"/>
              </p:ext>
            </p:extLst>
          </p:nvPr>
        </p:nvGraphicFramePr>
        <p:xfrm>
          <a:off x="262289" y="1843200"/>
          <a:ext cx="2669168" cy="15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92"/>
                <a:gridCol w="667292"/>
                <a:gridCol w="667292"/>
                <a:gridCol w="667292"/>
              </a:tblGrid>
              <a:tr h="381600">
                <a:tc>
                  <a:txBody>
                    <a:bodyPr/>
                    <a:lstStyle/>
                    <a:p>
                      <a:pPr algn="ctr"/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2014/1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2/116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0/238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0/118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Pós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7/337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5/496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2/268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</a:t>
                      </a:r>
                      <a:r>
                        <a:rPr lang="pt-B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Exe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1/163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19/238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0/21</a:t>
                      </a:r>
                    </a:p>
                    <a:p>
                      <a:pPr algn="ctr"/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0%</a:t>
                      </a:r>
                      <a:endParaRPr lang="pt-BR" sz="80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2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Mapeamento</a:t>
            </a:r>
            <a:endParaRPr lang="en-US" dirty="0"/>
          </a:p>
        </p:txBody>
      </p:sp>
      <p:sp>
        <p:nvSpPr>
          <p:cNvPr id="291" name="TextBox 290"/>
          <p:cNvSpPr txBox="1"/>
          <p:nvPr/>
        </p:nvSpPr>
        <p:spPr>
          <a:xfrm>
            <a:off x="289611" y="1713435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Avisos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289611" y="2265369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E</a:t>
            </a:r>
            <a:r>
              <a:rPr lang="pt-BR" sz="1000" u="sng" dirty="0" err="1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nviar</a:t>
            </a:r>
            <a:r>
              <a:rPr lang="pt-BR" sz="1000" u="sng" dirty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e-mail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9611" y="2817303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Mensagens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89611" y="3369237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Grupos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289611" y="3921171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Blog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289611" y="4473105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Fórum de </a:t>
            </a:r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Discussão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289611" y="5028343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Wiki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289611" y="5590914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Diário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3443690" y="1481472"/>
            <a:ext cx="138280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3638383" y="1137339"/>
            <a:ext cx="9934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Verdana"/>
                <a:cs typeface="Verdana"/>
              </a:defRPr>
            </a:lvl1pPr>
          </a:lstStyle>
          <a:p>
            <a:pPr algn="ctr"/>
            <a:r>
              <a:rPr lang="pt-BR" dirty="0"/>
              <a:t>Benefício pedagógico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289611" y="6138729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err="1" smtClean="0">
                <a:solidFill>
                  <a:srgbClr val="CC0000"/>
                </a:solidFill>
                <a:latin typeface="Verdana"/>
                <a:cs typeface="Verdana"/>
                <a:hlinkClick r:id="" action="ppaction://noaction"/>
              </a:rPr>
              <a:t>Collaborate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pic>
        <p:nvPicPr>
          <p:cNvPr id="4" name="Picture 3" descr="NewlogoBlackboa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7" y="590645"/>
            <a:ext cx="1498717" cy="208682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236690" y="472710"/>
            <a:ext cx="7774534" cy="95676"/>
            <a:chOff x="-31150" y="858715"/>
            <a:chExt cx="7774534" cy="95676"/>
          </a:xfrm>
        </p:grpSpPr>
        <p:cxnSp>
          <p:nvCxnSpPr>
            <p:cNvPr id="420" name="Straight Connector 419"/>
            <p:cNvCxnSpPr/>
            <p:nvPr/>
          </p:nvCxnSpPr>
          <p:spPr>
            <a:xfrm>
              <a:off x="-31150" y="858715"/>
              <a:ext cx="7774534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ight Triangle 420"/>
            <p:cNvSpPr/>
            <p:nvPr/>
          </p:nvSpPr>
          <p:spPr>
            <a:xfrm rot="10800000">
              <a:off x="7647708" y="858715"/>
              <a:ext cx="95676" cy="95676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91979" y="1137339"/>
            <a:ext cx="8788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Verdana"/>
                <a:cs typeface="Verdana"/>
              </a:defRPr>
            </a:lvl1pPr>
          </a:lstStyle>
          <a:p>
            <a:pPr algn="ctr"/>
            <a:r>
              <a:rPr lang="pt-BR" dirty="0"/>
              <a:t>Status de uso no Insper</a:t>
            </a:r>
          </a:p>
        </p:txBody>
      </p:sp>
      <p:cxnSp>
        <p:nvCxnSpPr>
          <p:cNvPr id="425" name="Straight Connector 424"/>
          <p:cNvCxnSpPr/>
          <p:nvPr/>
        </p:nvCxnSpPr>
        <p:spPr>
          <a:xfrm>
            <a:off x="1822967" y="1481472"/>
            <a:ext cx="1416905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5012675" y="1128699"/>
            <a:ext cx="14227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Verdana"/>
                <a:cs typeface="Verdana"/>
              </a:defRPr>
            </a:lvl1pPr>
          </a:lstStyle>
          <a:p>
            <a:pPr algn="ctr"/>
            <a:r>
              <a:rPr lang="pt-BR" spc="-100" dirty="0"/>
              <a:t>Grau de </a:t>
            </a:r>
            <a:r>
              <a:rPr lang="pt-BR" spc="-100" dirty="0" smtClean="0"/>
              <a:t>facilidade para </a:t>
            </a:r>
            <a:r>
              <a:rPr lang="pt-BR" spc="-100" dirty="0"/>
              <a:t>implantação/setup</a:t>
            </a:r>
          </a:p>
        </p:txBody>
      </p:sp>
      <p:cxnSp>
        <p:nvCxnSpPr>
          <p:cNvPr id="434" name="Straight Connector 433"/>
          <p:cNvCxnSpPr/>
          <p:nvPr/>
        </p:nvCxnSpPr>
        <p:spPr>
          <a:xfrm>
            <a:off x="5032630" y="1481472"/>
            <a:ext cx="138280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6603928" y="1128699"/>
            <a:ext cx="14455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900" dirty="0">
                <a:latin typeface="Verdana"/>
                <a:cs typeface="Verdana"/>
              </a:rPr>
              <a:t>Grau de facilidade na condução </a:t>
            </a:r>
            <a:r>
              <a:rPr lang="pt-BR" sz="900" dirty="0" smtClean="0">
                <a:latin typeface="Verdana"/>
                <a:cs typeface="Verdana"/>
              </a:rPr>
              <a:t>da dinâmica</a:t>
            </a:r>
            <a:endParaRPr lang="pt-BR" sz="900" dirty="0">
              <a:latin typeface="Verdana"/>
              <a:cs typeface="Verdana"/>
            </a:endParaRPr>
          </a:p>
        </p:txBody>
      </p:sp>
      <p:cxnSp>
        <p:nvCxnSpPr>
          <p:cNvPr id="437" name="Straight Connector 436"/>
          <p:cNvCxnSpPr/>
          <p:nvPr/>
        </p:nvCxnSpPr>
        <p:spPr>
          <a:xfrm>
            <a:off x="6635312" y="1481472"/>
            <a:ext cx="138280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/>
          <p:nvPr/>
        </p:nvSpPr>
        <p:spPr>
          <a:xfrm>
            <a:off x="2105607" y="568028"/>
            <a:ext cx="5767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b="1" dirty="0" smtClean="0">
                <a:latin typeface="Verdana"/>
                <a:cs typeface="Verdana"/>
              </a:rPr>
              <a:t>Comunicação e </a:t>
            </a:r>
            <a:r>
              <a:rPr lang="pt-BR" sz="1050" b="1" dirty="0">
                <a:latin typeface="Verdana"/>
                <a:cs typeface="Verdana"/>
              </a:rPr>
              <a:t>Interação</a:t>
            </a:r>
          </a:p>
        </p:txBody>
      </p:sp>
      <p:grpSp>
        <p:nvGrpSpPr>
          <p:cNvPr id="473" name="Group 472"/>
          <p:cNvGrpSpPr/>
          <p:nvPr/>
        </p:nvGrpSpPr>
        <p:grpSpPr>
          <a:xfrm>
            <a:off x="2105607" y="4364250"/>
            <a:ext cx="851624" cy="462820"/>
            <a:chOff x="2105607" y="1605135"/>
            <a:chExt cx="851624" cy="462820"/>
          </a:xfrm>
        </p:grpSpPr>
        <p:sp>
          <p:nvSpPr>
            <p:cNvPr id="474" name="Rectangle 473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476" name="Straight Connector 475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0" name="Group 619"/>
          <p:cNvGrpSpPr/>
          <p:nvPr/>
        </p:nvGrpSpPr>
        <p:grpSpPr>
          <a:xfrm>
            <a:off x="2105607" y="1599400"/>
            <a:ext cx="851624" cy="462820"/>
            <a:chOff x="5280581" y="1605135"/>
            <a:chExt cx="851624" cy="462820"/>
          </a:xfrm>
        </p:grpSpPr>
        <p:sp>
          <p:nvSpPr>
            <p:cNvPr id="621" name="Rectangle 620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TextBox 621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23" name="Straight Connector 622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4" name="Group 623"/>
          <p:cNvGrpSpPr/>
          <p:nvPr/>
        </p:nvGrpSpPr>
        <p:grpSpPr>
          <a:xfrm>
            <a:off x="3705333" y="1599400"/>
            <a:ext cx="851624" cy="462820"/>
            <a:chOff x="2105607" y="1605135"/>
            <a:chExt cx="851624" cy="462820"/>
          </a:xfrm>
        </p:grpSpPr>
        <p:sp>
          <p:nvSpPr>
            <p:cNvPr id="625" name="Rectangle 624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4" name="Group 663"/>
          <p:cNvGrpSpPr/>
          <p:nvPr/>
        </p:nvGrpSpPr>
        <p:grpSpPr>
          <a:xfrm>
            <a:off x="2105607" y="3258310"/>
            <a:ext cx="851624" cy="462820"/>
            <a:chOff x="2105607" y="1605135"/>
            <a:chExt cx="851624" cy="462820"/>
          </a:xfrm>
        </p:grpSpPr>
        <p:sp>
          <p:nvSpPr>
            <p:cNvPr id="665" name="Rectangle 664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TextBox 665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67" name="Straight Connector 666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2" name="Group 671"/>
          <p:cNvGrpSpPr/>
          <p:nvPr/>
        </p:nvGrpSpPr>
        <p:grpSpPr>
          <a:xfrm>
            <a:off x="3705333" y="3258310"/>
            <a:ext cx="851624" cy="462820"/>
            <a:chOff x="3691641" y="1605135"/>
            <a:chExt cx="851624" cy="462820"/>
          </a:xfrm>
        </p:grpSpPr>
        <p:sp>
          <p:nvSpPr>
            <p:cNvPr id="673" name="Rectangle 672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TextBox 673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75" name="Straight Connector 674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6" name="Group 675"/>
          <p:cNvGrpSpPr/>
          <p:nvPr/>
        </p:nvGrpSpPr>
        <p:grpSpPr>
          <a:xfrm>
            <a:off x="6904785" y="3258310"/>
            <a:ext cx="851624" cy="462820"/>
            <a:chOff x="3691641" y="1605135"/>
            <a:chExt cx="851624" cy="462820"/>
          </a:xfrm>
        </p:grpSpPr>
        <p:sp>
          <p:nvSpPr>
            <p:cNvPr id="677" name="Rectangle 676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TextBox 677"/>
            <p:cNvSpPr txBox="1"/>
            <p:nvPr/>
          </p:nvSpPr>
          <p:spPr>
            <a:xfrm>
              <a:off x="3851996" y="1746461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79" name="Straight Connector 678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0" name="Group 679"/>
          <p:cNvGrpSpPr/>
          <p:nvPr/>
        </p:nvGrpSpPr>
        <p:grpSpPr>
          <a:xfrm>
            <a:off x="5305059" y="3258310"/>
            <a:ext cx="851624" cy="462820"/>
            <a:chOff x="3691641" y="1605135"/>
            <a:chExt cx="851624" cy="462820"/>
          </a:xfrm>
        </p:grpSpPr>
        <p:sp>
          <p:nvSpPr>
            <p:cNvPr id="681" name="Rectangle 680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83" name="Straight Connector 682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4" name="Group 683"/>
          <p:cNvGrpSpPr/>
          <p:nvPr/>
        </p:nvGrpSpPr>
        <p:grpSpPr>
          <a:xfrm>
            <a:off x="2105607" y="3811280"/>
            <a:ext cx="851624" cy="462820"/>
            <a:chOff x="2105607" y="1605135"/>
            <a:chExt cx="851624" cy="462820"/>
          </a:xfrm>
        </p:grpSpPr>
        <p:sp>
          <p:nvSpPr>
            <p:cNvPr id="685" name="Rectangle 684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TextBox 685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87" name="Straight Connector 686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6" name="Group 695"/>
          <p:cNvGrpSpPr/>
          <p:nvPr/>
        </p:nvGrpSpPr>
        <p:grpSpPr>
          <a:xfrm>
            <a:off x="6904785" y="3811280"/>
            <a:ext cx="851624" cy="462820"/>
            <a:chOff x="3691641" y="1605135"/>
            <a:chExt cx="851624" cy="462820"/>
          </a:xfrm>
        </p:grpSpPr>
        <p:sp>
          <p:nvSpPr>
            <p:cNvPr id="697" name="Rectangle 696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TextBox 697"/>
            <p:cNvSpPr txBox="1"/>
            <p:nvPr/>
          </p:nvSpPr>
          <p:spPr>
            <a:xfrm>
              <a:off x="3851996" y="1737642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99" name="Straight Connector 698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1" name="Group 700"/>
          <p:cNvGrpSpPr/>
          <p:nvPr/>
        </p:nvGrpSpPr>
        <p:grpSpPr>
          <a:xfrm>
            <a:off x="3705333" y="4364250"/>
            <a:ext cx="851624" cy="462820"/>
            <a:chOff x="5280581" y="1605135"/>
            <a:chExt cx="851624" cy="462820"/>
          </a:xfrm>
        </p:grpSpPr>
        <p:sp>
          <p:nvSpPr>
            <p:cNvPr id="702" name="Rectangle 701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TextBox 702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04" name="Straight Connector 703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3" name="Group 712"/>
          <p:cNvGrpSpPr/>
          <p:nvPr/>
        </p:nvGrpSpPr>
        <p:grpSpPr>
          <a:xfrm>
            <a:off x="3705333" y="4917220"/>
            <a:ext cx="851624" cy="462820"/>
            <a:chOff x="5280581" y="1605135"/>
            <a:chExt cx="851624" cy="462820"/>
          </a:xfrm>
        </p:grpSpPr>
        <p:sp>
          <p:nvSpPr>
            <p:cNvPr id="714" name="Rectangle 713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TextBox 714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16" name="Straight Connector 715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1" name="Group 740"/>
          <p:cNvGrpSpPr/>
          <p:nvPr/>
        </p:nvGrpSpPr>
        <p:grpSpPr>
          <a:xfrm>
            <a:off x="2106088" y="5470190"/>
            <a:ext cx="851624" cy="462820"/>
            <a:chOff x="6904785" y="1608693"/>
            <a:chExt cx="851624" cy="462820"/>
          </a:xfrm>
        </p:grpSpPr>
        <p:sp>
          <p:nvSpPr>
            <p:cNvPr id="742" name="Rectangle 741"/>
            <p:cNvSpPr/>
            <p:nvPr/>
          </p:nvSpPr>
          <p:spPr>
            <a:xfrm>
              <a:off x="6904785" y="1608693"/>
              <a:ext cx="851624" cy="46282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TextBox 742"/>
            <p:cNvSpPr txBox="1"/>
            <p:nvPr/>
          </p:nvSpPr>
          <p:spPr>
            <a:xfrm>
              <a:off x="6904785" y="1741378"/>
              <a:ext cx="851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Sem</a:t>
              </a:r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 </a:t>
              </a:r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uso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44" name="Straight Connector 743"/>
            <p:cNvCxnSpPr/>
            <p:nvPr/>
          </p:nvCxnSpPr>
          <p:spPr>
            <a:xfrm>
              <a:off x="6904785" y="2067955"/>
              <a:ext cx="851624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" name="Group 756"/>
          <p:cNvGrpSpPr/>
          <p:nvPr/>
        </p:nvGrpSpPr>
        <p:grpSpPr>
          <a:xfrm>
            <a:off x="2106088" y="6023161"/>
            <a:ext cx="851624" cy="462820"/>
            <a:chOff x="6904785" y="1608693"/>
            <a:chExt cx="851624" cy="462820"/>
          </a:xfrm>
        </p:grpSpPr>
        <p:sp>
          <p:nvSpPr>
            <p:cNvPr id="758" name="Rectangle 757"/>
            <p:cNvSpPr/>
            <p:nvPr/>
          </p:nvSpPr>
          <p:spPr>
            <a:xfrm>
              <a:off x="6904785" y="1608693"/>
              <a:ext cx="851624" cy="46282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TextBox 758"/>
            <p:cNvSpPr txBox="1"/>
            <p:nvPr/>
          </p:nvSpPr>
          <p:spPr>
            <a:xfrm>
              <a:off x="6904785" y="1741378"/>
              <a:ext cx="851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Piloto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60" name="Straight Connector 759"/>
            <p:cNvCxnSpPr/>
            <p:nvPr/>
          </p:nvCxnSpPr>
          <p:spPr>
            <a:xfrm>
              <a:off x="6904785" y="2067955"/>
              <a:ext cx="851624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1" name="Group 760"/>
          <p:cNvGrpSpPr/>
          <p:nvPr/>
        </p:nvGrpSpPr>
        <p:grpSpPr>
          <a:xfrm>
            <a:off x="3705333" y="6023161"/>
            <a:ext cx="851624" cy="462820"/>
            <a:chOff x="3691641" y="1605135"/>
            <a:chExt cx="851624" cy="462820"/>
          </a:xfrm>
        </p:grpSpPr>
        <p:sp>
          <p:nvSpPr>
            <p:cNvPr id="762" name="Rectangle 761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TextBox 762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64" name="Straight Connector 763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9" name="Group 768"/>
          <p:cNvGrpSpPr/>
          <p:nvPr/>
        </p:nvGrpSpPr>
        <p:grpSpPr>
          <a:xfrm>
            <a:off x="6904785" y="6023161"/>
            <a:ext cx="851624" cy="462820"/>
            <a:chOff x="3691641" y="1605135"/>
            <a:chExt cx="851624" cy="462820"/>
          </a:xfrm>
        </p:grpSpPr>
        <p:sp>
          <p:nvSpPr>
            <p:cNvPr id="770" name="Rectangle 769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72" name="Straight Connector 771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5305059" y="1599400"/>
            <a:ext cx="851624" cy="462820"/>
            <a:chOff x="5280581" y="1605135"/>
            <a:chExt cx="851624" cy="462820"/>
          </a:xfrm>
        </p:grpSpPr>
        <p:sp>
          <p:nvSpPr>
            <p:cNvPr id="173" name="Rectangle 172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6904785" y="1599400"/>
            <a:ext cx="851624" cy="462820"/>
            <a:chOff x="5280581" y="1605135"/>
            <a:chExt cx="851624" cy="462820"/>
          </a:xfrm>
        </p:grpSpPr>
        <p:sp>
          <p:nvSpPr>
            <p:cNvPr id="177" name="Rectangle 176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705333" y="2152370"/>
            <a:ext cx="851624" cy="462820"/>
            <a:chOff x="2105607" y="1605135"/>
            <a:chExt cx="851624" cy="462820"/>
          </a:xfrm>
        </p:grpSpPr>
        <p:sp>
          <p:nvSpPr>
            <p:cNvPr id="181" name="Rectangle 180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5305059" y="2152370"/>
            <a:ext cx="851624" cy="462820"/>
            <a:chOff x="5280581" y="1605135"/>
            <a:chExt cx="851624" cy="462820"/>
          </a:xfrm>
        </p:grpSpPr>
        <p:sp>
          <p:nvSpPr>
            <p:cNvPr id="185" name="Rectangle 184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904785" y="2152370"/>
            <a:ext cx="851624" cy="462820"/>
            <a:chOff x="5280581" y="1605135"/>
            <a:chExt cx="851624" cy="462820"/>
          </a:xfrm>
        </p:grpSpPr>
        <p:sp>
          <p:nvSpPr>
            <p:cNvPr id="189" name="Rectangle 188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2106088" y="2152370"/>
            <a:ext cx="851624" cy="462820"/>
            <a:chOff x="6904785" y="1608693"/>
            <a:chExt cx="851624" cy="462820"/>
          </a:xfrm>
        </p:grpSpPr>
        <p:sp>
          <p:nvSpPr>
            <p:cNvPr id="193" name="Rectangle 192"/>
            <p:cNvSpPr/>
            <p:nvPr/>
          </p:nvSpPr>
          <p:spPr>
            <a:xfrm>
              <a:off x="6904785" y="1608693"/>
              <a:ext cx="851624" cy="46282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904785" y="1741378"/>
              <a:ext cx="851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?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6904785" y="2067955"/>
              <a:ext cx="851624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3705333" y="2705340"/>
            <a:ext cx="851624" cy="462820"/>
            <a:chOff x="2105607" y="1605135"/>
            <a:chExt cx="851624" cy="462820"/>
          </a:xfrm>
        </p:grpSpPr>
        <p:sp>
          <p:nvSpPr>
            <p:cNvPr id="197" name="Rectangle 196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5305059" y="2705340"/>
            <a:ext cx="851624" cy="462820"/>
            <a:chOff x="5280581" y="1605135"/>
            <a:chExt cx="851624" cy="462820"/>
          </a:xfrm>
        </p:grpSpPr>
        <p:sp>
          <p:nvSpPr>
            <p:cNvPr id="201" name="Rectangle 200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6904785" y="2705340"/>
            <a:ext cx="851624" cy="462820"/>
            <a:chOff x="5280581" y="1605135"/>
            <a:chExt cx="851624" cy="462820"/>
          </a:xfrm>
        </p:grpSpPr>
        <p:sp>
          <p:nvSpPr>
            <p:cNvPr id="205" name="Rectangle 204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2106088" y="2705340"/>
            <a:ext cx="851624" cy="462820"/>
            <a:chOff x="6904785" y="1608693"/>
            <a:chExt cx="851624" cy="462820"/>
          </a:xfrm>
        </p:grpSpPr>
        <p:sp>
          <p:nvSpPr>
            <p:cNvPr id="209" name="Rectangle 208"/>
            <p:cNvSpPr/>
            <p:nvPr/>
          </p:nvSpPr>
          <p:spPr>
            <a:xfrm>
              <a:off x="6904785" y="1608693"/>
              <a:ext cx="851624" cy="46282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904785" y="1741378"/>
              <a:ext cx="851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Sem</a:t>
              </a:r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 </a:t>
              </a:r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uso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6904785" y="2067955"/>
              <a:ext cx="851624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3705333" y="3811280"/>
            <a:ext cx="851624" cy="462820"/>
            <a:chOff x="5280581" y="1605135"/>
            <a:chExt cx="851624" cy="462820"/>
          </a:xfrm>
        </p:grpSpPr>
        <p:sp>
          <p:nvSpPr>
            <p:cNvPr id="217" name="Rectangle 216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19" name="Straight Connector 218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/>
          <p:cNvGrpSpPr/>
          <p:nvPr/>
        </p:nvGrpSpPr>
        <p:grpSpPr>
          <a:xfrm>
            <a:off x="5305059" y="3811280"/>
            <a:ext cx="851624" cy="462820"/>
            <a:chOff x="3691641" y="1605135"/>
            <a:chExt cx="851624" cy="462820"/>
          </a:xfrm>
        </p:grpSpPr>
        <p:sp>
          <p:nvSpPr>
            <p:cNvPr id="221" name="Rectangle 220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5305059" y="4364250"/>
            <a:ext cx="851624" cy="462820"/>
            <a:chOff x="3691641" y="1605135"/>
            <a:chExt cx="851624" cy="462820"/>
          </a:xfrm>
        </p:grpSpPr>
        <p:sp>
          <p:nvSpPr>
            <p:cNvPr id="225" name="Rectangle 224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27" name="Straight Connector 226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>
            <a:off x="6904785" y="4364250"/>
            <a:ext cx="851624" cy="462820"/>
            <a:chOff x="2105607" y="1605135"/>
            <a:chExt cx="851624" cy="462820"/>
          </a:xfrm>
        </p:grpSpPr>
        <p:sp>
          <p:nvSpPr>
            <p:cNvPr id="229" name="Rectangle 228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31" name="Straight Connector 230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2105607" y="4917220"/>
            <a:ext cx="851624" cy="462820"/>
            <a:chOff x="2105607" y="1605135"/>
            <a:chExt cx="851624" cy="462820"/>
          </a:xfrm>
        </p:grpSpPr>
        <p:sp>
          <p:nvSpPr>
            <p:cNvPr id="233" name="Rectangle 232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35" name="Straight Connector 234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6904785" y="4917220"/>
            <a:ext cx="851624" cy="462820"/>
            <a:chOff x="5280581" y="1605135"/>
            <a:chExt cx="851624" cy="462820"/>
          </a:xfrm>
        </p:grpSpPr>
        <p:sp>
          <p:nvSpPr>
            <p:cNvPr id="237" name="Rectangle 236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39" name="Straight Connector 238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>
            <a:off x="5305059" y="4917220"/>
            <a:ext cx="851624" cy="462820"/>
            <a:chOff x="2105607" y="1605135"/>
            <a:chExt cx="851624" cy="462820"/>
          </a:xfrm>
        </p:grpSpPr>
        <p:sp>
          <p:nvSpPr>
            <p:cNvPr id="241" name="Rectangle 240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3705333" y="5470190"/>
            <a:ext cx="851624" cy="462820"/>
            <a:chOff x="3691641" y="1605135"/>
            <a:chExt cx="851624" cy="462820"/>
          </a:xfrm>
        </p:grpSpPr>
        <p:sp>
          <p:nvSpPr>
            <p:cNvPr id="245" name="Rectangle 244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5305059" y="5470190"/>
            <a:ext cx="851624" cy="462820"/>
            <a:chOff x="5280581" y="1605135"/>
            <a:chExt cx="851624" cy="462820"/>
          </a:xfrm>
        </p:grpSpPr>
        <p:sp>
          <p:nvSpPr>
            <p:cNvPr id="249" name="Rectangle 248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>
            <a:off x="6904785" y="5470190"/>
            <a:ext cx="851624" cy="462820"/>
            <a:chOff x="3691641" y="1605135"/>
            <a:chExt cx="851624" cy="462820"/>
          </a:xfrm>
        </p:grpSpPr>
        <p:sp>
          <p:nvSpPr>
            <p:cNvPr id="253" name="Rectangle 252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55" name="Straight Connector 254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5305059" y="6023161"/>
            <a:ext cx="851624" cy="462820"/>
            <a:chOff x="3691641" y="1605135"/>
            <a:chExt cx="851624" cy="462820"/>
          </a:xfrm>
        </p:grpSpPr>
        <p:sp>
          <p:nvSpPr>
            <p:cNvPr id="257" name="Rectangle 256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8185052" y="1179806"/>
            <a:ext cx="279570" cy="279568"/>
            <a:chOff x="8228149" y="3038823"/>
            <a:chExt cx="279570" cy="279568"/>
          </a:xfrm>
        </p:grpSpPr>
        <p:sp>
          <p:nvSpPr>
            <p:cNvPr id="213" name="Oval 212"/>
            <p:cNvSpPr/>
            <p:nvPr/>
          </p:nvSpPr>
          <p:spPr>
            <a:xfrm>
              <a:off x="8228149" y="3038823"/>
              <a:ext cx="279570" cy="279568"/>
            </a:xfrm>
            <a:prstGeom prst="ellipse">
              <a:avLst/>
            </a:prstGeom>
            <a:solidFill>
              <a:srgbClr val="FFFDAD"/>
            </a:solidFill>
            <a:ln>
              <a:solidFill>
                <a:srgbClr val="EFEFA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8228150" y="3040108"/>
              <a:ext cx="279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Verdana"/>
                  <a:cs typeface="Verdana"/>
                </a:rPr>
                <a:t>?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endParaRPr>
            </a:p>
          </p:txBody>
        </p:sp>
      </p:grpSp>
      <p:sp>
        <p:nvSpPr>
          <p:cNvPr id="215" name="Oval 214">
            <a:hlinkClick r:id="rId5" action="ppaction://hlinksldjump"/>
          </p:cNvPr>
          <p:cNvSpPr/>
          <p:nvPr/>
        </p:nvSpPr>
        <p:spPr>
          <a:xfrm>
            <a:off x="8125127" y="1119880"/>
            <a:ext cx="399420" cy="39942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9503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Mapeamento</a:t>
            </a:r>
            <a:endParaRPr lang="en-US" dirty="0"/>
          </a:p>
        </p:txBody>
      </p:sp>
      <p:sp>
        <p:nvSpPr>
          <p:cNvPr id="291" name="TextBox 290"/>
          <p:cNvSpPr txBox="1"/>
          <p:nvPr/>
        </p:nvSpPr>
        <p:spPr>
          <a:xfrm>
            <a:off x="289611" y="1713435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" action="ppaction://noaction"/>
              </a:rPr>
              <a:t>Central de Notas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289611" y="2265369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Exercício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9611" y="2817303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err="1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SafeAssign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89611" y="3369237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Testes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289611" y="3921171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Pesquisas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289611" y="4473105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err="1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Rubric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289611" y="4957791"/>
            <a:ext cx="15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err="1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Autoavaliação</a:t>
            </a:r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 e avaliação de colegas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289611" y="5590914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3" action="ppaction://hlinksldjump"/>
              </a:rPr>
              <a:t>Alinhamentos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3443690" y="1481472"/>
            <a:ext cx="138280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3638383" y="1137339"/>
            <a:ext cx="9934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Verdana"/>
                <a:cs typeface="Verdana"/>
              </a:defRPr>
            </a:lvl1pPr>
          </a:lstStyle>
          <a:p>
            <a:pPr algn="ctr"/>
            <a:r>
              <a:rPr lang="pt-BR" dirty="0"/>
              <a:t>Benefício pedagógico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289611" y="6050539"/>
            <a:ext cx="15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" action="ppaction://noaction"/>
              </a:rPr>
              <a:t>Central de Acompanhamento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pic>
        <p:nvPicPr>
          <p:cNvPr id="4" name="Picture 3" descr="NewlogoBlackboa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7" y="590645"/>
            <a:ext cx="1498717" cy="208682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236690" y="472710"/>
            <a:ext cx="7774534" cy="95676"/>
            <a:chOff x="-31150" y="858715"/>
            <a:chExt cx="7774534" cy="95676"/>
          </a:xfrm>
        </p:grpSpPr>
        <p:cxnSp>
          <p:nvCxnSpPr>
            <p:cNvPr id="420" name="Straight Connector 419"/>
            <p:cNvCxnSpPr/>
            <p:nvPr/>
          </p:nvCxnSpPr>
          <p:spPr>
            <a:xfrm>
              <a:off x="-31150" y="858715"/>
              <a:ext cx="7774534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ight Triangle 420"/>
            <p:cNvSpPr/>
            <p:nvPr/>
          </p:nvSpPr>
          <p:spPr>
            <a:xfrm rot="10800000">
              <a:off x="7647708" y="858715"/>
              <a:ext cx="95676" cy="95676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91979" y="1137339"/>
            <a:ext cx="8788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Verdana"/>
                <a:cs typeface="Verdana"/>
              </a:defRPr>
            </a:lvl1pPr>
          </a:lstStyle>
          <a:p>
            <a:pPr algn="ctr"/>
            <a:r>
              <a:rPr lang="pt-BR" dirty="0"/>
              <a:t>Status de uso no Insper</a:t>
            </a:r>
          </a:p>
        </p:txBody>
      </p:sp>
      <p:cxnSp>
        <p:nvCxnSpPr>
          <p:cNvPr id="425" name="Straight Connector 424"/>
          <p:cNvCxnSpPr/>
          <p:nvPr/>
        </p:nvCxnSpPr>
        <p:spPr>
          <a:xfrm>
            <a:off x="1822967" y="1481472"/>
            <a:ext cx="1416905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5012675" y="1128699"/>
            <a:ext cx="14227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Verdana"/>
                <a:cs typeface="Verdana"/>
              </a:defRPr>
            </a:lvl1pPr>
          </a:lstStyle>
          <a:p>
            <a:pPr algn="ctr"/>
            <a:r>
              <a:rPr lang="pt-BR" spc="-100" dirty="0"/>
              <a:t>Grau de </a:t>
            </a:r>
            <a:r>
              <a:rPr lang="pt-BR" spc="-100" dirty="0" smtClean="0"/>
              <a:t>facilidade para </a:t>
            </a:r>
            <a:r>
              <a:rPr lang="pt-BR" spc="-100" dirty="0"/>
              <a:t>implantação/setup</a:t>
            </a:r>
          </a:p>
        </p:txBody>
      </p:sp>
      <p:cxnSp>
        <p:nvCxnSpPr>
          <p:cNvPr id="434" name="Straight Connector 433"/>
          <p:cNvCxnSpPr/>
          <p:nvPr/>
        </p:nvCxnSpPr>
        <p:spPr>
          <a:xfrm>
            <a:off x="5032630" y="1481472"/>
            <a:ext cx="138280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6603928" y="1128699"/>
            <a:ext cx="14455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900" dirty="0">
                <a:latin typeface="Verdana"/>
                <a:cs typeface="Verdana"/>
              </a:rPr>
              <a:t>Grau de facilidade na condução </a:t>
            </a:r>
            <a:r>
              <a:rPr lang="pt-BR" sz="900" dirty="0" smtClean="0">
                <a:latin typeface="Verdana"/>
                <a:cs typeface="Verdana"/>
              </a:rPr>
              <a:t>da dinâmica</a:t>
            </a:r>
            <a:endParaRPr lang="pt-BR" sz="900" dirty="0">
              <a:latin typeface="Verdana"/>
              <a:cs typeface="Verdana"/>
            </a:endParaRPr>
          </a:p>
        </p:txBody>
      </p:sp>
      <p:cxnSp>
        <p:nvCxnSpPr>
          <p:cNvPr id="437" name="Straight Connector 436"/>
          <p:cNvCxnSpPr/>
          <p:nvPr/>
        </p:nvCxnSpPr>
        <p:spPr>
          <a:xfrm>
            <a:off x="6635312" y="1481472"/>
            <a:ext cx="138280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/>
          <p:nvPr/>
        </p:nvSpPr>
        <p:spPr>
          <a:xfrm>
            <a:off x="2105607" y="568028"/>
            <a:ext cx="5767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b="1" dirty="0" smtClean="0">
                <a:latin typeface="Verdana"/>
                <a:cs typeface="Verdana"/>
              </a:rPr>
              <a:t>Avaliação e Feedback</a:t>
            </a:r>
            <a:endParaRPr lang="pt-BR" sz="1050" b="1" dirty="0">
              <a:latin typeface="Verdana"/>
              <a:cs typeface="Verdana"/>
            </a:endParaRPr>
          </a:p>
        </p:txBody>
      </p:sp>
      <p:grpSp>
        <p:nvGrpSpPr>
          <p:cNvPr id="473" name="Group 472"/>
          <p:cNvGrpSpPr/>
          <p:nvPr/>
        </p:nvGrpSpPr>
        <p:grpSpPr>
          <a:xfrm>
            <a:off x="2105607" y="4361547"/>
            <a:ext cx="851624" cy="462820"/>
            <a:chOff x="2105607" y="1605135"/>
            <a:chExt cx="851624" cy="462820"/>
          </a:xfrm>
        </p:grpSpPr>
        <p:sp>
          <p:nvSpPr>
            <p:cNvPr id="474" name="Rectangle 473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476" name="Straight Connector 475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4" name="Group 583"/>
          <p:cNvGrpSpPr/>
          <p:nvPr/>
        </p:nvGrpSpPr>
        <p:grpSpPr>
          <a:xfrm>
            <a:off x="2106088" y="4915418"/>
            <a:ext cx="851624" cy="462820"/>
            <a:chOff x="6904785" y="1608693"/>
            <a:chExt cx="851624" cy="462820"/>
          </a:xfrm>
        </p:grpSpPr>
        <p:sp>
          <p:nvSpPr>
            <p:cNvPr id="585" name="Rectangle 584"/>
            <p:cNvSpPr/>
            <p:nvPr/>
          </p:nvSpPr>
          <p:spPr>
            <a:xfrm>
              <a:off x="6904785" y="1608693"/>
              <a:ext cx="851624" cy="46282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TextBox 585"/>
            <p:cNvSpPr txBox="1"/>
            <p:nvPr/>
          </p:nvSpPr>
          <p:spPr>
            <a:xfrm>
              <a:off x="6904785" y="1741378"/>
              <a:ext cx="851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Piloto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587" name="Straight Connector 586"/>
            <p:cNvCxnSpPr/>
            <p:nvPr/>
          </p:nvCxnSpPr>
          <p:spPr>
            <a:xfrm>
              <a:off x="6904785" y="2067955"/>
              <a:ext cx="851624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8" name="Group 607"/>
          <p:cNvGrpSpPr/>
          <p:nvPr/>
        </p:nvGrpSpPr>
        <p:grpSpPr>
          <a:xfrm>
            <a:off x="2105607" y="2146063"/>
            <a:ext cx="851624" cy="462820"/>
            <a:chOff x="3691641" y="1605135"/>
            <a:chExt cx="851624" cy="462820"/>
          </a:xfrm>
        </p:grpSpPr>
        <p:sp>
          <p:nvSpPr>
            <p:cNvPr id="609" name="Rectangle 608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TextBox 609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11" name="Straight Connector 610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0" name="Group 619"/>
          <p:cNvGrpSpPr/>
          <p:nvPr/>
        </p:nvGrpSpPr>
        <p:grpSpPr>
          <a:xfrm>
            <a:off x="2105607" y="1592192"/>
            <a:ext cx="851624" cy="462820"/>
            <a:chOff x="5280581" y="1605135"/>
            <a:chExt cx="851624" cy="462820"/>
          </a:xfrm>
        </p:grpSpPr>
        <p:sp>
          <p:nvSpPr>
            <p:cNvPr id="621" name="Rectangle 620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TextBox 621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23" name="Straight Connector 622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4" name="Group 623"/>
          <p:cNvGrpSpPr/>
          <p:nvPr/>
        </p:nvGrpSpPr>
        <p:grpSpPr>
          <a:xfrm>
            <a:off x="3705333" y="1592192"/>
            <a:ext cx="851624" cy="462820"/>
            <a:chOff x="2105607" y="1605135"/>
            <a:chExt cx="851624" cy="462820"/>
          </a:xfrm>
        </p:grpSpPr>
        <p:sp>
          <p:nvSpPr>
            <p:cNvPr id="625" name="Rectangle 624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8" name="Group 627"/>
          <p:cNvGrpSpPr/>
          <p:nvPr/>
        </p:nvGrpSpPr>
        <p:grpSpPr>
          <a:xfrm>
            <a:off x="5305059" y="1592192"/>
            <a:ext cx="851624" cy="462820"/>
            <a:chOff x="3691641" y="1605135"/>
            <a:chExt cx="851624" cy="462820"/>
          </a:xfrm>
        </p:grpSpPr>
        <p:sp>
          <p:nvSpPr>
            <p:cNvPr id="629" name="Rectangle 628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TextBox 629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2" name="Group 631"/>
          <p:cNvGrpSpPr/>
          <p:nvPr/>
        </p:nvGrpSpPr>
        <p:grpSpPr>
          <a:xfrm>
            <a:off x="6904785" y="1592192"/>
            <a:ext cx="851624" cy="462820"/>
            <a:chOff x="3691641" y="1605135"/>
            <a:chExt cx="851624" cy="462820"/>
          </a:xfrm>
        </p:grpSpPr>
        <p:sp>
          <p:nvSpPr>
            <p:cNvPr id="633" name="Rectangle 632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TextBox 633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35" name="Straight Connector 634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6" name="Group 635"/>
          <p:cNvGrpSpPr/>
          <p:nvPr/>
        </p:nvGrpSpPr>
        <p:grpSpPr>
          <a:xfrm>
            <a:off x="3705333" y="2146063"/>
            <a:ext cx="851624" cy="462820"/>
            <a:chOff x="3691641" y="1605135"/>
            <a:chExt cx="851624" cy="462820"/>
          </a:xfrm>
        </p:grpSpPr>
        <p:sp>
          <p:nvSpPr>
            <p:cNvPr id="637" name="Rectangle 636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TextBox 637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39" name="Straight Connector 638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0" name="Group 639"/>
          <p:cNvGrpSpPr/>
          <p:nvPr/>
        </p:nvGrpSpPr>
        <p:grpSpPr>
          <a:xfrm>
            <a:off x="5305059" y="2146063"/>
            <a:ext cx="851624" cy="462820"/>
            <a:chOff x="5280581" y="1605135"/>
            <a:chExt cx="851624" cy="462820"/>
          </a:xfrm>
        </p:grpSpPr>
        <p:sp>
          <p:nvSpPr>
            <p:cNvPr id="641" name="Rectangle 640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TextBox 641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43" name="Straight Connector 642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4" name="Group 643"/>
          <p:cNvGrpSpPr/>
          <p:nvPr/>
        </p:nvGrpSpPr>
        <p:grpSpPr>
          <a:xfrm>
            <a:off x="6904785" y="2146063"/>
            <a:ext cx="851624" cy="462820"/>
            <a:chOff x="3691641" y="1605135"/>
            <a:chExt cx="851624" cy="462820"/>
          </a:xfrm>
        </p:grpSpPr>
        <p:sp>
          <p:nvSpPr>
            <p:cNvPr id="645" name="Rectangle 644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TextBox 645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47" name="Straight Connector 646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8" name="Group 647"/>
          <p:cNvGrpSpPr/>
          <p:nvPr/>
        </p:nvGrpSpPr>
        <p:grpSpPr>
          <a:xfrm>
            <a:off x="2105607" y="2699934"/>
            <a:ext cx="851624" cy="462820"/>
            <a:chOff x="3691641" y="1605135"/>
            <a:chExt cx="851624" cy="462820"/>
          </a:xfrm>
        </p:grpSpPr>
        <p:sp>
          <p:nvSpPr>
            <p:cNvPr id="649" name="Rectangle 648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TextBox 649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51" name="Straight Connector 650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2" name="Group 651"/>
          <p:cNvGrpSpPr/>
          <p:nvPr/>
        </p:nvGrpSpPr>
        <p:grpSpPr>
          <a:xfrm>
            <a:off x="3705333" y="2699934"/>
            <a:ext cx="851624" cy="462820"/>
            <a:chOff x="3691641" y="1605135"/>
            <a:chExt cx="851624" cy="462820"/>
          </a:xfrm>
        </p:grpSpPr>
        <p:sp>
          <p:nvSpPr>
            <p:cNvPr id="653" name="Rectangle 652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55" name="Straight Connector 654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6" name="Group 655"/>
          <p:cNvGrpSpPr/>
          <p:nvPr/>
        </p:nvGrpSpPr>
        <p:grpSpPr>
          <a:xfrm>
            <a:off x="5305059" y="2699934"/>
            <a:ext cx="851624" cy="462820"/>
            <a:chOff x="5280581" y="1605135"/>
            <a:chExt cx="851624" cy="462820"/>
          </a:xfrm>
        </p:grpSpPr>
        <p:sp>
          <p:nvSpPr>
            <p:cNvPr id="657" name="Rectangle 656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TextBox 657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59" name="Straight Connector 658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0" name="Group 659"/>
          <p:cNvGrpSpPr/>
          <p:nvPr/>
        </p:nvGrpSpPr>
        <p:grpSpPr>
          <a:xfrm>
            <a:off x="6904785" y="2699934"/>
            <a:ext cx="851624" cy="462820"/>
            <a:chOff x="3691641" y="1605135"/>
            <a:chExt cx="851624" cy="462820"/>
          </a:xfrm>
        </p:grpSpPr>
        <p:sp>
          <p:nvSpPr>
            <p:cNvPr id="661" name="Rectangle 660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TextBox 661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63" name="Straight Connector 662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4" name="Group 663"/>
          <p:cNvGrpSpPr/>
          <p:nvPr/>
        </p:nvGrpSpPr>
        <p:grpSpPr>
          <a:xfrm>
            <a:off x="2105607" y="3253805"/>
            <a:ext cx="851624" cy="462820"/>
            <a:chOff x="2105607" y="1605135"/>
            <a:chExt cx="851624" cy="462820"/>
          </a:xfrm>
        </p:grpSpPr>
        <p:sp>
          <p:nvSpPr>
            <p:cNvPr id="665" name="Rectangle 664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TextBox 665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67" name="Straight Connector 666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2" name="Group 671"/>
          <p:cNvGrpSpPr/>
          <p:nvPr/>
        </p:nvGrpSpPr>
        <p:grpSpPr>
          <a:xfrm>
            <a:off x="3705333" y="3253805"/>
            <a:ext cx="851624" cy="462820"/>
            <a:chOff x="3691641" y="1605135"/>
            <a:chExt cx="851624" cy="462820"/>
          </a:xfrm>
        </p:grpSpPr>
        <p:sp>
          <p:nvSpPr>
            <p:cNvPr id="673" name="Rectangle 672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TextBox 673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75" name="Straight Connector 674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6" name="Group 675"/>
          <p:cNvGrpSpPr/>
          <p:nvPr/>
        </p:nvGrpSpPr>
        <p:grpSpPr>
          <a:xfrm>
            <a:off x="6904785" y="3253805"/>
            <a:ext cx="851624" cy="462820"/>
            <a:chOff x="3691641" y="1605135"/>
            <a:chExt cx="851624" cy="462820"/>
          </a:xfrm>
        </p:grpSpPr>
        <p:sp>
          <p:nvSpPr>
            <p:cNvPr id="677" name="Rectangle 676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TextBox 677"/>
            <p:cNvSpPr txBox="1"/>
            <p:nvPr/>
          </p:nvSpPr>
          <p:spPr>
            <a:xfrm>
              <a:off x="3829354" y="1667090"/>
              <a:ext cx="576199" cy="33855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/</a:t>
              </a:r>
              <a:b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</a:br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79" name="Straight Connector 678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0" name="Group 679"/>
          <p:cNvGrpSpPr/>
          <p:nvPr/>
        </p:nvGrpSpPr>
        <p:grpSpPr>
          <a:xfrm>
            <a:off x="5305059" y="3253805"/>
            <a:ext cx="851624" cy="462820"/>
            <a:chOff x="3691641" y="1605135"/>
            <a:chExt cx="851624" cy="462820"/>
          </a:xfrm>
        </p:grpSpPr>
        <p:sp>
          <p:nvSpPr>
            <p:cNvPr id="681" name="Rectangle 680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83" name="Straight Connector 682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4" name="Group 683"/>
          <p:cNvGrpSpPr/>
          <p:nvPr/>
        </p:nvGrpSpPr>
        <p:grpSpPr>
          <a:xfrm>
            <a:off x="2105607" y="3807676"/>
            <a:ext cx="851624" cy="462820"/>
            <a:chOff x="2105607" y="1605135"/>
            <a:chExt cx="851624" cy="462820"/>
          </a:xfrm>
        </p:grpSpPr>
        <p:sp>
          <p:nvSpPr>
            <p:cNvPr id="685" name="Rectangle 684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TextBox 685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87" name="Straight Connector 686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8" name="Group 687"/>
          <p:cNvGrpSpPr/>
          <p:nvPr/>
        </p:nvGrpSpPr>
        <p:grpSpPr>
          <a:xfrm>
            <a:off x="3705333" y="3807676"/>
            <a:ext cx="851624" cy="462820"/>
            <a:chOff x="2105607" y="1605135"/>
            <a:chExt cx="851624" cy="462820"/>
          </a:xfrm>
        </p:grpSpPr>
        <p:sp>
          <p:nvSpPr>
            <p:cNvPr id="689" name="Rectangle 688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TextBox 689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91" name="Straight Connector 690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2" name="Group 691"/>
          <p:cNvGrpSpPr/>
          <p:nvPr/>
        </p:nvGrpSpPr>
        <p:grpSpPr>
          <a:xfrm>
            <a:off x="5305059" y="3807676"/>
            <a:ext cx="851624" cy="462820"/>
            <a:chOff x="3691641" y="1605135"/>
            <a:chExt cx="851624" cy="462820"/>
          </a:xfrm>
        </p:grpSpPr>
        <p:sp>
          <p:nvSpPr>
            <p:cNvPr id="693" name="Rectangle 692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TextBox 693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95" name="Straight Connector 694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6" name="Group 695"/>
          <p:cNvGrpSpPr/>
          <p:nvPr/>
        </p:nvGrpSpPr>
        <p:grpSpPr>
          <a:xfrm>
            <a:off x="6904785" y="3807676"/>
            <a:ext cx="851624" cy="462820"/>
            <a:chOff x="3691641" y="1605135"/>
            <a:chExt cx="851624" cy="462820"/>
          </a:xfrm>
        </p:grpSpPr>
        <p:sp>
          <p:nvSpPr>
            <p:cNvPr id="697" name="Rectangle 696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TextBox 697"/>
            <p:cNvSpPr txBox="1"/>
            <p:nvPr/>
          </p:nvSpPr>
          <p:spPr>
            <a:xfrm>
              <a:off x="3829354" y="1667090"/>
              <a:ext cx="576199" cy="33855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/</a:t>
              </a:r>
              <a:b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</a:br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99" name="Straight Connector 698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1" name="Group 700"/>
          <p:cNvGrpSpPr/>
          <p:nvPr/>
        </p:nvGrpSpPr>
        <p:grpSpPr>
          <a:xfrm>
            <a:off x="3705333" y="4361547"/>
            <a:ext cx="851624" cy="462820"/>
            <a:chOff x="5280581" y="1605135"/>
            <a:chExt cx="851624" cy="462820"/>
          </a:xfrm>
        </p:grpSpPr>
        <p:sp>
          <p:nvSpPr>
            <p:cNvPr id="702" name="Rectangle 701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TextBox 702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04" name="Straight Connector 703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5305059" y="4361547"/>
            <a:ext cx="851624" cy="462820"/>
            <a:chOff x="2105607" y="1605135"/>
            <a:chExt cx="851624" cy="462820"/>
          </a:xfrm>
        </p:grpSpPr>
        <p:sp>
          <p:nvSpPr>
            <p:cNvPr id="706" name="Rectangle 705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TextBox 706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08" name="Straight Connector 707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9" name="Group 708"/>
          <p:cNvGrpSpPr/>
          <p:nvPr/>
        </p:nvGrpSpPr>
        <p:grpSpPr>
          <a:xfrm>
            <a:off x="6904785" y="4361547"/>
            <a:ext cx="851624" cy="462820"/>
            <a:chOff x="3691641" y="1605135"/>
            <a:chExt cx="851624" cy="462820"/>
          </a:xfrm>
        </p:grpSpPr>
        <p:sp>
          <p:nvSpPr>
            <p:cNvPr id="710" name="Rectangle 709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TextBox 710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12" name="Straight Connector 711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3" name="Group 712"/>
          <p:cNvGrpSpPr/>
          <p:nvPr/>
        </p:nvGrpSpPr>
        <p:grpSpPr>
          <a:xfrm>
            <a:off x="3705333" y="4915418"/>
            <a:ext cx="851624" cy="462820"/>
            <a:chOff x="5280581" y="1605135"/>
            <a:chExt cx="851624" cy="462820"/>
          </a:xfrm>
        </p:grpSpPr>
        <p:sp>
          <p:nvSpPr>
            <p:cNvPr id="714" name="Rectangle 713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TextBox 714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16" name="Straight Connector 715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" name="Group 716"/>
          <p:cNvGrpSpPr/>
          <p:nvPr/>
        </p:nvGrpSpPr>
        <p:grpSpPr>
          <a:xfrm>
            <a:off x="5305059" y="4915418"/>
            <a:ext cx="851624" cy="462820"/>
            <a:chOff x="3691641" y="1605135"/>
            <a:chExt cx="851624" cy="462820"/>
          </a:xfrm>
        </p:grpSpPr>
        <p:sp>
          <p:nvSpPr>
            <p:cNvPr id="718" name="Rectangle 717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TextBox 718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20" name="Straight Connector 719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5" name="Group 724"/>
          <p:cNvGrpSpPr/>
          <p:nvPr/>
        </p:nvGrpSpPr>
        <p:grpSpPr>
          <a:xfrm>
            <a:off x="6904785" y="4915418"/>
            <a:ext cx="851624" cy="462820"/>
            <a:chOff x="3691641" y="1605135"/>
            <a:chExt cx="851624" cy="462820"/>
          </a:xfrm>
        </p:grpSpPr>
        <p:sp>
          <p:nvSpPr>
            <p:cNvPr id="726" name="Rectangle 725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TextBox 726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28" name="Straight Connector 727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9" name="Group 728"/>
          <p:cNvGrpSpPr/>
          <p:nvPr/>
        </p:nvGrpSpPr>
        <p:grpSpPr>
          <a:xfrm>
            <a:off x="3705333" y="5469289"/>
            <a:ext cx="851624" cy="462820"/>
            <a:chOff x="5280581" y="1605135"/>
            <a:chExt cx="851624" cy="462820"/>
          </a:xfrm>
        </p:grpSpPr>
        <p:sp>
          <p:nvSpPr>
            <p:cNvPr id="730" name="Rectangle 729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TextBox 730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32" name="Straight Connector 731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3" name="Group 732"/>
          <p:cNvGrpSpPr/>
          <p:nvPr/>
        </p:nvGrpSpPr>
        <p:grpSpPr>
          <a:xfrm>
            <a:off x="5305059" y="5469289"/>
            <a:ext cx="851624" cy="462820"/>
            <a:chOff x="2105607" y="1605135"/>
            <a:chExt cx="851624" cy="462820"/>
          </a:xfrm>
        </p:grpSpPr>
        <p:sp>
          <p:nvSpPr>
            <p:cNvPr id="734" name="Rectangle 733"/>
            <p:cNvSpPr/>
            <p:nvPr/>
          </p:nvSpPr>
          <p:spPr>
            <a:xfrm>
              <a:off x="2105607" y="1605135"/>
              <a:ext cx="851624" cy="462820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TextBox 734"/>
            <p:cNvSpPr txBox="1"/>
            <p:nvPr/>
          </p:nvSpPr>
          <p:spPr>
            <a:xfrm>
              <a:off x="2272374" y="172882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9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36" name="Straight Connector 735"/>
            <p:cNvCxnSpPr/>
            <p:nvPr/>
          </p:nvCxnSpPr>
          <p:spPr>
            <a:xfrm>
              <a:off x="2105607" y="2058088"/>
              <a:ext cx="851624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7" name="Group 736"/>
          <p:cNvGrpSpPr/>
          <p:nvPr/>
        </p:nvGrpSpPr>
        <p:grpSpPr>
          <a:xfrm>
            <a:off x="6904785" y="5469289"/>
            <a:ext cx="851624" cy="462820"/>
            <a:chOff x="5280581" y="1605135"/>
            <a:chExt cx="851624" cy="462820"/>
          </a:xfrm>
        </p:grpSpPr>
        <p:sp>
          <p:nvSpPr>
            <p:cNvPr id="738" name="Rectangle 737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TextBox 738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40" name="Straight Connector 739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1" name="Group 740"/>
          <p:cNvGrpSpPr/>
          <p:nvPr/>
        </p:nvGrpSpPr>
        <p:grpSpPr>
          <a:xfrm>
            <a:off x="2106088" y="5469289"/>
            <a:ext cx="851624" cy="462820"/>
            <a:chOff x="6904785" y="1608693"/>
            <a:chExt cx="851624" cy="462820"/>
          </a:xfrm>
        </p:grpSpPr>
        <p:sp>
          <p:nvSpPr>
            <p:cNvPr id="742" name="Rectangle 741"/>
            <p:cNvSpPr/>
            <p:nvPr/>
          </p:nvSpPr>
          <p:spPr>
            <a:xfrm>
              <a:off x="6904785" y="1608693"/>
              <a:ext cx="851624" cy="46282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TextBox 742"/>
            <p:cNvSpPr txBox="1"/>
            <p:nvPr/>
          </p:nvSpPr>
          <p:spPr>
            <a:xfrm>
              <a:off x="6904785" y="1741378"/>
              <a:ext cx="851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Sem</a:t>
              </a:r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 </a:t>
              </a:r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uso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44" name="Straight Connector 743"/>
            <p:cNvCxnSpPr/>
            <p:nvPr/>
          </p:nvCxnSpPr>
          <p:spPr>
            <a:xfrm>
              <a:off x="6904785" y="2067955"/>
              <a:ext cx="851624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" name="Group 756"/>
          <p:cNvGrpSpPr/>
          <p:nvPr/>
        </p:nvGrpSpPr>
        <p:grpSpPr>
          <a:xfrm>
            <a:off x="2106088" y="6023161"/>
            <a:ext cx="851624" cy="462820"/>
            <a:chOff x="6904785" y="1608693"/>
            <a:chExt cx="851624" cy="462820"/>
          </a:xfrm>
        </p:grpSpPr>
        <p:sp>
          <p:nvSpPr>
            <p:cNvPr id="758" name="Rectangle 757"/>
            <p:cNvSpPr/>
            <p:nvPr/>
          </p:nvSpPr>
          <p:spPr>
            <a:xfrm>
              <a:off x="6904785" y="1608693"/>
              <a:ext cx="851624" cy="46282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TextBox 758"/>
            <p:cNvSpPr txBox="1"/>
            <p:nvPr/>
          </p:nvSpPr>
          <p:spPr>
            <a:xfrm>
              <a:off x="6904785" y="1741378"/>
              <a:ext cx="851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Sem</a:t>
              </a:r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 </a:t>
              </a:r>
              <a:r>
                <a:rPr 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rPr>
                <a:t>uso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60" name="Straight Connector 759"/>
            <p:cNvCxnSpPr/>
            <p:nvPr/>
          </p:nvCxnSpPr>
          <p:spPr>
            <a:xfrm>
              <a:off x="6904785" y="2067955"/>
              <a:ext cx="851624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1" name="Group 760"/>
          <p:cNvGrpSpPr/>
          <p:nvPr/>
        </p:nvGrpSpPr>
        <p:grpSpPr>
          <a:xfrm>
            <a:off x="3705333" y="6023161"/>
            <a:ext cx="851624" cy="462820"/>
            <a:chOff x="3691641" y="1605135"/>
            <a:chExt cx="851624" cy="462820"/>
          </a:xfrm>
        </p:grpSpPr>
        <p:sp>
          <p:nvSpPr>
            <p:cNvPr id="762" name="Rectangle 761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TextBox 762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64" name="Straight Connector 763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5" name="Group 764"/>
          <p:cNvGrpSpPr/>
          <p:nvPr/>
        </p:nvGrpSpPr>
        <p:grpSpPr>
          <a:xfrm>
            <a:off x="5305059" y="6023161"/>
            <a:ext cx="851624" cy="462820"/>
            <a:chOff x="5280581" y="1605135"/>
            <a:chExt cx="851624" cy="462820"/>
          </a:xfrm>
        </p:grpSpPr>
        <p:sp>
          <p:nvSpPr>
            <p:cNvPr id="766" name="Rectangle 765"/>
            <p:cNvSpPr/>
            <p:nvPr/>
          </p:nvSpPr>
          <p:spPr>
            <a:xfrm>
              <a:off x="5280581" y="1605135"/>
              <a:ext cx="851624" cy="46282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TextBox 766"/>
            <p:cNvSpPr txBox="1"/>
            <p:nvPr/>
          </p:nvSpPr>
          <p:spPr>
            <a:xfrm>
              <a:off x="5492232" y="1728823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68" name="Straight Connector 767"/>
            <p:cNvCxnSpPr/>
            <p:nvPr/>
          </p:nvCxnSpPr>
          <p:spPr>
            <a:xfrm>
              <a:off x="5280581" y="2054967"/>
              <a:ext cx="851624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9" name="Group 768"/>
          <p:cNvGrpSpPr/>
          <p:nvPr/>
        </p:nvGrpSpPr>
        <p:grpSpPr>
          <a:xfrm>
            <a:off x="6904785" y="6023161"/>
            <a:ext cx="851624" cy="462820"/>
            <a:chOff x="3691641" y="1605135"/>
            <a:chExt cx="851624" cy="462820"/>
          </a:xfrm>
        </p:grpSpPr>
        <p:sp>
          <p:nvSpPr>
            <p:cNvPr id="770" name="Rectangle 769"/>
            <p:cNvSpPr/>
            <p:nvPr/>
          </p:nvSpPr>
          <p:spPr>
            <a:xfrm>
              <a:off x="3691641" y="1605135"/>
              <a:ext cx="851624" cy="462820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/>
            <p:cNvSpPr txBox="1"/>
            <p:nvPr/>
          </p:nvSpPr>
          <p:spPr>
            <a:xfrm>
              <a:off x="3851996" y="1728823"/>
              <a:ext cx="530915" cy="215444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9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772" name="Straight Connector 771"/>
            <p:cNvCxnSpPr/>
            <p:nvPr/>
          </p:nvCxnSpPr>
          <p:spPr>
            <a:xfrm>
              <a:off x="3691641" y="2058088"/>
              <a:ext cx="851624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8185052" y="1179806"/>
            <a:ext cx="279570" cy="279568"/>
            <a:chOff x="8228149" y="3038823"/>
            <a:chExt cx="279570" cy="279568"/>
          </a:xfrm>
        </p:grpSpPr>
        <p:sp>
          <p:nvSpPr>
            <p:cNvPr id="173" name="Oval 172"/>
            <p:cNvSpPr/>
            <p:nvPr/>
          </p:nvSpPr>
          <p:spPr>
            <a:xfrm>
              <a:off x="8228149" y="3038823"/>
              <a:ext cx="279570" cy="279568"/>
            </a:xfrm>
            <a:prstGeom prst="ellipse">
              <a:avLst/>
            </a:prstGeom>
            <a:solidFill>
              <a:srgbClr val="FFFDAD"/>
            </a:solidFill>
            <a:ln>
              <a:solidFill>
                <a:srgbClr val="EFEFA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8228150" y="3040108"/>
              <a:ext cx="279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Verdana"/>
                  <a:cs typeface="Verdana"/>
                </a:rPr>
                <a:t>?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endParaRPr>
            </a:p>
          </p:txBody>
        </p:sp>
      </p:grpSp>
      <p:sp>
        <p:nvSpPr>
          <p:cNvPr id="175" name="Oval 174">
            <a:hlinkClick r:id="rId5" action="ppaction://hlinksldjump"/>
          </p:cNvPr>
          <p:cNvSpPr/>
          <p:nvPr/>
        </p:nvSpPr>
        <p:spPr>
          <a:xfrm>
            <a:off x="8125127" y="1119880"/>
            <a:ext cx="399420" cy="39942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3433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256437" y="1261304"/>
            <a:ext cx="8574360" cy="46917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3784" y="2163037"/>
            <a:ext cx="851624" cy="343836"/>
            <a:chOff x="4207078" y="1569811"/>
            <a:chExt cx="1004804" cy="405681"/>
          </a:xfrm>
        </p:grpSpPr>
        <p:sp>
          <p:nvSpPr>
            <p:cNvPr id="6" name="Rectangle 5"/>
            <p:cNvSpPr/>
            <p:nvPr/>
          </p:nvSpPr>
          <p:spPr>
            <a:xfrm>
              <a:off x="4207078" y="1569811"/>
              <a:ext cx="1004804" cy="4056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07078" y="1648639"/>
              <a:ext cx="1004804" cy="254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  <a:latin typeface="Verdana"/>
                  <a:cs typeface="Verdana"/>
                </a:rPr>
                <a:t>LEGENDA</a:t>
              </a:r>
              <a:endParaRPr lang="en-US" sz="800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174" name="Right Triangle 173"/>
            <p:cNvSpPr/>
            <p:nvPr/>
          </p:nvSpPr>
          <p:spPr>
            <a:xfrm rot="16200000">
              <a:off x="5116206" y="1879816"/>
              <a:ext cx="95676" cy="95676"/>
            </a:xfrm>
            <a:prstGeom prst="rtTriangl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ight Triangle 174"/>
            <p:cNvSpPr/>
            <p:nvPr/>
          </p:nvSpPr>
          <p:spPr>
            <a:xfrm rot="5400000">
              <a:off x="4207078" y="1569811"/>
              <a:ext cx="95676" cy="95676"/>
            </a:xfrm>
            <a:prstGeom prst="rtTriangl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77008" y="1566414"/>
            <a:ext cx="1416905" cy="1107468"/>
            <a:chOff x="1457261" y="1874921"/>
            <a:chExt cx="1416905" cy="1107468"/>
          </a:xfrm>
        </p:grpSpPr>
        <p:grpSp>
          <p:nvGrpSpPr>
            <p:cNvPr id="21" name="Group 20"/>
            <p:cNvGrpSpPr/>
            <p:nvPr/>
          </p:nvGrpSpPr>
          <p:grpSpPr>
            <a:xfrm>
              <a:off x="1457261" y="1874921"/>
              <a:ext cx="1416905" cy="344133"/>
              <a:chOff x="1457261" y="1874921"/>
              <a:chExt cx="1416905" cy="344133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726273" y="1874921"/>
                <a:ext cx="8788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900">
                    <a:latin typeface="Verdana"/>
                    <a:cs typeface="Verdana"/>
                  </a:defRPr>
                </a:lvl1pPr>
              </a:lstStyle>
              <a:p>
                <a:pPr algn="ctr"/>
                <a:r>
                  <a:rPr lang="pt-BR" b="1" dirty="0"/>
                  <a:t>Status de uso no Insper</a:t>
                </a:r>
              </a:p>
            </p:txBody>
          </p:sp>
          <p:cxnSp>
            <p:nvCxnSpPr>
              <p:cNvPr id="425" name="Straight Connector 424"/>
              <p:cNvCxnSpPr/>
              <p:nvPr/>
            </p:nvCxnSpPr>
            <p:spPr>
              <a:xfrm>
                <a:off x="1457261" y="2219054"/>
                <a:ext cx="1416905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1457261" y="2322208"/>
              <a:ext cx="1416905" cy="660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Verdana"/>
                  <a:cs typeface="Verdan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pt-BR" dirty="0"/>
                <a:t>Relação entre ambientes que usam a ferramenta e o total de ambientes em 2014.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53140" y="1566414"/>
            <a:ext cx="1637990" cy="1010202"/>
            <a:chOff x="3221167" y="1874921"/>
            <a:chExt cx="1637990" cy="1010202"/>
          </a:xfrm>
        </p:grpSpPr>
        <p:grpSp>
          <p:nvGrpSpPr>
            <p:cNvPr id="11" name="Group 10"/>
            <p:cNvGrpSpPr/>
            <p:nvPr/>
          </p:nvGrpSpPr>
          <p:grpSpPr>
            <a:xfrm>
              <a:off x="3221167" y="1874921"/>
              <a:ext cx="1498055" cy="344133"/>
              <a:chOff x="3249976" y="2227694"/>
              <a:chExt cx="1498055" cy="344133"/>
            </a:xfrm>
          </p:grpSpPr>
          <p:cxnSp>
            <p:nvCxnSpPr>
              <p:cNvPr id="276" name="Straight Connector 275"/>
              <p:cNvCxnSpPr/>
              <p:nvPr/>
            </p:nvCxnSpPr>
            <p:spPr>
              <a:xfrm>
                <a:off x="3249976" y="2571827"/>
                <a:ext cx="1498055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TextBox 280"/>
              <p:cNvSpPr txBox="1"/>
              <p:nvPr/>
            </p:nvSpPr>
            <p:spPr>
              <a:xfrm>
                <a:off x="3462309" y="2227694"/>
                <a:ext cx="993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900">
                    <a:latin typeface="Verdana"/>
                    <a:cs typeface="Verdana"/>
                  </a:defRPr>
                </a:lvl1pPr>
              </a:lstStyle>
              <a:p>
                <a:pPr algn="ctr"/>
                <a:r>
                  <a:rPr lang="pt-BR" b="1" dirty="0"/>
                  <a:t>Benefício pedagógico</a:t>
                </a:r>
              </a:p>
            </p:txBody>
          </p:sp>
        </p:grpSp>
        <p:sp>
          <p:nvSpPr>
            <p:cNvPr id="186" name="TextBox 185"/>
            <p:cNvSpPr txBox="1"/>
            <p:nvPr/>
          </p:nvSpPr>
          <p:spPr>
            <a:xfrm>
              <a:off x="3221167" y="2339846"/>
              <a:ext cx="1637990" cy="545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Verdana"/>
                  <a:cs typeface="Verdana"/>
                </a:defRPr>
              </a:lvl1pPr>
            </a:lstStyle>
            <a:p>
              <a:pPr marL="171450" indent="-171450" fontAlgn="ctr">
                <a:lnSpc>
                  <a:spcPct val="120000"/>
                </a:lnSpc>
                <a:spcAft>
                  <a:spcPts val="200"/>
                </a:spcAft>
                <a:buFont typeface="Wingdings" charset="2"/>
                <a:buChar char="§"/>
              </a:pPr>
              <a:r>
                <a:rPr lang="pt-BR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Feedback</a:t>
              </a:r>
            </a:p>
            <a:p>
              <a:pPr marL="171450" indent="-171450" fontAlgn="ctr">
                <a:lnSpc>
                  <a:spcPct val="120000"/>
                </a:lnSpc>
                <a:spcAft>
                  <a:spcPts val="200"/>
                </a:spcAft>
                <a:buFont typeface="Wingdings" charset="2"/>
                <a:buChar char="§"/>
              </a:pPr>
              <a:r>
                <a:rPr lang="pt-BR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Aprendizado colaborativo</a:t>
              </a:r>
            </a:p>
            <a:p>
              <a:pPr marL="171450" indent="-171450" fontAlgn="ctr">
                <a:lnSpc>
                  <a:spcPct val="120000"/>
                </a:lnSpc>
                <a:spcAft>
                  <a:spcPts val="200"/>
                </a:spcAft>
                <a:buFont typeface="Wingdings" charset="2"/>
                <a:buChar char="§"/>
              </a:pPr>
              <a:r>
                <a:rPr lang="pt-BR" spc="-3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Metacognição</a:t>
              </a:r>
              <a:endParaRPr lang="pt-BR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50357" y="1407851"/>
            <a:ext cx="1637990" cy="1309317"/>
            <a:chOff x="5087654" y="1716358"/>
            <a:chExt cx="1637990" cy="1309317"/>
          </a:xfrm>
        </p:grpSpPr>
        <p:grpSp>
          <p:nvGrpSpPr>
            <p:cNvPr id="10" name="Group 9"/>
            <p:cNvGrpSpPr/>
            <p:nvPr/>
          </p:nvGrpSpPr>
          <p:grpSpPr>
            <a:xfrm>
              <a:off x="5087654" y="1716358"/>
              <a:ext cx="1530353" cy="502696"/>
              <a:chOff x="4728964" y="2069131"/>
              <a:chExt cx="1530353" cy="502696"/>
            </a:xfrm>
          </p:grpSpPr>
          <p:sp>
            <p:nvSpPr>
              <p:cNvPr id="282" name="TextBox 281"/>
              <p:cNvSpPr txBox="1"/>
              <p:nvPr/>
            </p:nvSpPr>
            <p:spPr>
              <a:xfrm>
                <a:off x="4782782" y="2069131"/>
                <a:ext cx="1422716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900">
                    <a:latin typeface="Verdana"/>
                    <a:cs typeface="Verdana"/>
                  </a:defRPr>
                </a:lvl1pPr>
              </a:lstStyle>
              <a:p>
                <a:pPr algn="ctr"/>
                <a:r>
                  <a:rPr lang="pt-BR" b="1" spc="-100" dirty="0"/>
                  <a:t>Grau de </a:t>
                </a:r>
                <a:r>
                  <a:rPr lang="pt-BR" b="1" spc="-100" dirty="0" smtClean="0"/>
                  <a:t>facilidade para </a:t>
                </a:r>
                <a:r>
                  <a:rPr lang="pt-BR" b="1" spc="-100" dirty="0"/>
                  <a:t>implantação/</a:t>
                </a:r>
                <a:r>
                  <a:rPr lang="pt-BR" b="1" i="1" spc="-100" dirty="0"/>
                  <a:t>setup</a:t>
                </a:r>
              </a:p>
            </p:txBody>
          </p:sp>
          <p:cxnSp>
            <p:nvCxnSpPr>
              <p:cNvPr id="434" name="Straight Connector 433"/>
              <p:cNvCxnSpPr/>
              <p:nvPr/>
            </p:nvCxnSpPr>
            <p:spPr>
              <a:xfrm>
                <a:off x="4728964" y="2571827"/>
                <a:ext cx="1530353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/>
            <p:cNvSpPr txBox="1"/>
            <p:nvPr/>
          </p:nvSpPr>
          <p:spPr>
            <a:xfrm>
              <a:off x="5087654" y="2339846"/>
              <a:ext cx="1637990" cy="6858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Verdana"/>
                  <a:cs typeface="Verdana"/>
                </a:defRPr>
              </a:lvl1pPr>
            </a:lstStyle>
            <a:p>
              <a:pPr fontAlgn="ctr">
                <a:lnSpc>
                  <a:spcPct val="120000"/>
                </a:lnSpc>
              </a:pPr>
              <a:r>
                <a:rPr lang="pt-BR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Setup inicial da ferramenta:</a:t>
              </a:r>
            </a:p>
            <a:p>
              <a:pPr marL="171450" indent="-171450" fontAlgn="ctr">
                <a:lnSpc>
                  <a:spcPct val="120000"/>
                </a:lnSpc>
                <a:spcAft>
                  <a:spcPts val="200"/>
                </a:spcAft>
                <a:buFont typeface="Wingdings" charset="2"/>
                <a:buChar char="§"/>
              </a:pPr>
              <a:r>
                <a:rPr lang="pt-BR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Quanto </a:t>
              </a:r>
              <a:r>
                <a:rPr lang="pt-BR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é intuitivo.</a:t>
              </a:r>
            </a:p>
            <a:p>
              <a:pPr marL="171450" indent="-171450" fontAlgn="ctr">
                <a:lnSpc>
                  <a:spcPct val="120000"/>
                </a:lnSpc>
                <a:spcAft>
                  <a:spcPts val="200"/>
                </a:spcAft>
                <a:buFont typeface="Wingdings" charset="2"/>
                <a:buChar char="§"/>
              </a:pPr>
              <a:r>
                <a:rPr lang="pt-BR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Possibilidades </a:t>
              </a:r>
              <a:r>
                <a:rPr lang="pt-BR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 configuração.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76497" y="1557774"/>
            <a:ext cx="1602774" cy="993194"/>
            <a:chOff x="6956750" y="1866281"/>
            <a:chExt cx="1602774" cy="993194"/>
          </a:xfrm>
        </p:grpSpPr>
        <p:grpSp>
          <p:nvGrpSpPr>
            <p:cNvPr id="9" name="Group 8"/>
            <p:cNvGrpSpPr/>
            <p:nvPr/>
          </p:nvGrpSpPr>
          <p:grpSpPr>
            <a:xfrm>
              <a:off x="6956750" y="1866281"/>
              <a:ext cx="1602774" cy="352773"/>
              <a:chOff x="6844850" y="2219054"/>
              <a:chExt cx="1602774" cy="352773"/>
            </a:xfrm>
          </p:grpSpPr>
          <p:sp>
            <p:nvSpPr>
              <p:cNvPr id="284" name="TextBox 283"/>
              <p:cNvSpPr txBox="1"/>
              <p:nvPr/>
            </p:nvSpPr>
            <p:spPr>
              <a:xfrm>
                <a:off x="6923450" y="2219054"/>
                <a:ext cx="1445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900" b="1" dirty="0">
                    <a:latin typeface="Verdana"/>
                    <a:cs typeface="Verdana"/>
                  </a:rPr>
                  <a:t>Grau de facilidade na condução </a:t>
                </a:r>
                <a:r>
                  <a:rPr lang="pt-BR" sz="900" b="1" dirty="0" smtClean="0">
                    <a:latin typeface="Verdana"/>
                    <a:cs typeface="Verdana"/>
                  </a:rPr>
                  <a:t>da dinâmica</a:t>
                </a:r>
                <a:endParaRPr lang="pt-BR" sz="900" b="1" dirty="0">
                  <a:latin typeface="Verdana"/>
                  <a:cs typeface="Verdana"/>
                </a:endParaRPr>
              </a:p>
            </p:txBody>
          </p:sp>
          <p:cxnSp>
            <p:nvCxnSpPr>
              <p:cNvPr id="437" name="Straight Connector 436"/>
              <p:cNvCxnSpPr/>
              <p:nvPr/>
            </p:nvCxnSpPr>
            <p:spPr>
              <a:xfrm>
                <a:off x="6844850" y="2571827"/>
                <a:ext cx="1602774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6959212" y="2339846"/>
              <a:ext cx="1414191" cy="5196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171450" indent="-171450" fontAlgn="ctr">
                <a:lnSpc>
                  <a:spcPct val="120000"/>
                </a:lnSpc>
                <a:spcAft>
                  <a:spcPts val="200"/>
                </a:spcAft>
                <a:buFont typeface="Wingdings" charset="2"/>
                <a:buChar char="§"/>
                <a:defRPr sz="9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pt-BR" dirty="0"/>
                <a:t>Tempo de dedicação.</a:t>
              </a:r>
            </a:p>
            <a:p>
              <a:r>
                <a:rPr lang="pt-BR" dirty="0"/>
                <a:t>Necessidade de feedback.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010345" y="1261305"/>
            <a:ext cx="3810184" cy="4691792"/>
            <a:chOff x="2990598" y="1716358"/>
            <a:chExt cx="3810184" cy="436886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990598" y="1716358"/>
              <a:ext cx="0" cy="4368863"/>
            </a:xfrm>
            <a:prstGeom prst="line">
              <a:avLst/>
            </a:prstGeom>
            <a:ln w="3175" cmpd="sng">
              <a:solidFill>
                <a:srgbClr val="A6A6A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4851591" y="1716358"/>
              <a:ext cx="0" cy="4368863"/>
            </a:xfrm>
            <a:prstGeom prst="line">
              <a:avLst/>
            </a:prstGeom>
            <a:ln w="3175" cmpd="sng">
              <a:solidFill>
                <a:srgbClr val="A6A6A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6800782" y="1716358"/>
              <a:ext cx="0" cy="4368863"/>
            </a:xfrm>
            <a:prstGeom prst="line">
              <a:avLst/>
            </a:prstGeom>
            <a:ln w="3175" cmpd="sng">
              <a:solidFill>
                <a:srgbClr val="A6A6A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53784" y="5303622"/>
            <a:ext cx="6226926" cy="462820"/>
            <a:chOff x="334037" y="5488663"/>
            <a:chExt cx="6226926" cy="462820"/>
          </a:xfrm>
        </p:grpSpPr>
        <p:grpSp>
          <p:nvGrpSpPr>
            <p:cNvPr id="215" name="Group 214"/>
            <p:cNvGrpSpPr/>
            <p:nvPr/>
          </p:nvGrpSpPr>
          <p:grpSpPr>
            <a:xfrm>
              <a:off x="334037" y="5488663"/>
              <a:ext cx="851624" cy="462820"/>
              <a:chOff x="6904785" y="1608693"/>
              <a:chExt cx="851624" cy="46282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6904785" y="1608693"/>
                <a:ext cx="851624" cy="462820"/>
              </a:xfrm>
              <a:prstGeom prst="rect">
                <a:avLst/>
              </a:prstGeom>
              <a:solidFill>
                <a:srgbClr val="BCBE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904785" y="1741378"/>
                <a:ext cx="8516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Verdana"/>
                    <a:ea typeface="Verdana" panose="020B0604030504040204" pitchFamily="34" charset="0"/>
                    <a:cs typeface="Verdana"/>
                  </a:rPr>
                  <a:t>Outros</a:t>
                </a:r>
                <a:endPara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endParaRPr>
              </a:p>
            </p:txBody>
          </p:sp>
          <p:cxnSp>
            <p:nvCxnSpPr>
              <p:cNvPr id="218" name="Straight Connector 217"/>
              <p:cNvCxnSpPr/>
              <p:nvPr/>
            </p:nvCxnSpPr>
            <p:spPr>
              <a:xfrm>
                <a:off x="6904785" y="2067955"/>
                <a:ext cx="851624" cy="0"/>
              </a:xfrm>
              <a:prstGeom prst="line">
                <a:avLst/>
              </a:prstGeom>
              <a:ln w="285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0" name="TextBox 229"/>
            <p:cNvSpPr txBox="1"/>
            <p:nvPr/>
          </p:nvSpPr>
          <p:spPr>
            <a:xfrm>
              <a:off x="1439621" y="5547000"/>
              <a:ext cx="1533337" cy="346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Verdana"/>
                  <a:cs typeface="Verdana"/>
                </a:defRPr>
              </a:lvl1pPr>
            </a:lstStyle>
            <a:p>
              <a:pPr marL="171450" indent="-171450">
                <a:lnSpc>
                  <a:spcPct val="120000"/>
                </a:lnSpc>
                <a:buFont typeface="Wingdings" charset="2"/>
                <a:buChar char="§"/>
              </a:pPr>
              <a:r>
                <a:rPr lang="hr-HR" dirty="0" smtClean="0"/>
                <a:t>Sem uso: </a:t>
              </a:r>
              <a:r>
                <a:rPr lang="hr-HR" sz="1000" b="1" dirty="0"/>
                <a:t>0</a:t>
              </a:r>
              <a:r>
                <a:rPr lang="hr-HR" sz="1000" b="1" dirty="0" smtClean="0"/>
                <a:t>%</a:t>
              </a:r>
              <a:endParaRPr lang="hr-HR" sz="1000" dirty="0" smtClean="0"/>
            </a:p>
            <a:p>
              <a:pPr marL="171450" indent="-171450">
                <a:lnSpc>
                  <a:spcPct val="120000"/>
                </a:lnSpc>
                <a:buFont typeface="Wingdings" charset="2"/>
                <a:buChar char="§"/>
              </a:pPr>
              <a:r>
                <a:rPr lang="hr-HR" dirty="0" smtClean="0"/>
                <a:t>Piloto: uso controlado</a:t>
              </a:r>
              <a:endParaRPr lang="hr-HR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5030610" y="5582276"/>
              <a:ext cx="153035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Verdana"/>
                  <a:cs typeface="Verdana"/>
                </a:defRPr>
              </a:lvl1pPr>
            </a:lstStyle>
            <a:p>
              <a:pPr defTabSz="914400">
                <a:defRPr/>
              </a:pPr>
              <a:r>
                <a: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Nenhuma ação do professor é necessária.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53784" y="2999851"/>
            <a:ext cx="8155528" cy="493981"/>
            <a:chOff x="334037" y="3482903"/>
            <a:chExt cx="8155528" cy="493981"/>
          </a:xfrm>
        </p:grpSpPr>
        <p:grpSp>
          <p:nvGrpSpPr>
            <p:cNvPr id="624" name="Group 623"/>
            <p:cNvGrpSpPr/>
            <p:nvPr/>
          </p:nvGrpSpPr>
          <p:grpSpPr>
            <a:xfrm>
              <a:off x="334037" y="3498483"/>
              <a:ext cx="851624" cy="462820"/>
              <a:chOff x="2105607" y="1605135"/>
              <a:chExt cx="851624" cy="462820"/>
            </a:xfrm>
          </p:grpSpPr>
          <p:sp>
            <p:nvSpPr>
              <p:cNvPr id="625" name="Rectangle 624"/>
              <p:cNvSpPr/>
              <p:nvPr/>
            </p:nvSpPr>
            <p:spPr>
              <a:xfrm>
                <a:off x="2105607" y="1605135"/>
                <a:ext cx="851624" cy="462820"/>
              </a:xfrm>
              <a:prstGeom prst="rect">
                <a:avLst/>
              </a:prstGeom>
              <a:solidFill>
                <a:srgbClr val="BA0E2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TextBox 625"/>
              <p:cNvSpPr txBox="1"/>
              <p:nvPr/>
            </p:nvSpPr>
            <p:spPr>
              <a:xfrm>
                <a:off x="2272374" y="1728823"/>
                <a:ext cx="5180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err="1" smtClean="0">
                    <a:solidFill>
                      <a:schemeClr val="bg1"/>
                    </a:solidFill>
                    <a:latin typeface="Verdana"/>
                    <a:ea typeface="Verdana" panose="020B0604030504040204" pitchFamily="34" charset="0"/>
                    <a:cs typeface="Verdana"/>
                  </a:rPr>
                  <a:t>Baixo</a:t>
                </a:r>
                <a:endParaRPr lang="en-US" sz="900" b="1" dirty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endParaRPr>
              </a:p>
            </p:txBody>
          </p:sp>
          <p:cxnSp>
            <p:nvCxnSpPr>
              <p:cNvPr id="627" name="Straight Connector 626"/>
              <p:cNvCxnSpPr/>
              <p:nvPr/>
            </p:nvCxnSpPr>
            <p:spPr>
              <a:xfrm>
                <a:off x="2105607" y="2058088"/>
                <a:ext cx="851624" cy="0"/>
              </a:xfrm>
              <a:prstGeom prst="line">
                <a:avLst/>
              </a:prstGeom>
              <a:ln w="28575" cmpd="sng">
                <a:solidFill>
                  <a:srgbClr val="780A1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TextBox 207"/>
            <p:cNvSpPr txBox="1"/>
            <p:nvPr/>
          </p:nvSpPr>
          <p:spPr>
            <a:xfrm>
              <a:off x="1457261" y="3625363"/>
              <a:ext cx="1416905" cy="1795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Verdana"/>
                  <a:cs typeface="Verdan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hr-HR" dirty="0"/>
                <a:t>Acima de </a:t>
              </a:r>
              <a:r>
                <a:rPr lang="hr-HR" sz="1000" b="1" dirty="0"/>
                <a:t>55%</a:t>
              </a:r>
              <a:endParaRPr lang="hr-HR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030610" y="3482903"/>
              <a:ext cx="1530353" cy="4939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Verdana"/>
                  <a:cs typeface="Verdan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pt-BR" dirty="0"/>
                <a:t>Ferramenta intuitiva e com poucas opções de configuração.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959212" y="3482903"/>
              <a:ext cx="1530353" cy="4939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Verdana"/>
                  <a:cs typeface="Verdan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pt-BR" dirty="0"/>
                <a:t>Necessárias ações pontuais ou intervenção única.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53784" y="3775032"/>
            <a:ext cx="8155528" cy="503848"/>
            <a:chOff x="334037" y="4111007"/>
            <a:chExt cx="8155528" cy="503848"/>
          </a:xfrm>
        </p:grpSpPr>
        <p:grpSp>
          <p:nvGrpSpPr>
            <p:cNvPr id="608" name="Group 607"/>
            <p:cNvGrpSpPr/>
            <p:nvPr/>
          </p:nvGrpSpPr>
          <p:grpSpPr>
            <a:xfrm>
              <a:off x="334037" y="4152035"/>
              <a:ext cx="851624" cy="462820"/>
              <a:chOff x="3691641" y="1605135"/>
              <a:chExt cx="851624" cy="462820"/>
            </a:xfrm>
          </p:grpSpPr>
          <p:sp>
            <p:nvSpPr>
              <p:cNvPr id="609" name="Rectangle 608"/>
              <p:cNvSpPr/>
              <p:nvPr/>
            </p:nvSpPr>
            <p:spPr>
              <a:xfrm>
                <a:off x="3691641" y="1605135"/>
                <a:ext cx="851624" cy="462820"/>
              </a:xfrm>
              <a:prstGeom prst="rect">
                <a:avLst/>
              </a:prstGeom>
              <a:solidFill>
                <a:srgbClr val="FAA61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TextBox 609"/>
              <p:cNvSpPr txBox="1"/>
              <p:nvPr/>
            </p:nvSpPr>
            <p:spPr>
              <a:xfrm>
                <a:off x="3851996" y="1728823"/>
                <a:ext cx="530915" cy="215444"/>
              </a:xfrm>
              <a:prstGeom prst="rect">
                <a:avLst/>
              </a:prstGeom>
              <a:solidFill>
                <a:srgbClr val="FAA61A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err="1" smtClean="0">
                    <a:solidFill>
                      <a:srgbClr val="FFFFFF"/>
                    </a:solidFill>
                    <a:latin typeface="Verdana"/>
                    <a:ea typeface="Verdana" panose="020B0604030504040204" pitchFamily="34" charset="0"/>
                    <a:cs typeface="Verdana"/>
                  </a:rPr>
                  <a:t>Médio</a:t>
                </a:r>
                <a:endParaRPr lang="en-US" sz="900" b="1" dirty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endParaRPr>
              </a:p>
            </p:txBody>
          </p:sp>
          <p:cxnSp>
            <p:nvCxnSpPr>
              <p:cNvPr id="611" name="Straight Connector 610"/>
              <p:cNvCxnSpPr/>
              <p:nvPr/>
            </p:nvCxnSpPr>
            <p:spPr>
              <a:xfrm>
                <a:off x="3691641" y="2058088"/>
                <a:ext cx="851624" cy="0"/>
              </a:xfrm>
              <a:prstGeom prst="line">
                <a:avLst/>
              </a:prstGeom>
              <a:ln w="28575" cmpd="sng">
                <a:solidFill>
                  <a:srgbClr val="CE8A1E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8" name="TextBox 227"/>
            <p:cNvSpPr txBox="1"/>
            <p:nvPr/>
          </p:nvSpPr>
          <p:spPr>
            <a:xfrm>
              <a:off x="1457261" y="4293677"/>
              <a:ext cx="1416905" cy="1795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Verdana"/>
                  <a:cs typeface="Verdan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hr-HR" dirty="0" smtClean="0"/>
                <a:t>De </a:t>
              </a:r>
              <a:r>
                <a:rPr lang="hr-HR" sz="1000" b="1" dirty="0" smtClean="0"/>
                <a:t>20%</a:t>
              </a:r>
              <a:r>
                <a:rPr lang="hr-HR" dirty="0" smtClean="0"/>
                <a:t> a </a:t>
              </a:r>
              <a:r>
                <a:rPr lang="hr-HR" sz="1000" b="1" dirty="0" smtClean="0"/>
                <a:t>55%</a:t>
              </a:r>
              <a:endParaRPr lang="hr-HR" b="1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030610" y="4111007"/>
              <a:ext cx="1530353" cy="4939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Verdana"/>
                  <a:cs typeface="Verdan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pt-BR" dirty="0"/>
                <a:t>Ferramenta pouco intuitiva ou com muitas opções de configuração.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959212" y="4111007"/>
              <a:ext cx="1530353" cy="4939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Verdana"/>
                  <a:cs typeface="Verdan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pt-BR" dirty="0"/>
                <a:t>Necessárias poucas ações posteriores, mas muito feedback.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53784" y="4550782"/>
            <a:ext cx="8318255" cy="462820"/>
            <a:chOff x="334037" y="4820349"/>
            <a:chExt cx="8318255" cy="462820"/>
          </a:xfrm>
        </p:grpSpPr>
        <p:grpSp>
          <p:nvGrpSpPr>
            <p:cNvPr id="656" name="Group 655"/>
            <p:cNvGrpSpPr/>
            <p:nvPr/>
          </p:nvGrpSpPr>
          <p:grpSpPr>
            <a:xfrm>
              <a:off x="334037" y="4820349"/>
              <a:ext cx="851624" cy="462820"/>
              <a:chOff x="5280581" y="1605135"/>
              <a:chExt cx="851624" cy="462820"/>
            </a:xfrm>
          </p:grpSpPr>
          <p:sp>
            <p:nvSpPr>
              <p:cNvPr id="657" name="Rectangle 656"/>
              <p:cNvSpPr/>
              <p:nvPr/>
            </p:nvSpPr>
            <p:spPr>
              <a:xfrm>
                <a:off x="5280581" y="1605135"/>
                <a:ext cx="851624" cy="462820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TextBox 657"/>
              <p:cNvSpPr txBox="1"/>
              <p:nvPr/>
            </p:nvSpPr>
            <p:spPr>
              <a:xfrm>
                <a:off x="5492232" y="1728823"/>
                <a:ext cx="4283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>
                    <a:solidFill>
                      <a:srgbClr val="FFFFFF"/>
                    </a:solidFill>
                    <a:latin typeface="Verdana"/>
                    <a:ea typeface="Verdana" panose="020B0604030504040204" pitchFamily="34" charset="0"/>
                    <a:cs typeface="Verdana"/>
                  </a:rPr>
                  <a:t>Alto</a:t>
                </a:r>
                <a:endParaRPr lang="en-US" sz="900" b="1" dirty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endParaRPr>
              </a:p>
            </p:txBody>
          </p:sp>
          <p:cxnSp>
            <p:nvCxnSpPr>
              <p:cNvPr id="659" name="Straight Connector 658"/>
              <p:cNvCxnSpPr/>
              <p:nvPr/>
            </p:nvCxnSpPr>
            <p:spPr>
              <a:xfrm>
                <a:off x="5280581" y="2054967"/>
                <a:ext cx="851624" cy="0"/>
              </a:xfrm>
              <a:prstGeom prst="line">
                <a:avLst/>
              </a:prstGeom>
              <a:ln w="28575" cmpd="sng">
                <a:solidFill>
                  <a:srgbClr val="00676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1457261" y="4961991"/>
              <a:ext cx="1416905" cy="1795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Verdana"/>
                  <a:cs typeface="Verdan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hr-HR" dirty="0" smtClean="0"/>
                <a:t>Até </a:t>
              </a:r>
              <a:r>
                <a:rPr lang="hr-HR" sz="1000" b="1" dirty="0" smtClean="0"/>
                <a:t>20%</a:t>
              </a:r>
              <a:endParaRPr lang="hr-HR" b="1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030610" y="4844010"/>
              <a:ext cx="1530353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Verdana"/>
                  <a:cs typeface="Verdana"/>
                </a:defRPr>
              </a:lvl1pPr>
            </a:lstStyle>
            <a:p>
              <a:pPr defTabSz="914400">
                <a:defRPr/>
              </a:pPr>
              <a:r>
                <a: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Ferramenta pouco intuitiva e com muitas opções de configuração.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6959212" y="4848388"/>
              <a:ext cx="1693080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Verdana"/>
                  <a:cs typeface="Verdana"/>
                </a:defRPr>
              </a:lvl1pPr>
            </a:lstStyle>
            <a:p>
              <a:pPr defTabSz="914400">
                <a:defRPr/>
              </a:pPr>
              <a:r>
                <a: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Necessário acompanhamento constante do </a:t>
              </a:r>
              <a:r>
                <a:rPr lang="pt-B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professor</a:t>
              </a:r>
              <a:br>
                <a:rPr lang="pt-B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pt-B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 </a:t>
              </a:r>
              <a:r>
                <a: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muito feedback.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74403" y="2845128"/>
            <a:ext cx="8556394" cy="2302214"/>
            <a:chOff x="334037" y="3153635"/>
            <a:chExt cx="8230060" cy="2302214"/>
          </a:xfrm>
        </p:grpSpPr>
        <p:cxnSp>
          <p:nvCxnSpPr>
            <p:cNvPr id="243" name="Straight Connector 242"/>
            <p:cNvCxnSpPr/>
            <p:nvPr/>
          </p:nvCxnSpPr>
          <p:spPr>
            <a:xfrm flipH="1">
              <a:off x="334037" y="3947360"/>
              <a:ext cx="8230060" cy="1"/>
            </a:xfrm>
            <a:prstGeom prst="line">
              <a:avLst/>
            </a:prstGeom>
            <a:ln w="6350" cmpd="sng">
              <a:solidFill>
                <a:srgbClr val="A6A6A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H="1">
              <a:off x="334037" y="4723859"/>
              <a:ext cx="8230060" cy="1"/>
            </a:xfrm>
            <a:prstGeom prst="line">
              <a:avLst/>
            </a:prstGeom>
            <a:ln w="6350" cmpd="sng">
              <a:solidFill>
                <a:srgbClr val="A6A6A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334037" y="5455848"/>
              <a:ext cx="8230060" cy="1"/>
            </a:xfrm>
            <a:prstGeom prst="line">
              <a:avLst/>
            </a:prstGeom>
            <a:ln w="6350" cmpd="sng">
              <a:solidFill>
                <a:srgbClr val="A6A6A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H="1">
              <a:off x="334037" y="3153635"/>
              <a:ext cx="8230060" cy="1"/>
            </a:xfrm>
            <a:prstGeom prst="line">
              <a:avLst/>
            </a:prstGeom>
            <a:ln w="3175" cmpd="sng">
              <a:solidFill>
                <a:srgbClr val="A6A6A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Mapeamento</a:t>
            </a:r>
            <a:endParaRPr lang="en-US" dirty="0"/>
          </a:p>
        </p:txBody>
      </p:sp>
      <p:pic>
        <p:nvPicPr>
          <p:cNvPr id="4" name="Picture 3" descr="NewlogoBlack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7" y="590645"/>
            <a:ext cx="1498717" cy="208682"/>
          </a:xfrm>
          <a:prstGeom prst="rect">
            <a:avLst/>
          </a:prstGeom>
        </p:spPr>
      </p:pic>
      <p:sp>
        <p:nvSpPr>
          <p:cNvPr id="254" name="TextBox 253"/>
          <p:cNvSpPr txBox="1"/>
          <p:nvPr/>
        </p:nvSpPr>
        <p:spPr>
          <a:xfrm>
            <a:off x="289611" y="6105377"/>
            <a:ext cx="15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solidFill>
                  <a:srgbClr val="CC0000"/>
                </a:solidFill>
                <a:latin typeface="Verdana"/>
                <a:cs typeface="Verdana"/>
                <a:hlinkClick r:id="rId4" action="ppaction://hlinksldjump"/>
              </a:rPr>
              <a:t>Voltar</a:t>
            </a:r>
            <a:endParaRPr lang="pt-BR" sz="1000" u="sng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04726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áfic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19766"/>
              </p:ext>
            </p:extLst>
          </p:nvPr>
        </p:nvGraphicFramePr>
        <p:xfrm>
          <a:off x="1077608" y="987746"/>
          <a:ext cx="7723199" cy="477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942301" y="987746"/>
            <a:ext cx="7858506" cy="4932608"/>
            <a:chOff x="942301" y="987746"/>
            <a:chExt cx="7858506" cy="4932608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6225402" y="987746"/>
              <a:ext cx="1" cy="4932608"/>
            </a:xfrm>
            <a:prstGeom prst="line">
              <a:avLst/>
            </a:prstGeom>
            <a:solidFill>
              <a:srgbClr val="FFFFFF"/>
            </a:solidFill>
            <a:ln w="3175" cmpd="sng"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650000" y="987746"/>
              <a:ext cx="1" cy="4932608"/>
            </a:xfrm>
            <a:prstGeom prst="line">
              <a:avLst/>
            </a:prstGeom>
            <a:solidFill>
              <a:srgbClr val="FFFFFF"/>
            </a:solidFill>
            <a:ln w="3175" cmpd="sng"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942301" y="2580888"/>
              <a:ext cx="7858506" cy="0"/>
            </a:xfrm>
            <a:prstGeom prst="line">
              <a:avLst/>
            </a:prstGeom>
            <a:solidFill>
              <a:srgbClr val="FFFFFF"/>
            </a:solidFill>
            <a:ln w="3175" cmpd="sng"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942301" y="4174030"/>
              <a:ext cx="7858506" cy="0"/>
            </a:xfrm>
            <a:prstGeom prst="line">
              <a:avLst/>
            </a:prstGeom>
            <a:solidFill>
              <a:srgbClr val="FFFFFF"/>
            </a:solidFill>
            <a:ln w="3175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Mapeamento</a:t>
            </a:r>
            <a:endParaRPr lang="en-US" dirty="0"/>
          </a:p>
        </p:txBody>
      </p:sp>
      <p:pic>
        <p:nvPicPr>
          <p:cNvPr id="4" name="Picture 3" descr="NewlogoBlackboa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7" y="590645"/>
            <a:ext cx="1498717" cy="20868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72177" y="4798704"/>
            <a:ext cx="632608" cy="343794"/>
            <a:chOff x="365945" y="3074944"/>
            <a:chExt cx="632608" cy="343794"/>
          </a:xfrm>
        </p:grpSpPr>
        <p:sp>
          <p:nvSpPr>
            <p:cNvPr id="625" name="Rectangle 624"/>
            <p:cNvSpPr/>
            <p:nvPr/>
          </p:nvSpPr>
          <p:spPr>
            <a:xfrm>
              <a:off x="365945" y="3074944"/>
              <a:ext cx="632608" cy="343794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448852" y="3136870"/>
              <a:ext cx="466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8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>
              <a:off x="365945" y="3417185"/>
              <a:ext cx="632608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9807" y="3204918"/>
            <a:ext cx="634978" cy="345082"/>
            <a:chOff x="364760" y="3524847"/>
            <a:chExt cx="634978" cy="345082"/>
          </a:xfrm>
        </p:grpSpPr>
        <p:sp>
          <p:nvSpPr>
            <p:cNvPr id="609" name="Rectangle 608"/>
            <p:cNvSpPr/>
            <p:nvPr/>
          </p:nvSpPr>
          <p:spPr>
            <a:xfrm>
              <a:off x="364760" y="3524847"/>
              <a:ext cx="634978" cy="345082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TextBox 609"/>
            <p:cNvSpPr txBox="1"/>
            <p:nvPr/>
          </p:nvSpPr>
          <p:spPr>
            <a:xfrm>
              <a:off x="436028" y="3580847"/>
              <a:ext cx="492443" cy="200055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8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11" name="Straight Connector 610"/>
            <p:cNvCxnSpPr/>
            <p:nvPr/>
          </p:nvCxnSpPr>
          <p:spPr>
            <a:xfrm>
              <a:off x="364760" y="3859020"/>
              <a:ext cx="633793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2177" y="1612420"/>
            <a:ext cx="633793" cy="343794"/>
            <a:chOff x="364760" y="4030305"/>
            <a:chExt cx="633793" cy="343794"/>
          </a:xfrm>
        </p:grpSpPr>
        <p:sp>
          <p:nvSpPr>
            <p:cNvPr id="657" name="Rectangle 656"/>
            <p:cNvSpPr/>
            <p:nvPr/>
          </p:nvSpPr>
          <p:spPr>
            <a:xfrm>
              <a:off x="365945" y="4030305"/>
              <a:ext cx="632608" cy="343794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TextBox 657"/>
            <p:cNvSpPr txBox="1"/>
            <p:nvPr/>
          </p:nvSpPr>
          <p:spPr>
            <a:xfrm>
              <a:off x="487325" y="4092231"/>
              <a:ext cx="3898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8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59" name="Straight Connector 658"/>
            <p:cNvCxnSpPr/>
            <p:nvPr/>
          </p:nvCxnSpPr>
          <p:spPr>
            <a:xfrm>
              <a:off x="364760" y="4359099"/>
              <a:ext cx="633793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048213" y="5844159"/>
            <a:ext cx="632608" cy="343794"/>
            <a:chOff x="365945" y="3074944"/>
            <a:chExt cx="632608" cy="343794"/>
          </a:xfrm>
        </p:grpSpPr>
        <p:sp>
          <p:nvSpPr>
            <p:cNvPr id="86" name="Rectangle 85"/>
            <p:cNvSpPr/>
            <p:nvPr/>
          </p:nvSpPr>
          <p:spPr>
            <a:xfrm>
              <a:off x="365945" y="3074944"/>
              <a:ext cx="632608" cy="343794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48852" y="3145689"/>
              <a:ext cx="466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8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365945" y="3417185"/>
              <a:ext cx="632608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09174" y="5844159"/>
            <a:ext cx="634978" cy="345082"/>
            <a:chOff x="364760" y="3524847"/>
            <a:chExt cx="634978" cy="345082"/>
          </a:xfrm>
        </p:grpSpPr>
        <p:sp>
          <p:nvSpPr>
            <p:cNvPr id="90" name="Rectangle 89"/>
            <p:cNvSpPr/>
            <p:nvPr/>
          </p:nvSpPr>
          <p:spPr>
            <a:xfrm>
              <a:off x="364760" y="3524847"/>
              <a:ext cx="634978" cy="345082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6028" y="3580847"/>
              <a:ext cx="492443" cy="200055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8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64760" y="3859020"/>
              <a:ext cx="633793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198426" y="5845447"/>
            <a:ext cx="633793" cy="343794"/>
            <a:chOff x="364760" y="4030305"/>
            <a:chExt cx="633793" cy="343794"/>
          </a:xfrm>
        </p:grpSpPr>
        <p:sp>
          <p:nvSpPr>
            <p:cNvPr id="94" name="Rectangle 93"/>
            <p:cNvSpPr/>
            <p:nvPr/>
          </p:nvSpPr>
          <p:spPr>
            <a:xfrm>
              <a:off x="365945" y="4030305"/>
              <a:ext cx="632608" cy="343794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7325" y="4101050"/>
              <a:ext cx="3898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8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64760" y="4359099"/>
              <a:ext cx="633793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1074599" y="5955144"/>
            <a:ext cx="73204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Verdana"/>
                <a:cs typeface="Verdana"/>
              </a:defRPr>
            </a:lvl1pPr>
          </a:lstStyle>
          <a:p>
            <a:r>
              <a:rPr lang="pt-BR" b="1" dirty="0" smtClean="0"/>
              <a:t>Esforço</a:t>
            </a:r>
            <a:endParaRPr lang="pt-BR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96233" y="5328983"/>
            <a:ext cx="88198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Verdana"/>
                <a:cs typeface="Verdana"/>
              </a:defRPr>
            </a:lvl1pPr>
          </a:lstStyle>
          <a:p>
            <a:pPr algn="r"/>
            <a:r>
              <a:rPr lang="pt-BR" b="1" dirty="0" smtClean="0"/>
              <a:t>Alinhado </a:t>
            </a:r>
            <a:r>
              <a:rPr lang="pt-BR" b="1" dirty="0" smtClean="0"/>
              <a:t>à visão educacional</a:t>
            </a:r>
            <a:endParaRPr lang="pt-BR" b="1" dirty="0"/>
          </a:p>
        </p:txBody>
      </p:sp>
      <p:sp>
        <p:nvSpPr>
          <p:cNvPr id="120" name="Right Triangle 119"/>
          <p:cNvSpPr/>
          <p:nvPr/>
        </p:nvSpPr>
        <p:spPr>
          <a:xfrm rot="8100000" flipV="1">
            <a:off x="6177564" y="5804863"/>
            <a:ext cx="95676" cy="95676"/>
          </a:xfrm>
          <a:prstGeom prst="rtTriangle">
            <a:avLst/>
          </a:prstGeom>
          <a:solidFill>
            <a:srgbClr val="BFBFBF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ight Triangle 120"/>
          <p:cNvSpPr/>
          <p:nvPr/>
        </p:nvSpPr>
        <p:spPr>
          <a:xfrm rot="8100000" flipV="1">
            <a:off x="3602162" y="5804863"/>
            <a:ext cx="95676" cy="95676"/>
          </a:xfrm>
          <a:prstGeom prst="rtTriangle">
            <a:avLst/>
          </a:prstGeom>
          <a:solidFill>
            <a:srgbClr val="BFBFBF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ight Triangle 122"/>
          <p:cNvSpPr/>
          <p:nvPr/>
        </p:nvSpPr>
        <p:spPr>
          <a:xfrm rot="2700000" flipV="1">
            <a:off x="962116" y="2533050"/>
            <a:ext cx="95676" cy="95676"/>
          </a:xfrm>
          <a:prstGeom prst="rtTriangle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ight Triangle 123"/>
          <p:cNvSpPr/>
          <p:nvPr/>
        </p:nvSpPr>
        <p:spPr>
          <a:xfrm rot="2700000" flipV="1">
            <a:off x="962116" y="4126192"/>
            <a:ext cx="95676" cy="95676"/>
          </a:xfrm>
          <a:prstGeom prst="rtTriangle">
            <a:avLst/>
          </a:prstGeom>
          <a:solidFill>
            <a:srgbClr val="BFBFBF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6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Ações 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Pedagógicas: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Redigir mensagem e enviar.</a:t>
            </a:r>
          </a:p>
          <a:p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Possibilidades: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Fazer link para conteúdos da disciplina.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Restringir período de visualização do aviso.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Fazer eventuais correções no aviso.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Acessar histórico dos avisos pelo Blackboard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Exemplos de uso: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Boas-vindas no início da disciplina.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Aviso de postagem de Plano de Aula e/ou materiais.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Lembretes de atividades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171450" indent="-171450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Feedback geral sobre alguma atividade.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Status do uso no </a:t>
            </a:r>
            <a:r>
              <a:rPr lang="pt-BR" dirty="0" smtClean="0"/>
              <a:t>Insper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Benefício </a:t>
            </a:r>
            <a:r>
              <a:rPr lang="pt-BR" dirty="0" smtClean="0"/>
              <a:t>pedagógico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Grau de facilidade na condução da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Grau de facilidade técnica para o </a:t>
            </a:r>
            <a:r>
              <a:rPr lang="pt-BR" i="1" dirty="0"/>
              <a:t>setup</a:t>
            </a:r>
            <a:r>
              <a:rPr lang="pt-BR" dirty="0"/>
              <a:t>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32"/>
          </p:nvPr>
        </p:nvSpPr>
        <p:spPr>
          <a:xfrm>
            <a:off x="247650" y="1462267"/>
            <a:ext cx="2684463" cy="314325"/>
          </a:xfrm>
        </p:spPr>
        <p:txBody>
          <a:bodyPr/>
          <a:lstStyle/>
          <a:p>
            <a:r>
              <a:rPr lang="pt-BR" dirty="0"/>
              <a:t>Ambientes que usam / Total de </a:t>
            </a:r>
            <a:r>
              <a:rPr lang="pt-BR" dirty="0" smtClean="0"/>
              <a:t>ambientes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pt-BR" dirty="0" smtClean="0"/>
              <a:t>Avisos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Recurso de envio de mensagens a todos os alunos da disciplina. </a:t>
            </a:r>
            <a:endParaRPr lang="pt-BR" dirty="0">
              <a:solidFill>
                <a:srgbClr val="00B050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95642"/>
              </p:ext>
            </p:extLst>
          </p:nvPr>
        </p:nvGraphicFramePr>
        <p:xfrm>
          <a:off x="262945" y="1838325"/>
          <a:ext cx="2669168" cy="152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92"/>
                <a:gridCol w="667292"/>
                <a:gridCol w="667292"/>
                <a:gridCol w="667292"/>
              </a:tblGrid>
              <a:tr h="38172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  <a:endParaRPr lang="pt-BR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</a:t>
                      </a:r>
                      <a:endParaRPr lang="pt-BR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2014/1</a:t>
                      </a:r>
                      <a:endParaRPr lang="pt-BR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0" dirty="0" err="1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</a:t>
                      </a:r>
                      <a:endParaRPr lang="pt-BR" sz="800" b="0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84/116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72%</a:t>
                      </a:r>
                      <a:endParaRPr lang="pt-BR" sz="8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188/238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79%</a:t>
                      </a:r>
                      <a:endParaRPr lang="pt-BR" sz="8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93/118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79%</a:t>
                      </a:r>
                      <a:endParaRPr lang="pt-BR" sz="8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0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Pós</a:t>
                      </a:r>
                      <a:endParaRPr lang="pt-BR" sz="800" b="0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175/337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52%</a:t>
                      </a:r>
                      <a:endParaRPr lang="pt-BR" sz="8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312/496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63%</a:t>
                      </a:r>
                      <a:endParaRPr lang="pt-BR" sz="8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197/268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74%</a:t>
                      </a:r>
                      <a:endParaRPr lang="pt-BR" sz="8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0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</a:t>
                      </a:r>
                      <a:r>
                        <a:rPr lang="pt-BR" sz="800" b="0" baseline="0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b="0" dirty="0" err="1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Exe</a:t>
                      </a:r>
                      <a:endParaRPr lang="pt-BR" sz="800" b="0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38/163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23%</a:t>
                      </a:r>
                      <a:endParaRPr lang="pt-BR" sz="8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101/238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42%</a:t>
                      </a:r>
                      <a:endParaRPr lang="pt-BR" sz="8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8/21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38%</a:t>
                      </a:r>
                      <a:endParaRPr lang="pt-BR" sz="8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292187" y="1318971"/>
            <a:ext cx="4103633" cy="95676"/>
            <a:chOff x="292187" y="1318971"/>
            <a:chExt cx="4103633" cy="95676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292187" y="1319470"/>
              <a:ext cx="4103633" cy="0"/>
            </a:xfrm>
            <a:prstGeom prst="line">
              <a:avLst/>
            </a:prstGeom>
            <a:solidFill>
              <a:srgbClr val="FFFFFF"/>
            </a:solidFill>
            <a:ln w="3175" cmpd="sng">
              <a:solidFill>
                <a:srgbClr val="C000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Right Triangle 34"/>
            <p:cNvSpPr/>
            <p:nvPr/>
          </p:nvSpPr>
          <p:spPr>
            <a:xfrm rot="10800000">
              <a:off x="4300144" y="1318971"/>
              <a:ext cx="95676" cy="95676"/>
            </a:xfrm>
            <a:prstGeom prst="rtTriangle">
              <a:avLst/>
            </a:prstGeom>
            <a:solidFill>
              <a:srgbClr val="C00026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16016" y="1318971"/>
            <a:ext cx="4103633" cy="95676"/>
            <a:chOff x="292187" y="1318971"/>
            <a:chExt cx="4103633" cy="95676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292187" y="1319470"/>
              <a:ext cx="4103633" cy="0"/>
            </a:xfrm>
            <a:prstGeom prst="line">
              <a:avLst/>
            </a:prstGeom>
            <a:solidFill>
              <a:srgbClr val="FFFFFF"/>
            </a:solidFill>
            <a:ln w="3175" cmpd="sng">
              <a:solidFill>
                <a:srgbClr val="C000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Right Triangle 38"/>
            <p:cNvSpPr/>
            <p:nvPr/>
          </p:nvSpPr>
          <p:spPr>
            <a:xfrm rot="10800000">
              <a:off x="4300144" y="1318971"/>
              <a:ext cx="95676" cy="95676"/>
            </a:xfrm>
            <a:prstGeom prst="rtTriangle">
              <a:avLst/>
            </a:prstGeom>
            <a:solidFill>
              <a:srgbClr val="C00026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2187" y="3973989"/>
            <a:ext cx="4103633" cy="95676"/>
            <a:chOff x="292187" y="1318971"/>
            <a:chExt cx="4103633" cy="95676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292187" y="1319470"/>
              <a:ext cx="4103633" cy="0"/>
            </a:xfrm>
            <a:prstGeom prst="line">
              <a:avLst/>
            </a:prstGeom>
            <a:solidFill>
              <a:srgbClr val="FFFFFF"/>
            </a:solidFill>
            <a:ln w="3175" cmpd="sng">
              <a:solidFill>
                <a:srgbClr val="C000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Right Triangle 41"/>
            <p:cNvSpPr/>
            <p:nvPr/>
          </p:nvSpPr>
          <p:spPr>
            <a:xfrm rot="10800000">
              <a:off x="4300144" y="1318971"/>
              <a:ext cx="95676" cy="95676"/>
            </a:xfrm>
            <a:prstGeom prst="rtTriangle">
              <a:avLst/>
            </a:prstGeom>
            <a:solidFill>
              <a:srgbClr val="C00026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16016" y="3973989"/>
            <a:ext cx="4103633" cy="95676"/>
            <a:chOff x="292187" y="1318971"/>
            <a:chExt cx="4103633" cy="95676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292187" y="1319470"/>
              <a:ext cx="4103633" cy="0"/>
            </a:xfrm>
            <a:prstGeom prst="line">
              <a:avLst/>
            </a:prstGeom>
            <a:solidFill>
              <a:srgbClr val="FFFFFF"/>
            </a:solidFill>
            <a:ln w="3175" cmpd="sng">
              <a:solidFill>
                <a:srgbClr val="C000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Right Triangle 44"/>
            <p:cNvSpPr/>
            <p:nvPr/>
          </p:nvSpPr>
          <p:spPr>
            <a:xfrm rot="10800000">
              <a:off x="4300144" y="1318971"/>
              <a:ext cx="95676" cy="95676"/>
            </a:xfrm>
            <a:prstGeom prst="rtTriangle">
              <a:avLst/>
            </a:prstGeom>
            <a:solidFill>
              <a:srgbClr val="C00026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78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0"/>
          </p:nvPr>
        </p:nvSpPr>
        <p:spPr>
          <a:xfrm>
            <a:off x="4603794" y="1014413"/>
            <a:ext cx="4360863" cy="3838796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Ações Pedagógicas: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Definir como grupos serão montados (inscrição automática, manual ou aleatória).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inscrição automática (alunos fazem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autoinscrição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Criar e configurar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grupos.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Criar e disponibilizar página de inscrição.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inscrição manual (professor inscreve os alunos)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Criar e configurar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grupos.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Inscrever alunos nos grupos.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inscrição aleatória (Blackboard sorteia os grupos)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Criar e configurar total de grupos e número de alunos/grupo.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Rodar sorteio.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Vincular grupos a eventuais atividades.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Possibilidades: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Enviar mensagens específicas para grupos.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Disponibilizar atividades/materiais específicos para grupos.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Disponibilizar ferramentas para membros do grupo interagirem (blogs, compartilhamento de arquivos, e-mail, fórum de discussão,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wikis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calendário, colaboração, diário, tarefas).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Exemplos de uso: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Condução e produção de trabalhos em grupos.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Discussão em pequenos grupos.</a:t>
            </a:r>
          </a:p>
          <a:p>
            <a:pPr marL="171450" indent="-17145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Disponibilização de materiais/atividades a grupos específicos.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20"/>
          </p:nvPr>
        </p:nvSpPr>
        <p:spPr>
          <a:xfrm>
            <a:off x="4603794" y="5007110"/>
            <a:ext cx="4215855" cy="1360324"/>
          </a:xfrm>
        </p:spPr>
        <p:txBody>
          <a:bodyPr/>
          <a:lstStyle/>
          <a:p>
            <a:pPr marL="171450" indent="-171450">
              <a:spcBef>
                <a:spcPts val="200"/>
              </a:spcBef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Gerenciar novas inscrições e movimentação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componentes entre os grupos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marL="171450" indent="-171450">
              <a:spcBef>
                <a:spcPts val="200"/>
              </a:spcBef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Acompanhar participação dos alunos nas ferramentas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colaborativas.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spcBef>
                <a:spcPts val="200"/>
              </a:spcBef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Acompanhar eventuais entregas de atividades em grupo.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Status do uso no </a:t>
            </a:r>
            <a:r>
              <a:rPr lang="pt-BR" dirty="0" smtClean="0"/>
              <a:t>Insper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Benefício </a:t>
            </a:r>
            <a:r>
              <a:rPr lang="pt-BR" dirty="0" smtClean="0"/>
              <a:t>pedagógico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7"/>
          </p:nvPr>
        </p:nvSpPr>
        <p:spPr>
          <a:xfrm>
            <a:off x="4716016" y="5057556"/>
            <a:ext cx="4248592" cy="313297"/>
          </a:xfrm>
        </p:spPr>
        <p:txBody>
          <a:bodyPr/>
          <a:lstStyle/>
          <a:p>
            <a:r>
              <a:rPr lang="pt-BR" dirty="0"/>
              <a:t>Grau de facilidade na condução da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Grau de facilidade técnica para o </a:t>
            </a:r>
            <a:r>
              <a:rPr lang="pt-BR" i="1" dirty="0"/>
              <a:t>setup</a:t>
            </a:r>
            <a:r>
              <a:rPr lang="pt-BR" dirty="0"/>
              <a:t>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Ambientes que usam / Total de </a:t>
            </a:r>
            <a:r>
              <a:rPr lang="pt-BR" dirty="0" smtClean="0"/>
              <a:t>ambientes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pt-BR" dirty="0" smtClean="0"/>
              <a:t>Grupos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pt-BR" dirty="0"/>
              <a:t>Recurso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gestão de grupos de alunos no ambiente virtual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dirty="0">
              <a:solidFill>
                <a:srgbClr val="00B050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53475"/>
              </p:ext>
            </p:extLst>
          </p:nvPr>
        </p:nvGraphicFramePr>
        <p:xfrm>
          <a:off x="264513" y="1882416"/>
          <a:ext cx="2667600" cy="1526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66900"/>
                <a:gridCol w="666900"/>
                <a:gridCol w="666900"/>
                <a:gridCol w="666900"/>
              </a:tblGrid>
              <a:tr h="3816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2014/1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22/116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19%</a:t>
                      </a:r>
                      <a:endParaRPr lang="pt-BR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32/238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13%</a:t>
                      </a:r>
                      <a:endParaRPr lang="pt-BR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19/118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16%</a:t>
                      </a:r>
                      <a:endParaRPr lang="pt-BR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Pós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25/337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7%</a:t>
                      </a:r>
                      <a:endParaRPr lang="pt-BR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46/496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9%</a:t>
                      </a:r>
                      <a:endParaRPr lang="pt-BR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19/268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7%</a:t>
                      </a:r>
                      <a:endParaRPr lang="pt-BR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</a:t>
                      </a:r>
                      <a:r>
                        <a:rPr lang="pt-B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Exe</a:t>
                      </a:r>
                      <a:endParaRPr lang="pt-BR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22/163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13%</a:t>
                      </a:r>
                      <a:endParaRPr lang="pt-BR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88/238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37%</a:t>
                      </a:r>
                      <a:endParaRPr lang="pt-BR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2/21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10%</a:t>
                      </a:r>
                      <a:endParaRPr lang="pt-BR" sz="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0E24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92187" y="1327790"/>
            <a:ext cx="4103633" cy="95676"/>
            <a:chOff x="292187" y="1318971"/>
            <a:chExt cx="4103633" cy="95676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292187" y="1319470"/>
              <a:ext cx="4103633" cy="0"/>
            </a:xfrm>
            <a:prstGeom prst="line">
              <a:avLst/>
            </a:prstGeom>
            <a:solidFill>
              <a:srgbClr val="FFFFFF"/>
            </a:solidFill>
            <a:ln w="3175" cmpd="sng">
              <a:solidFill>
                <a:srgbClr val="C000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ight Triangle 16"/>
            <p:cNvSpPr/>
            <p:nvPr/>
          </p:nvSpPr>
          <p:spPr>
            <a:xfrm rot="10800000">
              <a:off x="4300144" y="1318971"/>
              <a:ext cx="95676" cy="95676"/>
            </a:xfrm>
            <a:prstGeom prst="rtTriangle">
              <a:avLst/>
            </a:prstGeom>
            <a:solidFill>
              <a:srgbClr val="C00026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1327790"/>
            <a:ext cx="4103633" cy="95676"/>
            <a:chOff x="292187" y="1318971"/>
            <a:chExt cx="4103633" cy="95676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292187" y="1319470"/>
              <a:ext cx="4103633" cy="0"/>
            </a:xfrm>
            <a:prstGeom prst="line">
              <a:avLst/>
            </a:prstGeom>
            <a:solidFill>
              <a:srgbClr val="FFFFFF"/>
            </a:solidFill>
            <a:ln w="3175" cmpd="sng">
              <a:solidFill>
                <a:srgbClr val="C000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Right Triangle 19"/>
            <p:cNvSpPr/>
            <p:nvPr/>
          </p:nvSpPr>
          <p:spPr>
            <a:xfrm rot="10800000">
              <a:off x="4300144" y="1318971"/>
              <a:ext cx="95676" cy="95676"/>
            </a:xfrm>
            <a:prstGeom prst="rtTriangle">
              <a:avLst/>
            </a:prstGeom>
            <a:solidFill>
              <a:srgbClr val="C00026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2187" y="3956012"/>
            <a:ext cx="4103633" cy="95676"/>
            <a:chOff x="292187" y="1318971"/>
            <a:chExt cx="4103633" cy="95676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292187" y="1319470"/>
              <a:ext cx="4103633" cy="0"/>
            </a:xfrm>
            <a:prstGeom prst="line">
              <a:avLst/>
            </a:prstGeom>
            <a:solidFill>
              <a:srgbClr val="FFFFFF"/>
            </a:solidFill>
            <a:ln w="3175" cmpd="sng">
              <a:solidFill>
                <a:srgbClr val="C000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Right Triangle 22"/>
            <p:cNvSpPr/>
            <p:nvPr/>
          </p:nvSpPr>
          <p:spPr>
            <a:xfrm rot="10800000">
              <a:off x="4300144" y="1318971"/>
              <a:ext cx="95676" cy="95676"/>
            </a:xfrm>
            <a:prstGeom prst="rtTriangle">
              <a:avLst/>
            </a:prstGeom>
            <a:solidFill>
              <a:srgbClr val="C00026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16016" y="5323015"/>
            <a:ext cx="4103633" cy="95676"/>
            <a:chOff x="292187" y="1318971"/>
            <a:chExt cx="4103633" cy="95676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292187" y="1319470"/>
              <a:ext cx="4103633" cy="0"/>
            </a:xfrm>
            <a:prstGeom prst="line">
              <a:avLst/>
            </a:prstGeom>
            <a:solidFill>
              <a:srgbClr val="FFFFFF"/>
            </a:solidFill>
            <a:ln w="3175" cmpd="sng">
              <a:solidFill>
                <a:srgbClr val="C000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Right Triangle 25"/>
            <p:cNvSpPr/>
            <p:nvPr/>
          </p:nvSpPr>
          <p:spPr>
            <a:xfrm rot="10800000">
              <a:off x="4300144" y="1318971"/>
              <a:ext cx="95676" cy="95676"/>
            </a:xfrm>
            <a:prstGeom prst="rtTriangle">
              <a:avLst/>
            </a:prstGeom>
            <a:solidFill>
              <a:srgbClr val="C00026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07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9833"/>
              </p:ext>
            </p:extLst>
          </p:nvPr>
        </p:nvGraphicFramePr>
        <p:xfrm>
          <a:off x="236691" y="2425355"/>
          <a:ext cx="8714000" cy="1594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2800"/>
                <a:gridCol w="1742800"/>
                <a:gridCol w="1742800"/>
                <a:gridCol w="1742800"/>
                <a:gridCol w="1742800"/>
              </a:tblGrid>
              <a:tr h="563889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Status de uso no Insper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Benefício pedagógico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Grau de facilidade para implantação/setup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Grau de facilidade na condução da dinâmica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Compartilhamento</a:t>
                      </a:r>
                      <a:r>
                        <a:rPr lang="pt-B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 de arquivos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Não se aplica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3" action="ppaction://hlinksldjump"/>
                        </a:rPr>
                        <a:t>Coleção de Conteúdos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Não se aplica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4" action="ppaction://hlinksldjump"/>
                        </a:rPr>
                        <a:t>Calendário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Baixo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5" action="ppaction://hlinksldjump"/>
                        </a:rPr>
                        <a:t>Gerenciamento</a:t>
                      </a:r>
                      <a:r>
                        <a:rPr lang="pt-B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  <a:hlinkClick r:id="rId5" action="ppaction://hlinksldjump"/>
                        </a:rPr>
                        <a:t> de Datas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Sem</a:t>
                      </a:r>
                      <a:r>
                        <a:rPr lang="pt-B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 uso</a:t>
                      </a:r>
                      <a:endParaRPr lang="pt-BR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Não se aplica</a:t>
                      </a: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Médio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 panose="020B0604030504040204" pitchFamily="34" charset="0"/>
                          <a:cs typeface="Verdana"/>
                        </a:rPr>
                        <a:t>Alto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8817" marR="8817" marT="4960" marB="0" anchor="ctr">
                    <a:lnL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Mapeamento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0264" y="1543464"/>
            <a:ext cx="41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Verdana"/>
                <a:ea typeface="Verdana" panose="020B0604030504040204" pitchFamily="34" charset="0"/>
                <a:cs typeface="Verdana"/>
              </a:rPr>
              <a:t>Alto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88038" y="1770387"/>
            <a:ext cx="195217" cy="99250"/>
            <a:chOff x="2781904" y="1770387"/>
            <a:chExt cx="195217" cy="99250"/>
          </a:xfrm>
        </p:grpSpPr>
        <p:sp>
          <p:nvSpPr>
            <p:cNvPr id="5" name="Rectangle 4"/>
            <p:cNvSpPr/>
            <p:nvPr/>
          </p:nvSpPr>
          <p:spPr>
            <a:xfrm>
              <a:off x="2781904" y="1770387"/>
              <a:ext cx="45719" cy="9925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56653" y="1770387"/>
              <a:ext cx="45719" cy="9925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31402" y="1770387"/>
              <a:ext cx="45719" cy="9925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08544" y="1543464"/>
            <a:ext cx="564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Verdana"/>
                <a:ea typeface="Verdana" panose="020B0604030504040204" pitchFamily="34" charset="0"/>
                <a:cs typeface="Verdana"/>
              </a:rPr>
              <a:t> </a:t>
            </a:r>
            <a:r>
              <a:rPr lang="en-US" sz="900" dirty="0" err="1" smtClean="0">
                <a:latin typeface="Verdana"/>
                <a:ea typeface="Verdana" panose="020B0604030504040204" pitchFamily="34" charset="0"/>
                <a:cs typeface="Verdana"/>
              </a:rPr>
              <a:t>Médio</a:t>
            </a:r>
            <a:endParaRPr lang="en-US" sz="900" dirty="0">
              <a:latin typeface="Verdana"/>
              <a:ea typeface="Verdana" panose="020B0604030504040204" pitchFamily="34" charset="0"/>
              <a:cs typeface="Verdana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93384" y="1770387"/>
            <a:ext cx="195217" cy="99250"/>
            <a:chOff x="2781904" y="1770387"/>
            <a:chExt cx="195217" cy="99250"/>
          </a:xfrm>
        </p:grpSpPr>
        <p:sp>
          <p:nvSpPr>
            <p:cNvPr id="19" name="Rectangle 18"/>
            <p:cNvSpPr/>
            <p:nvPr/>
          </p:nvSpPr>
          <p:spPr>
            <a:xfrm>
              <a:off x="2781904" y="1770387"/>
              <a:ext cx="45719" cy="9925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56653" y="1770387"/>
              <a:ext cx="45719" cy="9925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31402" y="1770387"/>
              <a:ext cx="45719" cy="9925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05897" y="1543464"/>
            <a:ext cx="54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Verdana"/>
                <a:ea typeface="Verdana" panose="020B0604030504040204" pitchFamily="34" charset="0"/>
                <a:cs typeface="Verdana"/>
              </a:rPr>
              <a:t> </a:t>
            </a:r>
            <a:r>
              <a:rPr lang="en-US" sz="900" dirty="0" err="1" smtClean="0">
                <a:latin typeface="Verdana"/>
                <a:ea typeface="Verdana" panose="020B0604030504040204" pitchFamily="34" charset="0"/>
                <a:cs typeface="Verdana"/>
              </a:rPr>
              <a:t>Baixo</a:t>
            </a:r>
            <a:endParaRPr lang="en-US" sz="900" dirty="0">
              <a:latin typeface="Verdana"/>
              <a:ea typeface="Verdana" panose="020B0604030504040204" pitchFamily="34" charset="0"/>
              <a:cs typeface="Verdana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79465" y="1770387"/>
            <a:ext cx="195217" cy="99250"/>
            <a:chOff x="2781904" y="1770387"/>
            <a:chExt cx="195217" cy="99250"/>
          </a:xfrm>
        </p:grpSpPr>
        <p:sp>
          <p:nvSpPr>
            <p:cNvPr id="24" name="Rectangle 23"/>
            <p:cNvSpPr/>
            <p:nvPr/>
          </p:nvSpPr>
          <p:spPr>
            <a:xfrm>
              <a:off x="2781904" y="1770387"/>
              <a:ext cx="45719" cy="9925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56653" y="1770387"/>
              <a:ext cx="45719" cy="9925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31402" y="1770387"/>
              <a:ext cx="45719" cy="9925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359679" y="1543464"/>
            <a:ext cx="995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Verdana"/>
                <a:ea typeface="Verdana" panose="020B0604030504040204" pitchFamily="34" charset="0"/>
                <a:cs typeface="Verdana"/>
              </a:rPr>
              <a:t> </a:t>
            </a:r>
            <a:r>
              <a:rPr lang="en-US" sz="900" dirty="0" err="1" smtClean="0">
                <a:latin typeface="Verdana"/>
                <a:ea typeface="Verdana" panose="020B0604030504040204" pitchFamily="34" charset="0"/>
                <a:cs typeface="Verdana"/>
              </a:rPr>
              <a:t>Não</a:t>
            </a:r>
            <a:r>
              <a:rPr lang="en-US" sz="900" dirty="0" smtClean="0">
                <a:latin typeface="Verdana"/>
                <a:ea typeface="Verdana" panose="020B0604030504040204" pitchFamily="34" charset="0"/>
                <a:cs typeface="Verdana"/>
              </a:rPr>
              <a:t> se </a:t>
            </a:r>
            <a:r>
              <a:rPr lang="en-US" sz="900" dirty="0" err="1" smtClean="0">
                <a:latin typeface="Verdana"/>
                <a:ea typeface="Verdana" panose="020B0604030504040204" pitchFamily="34" charset="0"/>
                <a:cs typeface="Verdana"/>
              </a:rPr>
              <a:t>aplica</a:t>
            </a:r>
            <a:endParaRPr lang="en-US" sz="900" dirty="0">
              <a:latin typeface="Verdana"/>
              <a:ea typeface="Verdana" panose="020B0604030504040204" pitchFamily="34" charset="0"/>
              <a:cs typeface="Verdana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759570" y="1770387"/>
            <a:ext cx="195217" cy="99250"/>
            <a:chOff x="2781904" y="1770387"/>
            <a:chExt cx="195217" cy="99250"/>
          </a:xfrm>
        </p:grpSpPr>
        <p:sp>
          <p:nvSpPr>
            <p:cNvPr id="29" name="Rectangle 28"/>
            <p:cNvSpPr/>
            <p:nvPr/>
          </p:nvSpPr>
          <p:spPr>
            <a:xfrm>
              <a:off x="2781904" y="1770387"/>
              <a:ext cx="45719" cy="9925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56653" y="1770387"/>
              <a:ext cx="45719" cy="9925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31402" y="1770387"/>
              <a:ext cx="45719" cy="9925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235471" y="5002560"/>
            <a:ext cx="4544461" cy="0"/>
          </a:xfrm>
          <a:prstGeom prst="line">
            <a:avLst/>
          </a:prstGeom>
          <a:ln w="6350" cmpd="sng">
            <a:solidFill>
              <a:srgbClr val="898989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096216" y="890045"/>
            <a:ext cx="3642790" cy="462820"/>
            <a:chOff x="1663060" y="865494"/>
            <a:chExt cx="3642790" cy="462820"/>
          </a:xfrm>
        </p:grpSpPr>
        <p:grpSp>
          <p:nvGrpSpPr>
            <p:cNvPr id="75" name="Group 74"/>
            <p:cNvGrpSpPr/>
            <p:nvPr/>
          </p:nvGrpSpPr>
          <p:grpSpPr>
            <a:xfrm>
              <a:off x="4436952" y="865494"/>
              <a:ext cx="868898" cy="462820"/>
              <a:chOff x="4436952" y="865494"/>
              <a:chExt cx="868898" cy="46282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4454226" y="865494"/>
                <a:ext cx="851624" cy="462820"/>
              </a:xfrm>
              <a:prstGeom prst="rect">
                <a:avLst/>
              </a:prstGeom>
              <a:solidFill>
                <a:srgbClr val="BCBE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436952" y="871451"/>
                <a:ext cx="8688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/>
                    <a:ea typeface="Verdana" panose="020B0604030504040204" pitchFamily="34" charset="0"/>
                    <a:cs typeface="Verdana"/>
                  </a:rPr>
                  <a:t>Não</a:t>
                </a:r>
                <a:r>
                  <a:rPr lang="en-US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/>
                    <a:ea typeface="Verdana" panose="020B0604030504040204" pitchFamily="34" charset="0"/>
                    <a:cs typeface="Verdana"/>
                  </a:rPr>
                  <a:t> se </a:t>
                </a:r>
                <a:r>
                  <a:rPr lang="en-US" sz="8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/>
                    <a:ea typeface="Verdana" panose="020B0604030504040204" pitchFamily="34" charset="0"/>
                    <a:cs typeface="Verdana"/>
                  </a:rPr>
                  <a:t>aplica</a:t>
                </a:r>
                <a:endPara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/>
                  <a:ea typeface="Verdana" panose="020B0604030504040204" pitchFamily="34" charset="0"/>
                  <a:cs typeface="Verdana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4719603" y="1121455"/>
                <a:ext cx="320870" cy="148625"/>
                <a:chOff x="2781904" y="1770387"/>
                <a:chExt cx="195217" cy="9925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2781904" y="1770387"/>
                  <a:ext cx="45719" cy="99250"/>
                </a:xfrm>
                <a:prstGeom prst="rect">
                  <a:avLst/>
                </a:prstGeom>
                <a:solidFill>
                  <a:srgbClr val="89898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856653" y="1770387"/>
                  <a:ext cx="45719" cy="99250"/>
                </a:xfrm>
                <a:prstGeom prst="rect">
                  <a:avLst/>
                </a:prstGeom>
                <a:solidFill>
                  <a:srgbClr val="89898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931402" y="1770387"/>
                  <a:ext cx="45719" cy="99250"/>
                </a:xfrm>
                <a:prstGeom prst="rect">
                  <a:avLst/>
                </a:prstGeom>
                <a:solidFill>
                  <a:srgbClr val="89898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2593449" y="865494"/>
              <a:ext cx="851624" cy="462820"/>
              <a:chOff x="2571926" y="865494"/>
              <a:chExt cx="851624" cy="462820"/>
            </a:xfrm>
            <a:solidFill>
              <a:srgbClr val="FAA61A"/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2571926" y="865494"/>
                <a:ext cx="851624" cy="4628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742880" y="871451"/>
                <a:ext cx="492443" cy="21544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 smtClean="0">
                    <a:solidFill>
                      <a:srgbClr val="FFFFFF"/>
                    </a:solidFill>
                    <a:latin typeface="Verdana"/>
                    <a:ea typeface="Verdana" panose="020B0604030504040204" pitchFamily="34" charset="0"/>
                    <a:cs typeface="Verdana"/>
                  </a:rPr>
                  <a:t>Médio</a:t>
                </a:r>
                <a:endParaRPr lang="en-US" sz="900" dirty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2837303" y="1121455"/>
                <a:ext cx="320870" cy="148625"/>
                <a:chOff x="2781904" y="1770387"/>
                <a:chExt cx="195217" cy="99250"/>
              </a:xfrm>
              <a:grpFill/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781904" y="1770387"/>
                  <a:ext cx="45719" cy="99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856653" y="1770387"/>
                  <a:ext cx="45719" cy="992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931402" y="1770387"/>
                  <a:ext cx="45719" cy="99250"/>
                </a:xfrm>
                <a:prstGeom prst="rect">
                  <a:avLst/>
                </a:prstGeom>
                <a:solidFill>
                  <a:srgbClr val="D48D1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>
              <a:off x="1663060" y="865494"/>
              <a:ext cx="851624" cy="462820"/>
              <a:chOff x="1663060" y="865494"/>
              <a:chExt cx="851624" cy="46282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663060" y="865494"/>
                <a:ext cx="851624" cy="462820"/>
              </a:xfrm>
              <a:prstGeom prst="rect">
                <a:avLst/>
              </a:prstGeom>
              <a:solidFill>
                <a:srgbClr val="BA0E2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6839" y="871451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 smtClean="0">
                    <a:solidFill>
                      <a:schemeClr val="bg1"/>
                    </a:solidFill>
                    <a:latin typeface="Verdana"/>
                    <a:ea typeface="Verdana" panose="020B0604030504040204" pitchFamily="34" charset="0"/>
                    <a:cs typeface="Verdana"/>
                  </a:rPr>
                  <a:t>Baixo</a:t>
                </a:r>
                <a:endParaRPr lang="en-US" sz="900" dirty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1928437" y="1121455"/>
                <a:ext cx="320870" cy="148625"/>
                <a:chOff x="2781904" y="1770387"/>
                <a:chExt cx="195217" cy="99250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2781904" y="1770387"/>
                  <a:ext cx="45719" cy="99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856653" y="1770387"/>
                  <a:ext cx="45719" cy="99250"/>
                </a:xfrm>
                <a:prstGeom prst="rect">
                  <a:avLst/>
                </a:prstGeom>
                <a:solidFill>
                  <a:srgbClr val="77091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31402" y="1770387"/>
                  <a:ext cx="45719" cy="99250"/>
                </a:xfrm>
                <a:prstGeom prst="rect">
                  <a:avLst/>
                </a:prstGeom>
                <a:solidFill>
                  <a:srgbClr val="77091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3518664" y="865494"/>
              <a:ext cx="851624" cy="462820"/>
              <a:chOff x="2571926" y="865494"/>
              <a:chExt cx="851624" cy="46282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571926" y="865494"/>
                <a:ext cx="851624" cy="462820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794176" y="871451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latin typeface="Verdana"/>
                    <a:ea typeface="Verdana" panose="020B0604030504040204" pitchFamily="34" charset="0"/>
                    <a:cs typeface="Verdana"/>
                  </a:rPr>
                  <a:t>Alto</a:t>
                </a:r>
                <a:endParaRPr lang="en-US" sz="900" dirty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837303" y="1121455"/>
                <a:ext cx="320870" cy="148625"/>
                <a:chOff x="2781904" y="1770387"/>
                <a:chExt cx="195217" cy="9925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2781904" y="1770387"/>
                  <a:ext cx="45719" cy="99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856653" y="1770387"/>
                  <a:ext cx="45719" cy="992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931402" y="1770387"/>
                  <a:ext cx="45719" cy="99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8347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Mapeamento</a:t>
            </a:r>
            <a:endParaRPr lang="en-US" dirty="0"/>
          </a:p>
        </p:txBody>
      </p:sp>
      <p:pic>
        <p:nvPicPr>
          <p:cNvPr id="4" name="Picture 3" descr="NewlogoBlack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7" y="590645"/>
            <a:ext cx="1498717" cy="208682"/>
          </a:xfrm>
          <a:prstGeom prst="rect">
            <a:avLst/>
          </a:prstGeom>
        </p:spPr>
      </p:pic>
      <p:sp>
        <p:nvSpPr>
          <p:cNvPr id="98" name="Rounded Rectangle 97"/>
          <p:cNvSpPr/>
          <p:nvPr/>
        </p:nvSpPr>
        <p:spPr>
          <a:xfrm>
            <a:off x="1074599" y="987746"/>
            <a:ext cx="7726206" cy="47794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2177" y="4798704"/>
            <a:ext cx="632608" cy="343794"/>
            <a:chOff x="365945" y="3074944"/>
            <a:chExt cx="632608" cy="343794"/>
          </a:xfrm>
        </p:grpSpPr>
        <p:sp>
          <p:nvSpPr>
            <p:cNvPr id="625" name="Rectangle 624"/>
            <p:cNvSpPr/>
            <p:nvPr/>
          </p:nvSpPr>
          <p:spPr>
            <a:xfrm>
              <a:off x="365945" y="3074944"/>
              <a:ext cx="632608" cy="343794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448852" y="3136870"/>
              <a:ext cx="466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8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>
              <a:off x="365945" y="3417185"/>
              <a:ext cx="632608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9807" y="3204918"/>
            <a:ext cx="634978" cy="345082"/>
            <a:chOff x="364760" y="3524847"/>
            <a:chExt cx="634978" cy="345082"/>
          </a:xfrm>
        </p:grpSpPr>
        <p:sp>
          <p:nvSpPr>
            <p:cNvPr id="609" name="Rectangle 608"/>
            <p:cNvSpPr/>
            <p:nvPr/>
          </p:nvSpPr>
          <p:spPr>
            <a:xfrm>
              <a:off x="364760" y="3524847"/>
              <a:ext cx="634978" cy="345082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TextBox 609"/>
            <p:cNvSpPr txBox="1"/>
            <p:nvPr/>
          </p:nvSpPr>
          <p:spPr>
            <a:xfrm>
              <a:off x="436028" y="3580847"/>
              <a:ext cx="492443" cy="200055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8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11" name="Straight Connector 610"/>
            <p:cNvCxnSpPr/>
            <p:nvPr/>
          </p:nvCxnSpPr>
          <p:spPr>
            <a:xfrm>
              <a:off x="364760" y="3859020"/>
              <a:ext cx="633793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2177" y="1612420"/>
            <a:ext cx="633793" cy="343794"/>
            <a:chOff x="364760" y="4030305"/>
            <a:chExt cx="633793" cy="343794"/>
          </a:xfrm>
        </p:grpSpPr>
        <p:sp>
          <p:nvSpPr>
            <p:cNvPr id="657" name="Rectangle 656"/>
            <p:cNvSpPr/>
            <p:nvPr/>
          </p:nvSpPr>
          <p:spPr>
            <a:xfrm>
              <a:off x="365945" y="4030305"/>
              <a:ext cx="632608" cy="343794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TextBox 657"/>
            <p:cNvSpPr txBox="1"/>
            <p:nvPr/>
          </p:nvSpPr>
          <p:spPr>
            <a:xfrm>
              <a:off x="487325" y="4092231"/>
              <a:ext cx="3898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8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659" name="Straight Connector 658"/>
            <p:cNvCxnSpPr/>
            <p:nvPr/>
          </p:nvCxnSpPr>
          <p:spPr>
            <a:xfrm>
              <a:off x="364760" y="4359099"/>
              <a:ext cx="633793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048213" y="5844159"/>
            <a:ext cx="632608" cy="343794"/>
            <a:chOff x="365945" y="3074944"/>
            <a:chExt cx="632608" cy="343794"/>
          </a:xfrm>
        </p:grpSpPr>
        <p:sp>
          <p:nvSpPr>
            <p:cNvPr id="86" name="Rectangle 85"/>
            <p:cNvSpPr/>
            <p:nvPr/>
          </p:nvSpPr>
          <p:spPr>
            <a:xfrm>
              <a:off x="365945" y="3074944"/>
              <a:ext cx="632608" cy="343794"/>
            </a:xfrm>
            <a:prstGeom prst="rect">
              <a:avLst/>
            </a:prstGeom>
            <a:solidFill>
              <a:srgbClr val="BA0E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48852" y="3145689"/>
              <a:ext cx="466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 err="1" smtClean="0">
                  <a:solidFill>
                    <a:schemeClr val="bg1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Baixo</a:t>
              </a:r>
              <a:endParaRPr lang="en-US" sz="800" b="1" dirty="0">
                <a:solidFill>
                  <a:schemeClr val="bg1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365945" y="3417185"/>
              <a:ext cx="632608" cy="0"/>
            </a:xfrm>
            <a:prstGeom prst="line">
              <a:avLst/>
            </a:prstGeom>
            <a:ln w="28575" cmpd="sng">
              <a:solidFill>
                <a:srgbClr val="780A1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09174" y="5844159"/>
            <a:ext cx="634978" cy="345082"/>
            <a:chOff x="364760" y="3524847"/>
            <a:chExt cx="634978" cy="345082"/>
          </a:xfrm>
        </p:grpSpPr>
        <p:sp>
          <p:nvSpPr>
            <p:cNvPr id="90" name="Rectangle 89"/>
            <p:cNvSpPr/>
            <p:nvPr/>
          </p:nvSpPr>
          <p:spPr>
            <a:xfrm>
              <a:off x="364760" y="3524847"/>
              <a:ext cx="634978" cy="345082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6028" y="3580847"/>
              <a:ext cx="492443" cy="200055"/>
            </a:xfrm>
            <a:prstGeom prst="rect">
              <a:avLst/>
            </a:prstGeom>
            <a:solidFill>
              <a:srgbClr val="FAA61A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 err="1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Médio</a:t>
              </a:r>
              <a:endParaRPr lang="en-US" sz="8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64760" y="3859020"/>
              <a:ext cx="633793" cy="0"/>
            </a:xfrm>
            <a:prstGeom prst="line">
              <a:avLst/>
            </a:prstGeom>
            <a:ln w="28575" cmpd="sng">
              <a:solidFill>
                <a:srgbClr val="CE8A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198426" y="5845447"/>
            <a:ext cx="633793" cy="343794"/>
            <a:chOff x="364760" y="4030305"/>
            <a:chExt cx="633793" cy="343794"/>
          </a:xfrm>
        </p:grpSpPr>
        <p:sp>
          <p:nvSpPr>
            <p:cNvPr id="94" name="Rectangle 93"/>
            <p:cNvSpPr/>
            <p:nvPr/>
          </p:nvSpPr>
          <p:spPr>
            <a:xfrm>
              <a:off x="365945" y="4030305"/>
              <a:ext cx="632608" cy="343794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7325" y="4101050"/>
              <a:ext cx="3898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rgbClr val="FFFFFF"/>
                  </a:solidFill>
                  <a:latin typeface="Verdana"/>
                  <a:ea typeface="Verdana" panose="020B0604030504040204" pitchFamily="34" charset="0"/>
                  <a:cs typeface="Verdana"/>
                </a:rPr>
                <a:t>Alto</a:t>
              </a:r>
              <a:endParaRPr lang="en-US" sz="800" b="1" dirty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64760" y="4359099"/>
              <a:ext cx="633793" cy="0"/>
            </a:xfrm>
            <a:prstGeom prst="line">
              <a:avLst/>
            </a:prstGeom>
            <a:ln w="28575" cmpd="sng">
              <a:solidFill>
                <a:srgbClr val="00676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/>
          <p:cNvCxnSpPr>
            <a:endCxn id="120" idx="4"/>
          </p:cNvCxnSpPr>
          <p:nvPr/>
        </p:nvCxnSpPr>
        <p:spPr>
          <a:xfrm flipH="1">
            <a:off x="6225402" y="987746"/>
            <a:ext cx="1" cy="4932608"/>
          </a:xfrm>
          <a:prstGeom prst="line">
            <a:avLst/>
          </a:prstGeom>
          <a:solidFill>
            <a:srgbClr val="FFFFFF"/>
          </a:solidFill>
          <a:ln w="3175" cmpd="sng"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/>
          <p:cNvCxnSpPr>
            <a:endCxn id="121" idx="4"/>
          </p:cNvCxnSpPr>
          <p:nvPr/>
        </p:nvCxnSpPr>
        <p:spPr>
          <a:xfrm flipH="1">
            <a:off x="3650000" y="987746"/>
            <a:ext cx="1" cy="4932608"/>
          </a:xfrm>
          <a:prstGeom prst="line">
            <a:avLst/>
          </a:prstGeom>
          <a:solidFill>
            <a:srgbClr val="FFFFFF"/>
          </a:solidFill>
          <a:ln w="3175" cmpd="sng"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9" name="Straight Connector 108"/>
          <p:cNvCxnSpPr>
            <a:endCxn id="123" idx="0"/>
          </p:cNvCxnSpPr>
          <p:nvPr/>
        </p:nvCxnSpPr>
        <p:spPr>
          <a:xfrm flipH="1">
            <a:off x="942301" y="2580888"/>
            <a:ext cx="7858506" cy="0"/>
          </a:xfrm>
          <a:prstGeom prst="line">
            <a:avLst/>
          </a:prstGeom>
          <a:solidFill>
            <a:srgbClr val="FFFFFF"/>
          </a:solidFill>
          <a:ln w="3175" cmpd="sng"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2" name="Straight Connector 111"/>
          <p:cNvCxnSpPr>
            <a:endCxn id="124" idx="0"/>
          </p:cNvCxnSpPr>
          <p:nvPr/>
        </p:nvCxnSpPr>
        <p:spPr>
          <a:xfrm flipH="1">
            <a:off x="942301" y="4174030"/>
            <a:ext cx="7858506" cy="0"/>
          </a:xfrm>
          <a:prstGeom prst="line">
            <a:avLst/>
          </a:prstGeom>
          <a:solidFill>
            <a:srgbClr val="FFFFFF"/>
          </a:solidFill>
          <a:ln w="3175" cmpd="sng"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15" name="TextBox 114"/>
          <p:cNvSpPr txBox="1"/>
          <p:nvPr/>
        </p:nvSpPr>
        <p:spPr>
          <a:xfrm>
            <a:off x="1074599" y="5955144"/>
            <a:ext cx="73204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Verdana"/>
                <a:cs typeface="Verdana"/>
              </a:defRPr>
            </a:lvl1pPr>
          </a:lstStyle>
          <a:p>
            <a:r>
              <a:rPr lang="pt-BR" b="1" dirty="0" smtClean="0"/>
              <a:t>Esforço</a:t>
            </a:r>
            <a:endParaRPr lang="pt-BR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96233" y="5328983"/>
            <a:ext cx="88198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Verdana"/>
                <a:cs typeface="Verdana"/>
              </a:defRPr>
            </a:lvl1pPr>
          </a:lstStyle>
          <a:p>
            <a:pPr algn="r"/>
            <a:r>
              <a:rPr lang="pt-BR" b="1" dirty="0" smtClean="0"/>
              <a:t>Alinhado </a:t>
            </a:r>
            <a:r>
              <a:rPr lang="pt-BR" b="1" dirty="0" smtClean="0"/>
              <a:t>à visão educacional</a:t>
            </a:r>
            <a:endParaRPr lang="pt-BR" b="1" dirty="0"/>
          </a:p>
        </p:txBody>
      </p:sp>
      <p:sp>
        <p:nvSpPr>
          <p:cNvPr id="120" name="Right Triangle 119"/>
          <p:cNvSpPr/>
          <p:nvPr/>
        </p:nvSpPr>
        <p:spPr>
          <a:xfrm rot="8100000" flipV="1">
            <a:off x="6177564" y="5804863"/>
            <a:ext cx="95676" cy="95676"/>
          </a:xfrm>
          <a:prstGeom prst="rtTriangle">
            <a:avLst/>
          </a:prstGeom>
          <a:solidFill>
            <a:srgbClr val="BFBFBF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ight Triangle 120"/>
          <p:cNvSpPr/>
          <p:nvPr/>
        </p:nvSpPr>
        <p:spPr>
          <a:xfrm rot="8100000" flipV="1">
            <a:off x="3602162" y="5804863"/>
            <a:ext cx="95676" cy="95676"/>
          </a:xfrm>
          <a:prstGeom prst="rtTriangle">
            <a:avLst/>
          </a:prstGeom>
          <a:solidFill>
            <a:srgbClr val="BFBFBF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ight Triangle 122"/>
          <p:cNvSpPr/>
          <p:nvPr/>
        </p:nvSpPr>
        <p:spPr>
          <a:xfrm rot="2700000" flipV="1">
            <a:off x="962116" y="2533050"/>
            <a:ext cx="95676" cy="95676"/>
          </a:xfrm>
          <a:prstGeom prst="rtTriangle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ight Triangle 123"/>
          <p:cNvSpPr/>
          <p:nvPr/>
        </p:nvSpPr>
        <p:spPr>
          <a:xfrm rot="2700000" flipV="1">
            <a:off x="962116" y="4126192"/>
            <a:ext cx="95676" cy="95676"/>
          </a:xfrm>
          <a:prstGeom prst="rtTriangle">
            <a:avLst/>
          </a:prstGeom>
          <a:solidFill>
            <a:srgbClr val="BFBFBF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/>
          <p:cNvSpPr/>
          <p:nvPr/>
        </p:nvSpPr>
        <p:spPr>
          <a:xfrm>
            <a:off x="1251137" y="4688275"/>
            <a:ext cx="908446" cy="908446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877207" y="4406407"/>
            <a:ext cx="908446" cy="908446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6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InspeComex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26"/>
      </a:hlink>
      <a:folHlink>
        <a:srgbClr val="C0002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9197</TotalTime>
  <Words>3612</Words>
  <Application>Microsoft Macintosh PowerPoint</Application>
  <PresentationFormat>On-screen Show (4:3)</PresentationFormat>
  <Paragraphs>1019</Paragraphs>
  <Slides>18</Slides>
  <Notes>11</Notes>
  <HiddenSlides>11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Personalizar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MM4</dc:creator>
  <cp:lastModifiedBy>edicao</cp:lastModifiedBy>
  <cp:revision>469</cp:revision>
  <dcterms:created xsi:type="dcterms:W3CDTF">2014-04-17T20:05:08Z</dcterms:created>
  <dcterms:modified xsi:type="dcterms:W3CDTF">2014-09-23T16:44:04Z</dcterms:modified>
</cp:coreProperties>
</file>