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84" r:id="rId4"/>
    <p:sldId id="257" r:id="rId5"/>
    <p:sldId id="285" r:id="rId6"/>
    <p:sldId id="258" r:id="rId7"/>
    <p:sldId id="286" r:id="rId8"/>
    <p:sldId id="264" r:id="rId9"/>
    <p:sldId id="280" r:id="rId10"/>
    <p:sldId id="276" r:id="rId11"/>
    <p:sldId id="277" r:id="rId12"/>
    <p:sldId id="278" r:id="rId13"/>
    <p:sldId id="287" r:id="rId14"/>
    <p:sldId id="281" r:id="rId15"/>
    <p:sldId id="288" r:id="rId16"/>
    <p:sldId id="282" r:id="rId17"/>
    <p:sldId id="289" r:id="rId18"/>
    <p:sldId id="290" r:id="rId19"/>
    <p:sldId id="292" r:id="rId20"/>
    <p:sldId id="291" r:id="rId21"/>
    <p:sldId id="293" r:id="rId22"/>
    <p:sldId id="294" r:id="rId23"/>
    <p:sldId id="295" r:id="rId24"/>
    <p:sldId id="296" r:id="rId25"/>
    <p:sldId id="297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0F6DD-3EB2-4743-A3A7-787F39F67853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33031-3332-4BA3-8179-D6F9F5595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59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3031-3332-4BA3-8179-D6F9F5595AB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41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29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63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9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9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76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87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00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05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85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42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90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23F0-398A-43A9-9011-7BCD523E2412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5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Apresentação Conselho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92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1520" y="1700808"/>
            <a:ext cx="2736304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Objetivos de </a:t>
            </a:r>
            <a:r>
              <a:rPr lang="pt-BR" sz="2000" dirty="0" smtClean="0">
                <a:solidFill>
                  <a:schemeClr val="tx1"/>
                </a:solidFill>
              </a:rPr>
              <a:t>Aprendizagem</a:t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 do Programa</a:t>
            </a:r>
          </a:p>
          <a:p>
            <a:pPr algn="ctr"/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alinhados à missão </a:t>
            </a:r>
            <a:r>
              <a:rPr lang="pt-BR" sz="1600" dirty="0">
                <a:solidFill>
                  <a:schemeClr val="tx1"/>
                </a:solidFill>
              </a:rPr>
              <a:t>e </a:t>
            </a:r>
            <a:r>
              <a:rPr lang="pt-BR" sz="1600" dirty="0" smtClean="0">
                <a:solidFill>
                  <a:schemeClr val="tx1"/>
                </a:solidFill>
              </a:rPr>
              <a:t>ao decálogo</a:t>
            </a:r>
            <a:endParaRPr lang="pt-BR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autonomia </a:t>
            </a:r>
            <a:r>
              <a:rPr lang="pt-BR" sz="1600" dirty="0">
                <a:solidFill>
                  <a:schemeClr val="tx1"/>
                </a:solidFill>
              </a:rPr>
              <a:t>na aprendizagem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competências </a:t>
            </a:r>
            <a:r>
              <a:rPr lang="pt-BR" sz="1600" dirty="0" err="1" smtClean="0">
                <a:solidFill>
                  <a:schemeClr val="tx1"/>
                </a:solidFill>
              </a:rPr>
              <a:t>socioemocionais</a:t>
            </a:r>
            <a:endParaRPr lang="pt-BR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conteúdo acadêmico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mensuráveis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nível </a:t>
            </a:r>
            <a:r>
              <a:rPr lang="pt-BR" sz="1600" dirty="0">
                <a:solidFill>
                  <a:schemeClr val="tx1"/>
                </a:solidFill>
              </a:rPr>
              <a:t>cognitivo </a:t>
            </a:r>
            <a:r>
              <a:rPr lang="pt-BR" sz="1600" dirty="0" smtClean="0">
                <a:solidFill>
                  <a:schemeClr val="tx1"/>
                </a:solidFill>
              </a:rPr>
              <a:t>adequado</a:t>
            </a:r>
            <a:endParaRPr lang="pt-BR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diferentes </a:t>
            </a:r>
            <a:r>
              <a:rPr lang="pt-BR" sz="1600" dirty="0">
                <a:solidFill>
                  <a:schemeClr val="tx1"/>
                </a:solidFill>
              </a:rPr>
              <a:t>opções de </a:t>
            </a:r>
            <a:r>
              <a:rPr lang="pt-BR" sz="1600" dirty="0" smtClean="0">
                <a:solidFill>
                  <a:schemeClr val="tx1"/>
                </a:solidFill>
              </a:rPr>
              <a:t>carreira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203848" y="1700808"/>
            <a:ext cx="2808312" cy="4745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Objetivos de </a:t>
            </a:r>
            <a:r>
              <a:rPr lang="pt-BR" sz="2000" dirty="0" smtClean="0">
                <a:solidFill>
                  <a:schemeClr val="tx1"/>
                </a:solidFill>
              </a:rPr>
              <a:t>Aprendizagem</a:t>
            </a:r>
          </a:p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smtClean="0">
                <a:solidFill>
                  <a:schemeClr val="tx1"/>
                </a:solidFill>
              </a:rPr>
              <a:t>das </a:t>
            </a:r>
            <a:r>
              <a:rPr lang="pt-BR" sz="2000" dirty="0" smtClean="0">
                <a:solidFill>
                  <a:schemeClr val="tx1"/>
                </a:solidFill>
              </a:rPr>
              <a:t>Disciplinas</a:t>
            </a:r>
          </a:p>
          <a:p>
            <a:pPr algn="ctr"/>
            <a:endParaRPr lang="pt-BR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alinhados </a:t>
            </a:r>
            <a:r>
              <a:rPr lang="pt-BR" sz="1600" dirty="0">
                <a:solidFill>
                  <a:schemeClr val="tx1"/>
                </a:solidFill>
              </a:rPr>
              <a:t>aos objetivos do </a:t>
            </a:r>
            <a:r>
              <a:rPr lang="pt-BR" sz="1600" dirty="0" smtClean="0">
                <a:solidFill>
                  <a:schemeClr val="tx1"/>
                </a:solidFill>
              </a:rPr>
              <a:t>programa</a:t>
            </a: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m</a:t>
            </a:r>
            <a:r>
              <a:rPr lang="pt-BR" sz="1600" dirty="0" smtClean="0">
                <a:solidFill>
                  <a:schemeClr val="tx1"/>
                </a:solidFill>
              </a:rPr>
              <a:t>ensuráveis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nível </a:t>
            </a:r>
            <a:r>
              <a:rPr lang="pt-BR" sz="1600" dirty="0">
                <a:solidFill>
                  <a:schemeClr val="tx1"/>
                </a:solidFill>
              </a:rPr>
              <a:t>cognitivo </a:t>
            </a:r>
            <a:r>
              <a:rPr lang="pt-BR" sz="1600" dirty="0" smtClean="0">
                <a:solidFill>
                  <a:schemeClr val="tx1"/>
                </a:solidFill>
              </a:rPr>
              <a:t>adequado</a:t>
            </a: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2753072" cy="4745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Conteúdo</a:t>
            </a:r>
          </a:p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Acadêmico</a:t>
            </a:r>
          </a:p>
          <a:p>
            <a:pPr algn="ctr"/>
            <a:endParaRPr lang="pt-BR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relevância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rigor acadêmico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Padrões de Excelência: Objetivos e Conteúdos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i="1" dirty="0" smtClean="0"/>
              <a:t>alinhados</a:t>
            </a:r>
            <a:r>
              <a:rPr lang="pt-BR" sz="2400" i="1" dirty="0"/>
              <a:t>, relevantes, bem definidos, compatíveis com desenvolvimento de carreira</a:t>
            </a:r>
            <a:endParaRPr lang="pt-BR" sz="2400" i="1" dirty="0"/>
          </a:p>
        </p:txBody>
      </p:sp>
      <p:sp>
        <p:nvSpPr>
          <p:cNvPr id="21" name="Retângulo 20"/>
          <p:cNvSpPr/>
          <p:nvPr/>
        </p:nvSpPr>
        <p:spPr>
          <a:xfrm>
            <a:off x="3563888" y="4581128"/>
            <a:ext cx="2808312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863543"/>
              </p:ext>
            </p:extLst>
          </p:nvPr>
        </p:nvGraphicFramePr>
        <p:xfrm>
          <a:off x="3707907" y="4725144"/>
          <a:ext cx="25922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"/>
                <a:gridCol w="518457"/>
                <a:gridCol w="518457"/>
                <a:gridCol w="518457"/>
                <a:gridCol w="518457"/>
              </a:tblGrid>
              <a:tr h="252028"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err="1" smtClean="0">
                          <a:solidFill>
                            <a:schemeClr val="tx1"/>
                          </a:solidFill>
                        </a:rPr>
                        <a:t>dn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err="1" smtClean="0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err="1" smtClean="0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err="1" smtClean="0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Seta para a esquerda e para cima 15"/>
          <p:cNvSpPr/>
          <p:nvPr/>
        </p:nvSpPr>
        <p:spPr>
          <a:xfrm>
            <a:off x="4391980" y="5014131"/>
            <a:ext cx="900100" cy="648072"/>
          </a:xfrm>
          <a:prstGeom prst="left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563888" y="5877272"/>
            <a:ext cx="2592288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i="1" dirty="0" smtClean="0"/>
              <a:t>* Veja exemplo no anexo</a:t>
            </a: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9415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Docente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9552" y="2636912"/>
            <a:ext cx="3960440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dirty="0" smtClean="0">
                <a:solidFill>
                  <a:schemeClr val="tx1"/>
                </a:solidFill>
              </a:rPr>
              <a:t>Planejamento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9552" y="1556792"/>
            <a:ext cx="813690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dirty="0" smtClean="0">
                <a:solidFill>
                  <a:schemeClr val="tx1"/>
                </a:solidFill>
              </a:rPr>
              <a:t>Engajamento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39552" y="4733528"/>
            <a:ext cx="3960440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dirty="0" smtClean="0">
                <a:solidFill>
                  <a:schemeClr val="tx1"/>
                </a:solidFill>
              </a:rPr>
              <a:t>Dinâmicas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16016" y="2636912"/>
            <a:ext cx="3960440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dirty="0" smtClean="0">
                <a:solidFill>
                  <a:schemeClr val="tx1"/>
                </a:solidFill>
              </a:rPr>
              <a:t>Avaliação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716016" y="4733528"/>
            <a:ext cx="3960440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dirty="0" smtClean="0">
                <a:solidFill>
                  <a:schemeClr val="tx1"/>
                </a:solidFill>
              </a:rPr>
              <a:t>Feedback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458268" y="1700808"/>
            <a:ext cx="6074171" cy="648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 smtClean="0">
                <a:solidFill>
                  <a:schemeClr val="tx1"/>
                </a:solidFill>
              </a:rPr>
              <a:t>aprimoramento contínuo do repertório acadêmico e das práticas pedagógicas, com base nas evidências do aprendizado</a:t>
            </a:r>
            <a:endParaRPr lang="pt-BR" sz="1600" i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83568" y="3284985"/>
            <a:ext cx="3672408" cy="1224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alinhamento entre objetivos, dinâmicas e avaliações;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c</a:t>
            </a:r>
            <a:r>
              <a:rPr lang="pt-BR" sz="1600" i="1" dirty="0" smtClean="0">
                <a:solidFill>
                  <a:schemeClr val="tx1"/>
                </a:solidFill>
              </a:rPr>
              <a:t>onsidera contexto dos alunos; compartilhado e compreendido pelos alunos;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detalhado; rigor acadêmico</a:t>
            </a:r>
          </a:p>
          <a:p>
            <a:pPr algn="ctr"/>
            <a:endParaRPr lang="pt-BR" sz="1600" i="1" dirty="0">
              <a:solidFill>
                <a:schemeClr val="tx1"/>
              </a:solidFill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Padrões de Excelência: Corpo Docente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i="1" dirty="0" smtClean="0"/>
              <a:t>engajados</a:t>
            </a:r>
            <a:r>
              <a:rPr lang="pt-BR" sz="2400" i="1" dirty="0"/>
              <a:t>, focados na excelência em ensino</a:t>
            </a:r>
            <a:endParaRPr lang="pt-BR" sz="2400" i="1" dirty="0"/>
          </a:p>
        </p:txBody>
      </p:sp>
      <p:sp>
        <p:nvSpPr>
          <p:cNvPr id="16" name="Retângulo 15"/>
          <p:cNvSpPr/>
          <p:nvPr/>
        </p:nvSpPr>
        <p:spPr>
          <a:xfrm>
            <a:off x="683568" y="5229201"/>
            <a:ext cx="3672408" cy="1224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favorecem aprendizagem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favorecem engajamento dos alunos no processo de aprendizagem</a:t>
            </a:r>
            <a:endParaRPr lang="pt-BR" sz="1600" i="1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932040" y="5229201"/>
            <a:ext cx="3672408" cy="1224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formativo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frequência e profundidade adequadas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solidFill>
                  <a:schemeClr val="tx1"/>
                </a:solidFill>
              </a:rPr>
              <a:t>p</a:t>
            </a:r>
            <a:r>
              <a:rPr lang="pt-BR" sz="1600" i="1" dirty="0" smtClean="0">
                <a:solidFill>
                  <a:schemeClr val="tx1"/>
                </a:solidFill>
              </a:rPr>
              <a:t>ara aluno compreender e superar dificuldades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932040" y="3140968"/>
            <a:ext cx="3672408" cy="1224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solidFill>
                  <a:schemeClr val="tx1"/>
                </a:solidFill>
              </a:rPr>
              <a:t>c</a:t>
            </a:r>
            <a:r>
              <a:rPr lang="pt-BR" sz="1600" i="1" dirty="0" smtClean="0">
                <a:solidFill>
                  <a:schemeClr val="tx1"/>
                </a:solidFill>
              </a:rPr>
              <a:t>ritérios </a:t>
            </a:r>
            <a:r>
              <a:rPr lang="pt-BR" sz="1600" i="1" dirty="0">
                <a:solidFill>
                  <a:schemeClr val="tx1"/>
                </a:solidFill>
              </a:rPr>
              <a:t>de avaliação claros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produz evidências da efetiva aprendizagem dos alunos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solidFill>
                  <a:schemeClr val="tx1"/>
                </a:solidFill>
              </a:rPr>
              <a:t>n</a:t>
            </a:r>
            <a:r>
              <a:rPr lang="pt-BR" sz="1600" i="1" dirty="0" smtClean="0">
                <a:solidFill>
                  <a:schemeClr val="tx1"/>
                </a:solidFill>
              </a:rPr>
              <a:t>íveis cognitivos coerentes com objetivos</a:t>
            </a:r>
          </a:p>
        </p:txBody>
      </p:sp>
    </p:spTree>
    <p:extLst>
      <p:ext uri="{BB962C8B-B14F-4D97-AF65-F5344CB8AC3E}">
        <p14:creationId xmlns:p14="http://schemas.microsoft.com/office/powerpoint/2010/main" val="1908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1520" y="2636912"/>
            <a:ext cx="4104456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Engajamento do Aluno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27879" y="2636912"/>
            <a:ext cx="4104456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Evasão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Padrões de Excelência: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b="1" dirty="0" smtClean="0">
                <a:solidFill>
                  <a:srgbClr val="C00000"/>
                </a:solidFill>
              </a:rPr>
              <a:t>Experiências de Aprendizagem dos Alunos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b="1" dirty="0" smtClean="0">
                <a:solidFill>
                  <a:srgbClr val="C00000"/>
                </a:solidFill>
              </a:rPr>
              <a:t/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i="1" dirty="0" err="1" smtClean="0"/>
              <a:t>alunos</a:t>
            </a:r>
            <a:r>
              <a:rPr lang="pt-BR" sz="2400" i="1" dirty="0" smtClean="0"/>
              <a:t> </a:t>
            </a:r>
            <a:r>
              <a:rPr lang="pt-BR" sz="2400" i="1" dirty="0"/>
              <a:t>engajados, dentro e fora da sala de aula;</a:t>
            </a:r>
            <a:br>
              <a:rPr lang="pt-BR" sz="2400" i="1" dirty="0"/>
            </a:br>
            <a:r>
              <a:rPr lang="pt-BR" sz="2400" i="1" dirty="0"/>
              <a:t>evasão próxima a zero</a:t>
            </a:r>
            <a:endParaRPr lang="pt-BR" sz="2400" i="1" dirty="0"/>
          </a:p>
        </p:txBody>
      </p:sp>
      <p:sp>
        <p:nvSpPr>
          <p:cNvPr id="9" name="Retângulo 8"/>
          <p:cNvSpPr/>
          <p:nvPr/>
        </p:nvSpPr>
        <p:spPr>
          <a:xfrm>
            <a:off x="467544" y="3501009"/>
            <a:ext cx="3672408" cy="2664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Alunos motivados para as atividades de ensino e aprendizagem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Participar de atividades extracurriculares, que fortalecem sua relação com o conhecimento e contribuam em seu desenvolvimento</a:t>
            </a:r>
            <a:endParaRPr lang="pt-BR" sz="1600" i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743903" y="3476279"/>
            <a:ext cx="3672408" cy="2664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Alcançar taxa de evasão próxima de zero, sem comprometimento do aprendizado e do nível de exigência previsto pelo Insper</a:t>
            </a:r>
            <a:endParaRPr lang="pt-BR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de Atuação do DEA</a:t>
            </a:r>
          </a:p>
          <a:p>
            <a:r>
              <a:rPr lang="pt-BR" dirty="0" smtClean="0"/>
              <a:t>Atuação do DEA: Garantia da Excelência</a:t>
            </a:r>
          </a:p>
          <a:p>
            <a:pPr lvl="1"/>
            <a:r>
              <a:rPr lang="pt-BR" dirty="0" smtClean="0"/>
              <a:t>Padrões de Excelência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Avaliação da Aprendizagem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Diagnóstico, Reporte e Plano de Ação</a:t>
            </a:r>
          </a:p>
          <a:p>
            <a:pPr lvl="1"/>
            <a:r>
              <a:rPr lang="pt-BR" dirty="0" smtClean="0"/>
              <a:t>Desenvolvimento do Corpo Docente</a:t>
            </a:r>
            <a:endParaRPr lang="pt-BR" dirty="0" smtClean="0"/>
          </a:p>
          <a:p>
            <a:pPr lvl="1"/>
            <a:r>
              <a:rPr lang="pt-BR" dirty="0" smtClean="0"/>
              <a:t>Inovação</a:t>
            </a:r>
          </a:p>
          <a:p>
            <a:r>
              <a:rPr lang="pt-BR" dirty="0"/>
              <a:t>Status e </a:t>
            </a:r>
            <a:r>
              <a:rPr lang="pt-BR" dirty="0" smtClean="0"/>
              <a:t>Metas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8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Avaliação da Aprendizagem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b="1" dirty="0" smtClean="0">
                <a:solidFill>
                  <a:srgbClr val="C00000"/>
                </a:solidFill>
              </a:rPr>
              <a:t/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000" i="1" dirty="0"/>
              <a:t>A avaliação da aprendizagem se dá de forma independente. Compara a prática frente aos padrões de </a:t>
            </a:r>
            <a:r>
              <a:rPr lang="pt-BR" sz="2000" i="1" dirty="0" smtClean="0"/>
              <a:t>excelência.</a:t>
            </a:r>
            <a:br>
              <a:rPr lang="pt-BR" sz="2000" i="1" dirty="0" smtClean="0"/>
            </a:br>
            <a:r>
              <a:rPr lang="pt-BR" sz="2000" i="1" dirty="0" smtClean="0"/>
              <a:t>Utiliza </a:t>
            </a:r>
            <a:r>
              <a:rPr lang="pt-BR" sz="2000" i="1" dirty="0"/>
              <a:t>diferentes indicadores e formas de avaliação</a:t>
            </a:r>
            <a:r>
              <a:rPr lang="pt-BR" sz="2000" i="1" dirty="0" smtClean="0"/>
              <a:t>.</a:t>
            </a:r>
            <a:endParaRPr lang="pt-BR" sz="1800" i="1" dirty="0">
              <a:solidFill>
                <a:srgbClr val="C00000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48103"/>
              </p:ext>
            </p:extLst>
          </p:nvPr>
        </p:nvGraphicFramePr>
        <p:xfrm>
          <a:off x="467544" y="2275969"/>
          <a:ext cx="8064897" cy="432138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70178"/>
                <a:gridCol w="2018434"/>
                <a:gridCol w="3388612"/>
                <a:gridCol w="1287673"/>
              </a:tblGrid>
              <a:tr h="5112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Standards</a:t>
                      </a:r>
                      <a:endParaRPr lang="pt-BR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Tópicos</a:t>
                      </a:r>
                      <a:endParaRPr lang="pt-BR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Forma de </a:t>
                      </a:r>
                      <a:r>
                        <a:rPr lang="pt-BR" sz="18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Avaliação</a:t>
                      </a:r>
                      <a:endParaRPr lang="pt-BR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Periodicidade</a:t>
                      </a:r>
                      <a:endParaRPr lang="pt-BR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93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Resultado</a:t>
                      </a:r>
                      <a:endParaRPr lang="pt-B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Aprendizado</a:t>
                      </a:r>
                      <a:endParaRPr lang="pt-B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Instrumentos/Rubrics (validados pelo DEA)</a:t>
                      </a:r>
                      <a:endParaRPr lang="pt-B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Anual</a:t>
                      </a:r>
                      <a:endParaRPr lang="pt-B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086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Objetivos e Conteúdos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Objetivos dos Programas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Parecer  DEA</a:t>
                      </a: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 e Especialistas Externos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Triênio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2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Objetivos </a:t>
                      </a:r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da</a:t>
                      </a:r>
                      <a:r>
                        <a:rPr lang="pt-BR" sz="1100" b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 Disciplinas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Parecer</a:t>
                      </a:r>
                      <a:r>
                        <a:rPr lang="pt-BR" sz="1100" b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DEA/ Matriz de alinhamento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Triênio/ Em caso de alteração</a:t>
                      </a:r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Conteúdo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Parecer de Especialistas internos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Triênio/</a:t>
                      </a:r>
                      <a:r>
                        <a:rPr lang="pt-BR" sz="1100" b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Em caso de alteração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2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Corpo Docente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Critérios</a:t>
                      </a: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de Excelência em Ensino </a:t>
                      </a:r>
                    </a:p>
                    <a:p>
                      <a:pPr algn="ctr" fontAlgn="b"/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(P/D/A/F)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Avaliação</a:t>
                      </a: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Institucional; Planos de aula; Observação de Aula; Avaliação dos Alunos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Anual/ Ad hoc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44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Engajamento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Autoavaliação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Anual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08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Experiência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Engajamento do aluno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Pesquisa</a:t>
                      </a: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quantitativa e qualitativa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Anual</a:t>
                      </a:r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44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Taxa de </a:t>
                      </a:r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evasão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Dados</a:t>
                      </a: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de sistema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Anual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2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de Atuação do DEA</a:t>
            </a:r>
          </a:p>
          <a:p>
            <a:r>
              <a:rPr lang="pt-BR" dirty="0" smtClean="0"/>
              <a:t>Atuação do DEA: Garantia da Excelência</a:t>
            </a:r>
          </a:p>
          <a:p>
            <a:pPr lvl="1"/>
            <a:r>
              <a:rPr lang="pt-BR" dirty="0" smtClean="0"/>
              <a:t>Padrões de Excelência</a:t>
            </a:r>
          </a:p>
          <a:p>
            <a:pPr lvl="1"/>
            <a:r>
              <a:rPr lang="pt-BR" dirty="0" smtClean="0"/>
              <a:t>Avaliação da Aprendizagem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Diagnóstico, Reporte e Plano de Ação</a:t>
            </a:r>
          </a:p>
          <a:p>
            <a:pPr lvl="1"/>
            <a:r>
              <a:rPr lang="pt-BR" dirty="0" smtClean="0"/>
              <a:t>Desenvolvimento do Corpo Docente</a:t>
            </a:r>
            <a:endParaRPr lang="pt-BR" dirty="0" smtClean="0"/>
          </a:p>
          <a:p>
            <a:pPr lvl="1"/>
            <a:r>
              <a:rPr lang="pt-BR" dirty="0" smtClean="0"/>
              <a:t>Inovação</a:t>
            </a:r>
          </a:p>
          <a:p>
            <a:r>
              <a:rPr lang="pt-BR" dirty="0"/>
              <a:t>Status e </a:t>
            </a:r>
            <a:r>
              <a:rPr lang="pt-BR" dirty="0" smtClean="0"/>
              <a:t>Metas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8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Diagnóstico, Plano de Ação, </a:t>
            </a:r>
            <a:r>
              <a:rPr lang="pt-BR" sz="2400" b="1" dirty="0" smtClean="0">
                <a:solidFill>
                  <a:srgbClr val="C00000"/>
                </a:solidFill>
              </a:rPr>
              <a:t>Reporte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dirty="0" smtClean="0">
                <a:solidFill>
                  <a:srgbClr val="00B050"/>
                </a:solidFill>
              </a:rPr>
              <a:t>Parágrafo síntese</a:t>
            </a:r>
            <a:endParaRPr lang="pt-BR" sz="2400" dirty="0">
              <a:solidFill>
                <a:srgbClr val="00B050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35552"/>
              </p:ext>
            </p:extLst>
          </p:nvPr>
        </p:nvGraphicFramePr>
        <p:xfrm>
          <a:off x="1524000" y="1268759"/>
          <a:ext cx="6096000" cy="511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776554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GAPS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Melhores </a:t>
                      </a:r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 Práticas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83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0" dirty="0" smtClean="0"/>
                        <a:t> Diagnosticar e fazer plano de ação em acordo com as coordenações.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0" dirty="0" smtClean="0"/>
                        <a:t>Compreender</a:t>
                      </a:r>
                      <a:r>
                        <a:rPr lang="pt-BR" b="0" baseline="0" dirty="0" smtClean="0"/>
                        <a:t> a situação.</a:t>
                      </a:r>
                      <a:r>
                        <a:rPr lang="pt-BR" b="0" dirty="0" smtClean="0"/>
                        <a:t> Verificar a possibilidade de transferir para outras disciplinas/programas. Se</a:t>
                      </a:r>
                      <a:r>
                        <a:rPr lang="pt-BR" b="0" baseline="0" dirty="0" smtClean="0"/>
                        <a:t> for o caso</a:t>
                      </a:r>
                      <a:r>
                        <a:rPr lang="pt-BR" b="0" dirty="0" smtClean="0"/>
                        <a:t>, fazer a difusão.</a:t>
                      </a:r>
                      <a:endParaRPr lang="pt-B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5123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de Atuação do DEA</a:t>
            </a:r>
          </a:p>
          <a:p>
            <a:r>
              <a:rPr lang="pt-BR" dirty="0" smtClean="0"/>
              <a:t>Atuação do DEA: Garantia da Excelência</a:t>
            </a:r>
          </a:p>
          <a:p>
            <a:pPr lvl="1"/>
            <a:r>
              <a:rPr lang="pt-BR" dirty="0" smtClean="0"/>
              <a:t>Padrões de Excelência</a:t>
            </a:r>
          </a:p>
          <a:p>
            <a:pPr lvl="1"/>
            <a:r>
              <a:rPr lang="pt-BR" dirty="0" smtClean="0"/>
              <a:t>Avaliação da Aprendizagem</a:t>
            </a:r>
            <a:endParaRPr lang="pt-BR" dirty="0" smtClean="0"/>
          </a:p>
          <a:p>
            <a:pPr lvl="1"/>
            <a:r>
              <a:rPr lang="pt-BR" dirty="0" smtClean="0"/>
              <a:t>Diagnóstico, Reporte e Plano de Ação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Desenvolvimento do Corpo Docente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Inovação</a:t>
            </a:r>
          </a:p>
          <a:p>
            <a:r>
              <a:rPr lang="pt-BR" dirty="0"/>
              <a:t>Status e </a:t>
            </a:r>
            <a:r>
              <a:rPr lang="pt-BR" dirty="0" smtClean="0"/>
              <a:t>Metas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8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Desenvolvimento do Corpo Docente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b="1" dirty="0">
                <a:solidFill>
                  <a:srgbClr val="C00000"/>
                </a:solidFill>
              </a:rPr>
              <a:t/>
            </a:r>
            <a:br>
              <a:rPr lang="pt-BR" sz="2400" b="1" dirty="0">
                <a:solidFill>
                  <a:srgbClr val="C00000"/>
                </a:solidFill>
              </a:rPr>
            </a:br>
            <a:r>
              <a:rPr lang="pt-BR" sz="2400" i="1" dirty="0" smtClean="0">
                <a:solidFill>
                  <a:srgbClr val="00B050"/>
                </a:solidFill>
              </a:rPr>
              <a:t>Parágrafo-síntese</a:t>
            </a:r>
            <a:endParaRPr lang="pt-BR" sz="2000" i="1" dirty="0">
              <a:solidFill>
                <a:srgbClr val="00B050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78664"/>
              </p:ext>
            </p:extLst>
          </p:nvPr>
        </p:nvGraphicFramePr>
        <p:xfrm>
          <a:off x="503549" y="2020434"/>
          <a:ext cx="8136903" cy="43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01"/>
                <a:gridCol w="2712301"/>
                <a:gridCol w="2712301"/>
              </a:tblGrid>
              <a:tr h="602492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Nível Institucional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Nível de Família de Programas 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Nível Individual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8402"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Promover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Seminários e workshops de alcance geral </a:t>
                      </a:r>
                      <a:endParaRPr lang="pt-BR" sz="160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Ofertar </a:t>
                      </a:r>
                      <a:r>
                        <a:rPr lang="pt-BR" sz="1600" dirty="0" smtClean="0"/>
                        <a:t>módulos do Program</a:t>
                      </a:r>
                      <a:r>
                        <a:rPr lang="pt-BR" sz="1600" baseline="0" dirty="0" smtClean="0"/>
                        <a:t>a de </a:t>
                      </a:r>
                      <a:r>
                        <a:rPr lang="pt-BR" sz="1600" dirty="0" smtClean="0"/>
                        <a:t>Formação e Aperfeiçoamento do Corpo </a:t>
                      </a:r>
                      <a:r>
                        <a:rPr lang="pt-BR" sz="1600" dirty="0" smtClean="0"/>
                        <a:t>Docente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Montar  </a:t>
                      </a:r>
                      <a:r>
                        <a:rPr lang="pt-BR" sz="1600" dirty="0" smtClean="0"/>
                        <a:t>site do DEA – espaço permanente de formação com disponibilização de </a:t>
                      </a:r>
                      <a:r>
                        <a:rPr lang="pt-BR" sz="1600" dirty="0" smtClean="0"/>
                        <a:t>conteúdos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600" dirty="0" smtClean="0"/>
                        <a:t>Realizar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Seminários e Workshops sob demanda das coordenações acadêmicas, inclusive a partir do processo de garantia da qualidade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Identificar necessidades de desenvolvimento em reuniões de planejamento com as coordenações 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pt-BR" sz="160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Desenvolver</a:t>
                      </a:r>
                      <a:r>
                        <a:rPr lang="pt-BR" sz="1600" baseline="0" dirty="0" smtClean="0"/>
                        <a:t> e avaliar</a:t>
                      </a:r>
                      <a:r>
                        <a:rPr lang="pt-BR" sz="1600" dirty="0" smtClean="0"/>
                        <a:t> ações de</a:t>
                      </a:r>
                      <a:r>
                        <a:rPr lang="pt-BR" sz="1600" baseline="0" dirty="0" smtClean="0"/>
                        <a:t> formação individuais de professores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1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de Atuação do DEA</a:t>
            </a:r>
          </a:p>
          <a:p>
            <a:r>
              <a:rPr lang="pt-BR" dirty="0" smtClean="0"/>
              <a:t>Atuação do DEA: Garantia da Excelência</a:t>
            </a:r>
          </a:p>
          <a:p>
            <a:pPr lvl="1"/>
            <a:r>
              <a:rPr lang="pt-BR" dirty="0" smtClean="0"/>
              <a:t>Padrões de Excelência</a:t>
            </a:r>
          </a:p>
          <a:p>
            <a:pPr lvl="1"/>
            <a:r>
              <a:rPr lang="pt-BR" dirty="0" smtClean="0"/>
              <a:t>Avaliação da Aprendizagem</a:t>
            </a:r>
            <a:endParaRPr lang="pt-BR" dirty="0" smtClean="0"/>
          </a:p>
          <a:p>
            <a:pPr lvl="1"/>
            <a:r>
              <a:rPr lang="pt-BR" dirty="0" smtClean="0"/>
              <a:t>Diagnóstico, Reporte e Plano de Ação</a:t>
            </a:r>
          </a:p>
          <a:p>
            <a:pPr lvl="1"/>
            <a:r>
              <a:rPr lang="pt-BR" dirty="0" smtClean="0"/>
              <a:t>Desenvolvimento do Corpo Docente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Inovação</a:t>
            </a:r>
          </a:p>
          <a:p>
            <a:r>
              <a:rPr lang="pt-BR" dirty="0"/>
              <a:t>Status e </a:t>
            </a:r>
            <a:r>
              <a:rPr lang="pt-BR" dirty="0" smtClean="0"/>
              <a:t>Metas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0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de Atuação do DEA</a:t>
            </a:r>
          </a:p>
          <a:p>
            <a:r>
              <a:rPr lang="pt-BR" dirty="0" smtClean="0"/>
              <a:t>Atuação do DEA: Garantia da Excelência</a:t>
            </a:r>
          </a:p>
          <a:p>
            <a:pPr lvl="1"/>
            <a:r>
              <a:rPr lang="pt-BR" dirty="0" smtClean="0"/>
              <a:t>Padrões de Excelência</a:t>
            </a:r>
          </a:p>
          <a:p>
            <a:pPr lvl="1"/>
            <a:r>
              <a:rPr lang="pt-BR" dirty="0" smtClean="0"/>
              <a:t>Avaliação da Aprendizagem</a:t>
            </a:r>
            <a:endParaRPr lang="pt-BR" dirty="0" smtClean="0"/>
          </a:p>
          <a:p>
            <a:pPr lvl="1"/>
            <a:r>
              <a:rPr lang="pt-BR" dirty="0" smtClean="0"/>
              <a:t>Diagnóstico, Reporte e Plano de Ação</a:t>
            </a:r>
          </a:p>
          <a:p>
            <a:pPr lvl="1"/>
            <a:r>
              <a:rPr lang="pt-BR" dirty="0" smtClean="0"/>
              <a:t>Desenvolvimento do Corpo Docente</a:t>
            </a:r>
            <a:endParaRPr lang="pt-BR" dirty="0" smtClean="0"/>
          </a:p>
          <a:p>
            <a:pPr lvl="1"/>
            <a:r>
              <a:rPr lang="pt-BR" dirty="0" smtClean="0"/>
              <a:t>Inovação</a:t>
            </a:r>
          </a:p>
          <a:p>
            <a:r>
              <a:rPr lang="pt-BR" dirty="0"/>
              <a:t>Status e </a:t>
            </a:r>
            <a:r>
              <a:rPr lang="pt-BR" dirty="0" smtClean="0"/>
              <a:t>Metas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4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Inovação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b="1" dirty="0">
                <a:solidFill>
                  <a:srgbClr val="C00000"/>
                </a:solidFill>
              </a:rPr>
              <a:t/>
            </a:r>
            <a:br>
              <a:rPr lang="pt-BR" sz="2400" b="1" dirty="0">
                <a:solidFill>
                  <a:srgbClr val="C00000"/>
                </a:solidFill>
              </a:rPr>
            </a:br>
            <a:r>
              <a:rPr lang="pt-BR" sz="2400" i="1" dirty="0" smtClean="0">
                <a:solidFill>
                  <a:srgbClr val="00B050"/>
                </a:solidFill>
              </a:rPr>
              <a:t>Parágrafo-síntese</a:t>
            </a:r>
            <a:endParaRPr lang="pt-BR" sz="2000" i="1" dirty="0">
              <a:solidFill>
                <a:srgbClr val="00B050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85892"/>
              </p:ext>
            </p:extLst>
          </p:nvPr>
        </p:nvGraphicFramePr>
        <p:xfrm>
          <a:off x="553589" y="2132856"/>
          <a:ext cx="8147247" cy="424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749"/>
                <a:gridCol w="2715749"/>
                <a:gridCol w="2715749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Apoiar 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de inovação e 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melhoria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Pesquisar e divulgar tendências em ensino e aprendizagem</a:t>
                      </a:r>
                      <a:endParaRPr lang="pt-B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Gerar conhecimento</a:t>
                      </a:r>
                      <a:endParaRPr lang="pt-B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6772">
                <a:tc>
                  <a:txBody>
                    <a:bodyPr/>
                    <a:lstStyle/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smtClean="0"/>
                        <a:t>Acompanhar as inovações e ações de </a:t>
                      </a:r>
                      <a:r>
                        <a:rPr lang="pt-BR" sz="1600" dirty="0" smtClean="0"/>
                        <a:t>melhoria</a:t>
                      </a:r>
                    </a:p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smtClean="0"/>
                        <a:t>Mensurar </a:t>
                      </a:r>
                      <a:r>
                        <a:rPr lang="pt-BR" sz="1600" dirty="0" smtClean="0"/>
                        <a:t>os </a:t>
                      </a:r>
                      <a:r>
                        <a:rPr lang="pt-BR" sz="1600" dirty="0" smtClean="0"/>
                        <a:t>resultados</a:t>
                      </a:r>
                    </a:p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smtClean="0"/>
                        <a:t>Registrar</a:t>
                      </a:r>
                      <a:r>
                        <a:rPr lang="pt-BR" sz="1600" dirty="0" smtClean="0"/>
                        <a:t>, tornar explícito e compartilhar o conhecimento gerado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smtClean="0"/>
                        <a:t>Realizar </a:t>
                      </a:r>
                      <a:r>
                        <a:rPr lang="pt-BR" sz="1600" dirty="0" smtClean="0"/>
                        <a:t>benchmarking</a:t>
                      </a:r>
                    </a:p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smtClean="0"/>
                        <a:t>Organizar </a:t>
                      </a:r>
                      <a:r>
                        <a:rPr lang="pt-BR" sz="1600" dirty="0" smtClean="0"/>
                        <a:t>seminários com especialistas nacionais e </a:t>
                      </a:r>
                      <a:r>
                        <a:rPr lang="pt-BR" sz="1600" dirty="0" smtClean="0"/>
                        <a:t>internacionais</a:t>
                      </a:r>
                    </a:p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smtClean="0"/>
                        <a:t>Visitar </a:t>
                      </a:r>
                      <a:r>
                        <a:rPr lang="pt-BR" sz="1600" dirty="0" smtClean="0"/>
                        <a:t>outras </a:t>
                      </a:r>
                      <a:r>
                        <a:rPr lang="pt-BR" sz="1600" dirty="0" smtClean="0"/>
                        <a:t>escolas</a:t>
                      </a:r>
                    </a:p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smtClean="0"/>
                        <a:t>Analisar </a:t>
                      </a:r>
                      <a:r>
                        <a:rPr lang="pt-BR" sz="1600" dirty="0" smtClean="0"/>
                        <a:t>a literatura acadêmica ou da prática pedagógica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err="1" smtClean="0"/>
                        <a:t>Prototipar</a:t>
                      </a:r>
                      <a:r>
                        <a:rPr lang="pt-BR" sz="1600" dirty="0" smtClean="0"/>
                        <a:t> e testar novas estratégias de ensino sempre alinhadas à visão </a:t>
                      </a:r>
                      <a:r>
                        <a:rPr lang="pt-BR" sz="1600" dirty="0" smtClean="0"/>
                        <a:t>educacional</a:t>
                      </a:r>
                    </a:p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smtClean="0"/>
                        <a:t>Conduzir </a:t>
                      </a:r>
                      <a:r>
                        <a:rPr lang="pt-BR" sz="1600" dirty="0" smtClean="0"/>
                        <a:t>experimentos com propósito explícito de aprendizado</a:t>
                      </a:r>
                      <a:r>
                        <a:rPr lang="pt-BR" sz="1600" baseline="0" dirty="0" smtClean="0"/>
                        <a:t> (</a:t>
                      </a:r>
                      <a:r>
                        <a:rPr lang="pt-BR" sz="1600" baseline="0" dirty="0" err="1" smtClean="0"/>
                        <a:t>ex</a:t>
                      </a:r>
                      <a:r>
                        <a:rPr lang="pt-BR" sz="1600" baseline="0" dirty="0" smtClean="0"/>
                        <a:t>: Coursera)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8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de Atuação do DEA</a:t>
            </a:r>
          </a:p>
          <a:p>
            <a:r>
              <a:rPr lang="pt-BR" dirty="0" smtClean="0"/>
              <a:t>Atuação do DEA: Garantia da Excelência</a:t>
            </a:r>
          </a:p>
          <a:p>
            <a:pPr lvl="1"/>
            <a:r>
              <a:rPr lang="pt-BR" dirty="0" smtClean="0"/>
              <a:t>Padrões de Excelência</a:t>
            </a:r>
          </a:p>
          <a:p>
            <a:pPr lvl="1"/>
            <a:r>
              <a:rPr lang="pt-BR" dirty="0" smtClean="0"/>
              <a:t>Avaliação da Aprendizagem</a:t>
            </a:r>
            <a:endParaRPr lang="pt-BR" dirty="0" smtClean="0"/>
          </a:p>
          <a:p>
            <a:pPr lvl="1"/>
            <a:r>
              <a:rPr lang="pt-BR" dirty="0" smtClean="0"/>
              <a:t>Diagnóstico, Reporte e Plano de Ação</a:t>
            </a:r>
          </a:p>
          <a:p>
            <a:pPr lvl="1"/>
            <a:r>
              <a:rPr lang="pt-BR" dirty="0" smtClean="0"/>
              <a:t>Desenvolvimento do Corpo Docente</a:t>
            </a:r>
            <a:endParaRPr lang="pt-BR" dirty="0" smtClean="0"/>
          </a:p>
          <a:p>
            <a:pPr lvl="1"/>
            <a:r>
              <a:rPr lang="pt-BR" dirty="0" smtClean="0"/>
              <a:t>Inovação</a:t>
            </a:r>
          </a:p>
          <a:p>
            <a:r>
              <a:rPr lang="pt-BR" dirty="0">
                <a:solidFill>
                  <a:srgbClr val="FF0000"/>
                </a:solidFill>
              </a:rPr>
              <a:t>Status e </a:t>
            </a:r>
            <a:r>
              <a:rPr lang="pt-BR" dirty="0" smtClean="0">
                <a:solidFill>
                  <a:srgbClr val="FF0000"/>
                </a:solidFill>
              </a:rPr>
              <a:t>Metas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5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67741"/>
              </p:ext>
            </p:extLst>
          </p:nvPr>
        </p:nvGraphicFramePr>
        <p:xfrm>
          <a:off x="323528" y="836712"/>
          <a:ext cx="8496943" cy="5755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3304"/>
                <a:gridCol w="1885473"/>
                <a:gridCol w="2216594"/>
                <a:gridCol w="2881572"/>
              </a:tblGrid>
              <a:tr h="2162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Dimensões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Onde Estamos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Final de 2016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90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Resultado do Aprendizado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Meta </a:t>
                      </a:r>
                      <a:r>
                        <a:rPr lang="pt-BR" sz="140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institucional </a:t>
                      </a:r>
                      <a:r>
                        <a:rPr lang="pt-BR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pt-BR" sz="14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Assessment</a:t>
                      </a:r>
                      <a:r>
                        <a:rPr lang="pt-BR" sz="140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Dados </a:t>
                      </a:r>
                      <a:r>
                        <a:rPr lang="pt-BR" sz="14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até 2015 reportados </a:t>
                      </a:r>
                      <a:r>
                        <a:rPr lang="pt-BR" sz="14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às </a:t>
                      </a:r>
                      <a:r>
                        <a:rPr lang="pt-BR" sz="14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coordenações. Oportunidades de aprimoramento na validade e confiabilidade das medições.</a:t>
                      </a:r>
                      <a:endParaRPr lang="pt-BR" sz="1400" b="0" i="0" u="none" strike="noStrike" baseline="0" dirty="0" smtClean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Planos de ação para Graduações, </a:t>
                      </a:r>
                      <a:r>
                        <a:rPr lang="pt-BR" sz="1400" b="0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MBAs</a:t>
                      </a:r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, alguns </a:t>
                      </a:r>
                      <a:r>
                        <a:rPr lang="pt-BR" sz="1400" b="0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Certificates</a:t>
                      </a:r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 e Mestrados, </a:t>
                      </a:r>
                    </a:p>
                    <a:p>
                      <a:pPr algn="ctr" fontAlgn="ctr"/>
                      <a:r>
                        <a:rPr lang="pt-BR" sz="14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com base nas premissas de qualidade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297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Objetivos de Aprendizagem e Conteúdos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Objetivos de aprendizagem -Programas</a:t>
                      </a:r>
                    </a:p>
                    <a:p>
                      <a:pPr algn="ctr"/>
                      <a:endParaRPr lang="pt-BR" sz="1400" dirty="0"/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Em</a:t>
                      </a:r>
                      <a:r>
                        <a:rPr lang="pt-BR" sz="1400" baseline="0" dirty="0" smtClean="0"/>
                        <a:t> processo de análise, com indícios de necessidade de revisão </a:t>
                      </a:r>
                      <a:endParaRPr lang="pt-BR" sz="1400" dirty="0"/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Avaliação e planos de ação para todos os programas, com base nas premissas de qualidade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Objetivos de aprendizagem - Disciplinas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Em coleta de documentos para análise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7461">
                <a:tc vMerge="1">
                  <a:txBody>
                    <a:bodyPr/>
                    <a:lstStyle/>
                    <a:p>
                      <a:pPr algn="ctr" fontAlgn="ctr"/>
                      <a:endParaRPr lang="pt-B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Conteúdos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Alguns programas contam com sistemas de controle, outros não.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Projetos pilotos para famílias</a:t>
                      </a:r>
                      <a:r>
                        <a:rPr lang="pt-BR" sz="14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 de programas ainda sem processo de controle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57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Corpo </a:t>
                      </a:r>
                      <a:r>
                        <a:rPr lang="pt-BR" sz="1400" b="1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Docente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Planejamento, Avaliação, Dinâmicas</a:t>
                      </a:r>
                      <a:r>
                        <a:rPr lang="pt-BR" sz="140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e Feedback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Primeiro ciclo de avaliação</a:t>
                      </a:r>
                      <a:r>
                        <a:rPr lang="pt-BR" sz="14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 finalizado.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Desenvolvimento</a:t>
                      </a:r>
                      <a:r>
                        <a:rPr lang="pt-BR" sz="14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 que permita pelo menos </a:t>
                      </a:r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2/3 do corpo docente com desempenho satisfatório em Planejamento e Avaliação.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5740">
                <a:tc vMerge="1">
                  <a:txBody>
                    <a:bodyPr/>
                    <a:lstStyle/>
                    <a:p>
                      <a:pPr algn="ctr" fontAlgn="ctr"/>
                      <a:endParaRPr lang="pt-B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Engajamento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3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Experiência de Aprendizagem dos estudantes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Engajamento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A desenvolver indicadores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Indicadores prontos para primeira</a:t>
                      </a:r>
                      <a:r>
                        <a:rPr lang="pt-BR" sz="14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coleta de dados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4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Evasão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Dados reportados da Graduação. Em análise na pós-graduação.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Reporte e plano de ação.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Status e Metas: Avaliação do Aprendizado</a:t>
            </a:r>
            <a:endParaRPr lang="pt-BR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2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Status e Metas: Desenvolvimento do Corpo Docente</a:t>
            </a:r>
            <a:endParaRPr lang="pt-BR" sz="2000" i="1" dirty="0">
              <a:solidFill>
                <a:srgbClr val="C0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75601"/>
              </p:ext>
            </p:extLst>
          </p:nvPr>
        </p:nvGraphicFramePr>
        <p:xfrm>
          <a:off x="611559" y="792168"/>
          <a:ext cx="7848873" cy="29042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883"/>
                <a:gridCol w="1741666"/>
                <a:gridCol w="2047532"/>
                <a:gridCol w="2661792"/>
              </a:tblGrid>
              <a:tr h="41747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Dimensões</a:t>
                      </a:r>
                      <a:endParaRPr lang="pt-BR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Onde Estamos</a:t>
                      </a:r>
                      <a:endParaRPr lang="pt-BR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Final de 2016</a:t>
                      </a:r>
                      <a:endParaRPr lang="pt-BR" sz="14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8924">
                <a:tc>
                  <a:txBody>
                    <a:bodyPr/>
                    <a:lstStyle/>
                    <a:p>
                      <a:pPr algn="ctr" fontAlgn="ctr"/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400" b="0" i="0" u="none" strike="noStrike" baseline="0" dirty="0" smtClean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8924">
                <a:tc>
                  <a:txBody>
                    <a:bodyPr/>
                    <a:lstStyle/>
                    <a:p>
                      <a:pPr algn="ctr" fontAlgn="ctr"/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400" b="0" i="0" u="none" strike="noStrike" baseline="0" dirty="0" smtClean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8924">
                <a:tc>
                  <a:txBody>
                    <a:bodyPr/>
                    <a:lstStyle/>
                    <a:p>
                      <a:pPr algn="ctr" fontAlgn="ctr"/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400" b="0" i="0" u="none" strike="noStrike" baseline="0" dirty="0" smtClean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1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Status e Metas: Inovação</a:t>
            </a:r>
            <a:endParaRPr lang="pt-BR" sz="2000" i="1" dirty="0">
              <a:solidFill>
                <a:srgbClr val="C0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29593"/>
              </p:ext>
            </p:extLst>
          </p:nvPr>
        </p:nvGraphicFramePr>
        <p:xfrm>
          <a:off x="611559" y="792168"/>
          <a:ext cx="7848873" cy="29042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883"/>
                <a:gridCol w="1741666"/>
                <a:gridCol w="2047532"/>
                <a:gridCol w="2661792"/>
              </a:tblGrid>
              <a:tr h="41747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Dimensões</a:t>
                      </a:r>
                      <a:endParaRPr lang="pt-BR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Onde Estamos</a:t>
                      </a:r>
                      <a:endParaRPr lang="pt-BR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Final de 2016</a:t>
                      </a:r>
                      <a:endParaRPr lang="pt-BR" sz="14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8924">
                <a:tc>
                  <a:txBody>
                    <a:bodyPr/>
                    <a:lstStyle/>
                    <a:p>
                      <a:pPr algn="ctr" fontAlgn="ctr"/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400" b="0" i="0" u="none" strike="noStrike" baseline="0" dirty="0" smtClean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8924">
                <a:tc>
                  <a:txBody>
                    <a:bodyPr/>
                    <a:lstStyle/>
                    <a:p>
                      <a:pPr algn="ctr" fontAlgn="ctr"/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400" b="0" i="0" u="none" strike="noStrike" baseline="0" dirty="0" smtClean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8924">
                <a:tc>
                  <a:txBody>
                    <a:bodyPr/>
                    <a:lstStyle/>
                    <a:p>
                      <a:pPr algn="ctr" fontAlgn="ctr"/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400" b="0" i="0" u="none" strike="noStrike" baseline="0" dirty="0" smtClean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pt-BR" dirty="0" smtClean="0">
                <a:solidFill>
                  <a:srgbClr val="00B050"/>
                </a:solidFill>
              </a:rPr>
              <a:t>ANEXOS</a:t>
            </a:r>
            <a:br>
              <a:rPr lang="pt-BR" dirty="0" smtClean="0">
                <a:solidFill>
                  <a:srgbClr val="00B050"/>
                </a:solidFill>
              </a:rPr>
            </a:br>
            <a:r>
              <a:rPr lang="pt-BR" dirty="0" smtClean="0">
                <a:solidFill>
                  <a:srgbClr val="00B050"/>
                </a:solidFill>
              </a:rPr>
              <a:t/>
            </a:r>
            <a:br>
              <a:rPr lang="pt-BR" dirty="0" smtClean="0">
                <a:solidFill>
                  <a:srgbClr val="00B050"/>
                </a:solidFill>
              </a:rPr>
            </a:br>
            <a:r>
              <a:rPr lang="pt-BR" dirty="0" smtClean="0">
                <a:solidFill>
                  <a:srgbClr val="00B050"/>
                </a:solidFill>
              </a:rPr>
              <a:t>Exemplo Matriz LLC</a:t>
            </a:r>
            <a:br>
              <a:rPr lang="pt-BR" dirty="0" smtClean="0">
                <a:solidFill>
                  <a:srgbClr val="00B050"/>
                </a:solidFill>
              </a:rPr>
            </a:br>
            <a:r>
              <a:rPr lang="pt-BR" dirty="0" smtClean="0">
                <a:solidFill>
                  <a:srgbClr val="00B050"/>
                </a:solidFill>
              </a:rPr>
              <a:t>Gráfico geral av. inst.</a:t>
            </a:r>
            <a:br>
              <a:rPr lang="pt-BR" dirty="0" smtClean="0">
                <a:solidFill>
                  <a:srgbClr val="00B050"/>
                </a:solidFill>
              </a:rPr>
            </a:br>
            <a:r>
              <a:rPr lang="pt-BR" dirty="0" smtClean="0">
                <a:solidFill>
                  <a:srgbClr val="00B050"/>
                </a:solidFill>
              </a:rPr>
              <a:t>Exemplo de reporte de objetivo de aprendizagem</a:t>
            </a:r>
            <a:br>
              <a:rPr lang="pt-BR" dirty="0" smtClean="0">
                <a:solidFill>
                  <a:srgbClr val="00B050"/>
                </a:solidFill>
              </a:rPr>
            </a:b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7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Princípios de Atuação do DEA</a:t>
            </a:r>
          </a:p>
          <a:p>
            <a:r>
              <a:rPr lang="pt-BR" dirty="0" smtClean="0"/>
              <a:t>Atuação do DEA: Garantia da Excelência</a:t>
            </a:r>
          </a:p>
          <a:p>
            <a:pPr lvl="1"/>
            <a:r>
              <a:rPr lang="pt-BR" dirty="0" smtClean="0"/>
              <a:t>Padrões de Excelência</a:t>
            </a:r>
          </a:p>
          <a:p>
            <a:pPr lvl="1"/>
            <a:r>
              <a:rPr lang="pt-BR" dirty="0" smtClean="0"/>
              <a:t>Avaliação da Aprendizagem</a:t>
            </a:r>
            <a:endParaRPr lang="pt-BR" dirty="0" smtClean="0"/>
          </a:p>
          <a:p>
            <a:pPr lvl="1"/>
            <a:r>
              <a:rPr lang="pt-BR" dirty="0" smtClean="0"/>
              <a:t>Diagnóstico, Reporte e Plano de Ação</a:t>
            </a:r>
          </a:p>
          <a:p>
            <a:pPr lvl="1"/>
            <a:r>
              <a:rPr lang="pt-BR" dirty="0" smtClean="0"/>
              <a:t>Desenvolvimento do Corpo Docente</a:t>
            </a:r>
            <a:endParaRPr lang="pt-BR" dirty="0" smtClean="0"/>
          </a:p>
          <a:p>
            <a:pPr lvl="1"/>
            <a:r>
              <a:rPr lang="pt-BR" dirty="0" smtClean="0"/>
              <a:t>Inovação</a:t>
            </a:r>
          </a:p>
          <a:p>
            <a:r>
              <a:rPr lang="pt-BR" dirty="0"/>
              <a:t>Status e </a:t>
            </a:r>
            <a:r>
              <a:rPr lang="pt-BR" dirty="0" smtClean="0"/>
              <a:t>Metas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1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3068960"/>
            <a:ext cx="237626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Foco no Aluno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9552" y="4869160"/>
            <a:ext cx="237626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Colaboração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419872" y="3068960"/>
            <a:ext cx="237626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Gestão por Evidências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419872" y="4869160"/>
            <a:ext cx="237626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Melhoria Contínua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00192" y="3068960"/>
            <a:ext cx="237626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Professor é Elemento Chave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300192" y="4869160"/>
            <a:ext cx="237626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Construção do Conhecimento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Princípios de Atuação do DEA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b="1" dirty="0" smtClean="0">
                <a:solidFill>
                  <a:srgbClr val="C00000"/>
                </a:solidFill>
              </a:rPr>
              <a:t/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i="1" dirty="0" smtClean="0">
                <a:solidFill>
                  <a:srgbClr val="00B050"/>
                </a:solidFill>
              </a:rPr>
              <a:t>Parágrafo-síntese</a:t>
            </a:r>
            <a:endParaRPr lang="pt-BR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de Atuação do DEA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Atuação do DEA: Garantia da Excelência</a:t>
            </a:r>
          </a:p>
          <a:p>
            <a:pPr lvl="1"/>
            <a:r>
              <a:rPr lang="pt-BR" dirty="0" smtClean="0"/>
              <a:t>Padrões de Excelência</a:t>
            </a:r>
          </a:p>
          <a:p>
            <a:pPr lvl="1"/>
            <a:r>
              <a:rPr lang="pt-BR" dirty="0" smtClean="0"/>
              <a:t>Avaliação da Aprendizagem</a:t>
            </a:r>
            <a:endParaRPr lang="pt-BR" dirty="0" smtClean="0"/>
          </a:p>
          <a:p>
            <a:pPr lvl="1"/>
            <a:r>
              <a:rPr lang="pt-BR" dirty="0" smtClean="0"/>
              <a:t>Diagnóstico, Reporte e Plano de Ação</a:t>
            </a:r>
          </a:p>
          <a:p>
            <a:pPr lvl="1"/>
            <a:r>
              <a:rPr lang="pt-BR" dirty="0" smtClean="0"/>
              <a:t>Desenvolvimento do Corpo Docente</a:t>
            </a:r>
            <a:endParaRPr lang="pt-BR" dirty="0" smtClean="0"/>
          </a:p>
          <a:p>
            <a:pPr lvl="1"/>
            <a:r>
              <a:rPr lang="pt-BR" dirty="0" smtClean="0"/>
              <a:t>Inovação</a:t>
            </a:r>
          </a:p>
          <a:p>
            <a:r>
              <a:rPr lang="pt-BR" dirty="0"/>
              <a:t>Status e </a:t>
            </a:r>
            <a:r>
              <a:rPr lang="pt-BR" dirty="0" smtClean="0"/>
              <a:t>Metas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8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Garantia da Excelência</a:t>
            </a: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2400" i="1" dirty="0" smtClean="0"/>
              <a:t>Frente </a:t>
            </a:r>
            <a:r>
              <a:rPr lang="pt-BR" sz="2400" i="1" dirty="0"/>
              <a:t>a padrões de excelência, garantir a </a:t>
            </a:r>
            <a:r>
              <a:rPr lang="pt-BR" sz="2400" i="1" dirty="0" smtClean="0"/>
              <a:t>excelência significa</a:t>
            </a:r>
            <a:r>
              <a:rPr lang="pt-BR" sz="2400" i="1" dirty="0"/>
              <a:t>: avaliar o resultado e seu processo; desenvolver o corpo docente e identificar inovações emergentes, dentro e fora da escola, disseminando melhores práticas. </a:t>
            </a:r>
            <a:r>
              <a:rPr lang="pt-BR" sz="2000" i="1" dirty="0"/>
              <a:t/>
            </a:r>
            <a:br>
              <a:rPr lang="pt-BR" sz="2000" i="1" dirty="0"/>
            </a:br>
            <a:endParaRPr lang="pt-BR" sz="2000" i="1" dirty="0"/>
          </a:p>
        </p:txBody>
      </p:sp>
      <p:sp>
        <p:nvSpPr>
          <p:cNvPr id="4" name="Retângulo 3"/>
          <p:cNvSpPr/>
          <p:nvPr/>
        </p:nvSpPr>
        <p:spPr>
          <a:xfrm>
            <a:off x="539552" y="2996952"/>
            <a:ext cx="813690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Padrões de Excelência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39552" y="3789040"/>
            <a:ext cx="813690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Avaliação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39552" y="4581128"/>
            <a:ext cx="813690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Diagnóstico, </a:t>
            </a:r>
            <a:r>
              <a:rPr lang="pt-BR" sz="2400" dirty="0" smtClean="0">
                <a:solidFill>
                  <a:schemeClr val="tx1"/>
                </a:solidFill>
              </a:rPr>
              <a:t>Plano de Ação e Reporte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9552" y="5373216"/>
            <a:ext cx="396044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Desenvolvimento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716016" y="5373216"/>
            <a:ext cx="396044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Inovação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de Atuação do DEA</a:t>
            </a:r>
          </a:p>
          <a:p>
            <a:r>
              <a:rPr lang="pt-BR" dirty="0" smtClean="0"/>
              <a:t>Atuação do DEA: Garantia da Excelência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Padrões de Excelência</a:t>
            </a:r>
          </a:p>
          <a:p>
            <a:pPr lvl="1"/>
            <a:r>
              <a:rPr lang="pt-BR" dirty="0" smtClean="0"/>
              <a:t>Avaliação da Aprendizagem</a:t>
            </a:r>
            <a:endParaRPr lang="pt-BR" dirty="0" smtClean="0"/>
          </a:p>
          <a:p>
            <a:pPr lvl="1"/>
            <a:r>
              <a:rPr lang="pt-BR" dirty="0" smtClean="0"/>
              <a:t>Diagnóstico, Reporte e Plano de Ação</a:t>
            </a:r>
          </a:p>
          <a:p>
            <a:pPr lvl="1"/>
            <a:r>
              <a:rPr lang="pt-BR" dirty="0" smtClean="0"/>
              <a:t>Desenvolvimento do Corpo Docente</a:t>
            </a:r>
            <a:endParaRPr lang="pt-BR" dirty="0" smtClean="0"/>
          </a:p>
          <a:p>
            <a:pPr lvl="1"/>
            <a:r>
              <a:rPr lang="pt-BR" dirty="0" smtClean="0"/>
              <a:t>Inovação</a:t>
            </a:r>
          </a:p>
          <a:p>
            <a:r>
              <a:rPr lang="pt-BR" dirty="0"/>
              <a:t>Status e </a:t>
            </a:r>
            <a:r>
              <a:rPr lang="pt-BR" dirty="0" smtClean="0"/>
              <a:t>Metas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1124744"/>
            <a:ext cx="3384376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Objetivos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572000" y="2996952"/>
            <a:ext cx="396044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Aprendizado</a:t>
            </a:r>
          </a:p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(nível </a:t>
            </a:r>
            <a:r>
              <a:rPr lang="pt-BR" sz="2400" dirty="0" smtClean="0">
                <a:solidFill>
                  <a:schemeClr val="tx1"/>
                </a:solidFill>
              </a:rPr>
              <a:t>programa)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52" y="2996952"/>
            <a:ext cx="3384376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Docentes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39552" y="4941168"/>
            <a:ext cx="3384376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Experiências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4283968" y="1952836"/>
            <a:ext cx="0" cy="3816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15" idx="1"/>
            <a:endCxn id="8" idx="3"/>
          </p:cNvCxnSpPr>
          <p:nvPr/>
        </p:nvCxnSpPr>
        <p:spPr>
          <a:xfrm flipH="1">
            <a:off x="3923928" y="3825044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4" idx="3"/>
          </p:cNvCxnSpPr>
          <p:nvPr/>
        </p:nvCxnSpPr>
        <p:spPr>
          <a:xfrm flipH="1">
            <a:off x="3923928" y="1952836"/>
            <a:ext cx="36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endCxn id="9" idx="3"/>
          </p:cNvCxnSpPr>
          <p:nvPr/>
        </p:nvCxnSpPr>
        <p:spPr>
          <a:xfrm flipH="1">
            <a:off x="3923928" y="5769260"/>
            <a:ext cx="36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827584" y="1700808"/>
            <a:ext cx="2808312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>
                <a:solidFill>
                  <a:schemeClr val="tx1"/>
                </a:solidFill>
              </a:rPr>
              <a:t>alinhados, relevantes, bem definidos, compatíveis com desenvolvimento de carreira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27584" y="3484442"/>
            <a:ext cx="2849066" cy="1132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>
                <a:solidFill>
                  <a:schemeClr val="tx1"/>
                </a:solidFill>
              </a:rPr>
              <a:t>engajados, focados na excelência em ensino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827585" y="5445224"/>
            <a:ext cx="2808312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1"/>
                </a:solidFill>
              </a:rPr>
              <a:t>a</a:t>
            </a:r>
            <a:r>
              <a:rPr lang="pt-BR" i="1" dirty="0" smtClean="0">
                <a:solidFill>
                  <a:schemeClr val="tx1"/>
                </a:solidFill>
              </a:rPr>
              <a:t>lunos engajados, dentro e fora da sala de aula;</a:t>
            </a:r>
          </a:p>
          <a:p>
            <a:pPr algn="ctr"/>
            <a:r>
              <a:rPr lang="pt-BR" i="1" dirty="0" smtClean="0">
                <a:solidFill>
                  <a:schemeClr val="tx1"/>
                </a:solidFill>
              </a:rPr>
              <a:t>evasão próxima a zero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788024" y="3484442"/>
            <a:ext cx="3528392" cy="1132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>
                <a:solidFill>
                  <a:schemeClr val="tx1"/>
                </a:solidFill>
              </a:rPr>
              <a:t>reflete excelência em ensino</a:t>
            </a:r>
          </a:p>
          <a:p>
            <a:pPr algn="ctr"/>
            <a:r>
              <a:rPr lang="pt-BR" i="1" dirty="0" smtClean="0">
                <a:solidFill>
                  <a:schemeClr val="tx1"/>
                </a:solidFill>
              </a:rPr>
              <a:t>do Insper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Padrões de Excelência</a:t>
            </a:r>
            <a:endParaRPr lang="pt-BR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97421"/>
              </p:ext>
            </p:extLst>
          </p:nvPr>
        </p:nvGraphicFramePr>
        <p:xfrm>
          <a:off x="971600" y="2060849"/>
          <a:ext cx="7128792" cy="2953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576064"/>
                <a:gridCol w="3384376"/>
              </a:tblGrid>
              <a:tr h="46384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  <a:t>Esperado</a:t>
                      </a:r>
                      <a:b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600" b="0" i="0" baseline="0" dirty="0" smtClean="0">
                          <a:solidFill>
                            <a:schemeClr val="tx1"/>
                          </a:solidFill>
                        </a:rPr>
                        <a:t>(&gt; 60%)</a:t>
                      </a:r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  <a:t>Avançado</a:t>
                      </a:r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3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  <a:t>Proficiente</a:t>
                      </a:r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0943"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  <a:t>Básico</a:t>
                      </a:r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  <a:t>Básico</a:t>
                      </a:r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384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  <a:t>Abaixo do Básico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baseline="0" dirty="0" smtClean="0">
                          <a:solidFill>
                            <a:schemeClr val="tx1"/>
                          </a:solidFill>
                        </a:rPr>
                        <a:t>(&lt; 20%)</a:t>
                      </a:r>
                      <a:endParaRPr lang="pt-BR" sz="28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  <a:t>Em desenvolvimento</a:t>
                      </a:r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3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  <a:t>Incipiente</a:t>
                      </a:r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Padrões de Excelência: Aprendizado dos Alunos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b="1" dirty="0" smtClean="0">
                <a:solidFill>
                  <a:srgbClr val="C00000"/>
                </a:solidFill>
              </a:rPr>
              <a:t/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i="1" dirty="0" smtClean="0">
                <a:solidFill>
                  <a:srgbClr val="00B050"/>
                </a:solidFill>
              </a:rPr>
              <a:t>Parágrafo-síntese</a:t>
            </a:r>
            <a:endParaRPr lang="pt-BR" sz="2000" i="1" dirty="0">
              <a:solidFill>
                <a:srgbClr val="00B050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95536" y="5589240"/>
            <a:ext cx="3240360" cy="11381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i="1" dirty="0" smtClean="0">
                <a:solidFill>
                  <a:srgbClr val="00B050"/>
                </a:solidFill>
              </a:rPr>
              <a:t>(nível do programa)</a:t>
            </a:r>
            <a:endParaRPr lang="pt-BR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0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1132</Words>
  <Application>Microsoft Office PowerPoint</Application>
  <PresentationFormat>Apresentação na tela (4:3)</PresentationFormat>
  <Paragraphs>280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Apresentação Conselho</vt:lpstr>
      <vt:lpstr>Agenda</vt:lpstr>
      <vt:lpstr>Agenda</vt:lpstr>
      <vt:lpstr>Princípios de Atuação do DEA  Parágrafo-síntese</vt:lpstr>
      <vt:lpstr>Agenda</vt:lpstr>
      <vt:lpstr>Garantia da Excelência  Frente a padrões de excelência, garantir a excelência significa: avaliar o resultado e seu processo; desenvolver o corpo docente e identificar inovações emergentes, dentro e fora da escola, disseminando melhores práticas.  </vt:lpstr>
      <vt:lpstr>Agenda</vt:lpstr>
      <vt:lpstr>Padrões de Excelência</vt:lpstr>
      <vt:lpstr>Padrões de Excelência: Aprendizado dos Alunos  Parágrafo-síntese</vt:lpstr>
      <vt:lpstr>Padrões de Excelência: Objetivos e Conteúdos alinhados, relevantes, bem definidos, compatíveis com desenvolvimento de carreira</vt:lpstr>
      <vt:lpstr>Padrões de Excelência: Corpo Docente engajados, focados na excelência em ensino</vt:lpstr>
      <vt:lpstr>Padrões de Excelência: Experiências de Aprendizagem dos Alunos  alunos engajados, dentro e fora da sala de aula; evasão próxima a zero</vt:lpstr>
      <vt:lpstr>Agenda</vt:lpstr>
      <vt:lpstr>Avaliação da Aprendizagem  A avaliação da aprendizagem se dá de forma independente. Compara a prática frente aos padrões de excelência. Utiliza diferentes indicadores e formas de avaliação.</vt:lpstr>
      <vt:lpstr>Agenda</vt:lpstr>
      <vt:lpstr>Diagnóstico, Plano de Ação, Reporte Parágrafo síntese</vt:lpstr>
      <vt:lpstr>Agenda</vt:lpstr>
      <vt:lpstr>Desenvolvimento do Corpo Docente  Parágrafo-síntese</vt:lpstr>
      <vt:lpstr>Agenda</vt:lpstr>
      <vt:lpstr>Inovação  Parágrafo-síntese</vt:lpstr>
      <vt:lpstr>Agenda</vt:lpstr>
      <vt:lpstr>Status e Metas: Avaliação do Aprendizado</vt:lpstr>
      <vt:lpstr>Status e Metas: Desenvolvimento do Corpo Docente</vt:lpstr>
      <vt:lpstr>Status e Metas: Inovação</vt:lpstr>
      <vt:lpstr>ANEXOS  Exemplo Matriz LLC Gráfico geral av. inst. Exemplo de reporte de objetivo de aprendizagem </vt:lpstr>
    </vt:vector>
  </TitlesOfParts>
  <Company>Insper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Cassio Barqueiro</dc:creator>
  <cp:lastModifiedBy>Vinícius Cassio Barqueiro</cp:lastModifiedBy>
  <cp:revision>29</cp:revision>
  <dcterms:created xsi:type="dcterms:W3CDTF">2016-05-11T21:05:00Z</dcterms:created>
  <dcterms:modified xsi:type="dcterms:W3CDTF">2016-05-12T22:09:38Z</dcterms:modified>
</cp:coreProperties>
</file>