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4" r:id="rId4"/>
    <p:sldId id="257" r:id="rId5"/>
    <p:sldId id="285" r:id="rId6"/>
    <p:sldId id="258" r:id="rId7"/>
    <p:sldId id="286" r:id="rId8"/>
    <p:sldId id="264" r:id="rId9"/>
    <p:sldId id="280" r:id="rId10"/>
    <p:sldId id="276" r:id="rId11"/>
    <p:sldId id="277" r:id="rId12"/>
    <p:sldId id="278" r:id="rId13"/>
    <p:sldId id="287" r:id="rId14"/>
    <p:sldId id="281" r:id="rId15"/>
    <p:sldId id="288" r:id="rId16"/>
    <p:sldId id="282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0F6DD-3EB2-4743-A3A7-787F39F67853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33031-3332-4BA3-8179-D6F9F5595A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9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3031-3332-4BA3-8179-D6F9F5595A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1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9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9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6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7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0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5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42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0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23F0-398A-43A9-9011-7BCD523E2412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CFC1-F390-487B-8E50-19A2CB9BD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nsper.blackboard.com/bbcswebdav/institution/DEA/guia-orientacao/index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Apresentação Conselho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2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1700808"/>
            <a:ext cx="273630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Objetivos de Aprendizagem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 do Programa</a:t>
            </a:r>
          </a:p>
          <a:p>
            <a:pPr algn="ctr"/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alinhados à missão </a:t>
            </a:r>
            <a:r>
              <a:rPr lang="pt-BR" sz="1600" dirty="0">
                <a:solidFill>
                  <a:schemeClr val="tx1"/>
                </a:solidFill>
              </a:rPr>
              <a:t>e </a:t>
            </a:r>
            <a:r>
              <a:rPr lang="pt-BR" sz="1600" dirty="0" smtClean="0">
                <a:solidFill>
                  <a:schemeClr val="tx1"/>
                </a:solidFill>
              </a:rPr>
              <a:t>ao decálogo</a:t>
            </a:r>
            <a:endParaRPr lang="pt-B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autonomia </a:t>
            </a:r>
            <a:r>
              <a:rPr lang="pt-BR" sz="1600" dirty="0">
                <a:solidFill>
                  <a:schemeClr val="tx1"/>
                </a:solidFill>
              </a:rPr>
              <a:t>na aprendizagem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competências </a:t>
            </a:r>
            <a:r>
              <a:rPr lang="pt-BR" sz="1600" dirty="0" err="1" smtClean="0">
                <a:solidFill>
                  <a:schemeClr val="tx1"/>
                </a:solidFill>
              </a:rPr>
              <a:t>socioemocionais</a:t>
            </a:r>
            <a:endParaRPr lang="pt-B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conteúdo acadêmico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mensuráveis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nível </a:t>
            </a:r>
            <a:r>
              <a:rPr lang="pt-BR" sz="1600" dirty="0">
                <a:solidFill>
                  <a:schemeClr val="tx1"/>
                </a:solidFill>
              </a:rPr>
              <a:t>cognitivo </a:t>
            </a:r>
            <a:r>
              <a:rPr lang="pt-BR" sz="1600" dirty="0" smtClean="0">
                <a:solidFill>
                  <a:schemeClr val="tx1"/>
                </a:solidFill>
              </a:rPr>
              <a:t>adequado</a:t>
            </a:r>
            <a:endParaRPr lang="pt-B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diferentes </a:t>
            </a:r>
            <a:r>
              <a:rPr lang="pt-BR" sz="1600" dirty="0">
                <a:solidFill>
                  <a:schemeClr val="tx1"/>
                </a:solidFill>
              </a:rPr>
              <a:t>opções de </a:t>
            </a:r>
            <a:r>
              <a:rPr lang="pt-BR" sz="1600" dirty="0" smtClean="0">
                <a:solidFill>
                  <a:schemeClr val="tx1"/>
                </a:solidFill>
              </a:rPr>
              <a:t>carreira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03848" y="1700808"/>
            <a:ext cx="2808312" cy="474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Objetivos de </a:t>
            </a:r>
            <a:r>
              <a:rPr lang="pt-BR" sz="2000" dirty="0" smtClean="0">
                <a:solidFill>
                  <a:schemeClr val="tx1"/>
                </a:solidFill>
              </a:rPr>
              <a:t>Aprendizagem</a:t>
            </a:r>
          </a:p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 das Disciplinas</a:t>
            </a:r>
          </a:p>
          <a:p>
            <a:pPr algn="ctr"/>
            <a:endParaRPr lang="pt-BR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alinhados </a:t>
            </a:r>
            <a:r>
              <a:rPr lang="pt-BR" sz="1600" dirty="0">
                <a:solidFill>
                  <a:schemeClr val="tx1"/>
                </a:solidFill>
              </a:rPr>
              <a:t>aos objetivos do </a:t>
            </a:r>
            <a:r>
              <a:rPr lang="pt-BR" sz="1600" dirty="0" smtClean="0">
                <a:solidFill>
                  <a:schemeClr val="tx1"/>
                </a:solidFill>
              </a:rPr>
              <a:t>programa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m</a:t>
            </a:r>
            <a:r>
              <a:rPr lang="pt-BR" sz="1600" dirty="0" smtClean="0">
                <a:solidFill>
                  <a:schemeClr val="tx1"/>
                </a:solidFill>
              </a:rPr>
              <a:t>ensuráveis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nível </a:t>
            </a:r>
            <a:r>
              <a:rPr lang="pt-BR" sz="1600" dirty="0">
                <a:solidFill>
                  <a:schemeClr val="tx1"/>
                </a:solidFill>
              </a:rPr>
              <a:t>cognitivo </a:t>
            </a:r>
            <a:r>
              <a:rPr lang="pt-BR" sz="1600" dirty="0" smtClean="0">
                <a:solidFill>
                  <a:schemeClr val="tx1"/>
                </a:solidFill>
              </a:rPr>
              <a:t>adequado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28184" y="1700808"/>
            <a:ext cx="2753072" cy="4745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Acadêmico</a:t>
            </a:r>
          </a:p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relevância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rigor acadêmico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 Objetivos e Conteúdos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smtClean="0"/>
              <a:t>alinhados</a:t>
            </a:r>
            <a:r>
              <a:rPr lang="pt-BR" sz="2400" i="1" dirty="0"/>
              <a:t>, relevantes, bem definidos, compatíveis com desenvolvimento de carreira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563888" y="4581128"/>
            <a:ext cx="280831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63543"/>
              </p:ext>
            </p:extLst>
          </p:nvPr>
        </p:nvGraphicFramePr>
        <p:xfrm>
          <a:off x="3707907" y="4725144"/>
          <a:ext cx="25922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"/>
                <a:gridCol w="518457"/>
                <a:gridCol w="518457"/>
                <a:gridCol w="518457"/>
                <a:gridCol w="518457"/>
              </a:tblGrid>
              <a:tr h="252028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err="1" smtClean="0">
                          <a:solidFill>
                            <a:schemeClr val="tx1"/>
                          </a:solidFill>
                        </a:rPr>
                        <a:t>Obj</a:t>
                      </a:r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Seta para a esquerda e para cima 15"/>
          <p:cNvSpPr/>
          <p:nvPr/>
        </p:nvSpPr>
        <p:spPr>
          <a:xfrm>
            <a:off x="4391980" y="5014131"/>
            <a:ext cx="900100" cy="648072"/>
          </a:xfrm>
          <a:prstGeom prst="left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563888" y="5877272"/>
            <a:ext cx="259228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i="1" dirty="0" smtClean="0"/>
              <a:t>* Veja exemplo no anexo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9415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Docente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9552" y="2636912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Planejamento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552" y="1556792"/>
            <a:ext cx="81369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Engajamento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9552" y="4733528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Dinâmicas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16016" y="2636912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Avaliação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16016" y="4733528"/>
            <a:ext cx="396044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 smtClean="0">
                <a:solidFill>
                  <a:schemeClr val="tx1"/>
                </a:solidFill>
              </a:rPr>
              <a:t>Feedback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58268" y="1700808"/>
            <a:ext cx="6074171" cy="64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 smtClean="0">
                <a:solidFill>
                  <a:schemeClr val="tx1"/>
                </a:solidFill>
              </a:rPr>
              <a:t>aprimoramento contínuo do repertório acadêmico e das práticas pedagógicas, com base nas evidências do aprendizado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83568" y="3284985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alinhamento entre objetivos, dinâmicas e avaliações;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considera contexto dos alunos; compartilhado e compreendido pelos alunos;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detalhado; rigor acadêmico</a:t>
            </a:r>
          </a:p>
          <a:p>
            <a:pPr algn="ctr"/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 Corpo Docente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smtClean="0"/>
              <a:t>engajados</a:t>
            </a:r>
            <a:r>
              <a:rPr lang="pt-BR" sz="2400" i="1" dirty="0"/>
              <a:t>, focados na excelência em ensino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83568" y="5229201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favorecem aprendizagem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favorecem engajamento dos alunos no processo de aprendizagem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932040" y="5229201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formativo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frequência e profundidade adequadas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solidFill>
                  <a:schemeClr val="tx1"/>
                </a:solidFill>
              </a:rPr>
              <a:t>p</a:t>
            </a:r>
            <a:r>
              <a:rPr lang="pt-BR" sz="1600" i="1" dirty="0" smtClean="0">
                <a:solidFill>
                  <a:schemeClr val="tx1"/>
                </a:solidFill>
              </a:rPr>
              <a:t>ara aluno compreender e superar dificuldades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932040" y="3140968"/>
            <a:ext cx="3672408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solidFill>
                  <a:schemeClr val="tx1"/>
                </a:solidFill>
              </a:rPr>
              <a:t>c</a:t>
            </a:r>
            <a:r>
              <a:rPr lang="pt-BR" sz="1600" i="1" dirty="0" smtClean="0">
                <a:solidFill>
                  <a:schemeClr val="tx1"/>
                </a:solidFill>
              </a:rPr>
              <a:t>ritérios </a:t>
            </a:r>
            <a:r>
              <a:rPr lang="pt-BR" sz="1600" i="1" dirty="0">
                <a:solidFill>
                  <a:schemeClr val="tx1"/>
                </a:solidFill>
              </a:rPr>
              <a:t>de avaliação claros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produz evidências da efetiva aprendizagem dos alunos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>
                <a:solidFill>
                  <a:schemeClr val="tx1"/>
                </a:solidFill>
              </a:rPr>
              <a:t>n</a:t>
            </a:r>
            <a:r>
              <a:rPr lang="pt-BR" sz="1600" i="1" dirty="0" smtClean="0">
                <a:solidFill>
                  <a:schemeClr val="tx1"/>
                </a:solidFill>
              </a:rPr>
              <a:t>íveis cognitivos coerentes com objetivos</a:t>
            </a:r>
          </a:p>
        </p:txBody>
      </p:sp>
    </p:spTree>
    <p:extLst>
      <p:ext uri="{BB962C8B-B14F-4D97-AF65-F5344CB8AC3E}">
        <p14:creationId xmlns:p14="http://schemas.microsoft.com/office/powerpoint/2010/main" val="1908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2636912"/>
            <a:ext cx="410445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Engajamento do Aluno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27879" y="2636912"/>
            <a:ext cx="4104456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Evasão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>Experiências de Aprendizagem dos Alunos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 err="1" smtClean="0"/>
              <a:t>alunos</a:t>
            </a:r>
            <a:r>
              <a:rPr lang="pt-BR" sz="2400" i="1" dirty="0" smtClean="0"/>
              <a:t> </a:t>
            </a:r>
            <a:r>
              <a:rPr lang="pt-BR" sz="2400" i="1" dirty="0"/>
              <a:t>engajados, dentro e fora da sala de aula;</a:t>
            </a:r>
            <a:br>
              <a:rPr lang="pt-BR" sz="2400" i="1" dirty="0"/>
            </a:br>
            <a:r>
              <a:rPr lang="pt-BR" sz="2400" i="1" dirty="0"/>
              <a:t>evasão próxima a zero</a:t>
            </a:r>
          </a:p>
        </p:txBody>
      </p:sp>
      <p:sp>
        <p:nvSpPr>
          <p:cNvPr id="9" name="Retângulo 8"/>
          <p:cNvSpPr/>
          <p:nvPr/>
        </p:nvSpPr>
        <p:spPr>
          <a:xfrm>
            <a:off x="467544" y="3501009"/>
            <a:ext cx="3672408" cy="266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Alunos motivados para as atividades de ensino e aprendizagem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Participar de atividades extracurriculares, que fortalecem sua relação com o conhecimento e contribuam em seu desenvolvimento</a:t>
            </a:r>
            <a:endParaRPr lang="pt-BR" sz="1600" i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43903" y="3476279"/>
            <a:ext cx="3672408" cy="266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/>
                </a:solidFill>
              </a:rPr>
              <a:t>Alcançar taxa de evasão próxima de zero, sem comprometimento do aprendizado e do nível de exigência previsto pelo Insper</a:t>
            </a:r>
            <a:endParaRPr lang="pt-BR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>
                <a:solidFill>
                  <a:srgbClr val="00B050"/>
                </a:solidFill>
              </a:rPr>
              <a:t>Garantir Excelência</a:t>
            </a:r>
          </a:p>
          <a:p>
            <a:pPr lvl="1"/>
            <a:r>
              <a:rPr lang="pt-BR" dirty="0" smtClean="0"/>
              <a:t>Padrões </a:t>
            </a:r>
            <a:r>
              <a:rPr lang="pt-BR" dirty="0" smtClean="0"/>
              <a:t>de Excelência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>
                <a:solidFill>
                  <a:srgbClr val="00B050"/>
                </a:solidFill>
              </a:rPr>
              <a:t>Status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Avaliação da Aprendizagem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000" i="1" dirty="0"/>
              <a:t>A avaliação da aprendizagem se dá de forma independente. Compara a prática frente aos padrões de </a:t>
            </a:r>
            <a:r>
              <a:rPr lang="pt-BR" sz="2000" i="1" dirty="0" smtClean="0"/>
              <a:t>excelência.</a:t>
            </a:r>
            <a:br>
              <a:rPr lang="pt-BR" sz="2000" i="1" dirty="0" smtClean="0"/>
            </a:br>
            <a:r>
              <a:rPr lang="pt-BR" sz="2000" i="1" dirty="0" smtClean="0"/>
              <a:t>Utiliza </a:t>
            </a:r>
            <a:r>
              <a:rPr lang="pt-BR" sz="2000" i="1" dirty="0"/>
              <a:t>diferentes indicadores e formas de avaliação</a:t>
            </a:r>
            <a:r>
              <a:rPr lang="pt-BR" sz="2000" i="1" dirty="0" smtClean="0"/>
              <a:t>.</a:t>
            </a:r>
            <a:endParaRPr lang="pt-BR" sz="1800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8103"/>
              </p:ext>
            </p:extLst>
          </p:nvPr>
        </p:nvGraphicFramePr>
        <p:xfrm>
          <a:off x="467544" y="2275969"/>
          <a:ext cx="8064897" cy="43213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70178"/>
                <a:gridCol w="2018434"/>
                <a:gridCol w="3388612"/>
                <a:gridCol w="1287673"/>
              </a:tblGrid>
              <a:tr h="51126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Standards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Tópicos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Forma de </a:t>
                      </a:r>
                      <a:r>
                        <a:rPr lang="pt-BR" sz="18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Avaliação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Periodicidade</a:t>
                      </a:r>
                      <a:endParaRPr lang="pt-BR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9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Resultado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Aprendizado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Instrumentos/Rubrics (validados pelo DEA)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Anual</a:t>
                      </a:r>
                      <a:endParaRPr lang="pt-BR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08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Objetivos e Conteúdos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Objetivos dos Programas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Parecer  DEA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e Especialistas Externos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Triênio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2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Objetivos 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da</a:t>
                      </a:r>
                      <a:r>
                        <a:rPr lang="pt-BR" sz="11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 Disciplinas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Parecer</a:t>
                      </a:r>
                      <a:r>
                        <a:rPr lang="pt-BR" sz="11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DEA/ Matriz de alinhamento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Triênio/ Em caso de alteração</a:t>
                      </a:r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Conteúdo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Parecer de Especialistas internos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Triênio/</a:t>
                      </a:r>
                      <a:r>
                        <a:rPr lang="pt-BR" sz="1100" b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Em caso de alteração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2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Corpo Docente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Critérios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de Excelência em Ensino </a:t>
                      </a:r>
                    </a:p>
                    <a:p>
                      <a:pPr algn="ctr" fontAlgn="b"/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(P/D/A/F)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Avaliação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Institucional; Planos de aula; Observação de Aula; Avaliação dos Alunos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Anual/ Ad hoc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Engajamento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Autoavaliação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Anual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08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Experiência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Engajamento do aluno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Pesquisa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quantitativa e qualitativa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Anual</a:t>
                      </a:r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4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Taxa de </a:t>
                      </a:r>
                      <a:r>
                        <a:rPr lang="pt-BR" sz="1100" b="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evasão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Dados</a:t>
                      </a:r>
                      <a:r>
                        <a:rPr lang="pt-BR" sz="11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de sistema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Anual</a:t>
                      </a:r>
                      <a:endParaRPr lang="pt-BR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8945" marR="8945" marT="89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>
                <a:solidFill>
                  <a:srgbClr val="00B050"/>
                </a:solidFill>
              </a:rPr>
              <a:t>Garantir Excelência </a:t>
            </a:r>
            <a:endParaRPr lang="pt-BR" dirty="0" smtClean="0">
              <a:solidFill>
                <a:srgbClr val="00B050"/>
              </a:solidFill>
            </a:endParaRPr>
          </a:p>
          <a:p>
            <a:pPr lvl="1"/>
            <a:r>
              <a:rPr lang="pt-BR" dirty="0" smtClean="0"/>
              <a:t>Padrões </a:t>
            </a:r>
            <a:r>
              <a:rPr lang="pt-BR" dirty="0" smtClean="0"/>
              <a:t>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>
                <a:solidFill>
                  <a:srgbClr val="00B050"/>
                </a:solidFill>
              </a:rPr>
              <a:t>Status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Diagnóstico, Plano de Ação, </a:t>
            </a:r>
            <a:r>
              <a:rPr lang="pt-BR" sz="2400" b="1" dirty="0" smtClean="0">
                <a:solidFill>
                  <a:srgbClr val="C00000"/>
                </a:solidFill>
              </a:rPr>
              <a:t>Reporte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dirty="0">
                <a:solidFill>
                  <a:srgbClr val="00B050"/>
                </a:solidFill>
              </a:rPr>
              <a:t>D</a:t>
            </a:r>
            <a:r>
              <a:rPr lang="pt-BR" sz="2400" dirty="0" smtClean="0">
                <a:solidFill>
                  <a:srgbClr val="00B050"/>
                </a:solidFill>
              </a:rPr>
              <a:t>iagnosticar o nível de </a:t>
            </a:r>
            <a:r>
              <a:rPr lang="pt-BR" sz="2400" dirty="0">
                <a:solidFill>
                  <a:srgbClr val="00B050"/>
                </a:solidFill>
              </a:rPr>
              <a:t>qualidade do aprendizado.  Com base nos resultados, elaborar planos de ação, em conjunto com as coordenações, para fechar possíveis gaps e compartilhar práticas inovadoras eficientes. 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78898"/>
              </p:ext>
            </p:extLst>
          </p:nvPr>
        </p:nvGraphicFramePr>
        <p:xfrm>
          <a:off x="1524000" y="2492896"/>
          <a:ext cx="6072336" cy="388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168"/>
                <a:gridCol w="3036168"/>
              </a:tblGrid>
              <a:tr h="590526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Melhores  Práticas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54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 smtClean="0"/>
                        <a:t> Diagnosticar e fazer plano de ação em acordo com as coordenações.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0" dirty="0" smtClean="0"/>
                        <a:t>Compreender</a:t>
                      </a:r>
                      <a:r>
                        <a:rPr lang="pt-BR" b="0" baseline="0" dirty="0" smtClean="0"/>
                        <a:t> a situação.</a:t>
                      </a:r>
                      <a:r>
                        <a:rPr lang="pt-BR" b="0" dirty="0" smtClean="0"/>
                        <a:t> Verificar a possibilidade de transferir para outras disciplinas/programas. Se</a:t>
                      </a:r>
                      <a:r>
                        <a:rPr lang="pt-BR" b="0" baseline="0" dirty="0" smtClean="0"/>
                        <a:t> for o caso</a:t>
                      </a:r>
                      <a:r>
                        <a:rPr lang="pt-BR" b="0" dirty="0" smtClean="0"/>
                        <a:t>, fazer a difusão.</a:t>
                      </a:r>
                      <a:endParaRPr lang="pt-B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996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>
                <a:solidFill>
                  <a:srgbClr val="00B050"/>
                </a:solidFill>
              </a:rPr>
              <a:t>Garantir Excelência</a:t>
            </a:r>
          </a:p>
          <a:p>
            <a:pPr lvl="1"/>
            <a:r>
              <a:rPr lang="pt-BR" dirty="0" smtClean="0"/>
              <a:t>Padrões </a:t>
            </a:r>
            <a:r>
              <a:rPr lang="pt-BR" dirty="0" smtClean="0"/>
              <a:t>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>
                <a:solidFill>
                  <a:srgbClr val="00B050"/>
                </a:solidFill>
              </a:rPr>
              <a:t>Status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Desenvolvimento do Corpo Docente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1600" i="1" dirty="0" smtClean="0">
                <a:solidFill>
                  <a:srgbClr val="00B050"/>
                </a:solidFill>
              </a:rPr>
              <a:t> </a:t>
            </a:r>
            <a:br>
              <a:rPr lang="pt-BR" sz="1600" i="1" dirty="0" smtClean="0">
                <a:solidFill>
                  <a:srgbClr val="00B050"/>
                </a:solidFill>
              </a:rPr>
            </a:br>
            <a:r>
              <a:rPr lang="pt-BR" sz="1600" i="1" dirty="0" smtClean="0">
                <a:solidFill>
                  <a:srgbClr val="00B050"/>
                </a:solidFill>
              </a:rPr>
              <a:t>Trata-se do conjunto de ações decorrentes das necessidades identificadas nas avaliações da qualidade, visando o aprimoramento contínuo do professor por meio de cursos de formação, seminários, workshops e atendimento individual e personalizado ao docente.</a:t>
            </a:r>
            <a:endParaRPr lang="pt-BR" sz="2000" i="1" dirty="0">
              <a:solidFill>
                <a:srgbClr val="00B050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78664"/>
              </p:ext>
            </p:extLst>
          </p:nvPr>
        </p:nvGraphicFramePr>
        <p:xfrm>
          <a:off x="503549" y="2020434"/>
          <a:ext cx="8136903" cy="43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602492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Nível Institucional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Nível de Família de Programas 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Nível Individual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8402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Promover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Seminários e workshops de alcance geral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Ofertar módulos do Program</a:t>
                      </a:r>
                      <a:r>
                        <a:rPr lang="pt-BR" sz="1600" baseline="0" dirty="0" smtClean="0"/>
                        <a:t>a de </a:t>
                      </a:r>
                      <a:r>
                        <a:rPr lang="pt-BR" sz="1600" dirty="0" smtClean="0"/>
                        <a:t>Formação e Aperfeiçoamento do Corpo Docente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Montar  site do DEA – espaço permanente de formação com disponibilização de conteúdos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dirty="0" smtClean="0"/>
                        <a:t>Realizar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Seminários e Workshops sob demanda das coordenações acadêmicas, inclusive a partir do processo de garantia da qualidade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Identificar necessidades de desenvolvimento em reuniões de planejamento com as coordenações 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pt-BR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Desenvolver</a:t>
                      </a:r>
                      <a:r>
                        <a:rPr lang="pt-BR" sz="1600" baseline="0" dirty="0" smtClean="0"/>
                        <a:t> e avaliar</a:t>
                      </a:r>
                      <a:r>
                        <a:rPr lang="pt-BR" sz="1600" dirty="0" smtClean="0"/>
                        <a:t> ações de</a:t>
                      </a:r>
                      <a:r>
                        <a:rPr lang="pt-BR" sz="1600" baseline="0" dirty="0" smtClean="0"/>
                        <a:t> formação individuais de professores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>
                <a:solidFill>
                  <a:srgbClr val="00B050"/>
                </a:solidFill>
              </a:rPr>
              <a:t>Garantir Excelência </a:t>
            </a:r>
            <a:endParaRPr lang="pt-BR" dirty="0" smtClean="0">
              <a:solidFill>
                <a:srgbClr val="00B050"/>
              </a:solidFill>
            </a:endParaRPr>
          </a:p>
          <a:p>
            <a:pPr lvl="1"/>
            <a:r>
              <a:rPr lang="pt-BR" dirty="0" smtClean="0"/>
              <a:t>Padrões </a:t>
            </a:r>
            <a:r>
              <a:rPr lang="pt-BR" dirty="0" smtClean="0"/>
              <a:t>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Inovação</a:t>
            </a:r>
          </a:p>
          <a:p>
            <a:r>
              <a:rPr lang="pt-BR" dirty="0">
                <a:solidFill>
                  <a:srgbClr val="00B050"/>
                </a:solidFill>
              </a:rPr>
              <a:t>Status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0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 smtClean="0">
                <a:solidFill>
                  <a:srgbClr val="00B050"/>
                </a:solidFill>
              </a:rPr>
              <a:t>Garantir Excelência</a:t>
            </a:r>
            <a:endParaRPr lang="pt-BR" dirty="0" smtClean="0">
              <a:solidFill>
                <a:srgbClr val="00B050"/>
              </a:solidFill>
            </a:endParaRP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Status</a:t>
            </a:r>
            <a:endParaRPr lang="pt-BR" dirty="0">
              <a:solidFill>
                <a:srgbClr val="00B050"/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4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pPr marL="0" indent="0"/>
            <a:r>
              <a:rPr lang="pt-BR" sz="2400" b="1" dirty="0" smtClean="0">
                <a:solidFill>
                  <a:srgbClr val="C00000"/>
                </a:solidFill>
              </a:rPr>
              <a:t>Inovação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>
                <a:solidFill>
                  <a:srgbClr val="C00000"/>
                </a:solidFill>
              </a:rPr>
              <a:t/>
            </a:r>
            <a:br>
              <a:rPr lang="pt-BR" sz="2400" b="1" dirty="0">
                <a:solidFill>
                  <a:srgbClr val="C00000"/>
                </a:solidFill>
              </a:rPr>
            </a:br>
            <a:r>
              <a:rPr lang="pt-BR" sz="1400" dirty="0">
                <a:solidFill>
                  <a:srgbClr val="00B050"/>
                </a:solidFill>
              </a:rPr>
              <a:t>A frente tem como objetivo principal apoiar os esforços de aprimoramento dos programas de ensino, de acordo com a demanda das coordenações acadêmicas em função dos resultados das avaliações de qualidade. Além disso, a frente deve acumular e tornar explícito o conhecimento do Insper a respeito do processo de ensino e aprendizagem.</a:t>
            </a:r>
            <a:endParaRPr lang="pt-BR" sz="2400" dirty="0">
              <a:solidFill>
                <a:srgbClr val="00B05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71228"/>
              </p:ext>
            </p:extLst>
          </p:nvPr>
        </p:nvGraphicFramePr>
        <p:xfrm>
          <a:off x="553589" y="2486264"/>
          <a:ext cx="8147247" cy="317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936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Apoiar iniciativas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de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 inovação e melhorar 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experiências de aprendizagem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Gerar conhecimento</a:t>
                      </a:r>
                      <a:endParaRPr lang="pt-B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Pesquisar e divulgar tendências em ensino e aprendizagem</a:t>
                      </a:r>
                      <a:endParaRPr lang="pt-BR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8880"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Acompanhar as inovações e ações de melhoria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Mensurar os resultados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Registrar, tornar explícito e compartilhar o conhecimento gerado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Prototipar e testar novas estratégias de ensino alinhadas à visão educacional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/>
                        <a:t>Conduzir experimentos com propósito explícito de aprendizado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Realizar </a:t>
                      </a:r>
                      <a:r>
                        <a:rPr lang="pt-BR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benchmarking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Organizar seminários com especialistas nacionais e internacionais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Visitar outras escolas</a:t>
                      </a:r>
                    </a:p>
                    <a:p>
                      <a:pPr marL="285750" lvl="0" indent="-285750" algn="l">
                        <a:buFont typeface="Arial" pitchFamily="34" charset="0"/>
                        <a:buChar char="•"/>
                      </a:pPr>
                      <a:r>
                        <a:rPr lang="pt-BR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Analisar a literatura acadêmica ou da prática pedagógica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>
                <a:solidFill>
                  <a:srgbClr val="00B050"/>
                </a:solidFill>
              </a:rPr>
              <a:t>Garantir Excelência</a:t>
            </a:r>
          </a:p>
          <a:p>
            <a:pPr lvl="1"/>
            <a:r>
              <a:rPr lang="pt-BR" dirty="0" smtClean="0"/>
              <a:t>Padrões </a:t>
            </a:r>
            <a:r>
              <a:rPr lang="pt-BR" dirty="0" smtClean="0"/>
              <a:t>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Status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5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67741"/>
              </p:ext>
            </p:extLst>
          </p:nvPr>
        </p:nvGraphicFramePr>
        <p:xfrm>
          <a:off x="323528" y="836712"/>
          <a:ext cx="8496943" cy="5755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3304"/>
                <a:gridCol w="1885473"/>
                <a:gridCol w="2216594"/>
                <a:gridCol w="2881572"/>
              </a:tblGrid>
              <a:tr h="2162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Dimensões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Onde Estamos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Final de 2016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90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Resultado do Aprendizado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Meta </a:t>
                      </a: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institucional </a:t>
                      </a:r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pt-BR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Assessment</a:t>
                      </a: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Dados até 2015 reportados às coordenações. Oportunidades de aprimoramento na validade e confiabilidade das medições.</a:t>
                      </a: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Planos de ação para Graduações, </a:t>
                      </a:r>
                      <a:r>
                        <a:rPr lang="pt-BR" sz="14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MBAs</a:t>
                      </a: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, alguns </a:t>
                      </a:r>
                      <a:r>
                        <a:rPr lang="pt-BR" sz="1400" b="0" i="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Certificates</a:t>
                      </a: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e Mestrados, </a:t>
                      </a:r>
                    </a:p>
                    <a:p>
                      <a:pPr algn="ctr" fontAlgn="ctr"/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com base nas premissas de qualidade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29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Objetivos de Aprendizagem e Conteúdos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Objetivos de aprendizagem -Programas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Em</a:t>
                      </a:r>
                      <a:r>
                        <a:rPr lang="pt-BR" sz="1400" baseline="0" dirty="0" smtClean="0"/>
                        <a:t> processo de análise, com indícios de necessidade de revisão </a:t>
                      </a:r>
                      <a:endParaRPr lang="pt-BR" sz="1400" dirty="0"/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Avaliação e planos de ação para todos os programas, com base nas premissas de qualidade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Objetivos de aprendizagem - Disciplinas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Em coleta de documentos para análise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7461">
                <a:tc vMerge="1"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Conteúdos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Alguns programas contam com sistemas de controle, outros não.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Projetos pilotos para famílias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de programas ainda sem processo de controle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7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Corpo </a:t>
                      </a:r>
                      <a:r>
                        <a:rPr lang="pt-BR" sz="1400" b="1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Docente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Planejamento, Avaliação, Dinâmicas</a:t>
                      </a:r>
                      <a:r>
                        <a:rPr lang="pt-BR" sz="140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e Feedback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Primeiro ciclo de avaliação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finalizado.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Desenvolvimento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 que permita pelo menos </a:t>
                      </a: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2/3 do corpo docente com desempenho satisfatório em Planejamento e Avaliação.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5740">
                <a:tc vMerge="1"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strike="noStrike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Engajamento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3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Experiência de Aprendizagem dos estudantes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Engajamento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A desenvolver indicadores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Indicadores prontos para primeira</a:t>
                      </a:r>
                      <a:r>
                        <a:rPr lang="pt-BR" sz="1400" b="0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 coleta de dados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4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Evasão</a:t>
                      </a:r>
                      <a:endParaRPr lang="pt-BR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Dados reportados da Graduação. Em análise na pós-graduação.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/>
                        </a:rPr>
                        <a:t>Reporte e plano de ação.</a:t>
                      </a:r>
                      <a:endParaRPr lang="pt-BR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Status: </a:t>
            </a:r>
            <a:r>
              <a:rPr lang="pt-BR" sz="2400" b="1" dirty="0" smtClean="0">
                <a:solidFill>
                  <a:srgbClr val="C00000"/>
                </a:solidFill>
              </a:rPr>
              <a:t>Avaliação do Aprendizado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Status: </a:t>
            </a:r>
            <a:r>
              <a:rPr lang="pt-BR" sz="2400" b="1" dirty="0" smtClean="0">
                <a:solidFill>
                  <a:srgbClr val="C00000"/>
                </a:solidFill>
              </a:rPr>
              <a:t>Desenvolvimento do Corpo Docente</a:t>
            </a:r>
            <a:endParaRPr lang="pt-BR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12890"/>
              </p:ext>
            </p:extLst>
          </p:nvPr>
        </p:nvGraphicFramePr>
        <p:xfrm>
          <a:off x="467544" y="1052737"/>
          <a:ext cx="8208912" cy="5432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8944"/>
                <a:gridCol w="2752160"/>
                <a:gridCol w="3577808"/>
              </a:tblGrid>
              <a:tr h="3202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Ação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Onde Estamos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Final de 2016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42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Guia de Orientação Docente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Divulgação do 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hlinkClick r:id="rId2"/>
                        </a:rPr>
                        <a:t>Guia de Orientação Docente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, desenvolvido pelo DEA em parceria com coordenações e áreas de interface</a:t>
                      </a:r>
                      <a:endParaRPr lang="pt-BR" sz="1400" b="0" i="0" u="none" strike="noStrike" baseline="0" dirty="0" smtClean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Desenvolvimento de conteúdos para futuro Portal do DEA, para difusão de resultados e boas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 práticas de ensino e aprendizagem</a:t>
                      </a:r>
                      <a:endParaRPr lang="pt-BR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42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Formação em Aprendizado Centrado no Aluno (ACA)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109 professores formados em ACA.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NPS médio de +80%</a:t>
                      </a:r>
                      <a:endParaRPr lang="pt-BR" sz="1400" b="0" i="0" u="none" strike="noStrike" baseline="0" dirty="0" smtClean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169 professores formados em ACA</a:t>
                      </a:r>
                    </a:p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ACA como requisito para professores novos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NPS médio de +90%</a:t>
                      </a: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04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Formação em Planejamento de Curso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rgbClr val="00B050"/>
                          </a:solidFill>
                        </a:rPr>
                        <a:t>P</a:t>
                      </a:r>
                      <a:r>
                        <a:rPr lang="pt-BR" sz="1400" baseline="0" dirty="0" smtClean="0">
                          <a:solidFill>
                            <a:srgbClr val="00B050"/>
                          </a:solidFill>
                        </a:rPr>
                        <a:t>iloto junto à Educação Executiva (professores, coordenadores e staff)</a:t>
                      </a:r>
                      <a:endParaRPr lang="pt-BR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20 prof. formados em Planejamento de Curso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 (com novos cursos/disciplinas a desenvolver)</a:t>
                      </a:r>
                      <a:endParaRPr lang="pt-BR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04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Oficinas e Workshops</a:t>
                      </a:r>
                      <a:r>
                        <a:rPr lang="pt-BR" sz="1400" b="1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 Temáticos</a:t>
                      </a:r>
                      <a:endParaRPr lang="pt-BR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 smtClean="0">
                          <a:solidFill>
                            <a:srgbClr val="00B050"/>
                          </a:solidFill>
                        </a:rPr>
                        <a:t>Workshop realizado com professores da Graduação para discussão do Planejamento Estratégico, com 46 prof.</a:t>
                      </a:r>
                      <a:endParaRPr lang="pt-BR" sz="14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rgbClr val="00B050"/>
                          </a:solidFill>
                        </a:rPr>
                        <a:t>2 workshops</a:t>
                      </a:r>
                      <a:r>
                        <a:rPr lang="pt-BR" sz="1400" baseline="0" dirty="0" smtClean="0">
                          <a:solidFill>
                            <a:srgbClr val="00B050"/>
                          </a:solidFill>
                        </a:rPr>
                        <a:t> realizados com professores da PGLS sobre motivação dos alunos, com 80 prof.</a:t>
                      </a: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Mensuração de resultados do workshop de motivação dos alunos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Oficinas de elaboração de objetivos de aprendizagem</a:t>
                      </a:r>
                      <a:endParaRPr lang="pt-BR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6241" marR="6241" marT="62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1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Status: Inovação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00B050"/>
                </a:solidFill>
              </a:rPr>
              <a:t>Graduação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Investigação e relato de casos de inovação junto aos professores.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Acompanhamento e avaliação de iniciativas inovadoras para replicação (ex.: Núcleo de Macro na Prática).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Educação Executiva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Desenvolvimento de coordenadores e docentes de forma adaptada à dinâmica da área, com ênfase no desenho de programas e na concepção de avaliação de aprendizagem embutida no desenho. 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Apoio ao desenvolvimento de metodologia de desenho de programas e disciplinas, visando orientar e dar consistência ao processo de customização. 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Coursera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Desenvolvimento de competência para entrega de conteúdo </a:t>
            </a:r>
            <a:r>
              <a:rPr lang="pt-BR" i="1" dirty="0" smtClean="0">
                <a:solidFill>
                  <a:srgbClr val="00B050"/>
                </a:solidFill>
              </a:rPr>
              <a:t>online</a:t>
            </a:r>
            <a:r>
              <a:rPr lang="pt-BR" dirty="0" smtClean="0">
                <a:solidFill>
                  <a:srgbClr val="00B050"/>
                </a:solidFill>
              </a:rPr>
              <a:t> (corpo docente, equipe de apoio, operacional).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Apoio às iniciativas de inovação pedagógica envolvendo tecnologia (ex.: mecanismos de feedback rápido – </a:t>
            </a:r>
            <a:r>
              <a:rPr lang="pt-BR" dirty="0" err="1" smtClean="0">
                <a:solidFill>
                  <a:srgbClr val="00B050"/>
                </a:solidFill>
              </a:rPr>
              <a:t>clickers</a:t>
            </a:r>
            <a:r>
              <a:rPr lang="pt-BR" dirty="0" smtClean="0">
                <a:solidFill>
                  <a:srgbClr val="00B050"/>
                </a:solidFill>
              </a:rPr>
              <a:t>, </a:t>
            </a:r>
            <a:r>
              <a:rPr lang="pt-BR" dirty="0" err="1" smtClean="0">
                <a:solidFill>
                  <a:srgbClr val="00B050"/>
                </a:solidFill>
              </a:rPr>
              <a:t>flipped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classroom</a:t>
            </a:r>
            <a:r>
              <a:rPr lang="pt-BR" dirty="0" smtClean="0">
                <a:solidFill>
                  <a:srgbClr val="00B050"/>
                </a:solidFill>
              </a:rPr>
              <a:t> – vídeos etc.).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pt-BR" dirty="0" smtClean="0">
                <a:solidFill>
                  <a:srgbClr val="00B050"/>
                </a:solidFill>
              </a:rPr>
              <a:t>ANEXOS</a:t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/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Exemplo Matriz LLC</a:t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Gráfico geral av. inst.</a:t>
            </a:r>
            <a:br>
              <a:rPr lang="pt-BR" dirty="0" smtClean="0">
                <a:solidFill>
                  <a:srgbClr val="00B05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Exemplo de reporte de objetivo de aprendizagem</a:t>
            </a:r>
            <a:br>
              <a:rPr lang="pt-BR" dirty="0" smtClean="0">
                <a:solidFill>
                  <a:srgbClr val="00B050"/>
                </a:solidFill>
              </a:rPr>
            </a:b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7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>
                <a:solidFill>
                  <a:srgbClr val="00B050"/>
                </a:solidFill>
              </a:rPr>
              <a:t>Garantir Excelência </a:t>
            </a:r>
            <a:endParaRPr lang="pt-BR" dirty="0" smtClean="0">
              <a:solidFill>
                <a:srgbClr val="00B050"/>
              </a:solidFill>
            </a:endParaRPr>
          </a:p>
          <a:p>
            <a:pPr lvl="1"/>
            <a:r>
              <a:rPr lang="pt-BR" dirty="0" smtClean="0"/>
              <a:t>Padrões </a:t>
            </a:r>
            <a:r>
              <a:rPr lang="pt-BR" dirty="0" smtClean="0"/>
              <a:t>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>
                <a:solidFill>
                  <a:srgbClr val="00B050"/>
                </a:solidFill>
              </a:rPr>
              <a:t>Status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30689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Foco no Aluno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552" y="48691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Colaboração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19872" y="30689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Gestão por Evidências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19872" y="48691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Melhoria Contínua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00192" y="30689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Professor é Elemento Chave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300192" y="4869160"/>
            <a:ext cx="237626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Construção do Conhecimento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2218258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Princípios de Atuação do DEA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1200" i="1" dirty="0" smtClean="0">
                <a:solidFill>
                  <a:srgbClr val="00B050"/>
                </a:solidFill>
              </a:rPr>
              <a:t/>
            </a:r>
            <a:br>
              <a:rPr lang="pt-BR" sz="1200" i="1" dirty="0" smtClean="0">
                <a:solidFill>
                  <a:srgbClr val="00B050"/>
                </a:solidFill>
              </a:rPr>
            </a:br>
            <a:r>
              <a:rPr lang="pt-BR" sz="2400" i="1" dirty="0" smtClean="0">
                <a:solidFill>
                  <a:srgbClr val="00B050"/>
                </a:solidFill>
              </a:rPr>
              <a:t>O DEA tem por missão garantir a excelência do processo de Ensino e Aprendizagem do Insper e sua atuação é norteada pelos seguintes princípios:</a:t>
            </a:r>
            <a:endParaRPr lang="pt-BR" sz="4000" i="1" dirty="0">
              <a:solidFill>
                <a:srgbClr val="00B05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19905" y="3501008"/>
            <a:ext cx="2295911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 dirty="0" smtClean="0">
                <a:solidFill>
                  <a:srgbClr val="00B050"/>
                </a:solidFill>
              </a:rPr>
              <a:t>Foco na efetiva aprendizagem do aluno, por meio da visão educacional da Aprendizagem Centrada no Aluno</a:t>
            </a:r>
            <a:r>
              <a:rPr lang="pt-BR" sz="1200" i="1" dirty="0" smtClean="0">
                <a:solidFill>
                  <a:srgbClr val="00B050"/>
                </a:solidFill>
              </a:rPr>
              <a:t>.</a:t>
            </a:r>
            <a:endParaRPr lang="pt-BR" sz="1200" i="1" dirty="0">
              <a:solidFill>
                <a:srgbClr val="00B05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64806" y="3717032"/>
            <a:ext cx="2295911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 dirty="0">
                <a:solidFill>
                  <a:srgbClr val="00B050"/>
                </a:solidFill>
              </a:rPr>
              <a:t>Foco nos processos e resultados de ensino e aprendizagem </a:t>
            </a:r>
            <a:r>
              <a:rPr lang="pt-BR" sz="1050" i="1" dirty="0" smtClean="0">
                <a:solidFill>
                  <a:srgbClr val="00B050"/>
                </a:solidFill>
              </a:rPr>
              <a:t>de todos os programas dos Insper por meio da coleta e apresentação de evidências.</a:t>
            </a:r>
            <a:endParaRPr lang="pt-BR" sz="1050" i="1" dirty="0">
              <a:solidFill>
                <a:srgbClr val="00B05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80545" y="3753036"/>
            <a:ext cx="2295911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 dirty="0" smtClean="0">
                <a:solidFill>
                  <a:srgbClr val="00B050"/>
                </a:solidFill>
              </a:rPr>
              <a:t>Reconhecimento e valorização do professor como elemento fundamental para a excelência do processo de ensino e aprendizagem.</a:t>
            </a:r>
            <a:endParaRPr lang="pt-BR" sz="1050" i="1" dirty="0">
              <a:solidFill>
                <a:srgbClr val="00B05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89499" y="5440991"/>
            <a:ext cx="2295911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 dirty="0" smtClean="0">
                <a:solidFill>
                  <a:srgbClr val="00B050"/>
                </a:solidFill>
              </a:rPr>
              <a:t>Lideranças</a:t>
            </a:r>
            <a:r>
              <a:rPr lang="pt-BR" sz="1050" i="1" dirty="0">
                <a:solidFill>
                  <a:srgbClr val="00B050"/>
                </a:solidFill>
              </a:rPr>
              <a:t>, gestões diretivas e professores como parceiros no estabelecimento com clareza </a:t>
            </a:r>
            <a:r>
              <a:rPr lang="pt-BR" sz="1050" i="1" dirty="0" smtClean="0">
                <a:solidFill>
                  <a:srgbClr val="00B050"/>
                </a:solidFill>
              </a:rPr>
              <a:t>dos propósitos </a:t>
            </a:r>
            <a:r>
              <a:rPr lang="pt-BR" sz="1050" i="1" dirty="0">
                <a:solidFill>
                  <a:srgbClr val="00B050"/>
                </a:solidFill>
              </a:rPr>
              <a:t>educacionais </a:t>
            </a:r>
            <a:r>
              <a:rPr lang="pt-BR" sz="1050" i="1" dirty="0" smtClean="0">
                <a:solidFill>
                  <a:srgbClr val="00B050"/>
                </a:solidFill>
              </a:rPr>
              <a:t>do Insper, em um ambiente colaborativo de atuação.</a:t>
            </a:r>
            <a:endParaRPr lang="pt-BR" sz="1050" i="1" dirty="0">
              <a:solidFill>
                <a:srgbClr val="00B05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447225" y="5553236"/>
            <a:ext cx="2295911" cy="1224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 dirty="0" smtClean="0">
                <a:solidFill>
                  <a:srgbClr val="00B050"/>
                </a:solidFill>
              </a:rPr>
              <a:t>Foco no desenvolvimento e aprimoramento contínuo dos recursos necessários ao processo de ensino e aprendizagem</a:t>
            </a:r>
            <a:r>
              <a:rPr lang="pt-BR" sz="1200" i="1" dirty="0" smtClean="0">
                <a:solidFill>
                  <a:srgbClr val="00B050"/>
                </a:solidFill>
              </a:rPr>
              <a:t>.</a:t>
            </a:r>
            <a:endParaRPr lang="pt-BR" sz="1200" i="1" dirty="0">
              <a:solidFill>
                <a:srgbClr val="00B05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218" y="5135435"/>
            <a:ext cx="2788212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 dirty="0" smtClean="0">
                <a:solidFill>
                  <a:srgbClr val="00B050"/>
                </a:solidFill>
              </a:rPr>
              <a:t>Foco na pesquisa, análise, validação e registro das </a:t>
            </a:r>
            <a:r>
              <a:rPr lang="pt-BR" sz="1050" i="1" dirty="0">
                <a:solidFill>
                  <a:srgbClr val="00B050"/>
                </a:solidFill>
              </a:rPr>
              <a:t>experiências de Ensino e Aprendizagem do </a:t>
            </a:r>
            <a:r>
              <a:rPr lang="pt-BR" sz="1050" i="1" dirty="0" smtClean="0">
                <a:solidFill>
                  <a:srgbClr val="00B050"/>
                </a:solidFill>
              </a:rPr>
              <a:t>Insper para construção do conhecimento em Educação de Excelência.</a:t>
            </a:r>
            <a:endParaRPr lang="pt-BR" sz="105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Atuação do DEA: </a:t>
            </a:r>
            <a:r>
              <a:rPr lang="pt-BR" dirty="0" smtClean="0">
                <a:solidFill>
                  <a:srgbClr val="00B050"/>
                </a:solidFill>
              </a:rPr>
              <a:t>Garantir Excelência</a:t>
            </a:r>
            <a:endParaRPr lang="pt-BR" dirty="0" smtClean="0">
              <a:solidFill>
                <a:srgbClr val="00B050"/>
              </a:solidFill>
            </a:endParaRPr>
          </a:p>
          <a:p>
            <a:pPr lvl="1"/>
            <a:r>
              <a:rPr lang="pt-BR" dirty="0" smtClean="0"/>
              <a:t>Padrões 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>
                <a:solidFill>
                  <a:srgbClr val="00B050"/>
                </a:solidFill>
              </a:rPr>
              <a:t>Status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Garantia da Excelência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i="1" dirty="0" smtClean="0"/>
              <a:t>Frente </a:t>
            </a:r>
            <a:r>
              <a:rPr lang="pt-BR" sz="2400" i="1" dirty="0"/>
              <a:t>a padrões de excelência, garantir a </a:t>
            </a:r>
            <a:r>
              <a:rPr lang="pt-BR" sz="2400" i="1" dirty="0" smtClean="0"/>
              <a:t>excelência significa</a:t>
            </a:r>
            <a:r>
              <a:rPr lang="pt-BR" sz="2400" i="1" dirty="0"/>
              <a:t>: avaliar o resultado e seu processo; desenvolver o corpo docente e identificar inovações emergentes, dentro e fora da escola, disseminando melhores práticas. </a:t>
            </a:r>
            <a:r>
              <a:rPr lang="pt-BR" sz="2000" i="1" dirty="0"/>
              <a:t/>
            </a:r>
            <a:br>
              <a:rPr lang="pt-BR" sz="2000" i="1" dirty="0"/>
            </a:br>
            <a:endParaRPr lang="pt-BR" sz="2000" i="1" dirty="0"/>
          </a:p>
        </p:txBody>
      </p:sp>
      <p:sp>
        <p:nvSpPr>
          <p:cNvPr id="4" name="Retângulo 3"/>
          <p:cNvSpPr/>
          <p:nvPr/>
        </p:nvSpPr>
        <p:spPr>
          <a:xfrm>
            <a:off x="539552" y="2996952"/>
            <a:ext cx="81369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Padrões de Excelência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9552" y="3789040"/>
            <a:ext cx="81369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Avaliação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9552" y="4581128"/>
            <a:ext cx="81369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Diagnóstico, Plano de Ação e Reporte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9552" y="5373216"/>
            <a:ext cx="396044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Desenvolvimento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716016" y="5373216"/>
            <a:ext cx="396044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Inovação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Atuação do DEA</a:t>
            </a:r>
          </a:p>
          <a:p>
            <a:r>
              <a:rPr lang="pt-BR" dirty="0" smtClean="0"/>
              <a:t>Atuação do DEA: </a:t>
            </a:r>
            <a:r>
              <a:rPr lang="pt-BR" dirty="0">
                <a:solidFill>
                  <a:srgbClr val="00B050"/>
                </a:solidFill>
              </a:rPr>
              <a:t>Garantir Excelência </a:t>
            </a:r>
            <a:endParaRPr lang="pt-BR" dirty="0" smtClean="0">
              <a:solidFill>
                <a:srgbClr val="00B05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Padrões </a:t>
            </a:r>
            <a:r>
              <a:rPr lang="pt-BR" dirty="0" smtClean="0">
                <a:solidFill>
                  <a:srgbClr val="FF0000"/>
                </a:solidFill>
              </a:rPr>
              <a:t>de Excelência</a:t>
            </a:r>
          </a:p>
          <a:p>
            <a:pPr lvl="1"/>
            <a:r>
              <a:rPr lang="pt-BR" dirty="0" smtClean="0"/>
              <a:t>Avaliação da Aprendizagem</a:t>
            </a:r>
          </a:p>
          <a:p>
            <a:pPr lvl="1"/>
            <a:r>
              <a:rPr lang="pt-BR" dirty="0" smtClean="0"/>
              <a:t>Diagnóstico, Reporte e Plano de Ação</a:t>
            </a:r>
          </a:p>
          <a:p>
            <a:pPr lvl="1"/>
            <a:r>
              <a:rPr lang="pt-BR" dirty="0" smtClean="0"/>
              <a:t>Desenvolvimento do Corpo Docente</a:t>
            </a:r>
          </a:p>
          <a:p>
            <a:pPr lvl="1"/>
            <a:r>
              <a:rPr lang="pt-BR" dirty="0" smtClean="0"/>
              <a:t>Inovação</a:t>
            </a:r>
          </a:p>
          <a:p>
            <a:r>
              <a:rPr lang="pt-BR" dirty="0">
                <a:solidFill>
                  <a:srgbClr val="00B050"/>
                </a:solidFill>
              </a:rPr>
              <a:t>Status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1124744"/>
            <a:ext cx="338437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Objetivos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572000" y="2996952"/>
            <a:ext cx="396044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Aprendizado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(nível programa)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2996952"/>
            <a:ext cx="338437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Docentes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9552" y="4941168"/>
            <a:ext cx="338437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Experiências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4283968" y="1952836"/>
            <a:ext cx="0" cy="3816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5" idx="1"/>
            <a:endCxn id="8" idx="3"/>
          </p:cNvCxnSpPr>
          <p:nvPr/>
        </p:nvCxnSpPr>
        <p:spPr>
          <a:xfrm flipH="1">
            <a:off x="3923928" y="382504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endCxn id="4" idx="3"/>
          </p:cNvCxnSpPr>
          <p:nvPr/>
        </p:nvCxnSpPr>
        <p:spPr>
          <a:xfrm flipH="1">
            <a:off x="3923928" y="1952836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9" idx="3"/>
          </p:cNvCxnSpPr>
          <p:nvPr/>
        </p:nvCxnSpPr>
        <p:spPr>
          <a:xfrm flipH="1">
            <a:off x="3923928" y="5769260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827584" y="1700808"/>
            <a:ext cx="280831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alinhados, relevantes, bem definidos, compatíveis com desenvolvimento de carreira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27584" y="3484442"/>
            <a:ext cx="2849066" cy="113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engajados, focados na excelência em ensino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27585" y="5445224"/>
            <a:ext cx="280831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/>
                </a:solidFill>
              </a:rPr>
              <a:t>a</a:t>
            </a:r>
            <a:r>
              <a:rPr lang="pt-BR" i="1" dirty="0" smtClean="0">
                <a:solidFill>
                  <a:schemeClr val="tx1"/>
                </a:solidFill>
              </a:rPr>
              <a:t>lunos engajados, dentro e fora da sala de aula;</a:t>
            </a:r>
          </a:p>
          <a:p>
            <a:pPr algn="ctr"/>
            <a:r>
              <a:rPr lang="pt-BR" i="1" dirty="0" smtClean="0">
                <a:solidFill>
                  <a:schemeClr val="tx1"/>
                </a:solidFill>
              </a:rPr>
              <a:t>evasão próxima a zero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788024" y="3484442"/>
            <a:ext cx="3528392" cy="113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>
                <a:solidFill>
                  <a:schemeClr val="tx1"/>
                </a:solidFill>
              </a:rPr>
              <a:t>reflete excelência em ensino</a:t>
            </a:r>
          </a:p>
          <a:p>
            <a:pPr algn="ctr"/>
            <a:r>
              <a:rPr lang="pt-BR" i="1" dirty="0" smtClean="0">
                <a:solidFill>
                  <a:schemeClr val="tx1"/>
                </a:solidFill>
              </a:rPr>
              <a:t>do Insper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273"/>
              </p:ext>
            </p:extLst>
          </p:nvPr>
        </p:nvGraphicFramePr>
        <p:xfrm>
          <a:off x="971601" y="2636911"/>
          <a:ext cx="7200801" cy="295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56"/>
                <a:gridCol w="581883"/>
                <a:gridCol w="3418562"/>
              </a:tblGrid>
              <a:tr h="541568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Esperado</a:t>
                      </a:r>
                      <a:b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b="0" i="0" baseline="0" dirty="0" smtClean="0">
                          <a:solidFill>
                            <a:schemeClr val="tx1"/>
                          </a:solidFill>
                        </a:rPr>
                        <a:t>(&gt; 60%)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Avançado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56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Proficiente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6055"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Básico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Básico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568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Abaixo do Básico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baseline="0" dirty="0" smtClean="0">
                          <a:solidFill>
                            <a:schemeClr val="tx1"/>
                          </a:solidFill>
                        </a:rPr>
                        <a:t>(&lt; 20%)</a:t>
                      </a:r>
                      <a:endParaRPr lang="pt-BR" sz="28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Em desenvolvimento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56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dirty="0" smtClean="0">
                          <a:solidFill>
                            <a:schemeClr val="tx1"/>
                          </a:solidFill>
                        </a:rPr>
                        <a:t>Incipiente</a:t>
                      </a:r>
                      <a:endParaRPr lang="pt-BR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 anchor="t">
            <a:noAutofit/>
          </a:bodyPr>
          <a:lstStyle/>
          <a:p>
            <a:r>
              <a:rPr lang="pt-BR" sz="2400" b="1" dirty="0" smtClean="0">
                <a:solidFill>
                  <a:srgbClr val="C00000"/>
                </a:solidFill>
              </a:rPr>
              <a:t>Padrões de Excelência: Aprendizado dos Alunos</a:t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b="1" dirty="0" smtClean="0">
                <a:solidFill>
                  <a:srgbClr val="C00000"/>
                </a:solidFill>
              </a:rPr>
              <a:t/>
            </a:r>
            <a:br>
              <a:rPr lang="pt-BR" sz="2400" b="1" dirty="0" smtClean="0">
                <a:solidFill>
                  <a:srgbClr val="C00000"/>
                </a:solidFill>
              </a:rPr>
            </a:br>
            <a:r>
              <a:rPr lang="pt-BR" sz="2400" i="1" dirty="0">
                <a:solidFill>
                  <a:srgbClr val="00B050"/>
                </a:solidFill>
              </a:rPr>
              <a:t>A</a:t>
            </a:r>
            <a:r>
              <a:rPr lang="pt-BR" sz="2400" i="1" dirty="0" smtClean="0">
                <a:solidFill>
                  <a:srgbClr val="00B050"/>
                </a:solidFill>
              </a:rPr>
              <a:t>prendizado é  medido no nível dos Programas. Os resultados passam por análise de validade e confiabilidade. São classificados nas escalas a seguir.</a:t>
            </a:r>
            <a:endParaRPr lang="pt-BR" sz="2000" i="1" dirty="0">
              <a:solidFill>
                <a:srgbClr val="00B050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536" y="5589240"/>
            <a:ext cx="3240360" cy="113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1503</Words>
  <Application>Microsoft Office PowerPoint</Application>
  <PresentationFormat>Apresentação na tela (4:3)</PresentationFormat>
  <Paragraphs>308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Conselho</vt:lpstr>
      <vt:lpstr>Agenda</vt:lpstr>
      <vt:lpstr>Agenda</vt:lpstr>
      <vt:lpstr>Princípios de Atuação do DEA   O DEA tem por missão garantir a excelência do processo de Ensino e Aprendizagem do Insper e sua atuação é norteada pelos seguintes princípios:</vt:lpstr>
      <vt:lpstr>Agenda</vt:lpstr>
      <vt:lpstr>Garantia da Excelência  Frente a padrões de excelência, garantir a excelência significa: avaliar o resultado e seu processo; desenvolver o corpo docente e identificar inovações emergentes, dentro e fora da escola, disseminando melhores práticas.  </vt:lpstr>
      <vt:lpstr>Agenda</vt:lpstr>
      <vt:lpstr>Padrões de Excelência</vt:lpstr>
      <vt:lpstr>Padrões de Excelência: Aprendizado dos Alunos  Aprendizado é  medido no nível dos Programas. Os resultados passam por análise de validade e confiabilidade. São classificados nas escalas a seguir.</vt:lpstr>
      <vt:lpstr>Padrões de Excelência: Objetivos e Conteúdos alinhados, relevantes, bem definidos, compatíveis com desenvolvimento de carreira</vt:lpstr>
      <vt:lpstr>Padrões de Excelência: Corpo Docente engajados, focados na excelência em ensino</vt:lpstr>
      <vt:lpstr>Padrões de Excelência: Experiências de Aprendizagem dos Alunos  alunos engajados, dentro e fora da sala de aula; evasão próxima a zero</vt:lpstr>
      <vt:lpstr>Agenda</vt:lpstr>
      <vt:lpstr>Avaliação da Aprendizagem  A avaliação da aprendizagem se dá de forma independente. Compara a prática frente aos padrões de excelência. Utiliza diferentes indicadores e formas de avaliação.</vt:lpstr>
      <vt:lpstr>Agenda</vt:lpstr>
      <vt:lpstr>Diagnóstico, Plano de Ação, Reporte Diagnosticar o nível de qualidade do aprendizado.  Com base nos resultados, elaborar planos de ação, em conjunto com as coordenações, para fechar possíveis gaps e compartilhar práticas inovadoras eficientes.  </vt:lpstr>
      <vt:lpstr>Agenda</vt:lpstr>
      <vt:lpstr>Desenvolvimento do Corpo Docente   Trata-se do conjunto de ações decorrentes das necessidades identificadas nas avaliações da qualidade, visando o aprimoramento contínuo do professor por meio de cursos de formação, seminários, workshops e atendimento individual e personalizado ao docente.</vt:lpstr>
      <vt:lpstr>Agenda</vt:lpstr>
      <vt:lpstr>Inovação  A frente tem como objetivo principal apoiar os esforços de aprimoramento dos programas de ensino, de acordo com a demanda das coordenações acadêmicas em função dos resultados das avaliações de qualidade. Além disso, a frente deve acumular e tornar explícito o conhecimento do Insper a respeito do processo de ensino e aprendizagem.</vt:lpstr>
      <vt:lpstr>Agenda</vt:lpstr>
      <vt:lpstr>Status: Avaliação do Aprendizado</vt:lpstr>
      <vt:lpstr>Status: Desenvolvimento do Corpo Docente</vt:lpstr>
      <vt:lpstr>Status: Inovação</vt:lpstr>
      <vt:lpstr>ANEXOS  Exemplo Matriz LLC Gráfico geral av. inst. Exemplo de reporte de objetivo de aprendizagem 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Cassio Barqueiro</dc:creator>
  <cp:lastModifiedBy>Vinícius Cassio Barqueiro</cp:lastModifiedBy>
  <cp:revision>46</cp:revision>
  <dcterms:created xsi:type="dcterms:W3CDTF">2016-05-11T21:05:00Z</dcterms:created>
  <dcterms:modified xsi:type="dcterms:W3CDTF">2016-05-13T15:29:45Z</dcterms:modified>
</cp:coreProperties>
</file>