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0"/>
  </p:notesMasterIdLst>
  <p:sldIdLst>
    <p:sldId id="269" r:id="rId2"/>
    <p:sldId id="296" r:id="rId3"/>
    <p:sldId id="272" r:id="rId4"/>
    <p:sldId id="268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6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5A2"/>
    <a:srgbClr val="BCBEC0"/>
    <a:srgbClr val="C00026"/>
    <a:srgbClr val="FBDE4C"/>
    <a:srgbClr val="29282A"/>
    <a:srgbClr val="FFE026"/>
    <a:srgbClr val="FFD13C"/>
    <a:srgbClr val="C04619"/>
    <a:srgbClr val="FAA61A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9882" autoAdjust="0"/>
  </p:normalViewPr>
  <p:slideViewPr>
    <p:cSldViewPr snapToGrid="0" snapToObjects="1" showGuides="1">
      <p:cViewPr varScale="1">
        <p:scale>
          <a:sx n="137" d="100"/>
          <a:sy n="137" d="100"/>
        </p:scale>
        <p:origin x="-10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13/05/16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13/05/16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90" y="-20992"/>
            <a:ext cx="9225337" cy="694853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subtítulo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a data e o nome da área ou disciplina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13/05/16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13/05/16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13/05/16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a legenda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13/05/16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Edite o título mestre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2B7900D-0734-4F15-9F08-6F03FB6F6514}" type="datetimeFigureOut">
              <a:rPr lang="pt-BR" smtClean="0"/>
              <a:pPr/>
              <a:t>13/05/16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  <p:sldLayoutId id="214748366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insper.blackboard.com/bbcswebdav/institution/DEA/guia-orientacao/index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66786" y="2384425"/>
            <a:ext cx="7343775" cy="714375"/>
          </a:xfrm>
        </p:spPr>
        <p:txBody>
          <a:bodyPr>
            <a:normAutofit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pt-BR" sz="2800" dirty="0"/>
              <a:t>Apresentação </a:t>
            </a:r>
            <a:r>
              <a:rPr lang="pt-BR" sz="2800" dirty="0" smtClean="0"/>
              <a:t>Conselho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pt-BR" dirty="0" smtClean="0"/>
              <a:t>DEA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4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34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8"/>
          <p:cNvSpPr/>
          <p:nvPr/>
        </p:nvSpPr>
        <p:spPr>
          <a:xfrm>
            <a:off x="409334" y="3178655"/>
            <a:ext cx="2714761" cy="2970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335" y="2347658"/>
            <a:ext cx="2714760" cy="830997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sz="1800" dirty="0"/>
              <a:t>Padrões de Excelência: Objetivos e Conteúdos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itle 7"/>
          <p:cNvSpPr txBox="1">
            <a:spLocks/>
          </p:cNvSpPr>
          <p:nvPr/>
        </p:nvSpPr>
        <p:spPr>
          <a:xfrm>
            <a:off x="457200" y="1252351"/>
            <a:ext cx="8229600" cy="562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pt-BR" sz="2000" dirty="0" smtClean="0">
                <a:solidFill>
                  <a:srgbClr val="000000"/>
                </a:solidFill>
              </a:rPr>
              <a:t>Alinhados</a:t>
            </a:r>
            <a:r>
              <a:rPr lang="pt-BR" sz="2000" dirty="0">
                <a:solidFill>
                  <a:srgbClr val="000000"/>
                </a:solidFill>
              </a:rPr>
              <a:t>, relevantes, bem definidos, compatíveis com desenvolvimento de </a:t>
            </a:r>
            <a:r>
              <a:rPr lang="pt-BR" sz="2000" dirty="0" smtClean="0">
                <a:solidFill>
                  <a:srgbClr val="000000"/>
                </a:solidFill>
              </a:rPr>
              <a:t>carreira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9334" y="3225561"/>
            <a:ext cx="2714761" cy="292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Verdana"/>
                <a:cs typeface="Verdana"/>
              </a:rPr>
              <a:t>alinhados à missão </a:t>
            </a:r>
            <a:r>
              <a:rPr lang="pt-BR" sz="1400" dirty="0" smtClean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br>
              <a:rPr lang="pt-BR" sz="1400" dirty="0" smtClean="0">
                <a:solidFill>
                  <a:srgbClr val="000000"/>
                </a:solidFill>
                <a:latin typeface="Verdana"/>
                <a:cs typeface="Verdana"/>
              </a:rPr>
            </a:br>
            <a:r>
              <a:rPr lang="pt-BR" sz="1400" dirty="0" smtClean="0">
                <a:solidFill>
                  <a:srgbClr val="000000"/>
                </a:solidFill>
                <a:latin typeface="Verdana"/>
                <a:cs typeface="Verdana"/>
              </a:rPr>
              <a:t>ao decálogo</a:t>
            </a:r>
            <a:endParaRPr lang="pt-BR" sz="1400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Verdana"/>
                <a:cs typeface="Verdana"/>
              </a:rPr>
              <a:t>autonomia na </a:t>
            </a:r>
            <a:r>
              <a:rPr lang="pt-BR" sz="1400" dirty="0" smtClean="0">
                <a:solidFill>
                  <a:srgbClr val="000000"/>
                </a:solidFill>
                <a:latin typeface="Verdana"/>
                <a:cs typeface="Verdana"/>
              </a:rPr>
              <a:t>aprendizagem</a:t>
            </a:r>
            <a:endParaRPr lang="pt-BR" sz="1400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Verdana"/>
                <a:cs typeface="Verdana"/>
              </a:rPr>
              <a:t>competências </a:t>
            </a:r>
            <a:r>
              <a:rPr lang="pt-BR" sz="1400" dirty="0" err="1" smtClean="0">
                <a:solidFill>
                  <a:srgbClr val="000000"/>
                </a:solidFill>
                <a:latin typeface="Verdana"/>
                <a:cs typeface="Verdana"/>
              </a:rPr>
              <a:t>socioemocionais</a:t>
            </a:r>
            <a:endParaRPr lang="pt-BR" sz="1400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Verdana"/>
                <a:cs typeface="Verdana"/>
              </a:rPr>
              <a:t>conteúdo </a:t>
            </a:r>
            <a:r>
              <a:rPr lang="pt-BR" sz="1400" dirty="0" smtClean="0">
                <a:solidFill>
                  <a:srgbClr val="000000"/>
                </a:solidFill>
                <a:latin typeface="Verdana"/>
                <a:cs typeface="Verdana"/>
              </a:rPr>
              <a:t>acadêmico</a:t>
            </a:r>
            <a:endParaRPr lang="pt-BR" sz="1400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Verdana"/>
                <a:cs typeface="Verdana"/>
              </a:rPr>
              <a:t>mensuráveis</a:t>
            </a:r>
            <a:endParaRPr lang="pt-BR" sz="1400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Verdana"/>
                <a:cs typeface="Verdana"/>
              </a:rPr>
              <a:t>nível cognitivo </a:t>
            </a:r>
            <a:r>
              <a:rPr lang="pt-BR" sz="1400" dirty="0" smtClean="0">
                <a:solidFill>
                  <a:srgbClr val="000000"/>
                </a:solidFill>
                <a:latin typeface="Verdana"/>
                <a:cs typeface="Verdana"/>
              </a:rPr>
              <a:t>adequado</a:t>
            </a:r>
            <a:endParaRPr lang="pt-BR" sz="1400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Verdana"/>
                <a:cs typeface="Verdana"/>
              </a:rPr>
              <a:t>diferentes </a:t>
            </a:r>
            <a:r>
              <a:rPr lang="pt-BR" sz="1400" dirty="0" smtClean="0">
                <a:solidFill>
                  <a:srgbClr val="000000"/>
                </a:solidFill>
                <a:latin typeface="Verdana"/>
                <a:cs typeface="Verdana"/>
              </a:rPr>
              <a:t>opções</a:t>
            </a:r>
            <a:br>
              <a:rPr lang="pt-BR" sz="1400" dirty="0" smtClean="0">
                <a:solidFill>
                  <a:srgbClr val="000000"/>
                </a:solidFill>
                <a:latin typeface="Verdana"/>
                <a:cs typeface="Verdana"/>
              </a:rPr>
            </a:br>
            <a:r>
              <a:rPr lang="pt-BR" sz="1400" dirty="0" smtClean="0">
                <a:solidFill>
                  <a:srgbClr val="000000"/>
                </a:solidFill>
                <a:latin typeface="Verdana"/>
                <a:cs typeface="Verdana"/>
              </a:rPr>
              <a:t>de carreira</a:t>
            </a:r>
            <a:endParaRPr lang="pt-BR" sz="14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35" y="2393824"/>
            <a:ext cx="27147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/>
                <a:cs typeface="Verdana"/>
              </a:rPr>
              <a:t>Objetivos de Aprendizagem do Programa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89844" y="2347658"/>
            <a:ext cx="2714760" cy="830997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389844" y="2393824"/>
            <a:ext cx="26127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/>
                <a:cs typeface="Verdana"/>
              </a:rPr>
              <a:t>Objetivos de Aprendizagem </a:t>
            </a:r>
            <a:r>
              <a:rPr lang="pt-BR" sz="1400" b="1" dirty="0" smtClean="0">
                <a:solidFill>
                  <a:schemeClr val="bg1"/>
                </a:solidFill>
                <a:latin typeface="Verdana"/>
                <a:cs typeface="Verdana"/>
              </a:rPr>
              <a:t>das Disciplinas</a:t>
            </a:r>
            <a:endParaRPr lang="pt-BR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70482" y="2347658"/>
            <a:ext cx="2714760" cy="830997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321469" y="2609268"/>
            <a:ext cx="2612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Verdana"/>
                <a:cs typeface="Verdana"/>
              </a:rPr>
              <a:t>Conte</a:t>
            </a:r>
            <a:r>
              <a:rPr lang="pt-BR" sz="1400" b="1" dirty="0" smtClean="0">
                <a:solidFill>
                  <a:schemeClr val="bg1"/>
                </a:solidFill>
                <a:latin typeface="Verdana"/>
                <a:cs typeface="Verdana"/>
              </a:rPr>
              <a:t>údo Acadêmico</a:t>
            </a:r>
            <a:endParaRPr lang="pt-BR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1" name="Retângulo 8"/>
          <p:cNvSpPr/>
          <p:nvPr/>
        </p:nvSpPr>
        <p:spPr>
          <a:xfrm>
            <a:off x="3389843" y="3178655"/>
            <a:ext cx="2714761" cy="2970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89843" y="3225561"/>
            <a:ext cx="27147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Verdana"/>
                <a:cs typeface="Verdana"/>
              </a:rPr>
              <a:t>alinhados aos objetivos</a:t>
            </a:r>
            <a:br>
              <a:rPr lang="pt-BR" sz="1400" dirty="0">
                <a:solidFill>
                  <a:srgbClr val="000000"/>
                </a:solidFill>
                <a:latin typeface="Verdana"/>
                <a:cs typeface="Verdana"/>
              </a:rPr>
            </a:br>
            <a:r>
              <a:rPr lang="pt-BR" sz="1400" dirty="0">
                <a:solidFill>
                  <a:srgbClr val="000000"/>
                </a:solidFill>
                <a:latin typeface="Verdana"/>
                <a:cs typeface="Verdana"/>
              </a:rPr>
              <a:t>do programa</a:t>
            </a:r>
          </a:p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Verdana"/>
                <a:cs typeface="Verdana"/>
              </a:rPr>
              <a:t>mensuráveis</a:t>
            </a:r>
          </a:p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Verdana"/>
                <a:cs typeface="Verdana"/>
              </a:rPr>
              <a:t>nível cognitivo adequado</a:t>
            </a:r>
            <a:endParaRPr lang="pt-BR" sz="14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33" name="Retângulo 8"/>
          <p:cNvSpPr/>
          <p:nvPr/>
        </p:nvSpPr>
        <p:spPr>
          <a:xfrm>
            <a:off x="6270482" y="3178655"/>
            <a:ext cx="2714761" cy="2970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70482" y="3225561"/>
            <a:ext cx="271476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Verdana"/>
                <a:cs typeface="Verdana"/>
              </a:rPr>
              <a:t>relevância</a:t>
            </a:r>
          </a:p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Verdana"/>
                <a:cs typeface="Verdana"/>
              </a:rPr>
              <a:t>rigor </a:t>
            </a:r>
            <a:r>
              <a:rPr lang="pt-BR" sz="1400" dirty="0" err="1">
                <a:solidFill>
                  <a:srgbClr val="000000"/>
                </a:solidFill>
                <a:latin typeface="Verdana"/>
                <a:cs typeface="Verdana"/>
              </a:rPr>
              <a:t>acaêmico</a:t>
            </a:r>
            <a:endParaRPr lang="pt-BR" sz="14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17" y="4443427"/>
            <a:ext cx="3478465" cy="1545446"/>
          </a:xfrm>
          <a:prstGeom prst="rect">
            <a:avLst/>
          </a:prstGeom>
          <a:ln w="38100" cmpd="sng"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75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897964"/>
            <a:ext cx="1934539" cy="864096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457200" y="1897964"/>
            <a:ext cx="8229600" cy="864096"/>
          </a:xfrm>
          <a:prstGeom prst="rect">
            <a:avLst/>
          </a:prstGeom>
          <a:noFill/>
          <a:ln>
            <a:solidFill>
              <a:srgbClr val="F58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sz="1800" dirty="0"/>
              <a:t>Padrões de Excelência: </a:t>
            </a:r>
            <a:r>
              <a:rPr lang="pt-BR" sz="1800" dirty="0" smtClean="0"/>
              <a:t>Corpo Docente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itle 7"/>
          <p:cNvSpPr txBox="1">
            <a:spLocks/>
          </p:cNvSpPr>
          <p:nvPr/>
        </p:nvSpPr>
        <p:spPr>
          <a:xfrm>
            <a:off x="457200" y="1252351"/>
            <a:ext cx="8229600" cy="562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pt-BR" sz="2000" dirty="0" smtClean="0">
                <a:solidFill>
                  <a:srgbClr val="000000"/>
                </a:solidFill>
              </a:rPr>
              <a:t>Engajados</a:t>
            </a:r>
            <a:r>
              <a:rPr lang="pt-BR" sz="2000" dirty="0">
                <a:solidFill>
                  <a:srgbClr val="000000"/>
                </a:solidFill>
              </a:rPr>
              <a:t>, focados na excelência em </a:t>
            </a:r>
            <a:r>
              <a:rPr lang="pt-BR" sz="2000" dirty="0" smtClean="0">
                <a:solidFill>
                  <a:srgbClr val="000000"/>
                </a:solidFill>
              </a:rPr>
              <a:t>ensino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84443" y="1990996"/>
            <a:ext cx="6112197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F58220"/>
              </a:buClr>
            </a:pPr>
            <a:r>
              <a:rPr lang="pt-BR" sz="1400" dirty="0">
                <a:solidFill>
                  <a:srgbClr val="000000"/>
                </a:solidFill>
                <a:latin typeface="Verdana"/>
                <a:cs typeface="Verdana"/>
              </a:rPr>
              <a:t>aprimoramento contínuo do repertório acadêmico e das práticas pedagógicas, com base nas evidências do aprendizado</a:t>
            </a:r>
          </a:p>
        </p:txBody>
      </p:sp>
      <p:sp>
        <p:nvSpPr>
          <p:cNvPr id="3" name="Rectangle 2"/>
          <p:cNvSpPr/>
          <p:nvPr/>
        </p:nvSpPr>
        <p:spPr>
          <a:xfrm>
            <a:off x="547745" y="2132304"/>
            <a:ext cx="1753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err="1">
                <a:solidFill>
                  <a:srgbClr val="FFFFFF"/>
                </a:solidFill>
                <a:latin typeface="Verdana"/>
                <a:cs typeface="Verdana"/>
              </a:rPr>
              <a:t>Engajamento</a:t>
            </a:r>
            <a:endParaRPr lang="pt-BR" sz="1600" b="1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Retângulo 3"/>
          <p:cNvSpPr/>
          <p:nvPr/>
        </p:nvSpPr>
        <p:spPr>
          <a:xfrm>
            <a:off x="454249" y="2947437"/>
            <a:ext cx="4028893" cy="14384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4" name="Retângulo 11"/>
          <p:cNvSpPr/>
          <p:nvPr/>
        </p:nvSpPr>
        <p:spPr>
          <a:xfrm>
            <a:off x="454249" y="4560711"/>
            <a:ext cx="4028893" cy="14384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8" name="Retângulo 12"/>
          <p:cNvSpPr/>
          <p:nvPr/>
        </p:nvSpPr>
        <p:spPr>
          <a:xfrm>
            <a:off x="4644271" y="2947437"/>
            <a:ext cx="4032185" cy="14384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1" name="Retângulo 13"/>
          <p:cNvSpPr/>
          <p:nvPr/>
        </p:nvSpPr>
        <p:spPr>
          <a:xfrm>
            <a:off x="4644271" y="4560711"/>
            <a:ext cx="4032185" cy="14384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2" name="Retângulo 9"/>
          <p:cNvSpPr/>
          <p:nvPr/>
        </p:nvSpPr>
        <p:spPr>
          <a:xfrm>
            <a:off x="454249" y="3417199"/>
            <a:ext cx="4028893" cy="905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spcBef>
                <a:spcPts val="3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29282A"/>
                </a:solidFill>
                <a:latin typeface="Verdana"/>
                <a:cs typeface="Verdana"/>
              </a:rPr>
              <a:t>alinhamento entre objetivos, dinâmicas</a:t>
            </a:r>
            <a:br>
              <a:rPr lang="pt-BR" sz="1200" dirty="0" smtClean="0">
                <a:solidFill>
                  <a:srgbClr val="29282A"/>
                </a:solidFill>
                <a:latin typeface="Verdana"/>
                <a:cs typeface="Verdana"/>
              </a:rPr>
            </a:br>
            <a:r>
              <a:rPr lang="pt-BR" sz="1200" dirty="0" smtClean="0">
                <a:solidFill>
                  <a:srgbClr val="29282A"/>
                </a:solidFill>
                <a:latin typeface="Verdana"/>
                <a:cs typeface="Verdana"/>
              </a:rPr>
              <a:t>e avaliações</a:t>
            </a:r>
          </a:p>
          <a:p>
            <a:pPr marL="180000" indent="-180000">
              <a:spcBef>
                <a:spcPts val="3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29282A"/>
                </a:solidFill>
                <a:latin typeface="Verdana"/>
                <a:cs typeface="Verdana"/>
              </a:rPr>
              <a:t>considera contexto dos alunos; compartilhado e compreendido pelos alunos</a:t>
            </a:r>
          </a:p>
          <a:p>
            <a:pPr marL="180000" indent="-180000">
              <a:spcBef>
                <a:spcPts val="3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29282A"/>
                </a:solidFill>
                <a:latin typeface="Verdana"/>
                <a:cs typeface="Verdana"/>
              </a:rPr>
              <a:t>detalhado; rigor acadêmico</a:t>
            </a:r>
          </a:p>
        </p:txBody>
      </p:sp>
      <p:sp>
        <p:nvSpPr>
          <p:cNvPr id="23" name="Retângulo 15"/>
          <p:cNvSpPr/>
          <p:nvPr/>
        </p:nvSpPr>
        <p:spPr>
          <a:xfrm>
            <a:off x="457200" y="4966100"/>
            <a:ext cx="4025942" cy="6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spcBef>
                <a:spcPts val="3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favorecem </a:t>
            </a: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aprendizagem</a:t>
            </a:r>
            <a:endParaRPr lang="pt-BR" sz="1200" dirty="0">
              <a:solidFill>
                <a:srgbClr val="29282A"/>
              </a:solidFill>
              <a:latin typeface="Verdana"/>
              <a:cs typeface="Verdana"/>
            </a:endParaRPr>
          </a:p>
          <a:p>
            <a:pPr marL="180000" indent="-180000">
              <a:spcBef>
                <a:spcPts val="3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favorecem engajamento dos alunos no processo de aprendizagem</a:t>
            </a:r>
          </a:p>
        </p:txBody>
      </p:sp>
      <p:sp>
        <p:nvSpPr>
          <p:cNvPr id="24" name="Retângulo 17"/>
          <p:cNvSpPr/>
          <p:nvPr/>
        </p:nvSpPr>
        <p:spPr>
          <a:xfrm>
            <a:off x="4644271" y="4966100"/>
            <a:ext cx="4042529" cy="646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>
              <a:spcBef>
                <a:spcPts val="3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formativo</a:t>
            </a:r>
          </a:p>
          <a:p>
            <a:pPr marL="180000" indent="-180000">
              <a:spcBef>
                <a:spcPts val="3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frequência e profundidade adequadas</a:t>
            </a:r>
          </a:p>
          <a:p>
            <a:pPr marL="180000" indent="-180000">
              <a:spcBef>
                <a:spcPts val="3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para aluno compreender e superar dificuldades</a:t>
            </a:r>
          </a:p>
        </p:txBody>
      </p:sp>
      <p:sp>
        <p:nvSpPr>
          <p:cNvPr id="25" name="Retângulo 18"/>
          <p:cNvSpPr/>
          <p:nvPr/>
        </p:nvSpPr>
        <p:spPr>
          <a:xfrm>
            <a:off x="4644271" y="3380115"/>
            <a:ext cx="4032185" cy="801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>
              <a:spcBef>
                <a:spcPts val="3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critérios de avaliação claros</a:t>
            </a:r>
          </a:p>
          <a:p>
            <a:pPr marL="180000" indent="-180000">
              <a:spcBef>
                <a:spcPts val="3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produz evidências da efetiva </a:t>
            </a: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aprendizagem</a:t>
            </a:r>
            <a:b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</a:b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dos </a:t>
            </a: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alunos</a:t>
            </a:r>
          </a:p>
          <a:p>
            <a:pPr marL="180000" indent="-180000">
              <a:spcBef>
                <a:spcPts val="3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níveis cognitivos coerentes com objetivos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4249" y="2948067"/>
            <a:ext cx="4028893" cy="361573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/>
                <a:cs typeface="Verdana"/>
              </a:rPr>
              <a:t>Planejamento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644271" y="2947437"/>
            <a:ext cx="4028893" cy="361573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Verdana"/>
                <a:cs typeface="Verdana"/>
              </a:rPr>
              <a:t>Avaliaç</a:t>
            </a:r>
            <a:r>
              <a:rPr lang="pt-BR" sz="1400" b="1" dirty="0" smtClean="0">
                <a:solidFill>
                  <a:schemeClr val="bg1"/>
                </a:solidFill>
                <a:latin typeface="Verdana"/>
                <a:cs typeface="Verdana"/>
              </a:rPr>
              <a:t>ão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644271" y="4560711"/>
            <a:ext cx="4028893" cy="361573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Verdana"/>
                <a:cs typeface="Verdana"/>
              </a:rPr>
              <a:t>Feedback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454249" y="4560711"/>
            <a:ext cx="4028893" cy="361573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Verdana"/>
                <a:cs typeface="Verdana"/>
              </a:rPr>
              <a:t>Din</a:t>
            </a:r>
            <a:r>
              <a:rPr lang="pt-BR" sz="1400" b="1" dirty="0" smtClean="0">
                <a:solidFill>
                  <a:schemeClr val="bg1"/>
                </a:solidFill>
                <a:latin typeface="Verdana"/>
                <a:cs typeface="Verdana"/>
              </a:rPr>
              <a:t>âmicas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593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sz="1800" dirty="0"/>
              <a:t>Padrões de Excelência: Experiências de Aprendizagem dos </a:t>
            </a:r>
            <a:r>
              <a:rPr lang="pt-BR" sz="1800" dirty="0" smtClean="0"/>
              <a:t>Alunos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itle 7"/>
          <p:cNvSpPr txBox="1">
            <a:spLocks/>
          </p:cNvSpPr>
          <p:nvPr/>
        </p:nvSpPr>
        <p:spPr>
          <a:xfrm>
            <a:off x="457200" y="1252351"/>
            <a:ext cx="8229600" cy="562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pt-BR" sz="2000" dirty="0" smtClean="0">
                <a:solidFill>
                  <a:srgbClr val="000000"/>
                </a:solidFill>
              </a:rPr>
              <a:t>Alunos </a:t>
            </a:r>
            <a:r>
              <a:rPr lang="pt-BR" sz="2000" dirty="0">
                <a:solidFill>
                  <a:srgbClr val="000000"/>
                </a:solidFill>
              </a:rPr>
              <a:t>engajados, dentro e fora da sala de aula;</a:t>
            </a:r>
            <a:br>
              <a:rPr lang="pt-BR" sz="2000" dirty="0">
                <a:solidFill>
                  <a:srgbClr val="000000"/>
                </a:solidFill>
              </a:rPr>
            </a:br>
            <a:r>
              <a:rPr lang="pt-BR" sz="2000" dirty="0">
                <a:solidFill>
                  <a:srgbClr val="000000"/>
                </a:solidFill>
              </a:rPr>
              <a:t>evasão próxima a zero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Retângulo 3"/>
          <p:cNvSpPr/>
          <p:nvPr/>
        </p:nvSpPr>
        <p:spPr>
          <a:xfrm>
            <a:off x="454249" y="2694063"/>
            <a:ext cx="4028893" cy="212325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1" name="Retângulo 12"/>
          <p:cNvSpPr/>
          <p:nvPr/>
        </p:nvSpPr>
        <p:spPr>
          <a:xfrm>
            <a:off x="4644271" y="2694063"/>
            <a:ext cx="4032185" cy="212325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2" name="Retângulo 9"/>
          <p:cNvSpPr/>
          <p:nvPr/>
        </p:nvSpPr>
        <p:spPr>
          <a:xfrm>
            <a:off x="454249" y="3400821"/>
            <a:ext cx="4028893" cy="1324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spcBef>
                <a:spcPts val="3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Alunos motivados para as atividades de ensino e aprendizagem</a:t>
            </a:r>
          </a:p>
          <a:p>
            <a:pPr marL="180000" indent="-180000">
              <a:spcBef>
                <a:spcPts val="3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Participar de atividades extracurriculares, que fortalecem</a:t>
            </a:r>
            <a:b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</a:b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sua relação com o conhecimento e contribuam em seu desenvolvimento</a:t>
            </a:r>
          </a:p>
        </p:txBody>
      </p:sp>
      <p:sp>
        <p:nvSpPr>
          <p:cNvPr id="13" name="Retângulo 18"/>
          <p:cNvSpPr/>
          <p:nvPr/>
        </p:nvSpPr>
        <p:spPr>
          <a:xfrm>
            <a:off x="4644271" y="3400821"/>
            <a:ext cx="4032185" cy="801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>
              <a:spcBef>
                <a:spcPts val="3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Alcançar taxa de evasão próxima de zero, sem comprometimento do aprendizado</a:t>
            </a:r>
            <a:b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</a:b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e do nível de exigência previsto pelo Insper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4249" y="2694693"/>
            <a:ext cx="4028893" cy="505487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Verdana"/>
                <a:cs typeface="Verdana"/>
              </a:rPr>
              <a:t>Engajamento do Aluno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644271" y="2694063"/>
            <a:ext cx="4028893" cy="505487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Verdana"/>
                <a:cs typeface="Verdana"/>
              </a:rPr>
              <a:t>Evas</a:t>
            </a:r>
            <a:r>
              <a:rPr lang="pt-BR" sz="1400" b="1" dirty="0" smtClean="0">
                <a:solidFill>
                  <a:schemeClr val="bg1"/>
                </a:solidFill>
                <a:latin typeface="Verdana"/>
                <a:cs typeface="Verdana"/>
              </a:rPr>
              <a:t>ão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93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0000"/>
                </a:solidFill>
              </a:rPr>
              <a:t>Agenda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>
                <a:solidFill>
                  <a:srgbClr val="BCBEC0"/>
                </a:solidFill>
              </a:rPr>
              <a:t>Princípios de Atuação do DEA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>
                <a:solidFill>
                  <a:srgbClr val="F58220"/>
                </a:solidFill>
              </a:rPr>
              <a:t>Atuação do DEA: </a:t>
            </a:r>
            <a:r>
              <a:rPr lang="pt-BR" dirty="0" smtClean="0">
                <a:solidFill>
                  <a:srgbClr val="F58220"/>
                </a:solidFill>
              </a:rPr>
              <a:t>Garantir Excelência</a:t>
            </a:r>
            <a:endParaRPr lang="pt-BR" dirty="0">
              <a:solidFill>
                <a:srgbClr val="F5822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F58220"/>
                </a:solidFill>
              </a:rPr>
              <a:t>Padrões de Excelência</a:t>
            </a:r>
          </a:p>
          <a:p>
            <a:pPr lvl="1">
              <a:spcBef>
                <a:spcPts val="1200"/>
              </a:spcBef>
            </a:pPr>
            <a:r>
              <a:rPr lang="pt-BR" b="1" dirty="0">
                <a:solidFill>
                  <a:srgbClr val="F58220"/>
                </a:solidFill>
              </a:rPr>
              <a:t>Avaliação da Aprendizagem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Diagnóstico, Reporte e Plano de Ação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Desenvolvimento do Corpo Docente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Inovação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 smtClean="0"/>
              <a:t>Status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688434" y="-493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9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sz="1800" dirty="0"/>
              <a:t>Avaliação da </a:t>
            </a:r>
            <a:r>
              <a:rPr lang="pt-BR" sz="1800" dirty="0" smtClean="0"/>
              <a:t>Aprendizagem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itle 7"/>
          <p:cNvSpPr txBox="1">
            <a:spLocks/>
          </p:cNvSpPr>
          <p:nvPr/>
        </p:nvSpPr>
        <p:spPr>
          <a:xfrm>
            <a:off x="457200" y="1252351"/>
            <a:ext cx="8229600" cy="562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pt-BR" sz="2000" dirty="0">
                <a:solidFill>
                  <a:srgbClr val="000000"/>
                </a:solidFill>
              </a:rPr>
              <a:t>A avaliação da aprendizagem se dá de forma independente. Compara a prática frente aos padrões de excelência.</a:t>
            </a:r>
            <a:br>
              <a:rPr lang="pt-BR" sz="2000" dirty="0">
                <a:solidFill>
                  <a:srgbClr val="000000"/>
                </a:solidFill>
              </a:rPr>
            </a:br>
            <a:r>
              <a:rPr lang="pt-BR" sz="2000" dirty="0">
                <a:solidFill>
                  <a:srgbClr val="000000"/>
                </a:solidFill>
              </a:rPr>
              <a:t>Utiliza diferentes indicadores e formas de avaliação.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9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86378"/>
              </p:ext>
            </p:extLst>
          </p:nvPr>
        </p:nvGraphicFramePr>
        <p:xfrm>
          <a:off x="539552" y="2634685"/>
          <a:ext cx="8064897" cy="34118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08678"/>
                <a:gridCol w="1933533"/>
                <a:gridCol w="3156208"/>
                <a:gridCol w="1666478"/>
              </a:tblGrid>
              <a:tr h="39179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Verdana"/>
                          <a:cs typeface="Verdana"/>
                        </a:rPr>
                        <a:t>Standards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Verdana"/>
                          <a:cs typeface="Verdana"/>
                        </a:rPr>
                        <a:t>Tópicos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  <a:cs typeface="Verdana"/>
                        </a:rPr>
                        <a:t>Forma de </a:t>
                      </a:r>
                      <a:r>
                        <a:rPr lang="pt-BR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  <a:cs typeface="Verdana"/>
                        </a:rPr>
                        <a:t>Avaliação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  <a:cs typeface="Verdana"/>
                        </a:rPr>
                        <a:t>Periodicidade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/>
                    </a:solidFill>
                  </a:tcPr>
                </a:tc>
              </a:tr>
              <a:tr h="2906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Resultado</a:t>
                      </a:r>
                      <a:endParaRPr lang="pt-BR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Aprendizado</a:t>
                      </a:r>
                      <a:endParaRPr lang="pt-BR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Instrumentos/Rubrics (validados pelo DEA)</a:t>
                      </a:r>
                      <a:endParaRPr lang="pt-BR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Anual</a:t>
                      </a:r>
                      <a:endParaRPr lang="pt-BR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83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Objetivos</a:t>
                      </a:r>
                      <a:br>
                        <a:rPr lang="pt-BR" sz="10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</a:br>
                      <a:r>
                        <a:rPr lang="pt-BR" sz="10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e </a:t>
                      </a:r>
                      <a:r>
                        <a:rPr lang="pt-BR" sz="1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Conteúdos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Objetivos dos Programas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Parecer  DEA</a:t>
                      </a:r>
                      <a:r>
                        <a:rPr lang="pt-BR" sz="1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 e Especialistas Externos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 </a:t>
                      </a:r>
                      <a:r>
                        <a:rPr lang="pt-BR" sz="10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Triênio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</a:tr>
              <a:tr h="4216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Objetivos </a:t>
                      </a:r>
                      <a:r>
                        <a:rPr lang="pt-BR" sz="10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da</a:t>
                      </a:r>
                      <a:r>
                        <a:rPr lang="pt-BR" sz="1000" b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s Disciplinas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  Parecer</a:t>
                      </a:r>
                      <a:r>
                        <a:rPr lang="pt-BR" sz="1000" b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 DEA/ Matriz de alinhamento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Triênio/ Em caso</a:t>
                      </a:r>
                      <a:br>
                        <a:rPr lang="pt-BR" sz="10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</a:br>
                      <a:r>
                        <a:rPr lang="pt-BR" sz="10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de alteração</a:t>
                      </a:r>
                      <a:r>
                        <a:rPr lang="pt-BR" sz="1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</a:tr>
              <a:tr h="33321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Conteúdo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Parecer de Especialistas internos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 </a:t>
                      </a:r>
                      <a:r>
                        <a:rPr lang="pt-BR" sz="10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Triênio/</a:t>
                      </a:r>
                      <a:r>
                        <a:rPr lang="pt-BR" sz="1000" b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 Em caso</a:t>
                      </a:r>
                      <a:br>
                        <a:rPr lang="pt-BR" sz="1000" b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</a:br>
                      <a:r>
                        <a:rPr lang="pt-BR" sz="1000" b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de alteração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</a:tr>
              <a:tr h="4950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Corpo Docente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Critérios</a:t>
                      </a:r>
                      <a:r>
                        <a:rPr lang="pt-BR" sz="1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 de Excelência em Ensino (P/D/A/F)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Avaliação</a:t>
                      </a:r>
                      <a:r>
                        <a:rPr lang="pt-BR" sz="1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 Institucional; Planos de aula; Observação de Aula; Avaliação dos Alunos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 </a:t>
                      </a:r>
                      <a:r>
                        <a:rPr lang="pt-BR" sz="10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Anual/ Ad hoc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887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Engajamento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Autoavaliação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Anual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8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Experiência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Engajamento do aluno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Pesquisa</a:t>
                      </a:r>
                      <a:r>
                        <a:rPr lang="pt-BR" sz="1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 quantitativa e qualitativa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Anual</a:t>
                      </a:r>
                      <a:r>
                        <a:rPr lang="pt-BR" sz="1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</a:tr>
              <a:tr h="37887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Taxa de </a:t>
                      </a:r>
                      <a:r>
                        <a:rPr lang="pt-BR" sz="10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evasão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Dados</a:t>
                      </a:r>
                      <a:r>
                        <a:rPr lang="pt-BR" sz="10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 de sistema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Anual</a:t>
                      </a:r>
                      <a:endParaRPr lang="pt-B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8945" marR="8945" marT="8945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>
                        <a:alpha val="1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3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0000"/>
                </a:solidFill>
              </a:rPr>
              <a:t>Agenda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>
                <a:solidFill>
                  <a:srgbClr val="BCBEC0"/>
                </a:solidFill>
              </a:rPr>
              <a:t>Princípios de Atuação do DEA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>
                <a:solidFill>
                  <a:srgbClr val="F58220"/>
                </a:solidFill>
              </a:rPr>
              <a:t>Atuação do DEA: </a:t>
            </a:r>
            <a:r>
              <a:rPr lang="pt-BR" dirty="0" smtClean="0">
                <a:solidFill>
                  <a:srgbClr val="F58220"/>
                </a:solidFill>
              </a:rPr>
              <a:t>Garantir Excelência</a:t>
            </a:r>
            <a:endParaRPr lang="pt-BR" dirty="0">
              <a:solidFill>
                <a:srgbClr val="F5822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F58220"/>
                </a:solidFill>
              </a:rPr>
              <a:t>Padrões de Excelência</a:t>
            </a: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F58220"/>
                </a:solidFill>
              </a:rPr>
              <a:t>Avaliação da Aprendizagem</a:t>
            </a:r>
          </a:p>
          <a:p>
            <a:pPr lvl="1">
              <a:spcBef>
                <a:spcPts val="1200"/>
              </a:spcBef>
            </a:pPr>
            <a:r>
              <a:rPr lang="pt-BR" b="1" dirty="0">
                <a:solidFill>
                  <a:srgbClr val="F58220"/>
                </a:solidFill>
              </a:rPr>
              <a:t>Diagnóstico, Reporte e Plano de Ação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Desenvolvimento do Corpo Docente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Inovação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 smtClean="0"/>
              <a:t>Status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688434" y="-493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8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sz="1800" dirty="0"/>
              <a:t>Diagnóstico, Plano de Ação, Reporte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itle 7"/>
          <p:cNvSpPr txBox="1">
            <a:spLocks/>
          </p:cNvSpPr>
          <p:nvPr/>
        </p:nvSpPr>
        <p:spPr>
          <a:xfrm>
            <a:off x="457200" y="1252351"/>
            <a:ext cx="8229600" cy="562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pt-BR" sz="2000" dirty="0">
                <a:solidFill>
                  <a:srgbClr val="000000"/>
                </a:solidFill>
              </a:rPr>
              <a:t>Diagnosticar o nível de qualidade do aprendizado.  Com base nos resultados, elaborar planos de ação, em conjunto com as coordenações, para fechar possíveis gaps e compartilhar práticas inovadoras eficientes.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Retângulo 3"/>
          <p:cNvSpPr/>
          <p:nvPr/>
        </p:nvSpPr>
        <p:spPr>
          <a:xfrm>
            <a:off x="1620558" y="3041232"/>
            <a:ext cx="2949033" cy="195637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1" name="Retângulo 12"/>
          <p:cNvSpPr/>
          <p:nvPr/>
        </p:nvSpPr>
        <p:spPr>
          <a:xfrm>
            <a:off x="4572000" y="3041232"/>
            <a:ext cx="2951442" cy="195637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3301" y="3041861"/>
            <a:ext cx="2948698" cy="505487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Verdana"/>
                <a:cs typeface="Verdana"/>
              </a:rPr>
              <a:t>GAPS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574744" y="3041231"/>
            <a:ext cx="2948698" cy="505487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Verdana"/>
                <a:cs typeface="Verdana"/>
              </a:rPr>
              <a:t>Melhores  </a:t>
            </a:r>
            <a:r>
              <a:rPr lang="pt-BR" sz="1600" b="1" dirty="0" smtClean="0">
                <a:solidFill>
                  <a:schemeClr val="bg1"/>
                </a:solidFill>
                <a:latin typeface="Verdana"/>
                <a:cs typeface="Verdana"/>
              </a:rPr>
              <a:t>Práticas</a:t>
            </a:r>
            <a:endParaRPr lang="pt-BR" sz="16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3302" y="3691105"/>
            <a:ext cx="2951442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20000"/>
              </a:lnSpc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Diagnosticar e fazer plano de </a:t>
            </a:r>
            <a:r>
              <a:rPr lang="pt-BR" sz="1200" dirty="0" smtClean="0">
                <a:solidFill>
                  <a:srgbClr val="29282A"/>
                </a:solidFill>
                <a:latin typeface="Verdana"/>
                <a:cs typeface="Verdana"/>
              </a:rPr>
              <a:t>ação em </a:t>
            </a:r>
            <a:r>
              <a:rPr lang="pt-BR" sz="1200" dirty="0">
                <a:solidFill>
                  <a:srgbClr val="29282A"/>
                </a:solidFill>
                <a:latin typeface="Verdana"/>
                <a:cs typeface="Verdana"/>
              </a:rPr>
              <a:t>acordo com </a:t>
            </a:r>
            <a:r>
              <a:rPr lang="pt-BR" sz="1200" dirty="0" smtClean="0">
                <a:solidFill>
                  <a:srgbClr val="29282A"/>
                </a:solidFill>
                <a:latin typeface="Verdana"/>
                <a:cs typeface="Verdana"/>
              </a:rPr>
              <a:t>coordenaç</a:t>
            </a:r>
            <a:r>
              <a:rPr lang="pt-BR" sz="1200" dirty="0" smtClean="0">
                <a:solidFill>
                  <a:srgbClr val="29282A"/>
                </a:solidFill>
                <a:latin typeface="Verdana"/>
                <a:cs typeface="Verdana"/>
              </a:rPr>
              <a:t>ões.</a:t>
            </a:r>
            <a:endParaRPr lang="pt-BR" dirty="0" smtClean="0">
              <a:solidFill>
                <a:srgbClr val="29282A"/>
              </a:solidFill>
              <a:latin typeface="Verdana"/>
              <a:cs typeface="Verdan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9591" y="3691105"/>
            <a:ext cx="2951443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80000" indent="-180000">
              <a:lnSpc>
                <a:spcPct val="120000"/>
              </a:lnSpc>
              <a:buClr>
                <a:srgbClr val="F58220"/>
              </a:buClr>
              <a:buFont typeface="Arial" panose="020B0604020202020204" pitchFamily="34" charset="0"/>
              <a:buChar char="•"/>
              <a:defRPr sz="1200">
                <a:solidFill>
                  <a:srgbClr val="29282A"/>
                </a:solidFill>
                <a:latin typeface="Verdana"/>
                <a:cs typeface="Verdana"/>
              </a:defRPr>
            </a:lvl1pPr>
          </a:lstStyle>
          <a:p>
            <a:r>
              <a:rPr lang="pt-BR" dirty="0"/>
              <a:t>Compreender a situação. Verificar a possibilidade de transferir para outras disciplinas/programas. </a:t>
            </a:r>
            <a:r>
              <a:rPr lang="pt-BR" dirty="0"/>
              <a:t>Se for o caso, </a:t>
            </a:r>
            <a:r>
              <a:rPr lang="pt-BR" dirty="0" smtClean="0"/>
              <a:t>fazer</a:t>
            </a:r>
            <a:br>
              <a:rPr lang="pt-BR" dirty="0" smtClean="0"/>
            </a:br>
            <a:r>
              <a:rPr lang="pt-BR" dirty="0" smtClean="0"/>
              <a:t>a </a:t>
            </a:r>
            <a:r>
              <a:rPr lang="pt-BR" dirty="0"/>
              <a:t>difusão.</a:t>
            </a:r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>
            <a:off x="1623300" y="4997604"/>
            <a:ext cx="5897733" cy="505487"/>
          </a:xfrm>
          <a:prstGeom prst="rect">
            <a:avLst/>
          </a:prstGeom>
          <a:solidFill>
            <a:srgbClr val="C0002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Verdana"/>
                <a:cs typeface="Verdana"/>
              </a:rPr>
              <a:t>Reporte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048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0000"/>
                </a:solidFill>
              </a:rPr>
              <a:t>Agenda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>
                <a:solidFill>
                  <a:srgbClr val="BCBEC0"/>
                </a:solidFill>
              </a:rPr>
              <a:t>Princípios de Atuação do DEA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>
                <a:solidFill>
                  <a:srgbClr val="F58220"/>
                </a:solidFill>
              </a:rPr>
              <a:t>Atuação do DEA: </a:t>
            </a:r>
            <a:r>
              <a:rPr lang="pt-BR" dirty="0" smtClean="0">
                <a:solidFill>
                  <a:srgbClr val="F58220"/>
                </a:solidFill>
              </a:rPr>
              <a:t>Garantir Excelência</a:t>
            </a:r>
            <a:endParaRPr lang="pt-BR" dirty="0">
              <a:solidFill>
                <a:srgbClr val="F5822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F58220"/>
                </a:solidFill>
              </a:rPr>
              <a:t>Padrões de Excelência</a:t>
            </a: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F58220"/>
                </a:solidFill>
              </a:rPr>
              <a:t>Avaliação da Aprendizagem</a:t>
            </a: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F58220"/>
                </a:solidFill>
              </a:rPr>
              <a:t>Diagnóstico, Reporte e Plano de Ação</a:t>
            </a:r>
          </a:p>
          <a:p>
            <a:pPr lvl="1">
              <a:spcBef>
                <a:spcPts val="1200"/>
              </a:spcBef>
            </a:pPr>
            <a:r>
              <a:rPr lang="pt-BR" b="1" dirty="0">
                <a:solidFill>
                  <a:srgbClr val="F58220"/>
                </a:solidFill>
              </a:rPr>
              <a:t>Desenvolvimento do Corpo Docente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Inovação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 smtClean="0"/>
              <a:t>Status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688434" y="-493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4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sz="1800" dirty="0"/>
              <a:t>Desenvolvimento do Corpo Docente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itle 7"/>
          <p:cNvSpPr txBox="1">
            <a:spLocks/>
          </p:cNvSpPr>
          <p:nvPr/>
        </p:nvSpPr>
        <p:spPr>
          <a:xfrm>
            <a:off x="457200" y="1252351"/>
            <a:ext cx="8229600" cy="562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pt-BR" sz="2000" dirty="0" smtClean="0">
                <a:solidFill>
                  <a:srgbClr val="000000"/>
                </a:solidFill>
              </a:rPr>
              <a:t>Trata</a:t>
            </a:r>
            <a:r>
              <a:rPr lang="pt-BR" sz="2000" dirty="0">
                <a:solidFill>
                  <a:srgbClr val="000000"/>
                </a:solidFill>
              </a:rPr>
              <a:t>-se do conjunto de ações decorrentes das necessidades identificadas nas avaliações da qualidade, visando o aprimoramento contínuo do professor por meio de cursos de formação, seminários, workshops e atendimento individual e personalizado ao docente.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1" name="Retângulo 8"/>
          <p:cNvSpPr/>
          <p:nvPr/>
        </p:nvSpPr>
        <p:spPr>
          <a:xfrm>
            <a:off x="3264555" y="3313605"/>
            <a:ext cx="2714761" cy="27679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3" name="Retângulo 8"/>
          <p:cNvSpPr/>
          <p:nvPr/>
        </p:nvSpPr>
        <p:spPr>
          <a:xfrm>
            <a:off x="6145194" y="3300518"/>
            <a:ext cx="2714761" cy="27810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0" name="Retângulo 8"/>
          <p:cNvSpPr/>
          <p:nvPr/>
        </p:nvSpPr>
        <p:spPr>
          <a:xfrm>
            <a:off x="284046" y="3313605"/>
            <a:ext cx="2714761" cy="27679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046" y="3313606"/>
            <a:ext cx="2714760" cy="539526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4046" y="3926603"/>
            <a:ext cx="2714761" cy="2071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10000"/>
              </a:lnSpc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Verdana"/>
                <a:cs typeface="Verdana"/>
              </a:rPr>
              <a:t>Promover Seminários e workshops de alcance geral </a:t>
            </a:r>
            <a:endParaRPr lang="pt-BR" sz="120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marL="180000" lvl="0" indent="-180000">
              <a:lnSpc>
                <a:spcPct val="110000"/>
              </a:lnSpc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latin typeface="Verdana"/>
                <a:cs typeface="Verdana"/>
              </a:rPr>
              <a:t>Ofertar módulos do Programa de Formação e Aperfeiçoamento do Corpo Docente</a:t>
            </a:r>
          </a:p>
          <a:p>
            <a:pPr marL="180000" lvl="0" indent="-180000">
              <a:lnSpc>
                <a:spcPct val="110000"/>
              </a:lnSpc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latin typeface="Verdana"/>
                <a:cs typeface="Verdana"/>
              </a:rPr>
              <a:t>Montar  site do DEA – espaço permanente de formação com disponibilização de </a:t>
            </a:r>
            <a:r>
              <a:rPr lang="pt-BR" sz="1200" dirty="0" smtClean="0">
                <a:latin typeface="Verdana"/>
                <a:cs typeface="Verdana"/>
              </a:rPr>
              <a:t>conteúdos</a:t>
            </a:r>
            <a:endParaRPr lang="pt-BR" sz="1200" dirty="0">
              <a:latin typeface="Verdana"/>
              <a:cs typeface="Verdan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047" y="3430138"/>
            <a:ext cx="2714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/>
                <a:cs typeface="Verdana"/>
              </a:rPr>
              <a:t>Nível Institucional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64556" y="3313606"/>
            <a:ext cx="2714760" cy="539526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64556" y="3346199"/>
            <a:ext cx="2714760" cy="475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/>
                <a:cs typeface="Verdana"/>
              </a:rPr>
              <a:t>Nível de Família de Programas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45194" y="3296089"/>
            <a:ext cx="2714760" cy="557043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96181" y="3430138"/>
            <a:ext cx="2612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/>
                <a:cs typeface="Verdana"/>
              </a:rPr>
              <a:t>Nível Individual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64555" y="3926603"/>
            <a:ext cx="2714761" cy="119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20000"/>
              </a:lnSpc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Verdana"/>
                <a:cs typeface="Verdana"/>
              </a:rPr>
              <a:t>Realizar Seminários e Workshops sob demanda das coordenações acadêmicas, inclusive a partir do processo de garantia da qualidade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45194" y="3926603"/>
            <a:ext cx="2714761" cy="171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20000"/>
              </a:lnSpc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Verdana"/>
                <a:cs typeface="Verdana"/>
              </a:rPr>
              <a:t>Identificar necessidades de desenvolvimento em reuniões de planejamento com as coordenações  </a:t>
            </a: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Verdana"/>
                <a:cs typeface="Verdana"/>
              </a:rPr>
              <a:t>Desenvolver e avaliar ações de formação individuais de professores</a:t>
            </a:r>
          </a:p>
        </p:txBody>
      </p:sp>
    </p:spTree>
    <p:extLst>
      <p:ext uri="{BB962C8B-B14F-4D97-AF65-F5344CB8AC3E}">
        <p14:creationId xmlns:p14="http://schemas.microsoft.com/office/powerpoint/2010/main" val="29640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0000"/>
                </a:solidFill>
              </a:rPr>
              <a:t>Agenda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>
                <a:solidFill>
                  <a:srgbClr val="BCBEC0"/>
                </a:solidFill>
              </a:rPr>
              <a:t>Princípios de Atuação do DEA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>
                <a:solidFill>
                  <a:srgbClr val="F58220"/>
                </a:solidFill>
              </a:rPr>
              <a:t>Atuação do DEA: </a:t>
            </a:r>
            <a:r>
              <a:rPr lang="pt-BR" dirty="0" smtClean="0">
                <a:solidFill>
                  <a:srgbClr val="F58220"/>
                </a:solidFill>
              </a:rPr>
              <a:t>Garantir Excelência</a:t>
            </a:r>
            <a:endParaRPr lang="pt-BR" dirty="0">
              <a:solidFill>
                <a:srgbClr val="F5822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F58220"/>
                </a:solidFill>
              </a:rPr>
              <a:t>Padrões de Excelência</a:t>
            </a: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F58220"/>
                </a:solidFill>
              </a:rPr>
              <a:t>Avaliação da Aprendizagem</a:t>
            </a: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F58220"/>
                </a:solidFill>
              </a:rPr>
              <a:t>Diagnóstico, Reporte e Plano de Ação</a:t>
            </a: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F58220"/>
                </a:solidFill>
              </a:rPr>
              <a:t>Desenvolvimento do Corpo Docente</a:t>
            </a:r>
          </a:p>
          <a:p>
            <a:pPr lvl="1">
              <a:spcBef>
                <a:spcPts val="1200"/>
              </a:spcBef>
            </a:pPr>
            <a:r>
              <a:rPr lang="pt-BR" b="1" dirty="0">
                <a:solidFill>
                  <a:srgbClr val="F58220"/>
                </a:solidFill>
              </a:rPr>
              <a:t>Inovação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 smtClean="0"/>
              <a:t>Status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688434" y="-493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7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/>
              <a:t>Princípios de Atuação do DEA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/>
              <a:t>Atuação do DEA: </a:t>
            </a:r>
            <a:r>
              <a:rPr lang="pt-BR" dirty="0" smtClean="0"/>
              <a:t>Garantir Excelência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Padrões de Excelência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Avaliação da Aprendizagem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Diagnóstico, Reporte e Plano de Ação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Desenvolvimento do Corpo Docente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Inovação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 smtClean="0"/>
              <a:t>Status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688434" y="-493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9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sz="1800" dirty="0" smtClean="0"/>
              <a:t>Inovaç</a:t>
            </a:r>
            <a:r>
              <a:rPr lang="pt-BR" sz="1800" dirty="0" smtClean="0"/>
              <a:t>ão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itle 7"/>
          <p:cNvSpPr txBox="1">
            <a:spLocks/>
          </p:cNvSpPr>
          <p:nvPr/>
        </p:nvSpPr>
        <p:spPr>
          <a:xfrm>
            <a:off x="457200" y="1252351"/>
            <a:ext cx="8229600" cy="562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pt-BR" sz="1800" dirty="0" smtClean="0">
                <a:solidFill>
                  <a:srgbClr val="000000"/>
                </a:solidFill>
              </a:rPr>
              <a:t>A </a:t>
            </a:r>
            <a:r>
              <a:rPr lang="pt-BR" sz="1800" dirty="0">
                <a:solidFill>
                  <a:srgbClr val="000000"/>
                </a:solidFill>
              </a:rPr>
              <a:t>frente tem como objetivo principal apoiar os esforços de aprimoramento dos programas de ensino, de acordo com a demanda das coordenações acadêmicas em função dos resultados das avaliações de qualidade. Além disso, a frente deve acumular e tornar explícito o conhecimento do Insper a respeito do processo de ensino e aprendizagem.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1" name="Retângulo 8"/>
          <p:cNvSpPr/>
          <p:nvPr/>
        </p:nvSpPr>
        <p:spPr>
          <a:xfrm>
            <a:off x="3264555" y="3407395"/>
            <a:ext cx="2714761" cy="27241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3" name="Retângulo 8"/>
          <p:cNvSpPr/>
          <p:nvPr/>
        </p:nvSpPr>
        <p:spPr>
          <a:xfrm>
            <a:off x="6145194" y="3394309"/>
            <a:ext cx="2714761" cy="27367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0" name="Retângulo 8"/>
          <p:cNvSpPr/>
          <p:nvPr/>
        </p:nvSpPr>
        <p:spPr>
          <a:xfrm>
            <a:off x="284046" y="3407395"/>
            <a:ext cx="2714761" cy="27241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 anchorCtr="1"/>
          <a:lstStyle/>
          <a:p>
            <a:pPr algn="ctr"/>
            <a:endParaRPr lang="pt-BR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046" y="3407395"/>
            <a:ext cx="2714760" cy="842596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4046" y="4312745"/>
            <a:ext cx="271476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Verdana"/>
                <a:cs typeface="Verdana"/>
              </a:rPr>
              <a:t>Acompanhar as inovações e ações de melhoria</a:t>
            </a:r>
          </a:p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Verdana"/>
                <a:cs typeface="Verdana"/>
              </a:rPr>
              <a:t>Mensurar os resultados</a:t>
            </a:r>
          </a:p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Verdana"/>
                <a:cs typeface="Verdana"/>
              </a:rPr>
              <a:t>Registrar, tornar explícito e compartilhar o conhecimento gerado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047" y="3418994"/>
            <a:ext cx="2714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Verdana"/>
                <a:cs typeface="Verdana"/>
              </a:rPr>
              <a:t>Apoiar iniciativas de inovação e </a:t>
            </a:r>
            <a:r>
              <a:rPr lang="pt-BR" sz="1200" b="1" dirty="0" smtClean="0">
                <a:solidFill>
                  <a:schemeClr val="bg1"/>
                </a:solidFill>
                <a:latin typeface="Verdana"/>
                <a:cs typeface="Verdana"/>
              </a:rPr>
              <a:t>melhorar experiências de aprendizagem</a:t>
            </a:r>
            <a:endParaRPr lang="pt-BR" sz="12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64556" y="3407395"/>
            <a:ext cx="2714760" cy="842595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64556" y="3695993"/>
            <a:ext cx="2714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Verdana"/>
                <a:cs typeface="Verdana"/>
              </a:rPr>
              <a:t>Gerar conhecimento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45194" y="3389879"/>
            <a:ext cx="2714760" cy="860111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45194" y="3511327"/>
            <a:ext cx="2714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Verdana"/>
                <a:cs typeface="Verdana"/>
              </a:rPr>
              <a:t>Pesquisar e divulgar tendências em </a:t>
            </a:r>
            <a:r>
              <a:rPr lang="pt-BR" sz="1200" b="1" dirty="0" smtClean="0">
                <a:solidFill>
                  <a:schemeClr val="bg1"/>
                </a:solidFill>
                <a:latin typeface="Verdana"/>
                <a:cs typeface="Verdana"/>
              </a:rPr>
              <a:t>ensino</a:t>
            </a:r>
            <a:br>
              <a:rPr lang="pt-BR" sz="1200" b="1" dirty="0" smtClean="0">
                <a:solidFill>
                  <a:schemeClr val="bg1"/>
                </a:solidFill>
                <a:latin typeface="Verdana"/>
                <a:cs typeface="Verdana"/>
              </a:rPr>
            </a:br>
            <a:r>
              <a:rPr lang="pt-BR" sz="1200" b="1" dirty="0" smtClean="0">
                <a:solidFill>
                  <a:schemeClr val="bg1"/>
                </a:solidFill>
                <a:latin typeface="Verdana"/>
                <a:cs typeface="Verdana"/>
              </a:rPr>
              <a:t>e </a:t>
            </a:r>
            <a:r>
              <a:rPr lang="pt-BR" sz="1200" b="1" dirty="0">
                <a:solidFill>
                  <a:schemeClr val="bg1"/>
                </a:solidFill>
                <a:latin typeface="Verdana"/>
                <a:cs typeface="Verdana"/>
              </a:rPr>
              <a:t>aprendizagem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64555" y="4312745"/>
            <a:ext cx="271476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000000"/>
                </a:solidFill>
                <a:latin typeface="Verdana"/>
                <a:cs typeface="Verdana"/>
              </a:rPr>
              <a:t>Prototipar</a:t>
            </a:r>
            <a:r>
              <a:rPr lang="pt-BR" sz="1200" dirty="0">
                <a:solidFill>
                  <a:srgbClr val="000000"/>
                </a:solidFill>
                <a:latin typeface="Verdana"/>
                <a:cs typeface="Verdana"/>
              </a:rPr>
              <a:t> e testar novas estratégias de ensino alinhadas à visão educacional</a:t>
            </a:r>
          </a:p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Verdana"/>
                <a:cs typeface="Verdana"/>
              </a:rPr>
              <a:t>Conduzir experimentos com propósito explícito de aprendizado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45194" y="4312745"/>
            <a:ext cx="2714761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Verdana"/>
                <a:cs typeface="Verdana"/>
              </a:rPr>
              <a:t>Realizar benchmarking</a:t>
            </a:r>
          </a:p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Verdana"/>
                <a:cs typeface="Verdana"/>
              </a:rPr>
              <a:t>Organizar seminários com especialistas nacionais e internacionais</a:t>
            </a:r>
          </a:p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Verdana"/>
                <a:cs typeface="Verdana"/>
              </a:rPr>
              <a:t>Visitar outras escolas</a:t>
            </a:r>
          </a:p>
          <a:p>
            <a:pPr marL="180000" indent="-180000">
              <a:spcBef>
                <a:spcPts val="600"/>
              </a:spcBef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Verdana"/>
                <a:cs typeface="Verdana"/>
              </a:rPr>
              <a:t>Analisar a literatura acadêmica ou da prática pedagógica</a:t>
            </a:r>
          </a:p>
        </p:txBody>
      </p:sp>
    </p:spTree>
    <p:extLst>
      <p:ext uri="{BB962C8B-B14F-4D97-AF65-F5344CB8AC3E}">
        <p14:creationId xmlns:p14="http://schemas.microsoft.com/office/powerpoint/2010/main" val="344986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0000"/>
                </a:solidFill>
              </a:rPr>
              <a:t>Agenda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>
                <a:solidFill>
                  <a:srgbClr val="BCBEC0"/>
                </a:solidFill>
              </a:rPr>
              <a:t>Princípios de Atuação do DEA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>
                <a:solidFill>
                  <a:srgbClr val="BCBEC0"/>
                </a:solidFill>
              </a:rPr>
              <a:t>Atuação do DEA: </a:t>
            </a:r>
            <a:r>
              <a:rPr lang="pt-BR" dirty="0" smtClean="0">
                <a:solidFill>
                  <a:srgbClr val="BCBEC0"/>
                </a:solidFill>
              </a:rPr>
              <a:t>Garantir Excelência</a:t>
            </a:r>
            <a:endParaRPr lang="pt-BR" dirty="0">
              <a:solidFill>
                <a:srgbClr val="BCBE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BCBEC0"/>
                </a:solidFill>
              </a:rPr>
              <a:t>Padrões de Excelência</a:t>
            </a: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BCBEC0"/>
                </a:solidFill>
              </a:rPr>
              <a:t>Avaliação da Aprendizagem</a:t>
            </a: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BCBEC0"/>
                </a:solidFill>
              </a:rPr>
              <a:t>Diagnóstico, Reporte e Plano de Ação</a:t>
            </a: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BCBEC0"/>
                </a:solidFill>
              </a:rPr>
              <a:t>Desenvolvimento do Corpo Docente</a:t>
            </a: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BCBEC0"/>
                </a:solidFill>
              </a:rPr>
              <a:t>Inovação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b="1" dirty="0" smtClean="0">
                <a:solidFill>
                  <a:srgbClr val="27A5A2"/>
                </a:solidFill>
              </a:rPr>
              <a:t>Status</a:t>
            </a:r>
            <a:endParaRPr lang="pt-BR" b="1" dirty="0">
              <a:solidFill>
                <a:srgbClr val="27A5A2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688434" y="-493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sz="1800" dirty="0" smtClean="0"/>
              <a:t>Status: Avaliaç</a:t>
            </a:r>
            <a:r>
              <a:rPr lang="pt-BR" sz="1800" dirty="0" smtClean="0"/>
              <a:t>ão do Aprendizado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6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1743"/>
              </p:ext>
            </p:extLst>
          </p:nvPr>
        </p:nvGraphicFramePr>
        <p:xfrm>
          <a:off x="323529" y="1301396"/>
          <a:ext cx="8496943" cy="4830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360"/>
                <a:gridCol w="1666125"/>
                <a:gridCol w="2508886"/>
                <a:gridCol w="2881572"/>
              </a:tblGrid>
              <a:tr h="3487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  <a:cs typeface="Verdana"/>
                        </a:rPr>
                        <a:t>Dimensões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  <a:cs typeface="Verdana"/>
                        </a:rPr>
                        <a:t>Onde Estamos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  <a:cs typeface="Verdana"/>
                        </a:rPr>
                        <a:t>Final de 2016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/>
                    </a:solidFill>
                  </a:tcPr>
                </a:tc>
              </a:tr>
              <a:tr h="85770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  <a:t>Resultado do Aprendizado</a:t>
                      </a:r>
                      <a:endParaRPr lang="pt-BR" sz="1100" b="1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Meta </a:t>
                      </a:r>
                      <a:r>
                        <a:rPr lang="pt-BR" sz="11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institucional </a:t>
                      </a:r>
                      <a:r>
                        <a:rPr lang="pt-BR" sz="11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(</a:t>
                      </a:r>
                      <a:r>
                        <a:rPr lang="pt-BR" sz="11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Assessment</a:t>
                      </a:r>
                      <a:r>
                        <a:rPr lang="pt-BR" sz="11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)</a:t>
                      </a:r>
                      <a:endParaRPr lang="pt-BR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Dados até 2015 reportados às coordenações. Oportunidades de aprimoramento na validade e confiabilidade das medições.</a:t>
                      </a: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Planos de ação para Graduações, </a:t>
                      </a:r>
                      <a:r>
                        <a:rPr lang="pt-BR" sz="1100" b="0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MBAs</a:t>
                      </a:r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, alguns </a:t>
                      </a:r>
                      <a:r>
                        <a:rPr lang="pt-BR" sz="1100" b="0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Certificates</a:t>
                      </a:r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 e Mestrados, </a:t>
                      </a:r>
                    </a:p>
                    <a:p>
                      <a:pPr algn="ctr" fontAlgn="ctr"/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com base nas premissas de qualidade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1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  <a:t>Objetivos de </a:t>
                      </a:r>
                      <a:r>
                        <a:rPr lang="pt-BR" sz="11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  <a:t>Aprendizagem</a:t>
                      </a:r>
                      <a:br>
                        <a:rPr lang="pt-BR" sz="11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</a:br>
                      <a:r>
                        <a:rPr lang="pt-BR" sz="11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  <a:t>e </a:t>
                      </a:r>
                      <a:r>
                        <a:rPr lang="pt-BR" sz="11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  <a:t>Conteúdos</a:t>
                      </a:r>
                      <a:endParaRPr lang="pt-BR" sz="1100" b="1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Objetivos de aprendizagem -Programas</a:t>
                      </a:r>
                    </a:p>
                    <a:p>
                      <a:pPr algn="ctr"/>
                      <a:endParaRPr lang="pt-BR" sz="1100" dirty="0"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Verdana"/>
                          <a:cs typeface="Verdana"/>
                        </a:rPr>
                        <a:t>Em</a:t>
                      </a:r>
                      <a:r>
                        <a:rPr lang="pt-BR" sz="1100" baseline="0" dirty="0" smtClean="0">
                          <a:latin typeface="Verdana"/>
                          <a:cs typeface="Verdana"/>
                        </a:rPr>
                        <a:t> processo de análise, com indícios de necessidade de revisão </a:t>
                      </a:r>
                      <a:endParaRPr lang="pt-BR" sz="1100" dirty="0"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Avaliação e planos de ação para todos os programas, com base nas premissas de qualidade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</a:tr>
              <a:tr h="51661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Objetivos de aprendizagem - Disciplinas</a:t>
                      </a:r>
                      <a:endParaRPr lang="pt-BR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Em coleta de documentos para análise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1366">
                <a:tc vMerge="1">
                  <a:txBody>
                    <a:bodyPr/>
                    <a:lstStyle/>
                    <a:p>
                      <a:pPr algn="ctr" fontAlgn="ctr"/>
                      <a:endParaRPr lang="pt-B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Conteúdos</a:t>
                      </a:r>
                      <a:endParaRPr lang="pt-BR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Alguns programas contam com sistemas de controle, outros não.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Projetos pilotos para famílias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 de programas ainda sem processo de controle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</a:tr>
              <a:tr h="492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  <a:t>Corpo </a:t>
                      </a:r>
                      <a:r>
                        <a:rPr lang="pt-BR" sz="11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  <a:t>Docente</a:t>
                      </a:r>
                      <a:endParaRPr lang="pt-BR" sz="1100" b="1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Planejamento, Avaliação, </a:t>
                      </a:r>
                      <a:r>
                        <a:rPr lang="pt-BR" sz="11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Dinâmicas</a:t>
                      </a:r>
                      <a:br>
                        <a:rPr lang="pt-BR" sz="11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</a:br>
                      <a:r>
                        <a:rPr lang="pt-BR" sz="110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e </a:t>
                      </a:r>
                      <a:r>
                        <a:rPr lang="pt-BR" sz="110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Feedback</a:t>
                      </a:r>
                      <a:endParaRPr lang="pt-BR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Primeiro ciclo de avaliação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 finalizado.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Desenvolvimento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 que permita pelo menos </a:t>
                      </a:r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2/3 do corpo docente com desempenho satisfatório em Planejamento e Avaliação.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172">
                <a:tc vMerge="1">
                  <a:txBody>
                    <a:bodyPr/>
                    <a:lstStyle/>
                    <a:p>
                      <a:pPr algn="ctr" fontAlgn="ctr"/>
                      <a:endParaRPr lang="pt-B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Engajamento</a:t>
                      </a:r>
                      <a:endParaRPr lang="pt-BR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4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  <a:t>Experiência de Aprendizagem dos estudantes</a:t>
                      </a:r>
                      <a:endParaRPr lang="pt-BR" sz="1100" b="1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Engajamento</a:t>
                      </a:r>
                      <a:endParaRPr lang="pt-BR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A desenvolver indicadores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Indicadores prontos para </a:t>
                      </a:r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primeira</a:t>
                      </a:r>
                      <a:b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</a:b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coleta 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de dados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</a:tr>
              <a:tr h="53136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Evasão</a:t>
                      </a:r>
                      <a:endParaRPr lang="pt-BR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Dados reportados da Graduação. Em análise na pós-graduação.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Reporte e plano de ação.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53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sz="1800" dirty="0" smtClean="0"/>
              <a:t>Status</a:t>
            </a:r>
            <a:r>
              <a:rPr lang="pt-BR" sz="1800" dirty="0"/>
              <a:t>: Desenvolvimento do Corpo Docente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6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09786"/>
              </p:ext>
            </p:extLst>
          </p:nvPr>
        </p:nvGraphicFramePr>
        <p:xfrm>
          <a:off x="323528" y="1301395"/>
          <a:ext cx="8363271" cy="4505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3496"/>
                <a:gridCol w="3071740"/>
                <a:gridCol w="3528035"/>
              </a:tblGrid>
              <a:tr h="4389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  <a:cs typeface="Verdana"/>
                        </a:rPr>
                        <a:t>Aç</a:t>
                      </a:r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  <a:cs typeface="Verdana"/>
                        </a:rPr>
                        <a:t>ão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  <a:cs typeface="Verdana"/>
                        </a:rPr>
                        <a:t>Onde Estamos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  <a:cs typeface="Verdana"/>
                        </a:rPr>
                        <a:t>Final de 2016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/>
                    </a:solidFill>
                  </a:tcPr>
                </a:tc>
              </a:tr>
              <a:tr h="11613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  <a:t>Guia de Orientação Docente</a:t>
                      </a: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200" indent="-171450" algn="l" fontAlgn="ctr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Divulgação do 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  <a:hlinkClick r:id="rId2"/>
                        </a:rPr>
                        <a:t>Guia de Orientação Docente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, desenvolvido pelo DEA em parceria com coordenações e áreas de interface</a:t>
                      </a: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200" indent="-171450" algn="l" fontAlgn="ctr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Desenvolvimento de conteúdos para futuro Portal do DEA, para difusão de resultados e boas práticas de ensino e aprendizagem</a:t>
                      </a: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779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  <a:t>Formação em Aprendizado</a:t>
                      </a:r>
                      <a:br>
                        <a:rPr lang="pt-BR" sz="11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</a:br>
                      <a:r>
                        <a:rPr lang="pt-BR" sz="11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  <a:t>Centrado no Aluno (ACA)</a:t>
                      </a: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1200" indent="-171450" algn="l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pt-BR" sz="1100" dirty="0" smtClean="0">
                          <a:latin typeface="Verdana"/>
                          <a:cs typeface="Verdana"/>
                        </a:rPr>
                        <a:t>109 professores formados em ACA.</a:t>
                      </a:r>
                    </a:p>
                    <a:p>
                      <a:pPr marL="241200" indent="-171450" algn="l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pt-BR" sz="1100" dirty="0" smtClean="0">
                          <a:latin typeface="Verdana"/>
                          <a:cs typeface="Verdana"/>
                        </a:rPr>
                        <a:t>NPS médio de +80%</a:t>
                      </a: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1200" indent="-171450" algn="l" fontAlgn="ctr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169 professores formados em ACA</a:t>
                      </a:r>
                    </a:p>
                    <a:p>
                      <a:pPr marL="241200" indent="-171450" algn="l" fontAlgn="ctr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ACA como requisito para professores novos</a:t>
                      </a:r>
                    </a:p>
                    <a:p>
                      <a:pPr marL="241200" indent="-171450" algn="l" fontAlgn="ctr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NPS médio de +90%</a:t>
                      </a: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</a:tr>
              <a:tr h="7138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  <a:t>Formação em Planejamento</a:t>
                      </a:r>
                      <a:br>
                        <a:rPr lang="pt-BR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</a:br>
                      <a:r>
                        <a:rPr lang="pt-BR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  <a:t>de Curso</a:t>
                      </a: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200" indent="-171450" algn="l" fontAlgn="ctr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Piloto junto à Educação Executiva (professores, coordenadores e staff)</a:t>
                      </a: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200" indent="-171450" algn="l" fontAlgn="ctr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20 prof. formados em Planejamento de Curso (com novos cursos/disciplinas a desenvolver)</a:t>
                      </a: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38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  <a:cs typeface="Verdana"/>
                        </a:rPr>
                        <a:t>Experiência de Aprendizagem dos estudantes</a:t>
                      </a:r>
                      <a:endParaRPr lang="pt-BR" sz="1100" b="1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  <a:cs typeface="Verdana"/>
                      </a:endParaRP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1200" indent="-171450" algn="l" fontAlgn="ctr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Workshop realizado com professores da Graduação para discussão do Planejamento Estratégico, com 46 prof.</a:t>
                      </a:r>
                    </a:p>
                    <a:p>
                      <a:pPr marL="241200" indent="-171450" algn="l" fontAlgn="ctr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2 workshops realizados com professores da PGLS sobre motivação dos alunos, com 80 prof.</a:t>
                      </a: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1200" indent="-171450" algn="l" fontAlgn="ctr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Mensuração de resultados do workshop de motivação dos alunos</a:t>
                      </a:r>
                    </a:p>
                    <a:p>
                      <a:pPr marL="241200" indent="-171450" algn="l" fontAlgn="ctr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  <a:cs typeface="Verdana"/>
                        </a:rPr>
                        <a:t>Oficinas de elaboração de objetivos de aprendizagem</a:t>
                      </a:r>
                    </a:p>
                  </a:txBody>
                  <a:tcPr marL="6241" marR="6241" marT="6241" marB="0"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5A2">
                        <a:alpha val="1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14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sz="1800" dirty="0" smtClean="0"/>
              <a:t>Status: Inovaç</a:t>
            </a:r>
            <a:r>
              <a:rPr lang="pt-BR" sz="1800" dirty="0" smtClean="0"/>
              <a:t>ão</a:t>
            </a:r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485900"/>
            <a:ext cx="8229600" cy="4724400"/>
          </a:xfrm>
        </p:spPr>
        <p:txBody>
          <a:bodyPr>
            <a:normAutofit/>
          </a:bodyPr>
          <a:lstStyle/>
          <a:p>
            <a:pPr marL="180000" indent="-180000">
              <a:lnSpc>
                <a:spcPct val="120000"/>
              </a:lnSpc>
              <a:buClr>
                <a:srgbClr val="27A5A2"/>
              </a:buClr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Graduação</a:t>
            </a:r>
          </a:p>
          <a:p>
            <a:pPr marL="540000" lvl="1" indent="-180000">
              <a:lnSpc>
                <a:spcPct val="120000"/>
              </a:lnSpc>
            </a:pPr>
            <a:r>
              <a:rPr lang="pt-BR" sz="1400" dirty="0" smtClean="0">
                <a:solidFill>
                  <a:srgbClr val="000000"/>
                </a:solidFill>
              </a:rPr>
              <a:t>Investigação e relato de casos de inovação junto aos professores.</a:t>
            </a:r>
          </a:p>
          <a:p>
            <a:pPr marL="540000" lvl="1" indent="-180000">
              <a:lnSpc>
                <a:spcPct val="120000"/>
              </a:lnSpc>
            </a:pPr>
            <a:r>
              <a:rPr lang="pt-BR" sz="1400" dirty="0" smtClean="0">
                <a:solidFill>
                  <a:srgbClr val="000000"/>
                </a:solidFill>
              </a:rPr>
              <a:t>Acompanhamento e avaliação de iniciativas inovadoras para replicação (ex.: Núcleo de Macro na Prática).</a:t>
            </a:r>
          </a:p>
          <a:p>
            <a:pPr marL="180000" indent="-180000">
              <a:lnSpc>
                <a:spcPct val="120000"/>
              </a:lnSpc>
              <a:buClr>
                <a:srgbClr val="27A5A2"/>
              </a:buClr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Ed</a:t>
            </a:r>
            <a:r>
              <a:rPr lang="pt-BR" sz="1400" dirty="0">
                <a:solidFill>
                  <a:srgbClr val="000000"/>
                </a:solidFill>
              </a:rPr>
              <a:t>ucação Executiva</a:t>
            </a:r>
          </a:p>
          <a:p>
            <a:pPr lvl="1">
              <a:lnSpc>
                <a:spcPct val="120000"/>
              </a:lnSpc>
            </a:pPr>
            <a:r>
              <a:rPr lang="pt-BR" sz="1400" dirty="0">
                <a:solidFill>
                  <a:srgbClr val="000000"/>
                </a:solidFill>
              </a:rPr>
              <a:t>Desenvolvimento </a:t>
            </a:r>
            <a:r>
              <a:rPr lang="pt-BR" sz="1400" dirty="0" smtClean="0">
                <a:solidFill>
                  <a:srgbClr val="000000"/>
                </a:solidFill>
              </a:rPr>
              <a:t>de coordenadores e docentes de forma adaptada à dinâmica</a:t>
            </a:r>
            <a:br>
              <a:rPr lang="pt-BR" sz="1400" dirty="0" smtClean="0">
                <a:solidFill>
                  <a:srgbClr val="000000"/>
                </a:solidFill>
              </a:rPr>
            </a:br>
            <a:r>
              <a:rPr lang="pt-BR" sz="1400" dirty="0" smtClean="0">
                <a:solidFill>
                  <a:srgbClr val="000000"/>
                </a:solidFill>
              </a:rPr>
              <a:t>da área, com ênfase no desenho de programas e na concepção de avaliação de aprendizagem embutida no desenho. </a:t>
            </a:r>
          </a:p>
          <a:p>
            <a:pPr lvl="1">
              <a:lnSpc>
                <a:spcPct val="120000"/>
              </a:lnSpc>
            </a:pPr>
            <a:r>
              <a:rPr lang="pt-BR" sz="1400" dirty="0" smtClean="0">
                <a:solidFill>
                  <a:srgbClr val="000000"/>
                </a:solidFill>
              </a:rPr>
              <a:t>Apoio ao desenvolvimento de metodologia de desenho de programas e disciplinas, visando orientar e dar consistência ao processo de customização. </a:t>
            </a:r>
          </a:p>
          <a:p>
            <a:pPr marL="180000" indent="-180000">
              <a:lnSpc>
                <a:spcPct val="120000"/>
              </a:lnSpc>
              <a:buClr>
                <a:srgbClr val="27A5A2"/>
              </a:buClr>
              <a:buFont typeface="Arial"/>
              <a:buChar char="•"/>
            </a:pPr>
            <a:r>
              <a:rPr lang="pt-BR" sz="1400" dirty="0" err="1">
                <a:solidFill>
                  <a:srgbClr val="000000"/>
                </a:solidFill>
              </a:rPr>
              <a:t>Coursera</a:t>
            </a:r>
            <a:endParaRPr lang="pt-BR" sz="1400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pt-BR" sz="1400" dirty="0" smtClean="0">
                <a:solidFill>
                  <a:srgbClr val="000000"/>
                </a:solidFill>
              </a:rPr>
              <a:t>Desenvolvimento de competência para entrega de conteúdo </a:t>
            </a:r>
            <a:r>
              <a:rPr lang="pt-BR" sz="1400" i="1" dirty="0" smtClean="0">
                <a:solidFill>
                  <a:srgbClr val="000000"/>
                </a:solidFill>
              </a:rPr>
              <a:t>online</a:t>
            </a:r>
            <a:r>
              <a:rPr lang="pt-BR" sz="1400" dirty="0" smtClean="0">
                <a:solidFill>
                  <a:srgbClr val="000000"/>
                </a:solidFill>
              </a:rPr>
              <a:t> (corpo docente, equipe de apoio, operacional).</a:t>
            </a:r>
          </a:p>
          <a:p>
            <a:pPr marL="180000" indent="-180000">
              <a:lnSpc>
                <a:spcPct val="120000"/>
              </a:lnSpc>
              <a:buClr>
                <a:srgbClr val="27A5A2"/>
              </a:buClr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Apoio às iniciativas de inovação pedagógica envolvendo tecnologia (ex.: mecanismos de feedback rápido – </a:t>
            </a:r>
            <a:r>
              <a:rPr lang="pt-BR" sz="1400" dirty="0" err="1">
                <a:solidFill>
                  <a:srgbClr val="000000"/>
                </a:solidFill>
              </a:rPr>
              <a:t>clickers</a:t>
            </a:r>
            <a:r>
              <a:rPr lang="pt-BR" sz="1400" dirty="0">
                <a:solidFill>
                  <a:srgbClr val="000000"/>
                </a:solidFill>
              </a:rPr>
              <a:t>, </a:t>
            </a:r>
            <a:r>
              <a:rPr lang="pt-BR" sz="1400" dirty="0" err="1">
                <a:solidFill>
                  <a:srgbClr val="000000"/>
                </a:solidFill>
              </a:rPr>
              <a:t>flipped</a:t>
            </a:r>
            <a:r>
              <a:rPr lang="pt-BR" sz="1400" dirty="0">
                <a:solidFill>
                  <a:srgbClr val="000000"/>
                </a:solidFill>
              </a:rPr>
              <a:t> </a:t>
            </a:r>
            <a:r>
              <a:rPr lang="pt-BR" sz="1400" dirty="0" err="1">
                <a:solidFill>
                  <a:srgbClr val="000000"/>
                </a:solidFill>
              </a:rPr>
              <a:t>classroom</a:t>
            </a:r>
            <a:r>
              <a:rPr lang="pt-BR" sz="1400" dirty="0">
                <a:solidFill>
                  <a:srgbClr val="000000"/>
                </a:solidFill>
              </a:rPr>
              <a:t> – vídeos etc.).</a:t>
            </a:r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16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sz="1800" dirty="0" smtClean="0"/>
              <a:t>Anexos</a:t>
            </a:r>
            <a:endParaRPr lang="pt-BR" sz="18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1" y="1643608"/>
            <a:ext cx="8788278" cy="3904541"/>
          </a:xfrm>
          <a:prstGeom prst="rect">
            <a:avLst/>
          </a:prstGeom>
          <a:ln w="38100" cmpd="sng">
            <a:solidFill>
              <a:srgbClr val="C00026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57200" y="5607388"/>
            <a:ext cx="1559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>
                <a:latin typeface="Verdana"/>
                <a:cs typeface="Verdana"/>
              </a:rPr>
              <a:t>Exemplo Matriz LLC</a:t>
            </a:r>
            <a:endParaRPr lang="en-US" sz="1050" i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1876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1010464" y="5665503"/>
            <a:ext cx="1638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>
                <a:latin typeface="Verdana"/>
                <a:cs typeface="Verdana"/>
              </a:rPr>
              <a:t>Gráfico geral av. </a:t>
            </a:r>
            <a:r>
              <a:rPr lang="pt-BR" sz="1050" i="1" dirty="0" err="1">
                <a:latin typeface="Verdana"/>
                <a:cs typeface="Verdana"/>
              </a:rPr>
              <a:t>inst</a:t>
            </a:r>
            <a:endParaRPr lang="en-US" sz="1050" i="1" dirty="0">
              <a:latin typeface="Verdana"/>
              <a:cs typeface="Verdana"/>
            </a:endParaRPr>
          </a:p>
        </p:txBody>
      </p:sp>
      <p:pic>
        <p:nvPicPr>
          <p:cNvPr id="3" name="Picture 2" descr="anexo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" r="4377"/>
          <a:stretch/>
        </p:blipFill>
        <p:spPr>
          <a:xfrm>
            <a:off x="1010464" y="1229758"/>
            <a:ext cx="7063974" cy="4385784"/>
          </a:xfrm>
          <a:prstGeom prst="rect">
            <a:avLst/>
          </a:prstGeom>
          <a:ln w="38100" cmpd="sng">
            <a:solidFill>
              <a:srgbClr val="C00026"/>
            </a:solidFill>
          </a:ln>
        </p:spPr>
      </p:pic>
    </p:spTree>
    <p:extLst>
      <p:ext uri="{BB962C8B-B14F-4D97-AF65-F5344CB8AC3E}">
        <p14:creationId xmlns:p14="http://schemas.microsoft.com/office/powerpoint/2010/main" val="215297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2820" y="6396789"/>
            <a:ext cx="35776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>
                <a:latin typeface="Verdana"/>
                <a:cs typeface="Verdana"/>
              </a:rPr>
              <a:t>Exemplo de reporte de objetivo de </a:t>
            </a:r>
            <a:r>
              <a:rPr lang="pt-BR" sz="1050" i="1" dirty="0" smtClean="0">
                <a:latin typeface="Verdana"/>
                <a:cs typeface="Verdana"/>
              </a:rPr>
              <a:t>aprendizagem</a:t>
            </a:r>
            <a:endParaRPr lang="en-US" sz="1050" i="1" dirty="0">
              <a:latin typeface="Verdana"/>
              <a:cs typeface="Verdana"/>
            </a:endParaRPr>
          </a:p>
        </p:txBody>
      </p:sp>
      <p:pic>
        <p:nvPicPr>
          <p:cNvPr id="3" name="Picture 2" descr="anexo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69" y="285627"/>
            <a:ext cx="6486265" cy="6055536"/>
          </a:xfrm>
          <a:prstGeom prst="rect">
            <a:avLst/>
          </a:prstGeom>
          <a:ln w="38100" cmpd="sng">
            <a:solidFill>
              <a:srgbClr val="C00026"/>
            </a:solidFill>
          </a:ln>
        </p:spPr>
      </p:pic>
    </p:spTree>
    <p:extLst>
      <p:ext uri="{BB962C8B-B14F-4D97-AF65-F5344CB8AC3E}">
        <p14:creationId xmlns:p14="http://schemas.microsoft.com/office/powerpoint/2010/main" val="94371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0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39534" y="3636044"/>
            <a:ext cx="3061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  <a:latin typeface="Verdana"/>
                <a:cs typeface="Verdana"/>
              </a:rPr>
              <a:t>www.insper.edu.br</a:t>
            </a:r>
            <a:endParaRPr lang="en-US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98" y="2844822"/>
            <a:ext cx="1732955" cy="612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b="1" dirty="0">
                <a:solidFill>
                  <a:srgbClr val="C00026"/>
                </a:solidFill>
              </a:rPr>
              <a:t>Princípios de Atuação do DEA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/>
              <a:t>Atuação do DEA: </a:t>
            </a:r>
            <a:r>
              <a:rPr lang="pt-BR" dirty="0" smtClean="0"/>
              <a:t>Garantir Excelência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Padrões de Excelência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Avaliação da Aprendizagem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Diagnóstico, Reporte e Plano de Ação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Desenvolvimento do Corpo Docente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Inovação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 smtClean="0"/>
              <a:t>Status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688434" y="-493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3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sz="2000" dirty="0">
                <a:solidFill>
                  <a:srgbClr val="000000"/>
                </a:solidFill>
              </a:rPr>
              <a:t>O DEA tem por missão garantir a excelência do processo de Ensino e Aprendizagem do Insper e sua atuação é norteada pelos seguintes princípios: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Princípios de Atuação do DEA</a:t>
            </a:r>
            <a:endParaRPr lang="en-US" dirty="0"/>
          </a:p>
        </p:txBody>
      </p:sp>
      <p:sp>
        <p:nvSpPr>
          <p:cNvPr id="26" name="Retângulo 3"/>
          <p:cNvSpPr/>
          <p:nvPr/>
        </p:nvSpPr>
        <p:spPr>
          <a:xfrm>
            <a:off x="457200" y="2174370"/>
            <a:ext cx="2576836" cy="17656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pt-BR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199" y="2168168"/>
            <a:ext cx="2576837" cy="375469"/>
          </a:xfrm>
          <a:prstGeom prst="rect">
            <a:avLst/>
          </a:prstGeom>
          <a:solidFill>
            <a:srgbClr val="C0002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Foco</a:t>
            </a:r>
            <a:r>
              <a:rPr lang="en-US" sz="1200" b="1" dirty="0" smtClean="0">
                <a:solidFill>
                  <a:schemeClr val="bg1"/>
                </a:solidFill>
                <a:latin typeface="Verdana"/>
                <a:cs typeface="Verdana"/>
              </a:rPr>
              <a:t> no </a:t>
            </a:r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Aluno</a:t>
            </a:r>
            <a:endParaRPr lang="en-US" sz="12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2747518"/>
            <a:ext cx="2576836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200" dirty="0">
                <a:latin typeface="Verdana"/>
                <a:cs typeface="Verdana"/>
              </a:rPr>
              <a:t>Foco na efetiva aprendizagem do aluno, por meio da visão educacional da Aprendizagem Centrada no Aluno.</a:t>
            </a:r>
          </a:p>
        </p:txBody>
      </p:sp>
      <p:sp>
        <p:nvSpPr>
          <p:cNvPr id="29" name="Retângulo 3"/>
          <p:cNvSpPr/>
          <p:nvPr/>
        </p:nvSpPr>
        <p:spPr>
          <a:xfrm>
            <a:off x="3283582" y="2168167"/>
            <a:ext cx="2576836" cy="17656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pt-BR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83581" y="2168168"/>
            <a:ext cx="2576837" cy="375469"/>
          </a:xfrm>
          <a:prstGeom prst="rect">
            <a:avLst/>
          </a:prstGeom>
          <a:solidFill>
            <a:srgbClr val="C0002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Gest</a:t>
            </a:r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ão</a:t>
            </a:r>
            <a:r>
              <a:rPr lang="en-US" sz="1200" b="1" dirty="0" smtClean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por</a:t>
            </a:r>
            <a:r>
              <a:rPr lang="en-US" sz="1200" b="1" dirty="0" smtClean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Evidências</a:t>
            </a:r>
            <a:endParaRPr lang="en-US" sz="12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3582" y="2525919"/>
            <a:ext cx="25768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200" dirty="0">
                <a:latin typeface="Verdana"/>
                <a:cs typeface="Verdana"/>
              </a:rPr>
              <a:t>Foco nos processos e resultados de ensino e aprendizagem de todos os programas dos Insper por meio da coleta e apresentação de evidências</a:t>
            </a:r>
            <a:endParaRPr lang="en-US" sz="1200" dirty="0">
              <a:latin typeface="Verdana"/>
              <a:cs typeface="Verdana"/>
            </a:endParaRPr>
          </a:p>
        </p:txBody>
      </p:sp>
      <p:sp>
        <p:nvSpPr>
          <p:cNvPr id="32" name="Retângulo 3"/>
          <p:cNvSpPr/>
          <p:nvPr/>
        </p:nvSpPr>
        <p:spPr>
          <a:xfrm>
            <a:off x="6109964" y="2168167"/>
            <a:ext cx="2576836" cy="17656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pt-BR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09963" y="2168168"/>
            <a:ext cx="2576837" cy="375469"/>
          </a:xfrm>
          <a:prstGeom prst="rect">
            <a:avLst/>
          </a:prstGeom>
          <a:solidFill>
            <a:srgbClr val="C0002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/>
                <a:cs typeface="Verdana"/>
              </a:rPr>
              <a:t>Professor </a:t>
            </a:r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é</a:t>
            </a:r>
            <a:r>
              <a:rPr lang="en-US" sz="1200" b="1" dirty="0" smtClean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Elemento</a:t>
            </a:r>
            <a:r>
              <a:rPr lang="en-US" sz="1200" b="1" dirty="0" smtClean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Chave</a:t>
            </a:r>
            <a:endParaRPr lang="en-US" sz="12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09964" y="2636719"/>
            <a:ext cx="2576836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200" dirty="0">
                <a:latin typeface="Verdana"/>
                <a:cs typeface="Verdana"/>
              </a:rPr>
              <a:t>Reconhecimento e valorização do professor como elemento fundamental para a excelência do processo de ensino e aprendizagem</a:t>
            </a:r>
            <a:endParaRPr lang="en-US" sz="1200" dirty="0">
              <a:latin typeface="Verdana"/>
              <a:cs typeface="Verdana"/>
            </a:endParaRPr>
          </a:p>
        </p:txBody>
      </p:sp>
      <p:sp>
        <p:nvSpPr>
          <p:cNvPr id="45" name="Retângulo 3"/>
          <p:cNvSpPr/>
          <p:nvPr/>
        </p:nvSpPr>
        <p:spPr>
          <a:xfrm>
            <a:off x="457200" y="4202276"/>
            <a:ext cx="2576836" cy="19025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pt-BR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199" y="4202277"/>
            <a:ext cx="2576837" cy="375469"/>
          </a:xfrm>
          <a:prstGeom prst="rect">
            <a:avLst/>
          </a:prstGeom>
          <a:solidFill>
            <a:srgbClr val="C0002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Colaboraç</a:t>
            </a:r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ão</a:t>
            </a:r>
            <a:endParaRPr lang="en-US" sz="12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4629035"/>
            <a:ext cx="25768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200" dirty="0">
                <a:latin typeface="Verdana"/>
                <a:cs typeface="Verdana"/>
              </a:rPr>
              <a:t>Lideranças, gestões diretivas e professores como parceiros no estabelecimento com clareza dos propósitos educacionais do Insper, em um ambiente colaborativo de atuação</a:t>
            </a:r>
          </a:p>
        </p:txBody>
      </p:sp>
      <p:sp>
        <p:nvSpPr>
          <p:cNvPr id="49" name="Retângulo 3"/>
          <p:cNvSpPr/>
          <p:nvPr/>
        </p:nvSpPr>
        <p:spPr>
          <a:xfrm>
            <a:off x="3283582" y="4202276"/>
            <a:ext cx="2576836" cy="19025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pt-BR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83581" y="4202277"/>
            <a:ext cx="2576837" cy="375469"/>
          </a:xfrm>
          <a:prstGeom prst="rect">
            <a:avLst/>
          </a:prstGeom>
          <a:solidFill>
            <a:srgbClr val="C0002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Melhoria</a:t>
            </a:r>
            <a:r>
              <a:rPr lang="en-US" sz="1200" b="1" dirty="0" smtClean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Cont</a:t>
            </a:r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ínua</a:t>
            </a:r>
            <a:endParaRPr lang="en-US" sz="12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83582" y="4739835"/>
            <a:ext cx="2576836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200" dirty="0">
                <a:latin typeface="Verdana"/>
                <a:cs typeface="Verdana"/>
              </a:rPr>
              <a:t>Foco no desenvolvimento e aprimoramento contínuo dos recursos necessários ao processo de ensino e aprendizagem.</a:t>
            </a:r>
          </a:p>
        </p:txBody>
      </p:sp>
      <p:sp>
        <p:nvSpPr>
          <p:cNvPr id="53" name="Retângulo 3"/>
          <p:cNvSpPr/>
          <p:nvPr/>
        </p:nvSpPr>
        <p:spPr>
          <a:xfrm>
            <a:off x="6109964" y="4202276"/>
            <a:ext cx="2576836" cy="19025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pt-BR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09963" y="4202277"/>
            <a:ext cx="2576837" cy="375469"/>
          </a:xfrm>
          <a:prstGeom prst="rect">
            <a:avLst/>
          </a:prstGeom>
          <a:solidFill>
            <a:srgbClr val="C0002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Construç</a:t>
            </a:r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ão</a:t>
            </a:r>
            <a:r>
              <a:rPr lang="en-US" sz="1200" b="1" dirty="0" smtClean="0">
                <a:solidFill>
                  <a:schemeClr val="bg1"/>
                </a:solidFill>
                <a:latin typeface="Verdana"/>
                <a:cs typeface="Verdana"/>
              </a:rPr>
              <a:t> do </a:t>
            </a:r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Conhecimento</a:t>
            </a:r>
            <a:endParaRPr lang="en-US" sz="12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56508" y="4629035"/>
            <a:ext cx="26492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200" dirty="0">
                <a:latin typeface="Verdana"/>
                <a:cs typeface="Verdana"/>
              </a:rPr>
              <a:t>Foco na pesquisa, análise, validação e registro das experiências de Ensino e Aprendizagem do Insper para construção do conhecimento em Educação de Excelência.</a:t>
            </a:r>
          </a:p>
        </p:txBody>
      </p:sp>
    </p:spTree>
    <p:extLst>
      <p:ext uri="{BB962C8B-B14F-4D97-AF65-F5344CB8AC3E}">
        <p14:creationId xmlns:p14="http://schemas.microsoft.com/office/powerpoint/2010/main" val="374764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0000"/>
                </a:solidFill>
              </a:rPr>
              <a:t>Agenda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>
                <a:solidFill>
                  <a:srgbClr val="BCBEC0"/>
                </a:solidFill>
              </a:rPr>
              <a:t>Princípios de Atuação do DEA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b="1" dirty="0">
                <a:solidFill>
                  <a:srgbClr val="F58220"/>
                </a:solidFill>
              </a:rPr>
              <a:t>Atuação do DEA: </a:t>
            </a:r>
            <a:r>
              <a:rPr lang="pt-BR" b="1" dirty="0" smtClean="0">
                <a:solidFill>
                  <a:srgbClr val="F58220"/>
                </a:solidFill>
              </a:rPr>
              <a:t>Garantir Excelência</a:t>
            </a:r>
            <a:endParaRPr lang="pt-BR" b="1" dirty="0">
              <a:solidFill>
                <a:srgbClr val="F5822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/>
              <a:t>Padrões de Excelência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Avaliação da Aprendizagem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Diagnóstico, Reporte e Plano de Ação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Desenvolvimento do Corpo Docente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Inovação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 smtClean="0"/>
              <a:t>Status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688434" y="-493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8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sz="2000" dirty="0">
                <a:solidFill>
                  <a:srgbClr val="000000"/>
                </a:solidFill>
              </a:rPr>
              <a:t>Frente a padrões de excelência, garantir a excelência significa: avaliar o resultado e seu processo; desenvolver o corpo docente e identificar inovações emergentes, dentro e fora da escola, disseminando melhores </a:t>
            </a:r>
            <a:r>
              <a:rPr lang="pt-BR" sz="2000" dirty="0" smtClean="0">
                <a:solidFill>
                  <a:srgbClr val="000000"/>
                </a:solidFill>
              </a:rPr>
              <a:t>práticas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Garantia da Excelência</a:t>
            </a:r>
            <a:endParaRPr lang="en-US" dirty="0"/>
          </a:p>
        </p:txBody>
      </p:sp>
      <p:sp>
        <p:nvSpPr>
          <p:cNvPr id="17" name="Retângulo 3"/>
          <p:cNvSpPr/>
          <p:nvPr/>
        </p:nvSpPr>
        <p:spPr>
          <a:xfrm>
            <a:off x="503548" y="2848616"/>
            <a:ext cx="8136904" cy="648072"/>
          </a:xfrm>
          <a:prstGeom prst="rect">
            <a:avLst/>
          </a:prstGeom>
          <a:solidFill>
            <a:srgbClr val="F58220"/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dirty="0">
                <a:solidFill>
                  <a:srgbClr val="FFFFFF"/>
                </a:solidFill>
                <a:latin typeface="Verdana"/>
                <a:cs typeface="Verdana"/>
              </a:rPr>
              <a:t>Padrões de Excelência</a:t>
            </a:r>
          </a:p>
        </p:txBody>
      </p:sp>
      <p:sp>
        <p:nvSpPr>
          <p:cNvPr id="18" name="Retângulo 11"/>
          <p:cNvSpPr/>
          <p:nvPr/>
        </p:nvSpPr>
        <p:spPr>
          <a:xfrm>
            <a:off x="503548" y="3640704"/>
            <a:ext cx="8136904" cy="648072"/>
          </a:xfrm>
          <a:prstGeom prst="rect">
            <a:avLst/>
          </a:prstGeom>
          <a:solidFill>
            <a:srgbClr val="F58220"/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dirty="0">
                <a:solidFill>
                  <a:srgbClr val="FFFFFF"/>
                </a:solidFill>
                <a:latin typeface="Verdana"/>
                <a:cs typeface="Verdana"/>
              </a:rPr>
              <a:t>Avaliação</a:t>
            </a:r>
          </a:p>
        </p:txBody>
      </p:sp>
      <p:sp>
        <p:nvSpPr>
          <p:cNvPr id="19" name="Retângulo 12"/>
          <p:cNvSpPr/>
          <p:nvPr/>
        </p:nvSpPr>
        <p:spPr>
          <a:xfrm>
            <a:off x="503548" y="4432792"/>
            <a:ext cx="8136904" cy="648072"/>
          </a:xfrm>
          <a:prstGeom prst="rect">
            <a:avLst/>
          </a:prstGeom>
          <a:solidFill>
            <a:srgbClr val="F58220"/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dirty="0">
                <a:solidFill>
                  <a:srgbClr val="FFFFFF"/>
                </a:solidFill>
                <a:latin typeface="Verdana"/>
                <a:cs typeface="Verdana"/>
              </a:rPr>
              <a:t>Diagnóstico, Plano de Ação e Reporte</a:t>
            </a:r>
          </a:p>
        </p:txBody>
      </p:sp>
      <p:sp>
        <p:nvSpPr>
          <p:cNvPr id="20" name="Retângulo 13"/>
          <p:cNvSpPr/>
          <p:nvPr/>
        </p:nvSpPr>
        <p:spPr>
          <a:xfrm>
            <a:off x="503548" y="5224880"/>
            <a:ext cx="3960440" cy="648072"/>
          </a:xfrm>
          <a:prstGeom prst="rect">
            <a:avLst/>
          </a:prstGeom>
          <a:solidFill>
            <a:srgbClr val="F58220"/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dirty="0">
                <a:solidFill>
                  <a:srgbClr val="FFFFFF"/>
                </a:solidFill>
                <a:latin typeface="Verdana"/>
                <a:cs typeface="Verdana"/>
              </a:rPr>
              <a:t>Desenvolvimento</a:t>
            </a:r>
          </a:p>
        </p:txBody>
      </p:sp>
      <p:sp>
        <p:nvSpPr>
          <p:cNvPr id="21" name="Retângulo 14"/>
          <p:cNvSpPr/>
          <p:nvPr/>
        </p:nvSpPr>
        <p:spPr>
          <a:xfrm>
            <a:off x="4680012" y="5224880"/>
            <a:ext cx="3960440" cy="648072"/>
          </a:xfrm>
          <a:prstGeom prst="rect">
            <a:avLst/>
          </a:prstGeom>
          <a:solidFill>
            <a:srgbClr val="F58220"/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dirty="0">
                <a:solidFill>
                  <a:srgbClr val="FFFFFF"/>
                </a:solidFill>
                <a:latin typeface="Verdana"/>
                <a:cs typeface="Verdana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1338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0000"/>
                </a:solidFill>
              </a:rPr>
              <a:t>Agenda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>
                <a:solidFill>
                  <a:srgbClr val="BCBEC0"/>
                </a:solidFill>
              </a:rPr>
              <a:t>Princípios de Atuação do DEA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>
                <a:solidFill>
                  <a:srgbClr val="F58220"/>
                </a:solidFill>
              </a:rPr>
              <a:t>Atuação do DEA: </a:t>
            </a:r>
            <a:r>
              <a:rPr lang="pt-BR" dirty="0" smtClean="0">
                <a:solidFill>
                  <a:srgbClr val="F58220"/>
                </a:solidFill>
              </a:rPr>
              <a:t>Garantir Excelência</a:t>
            </a:r>
            <a:endParaRPr lang="pt-BR" dirty="0">
              <a:solidFill>
                <a:srgbClr val="F5822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b="1" dirty="0">
                <a:solidFill>
                  <a:srgbClr val="F58220"/>
                </a:solidFill>
              </a:rPr>
              <a:t>Padrões de Excelência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Avaliação da Aprendizagem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Diagnóstico, Reporte e Plano de Ação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Desenvolvimento do Corpo Docente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Inovação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pt-BR" dirty="0" smtClean="0"/>
              <a:t>Status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688434" y="-493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0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sz="1800" dirty="0" smtClean="0"/>
              <a:t>Padrões de Excelência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82657" y="1563945"/>
            <a:ext cx="7578687" cy="4747926"/>
            <a:chOff x="356205" y="1563945"/>
            <a:chExt cx="7578687" cy="4747926"/>
          </a:xfrm>
        </p:grpSpPr>
        <p:sp>
          <p:nvSpPr>
            <p:cNvPr id="9" name="Retângulo 3"/>
            <p:cNvSpPr/>
            <p:nvPr/>
          </p:nvSpPr>
          <p:spPr>
            <a:xfrm>
              <a:off x="356205" y="1563945"/>
              <a:ext cx="3384376" cy="1468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t" anchorCtr="1"/>
            <a:lstStyle/>
            <a:p>
              <a:pPr algn="ctr"/>
              <a:endParaRPr lang="pt-BR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11" name="Retângulo 14"/>
            <p:cNvSpPr/>
            <p:nvPr/>
          </p:nvSpPr>
          <p:spPr>
            <a:xfrm>
              <a:off x="4827797" y="3068685"/>
              <a:ext cx="3105376" cy="18500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t" anchorCtr="1"/>
            <a:lstStyle/>
            <a:p>
              <a:pPr algn="ctr"/>
              <a:endParaRPr lang="pt-BR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12" name="Retângulo 7"/>
            <p:cNvSpPr/>
            <p:nvPr/>
          </p:nvSpPr>
          <p:spPr>
            <a:xfrm>
              <a:off x="356205" y="3205030"/>
              <a:ext cx="3384376" cy="146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t" anchorCtr="1"/>
            <a:lstStyle/>
            <a:p>
              <a:pPr algn="ctr"/>
              <a:endParaRPr lang="pt-BR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13" name="Retângulo 8"/>
            <p:cNvSpPr/>
            <p:nvPr/>
          </p:nvSpPr>
          <p:spPr>
            <a:xfrm>
              <a:off x="356205" y="4838789"/>
              <a:ext cx="3384376" cy="1473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t" anchorCtr="1"/>
            <a:lstStyle/>
            <a:p>
              <a:pPr algn="ctr"/>
              <a:endParaRPr lang="pt-BR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Retângulo 18"/>
            <p:cNvSpPr/>
            <p:nvPr/>
          </p:nvSpPr>
          <p:spPr>
            <a:xfrm>
              <a:off x="356205" y="2132393"/>
              <a:ext cx="3384376" cy="7474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pt-BR" sz="1400" dirty="0" smtClean="0">
                  <a:solidFill>
                    <a:srgbClr val="29282A"/>
                  </a:solidFill>
                  <a:latin typeface="Verdana"/>
                  <a:cs typeface="Verdana"/>
                </a:rPr>
                <a:t>alinhados, relevantes, bem definidos, compatíveis com desenvolvimento de carreira</a:t>
              </a:r>
              <a:endParaRPr lang="pt-BR" sz="1400" dirty="0">
                <a:solidFill>
                  <a:srgbClr val="29282A"/>
                </a:solidFill>
                <a:latin typeface="Verdana"/>
                <a:cs typeface="Verdana"/>
              </a:endParaRPr>
            </a:p>
          </p:txBody>
        </p:sp>
        <p:sp>
          <p:nvSpPr>
            <p:cNvPr id="27" name="Retângulo 18"/>
            <p:cNvSpPr/>
            <p:nvPr/>
          </p:nvSpPr>
          <p:spPr>
            <a:xfrm>
              <a:off x="356205" y="3827496"/>
              <a:ext cx="3384376" cy="6105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pt-BR" sz="1400" dirty="0">
                  <a:solidFill>
                    <a:srgbClr val="29282A"/>
                  </a:solidFill>
                  <a:latin typeface="Verdana"/>
                  <a:cs typeface="Verdana"/>
                </a:rPr>
                <a:t>engajados, focados</a:t>
              </a:r>
              <a:br>
                <a:rPr lang="pt-BR" sz="1400" dirty="0">
                  <a:solidFill>
                    <a:srgbClr val="29282A"/>
                  </a:solidFill>
                  <a:latin typeface="Verdana"/>
                  <a:cs typeface="Verdana"/>
                </a:rPr>
              </a:br>
              <a:r>
                <a:rPr lang="pt-BR" sz="1400" dirty="0">
                  <a:solidFill>
                    <a:srgbClr val="29282A"/>
                  </a:solidFill>
                  <a:latin typeface="Verdana"/>
                  <a:cs typeface="Verdana"/>
                </a:rPr>
                <a:t>na excelência em ensino</a:t>
              </a:r>
            </a:p>
          </p:txBody>
        </p:sp>
        <p:sp>
          <p:nvSpPr>
            <p:cNvPr id="32" name="Retângulo 18"/>
            <p:cNvSpPr/>
            <p:nvPr/>
          </p:nvSpPr>
          <p:spPr>
            <a:xfrm>
              <a:off x="356205" y="5348884"/>
              <a:ext cx="3384376" cy="829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pt-BR" sz="1400" dirty="0">
                  <a:solidFill>
                    <a:srgbClr val="29282A"/>
                  </a:solidFill>
                  <a:latin typeface="Verdana"/>
                  <a:cs typeface="Verdana"/>
                </a:rPr>
                <a:t>alunos engajados, </a:t>
              </a:r>
              <a:r>
                <a:rPr lang="pt-BR" sz="1400" dirty="0" smtClean="0">
                  <a:solidFill>
                    <a:srgbClr val="29282A"/>
                  </a:solidFill>
                  <a:latin typeface="Verdana"/>
                  <a:cs typeface="Verdana"/>
                </a:rPr>
                <a:t>dentro</a:t>
              </a:r>
              <a:br>
                <a:rPr lang="pt-BR" sz="1400" dirty="0" smtClean="0">
                  <a:solidFill>
                    <a:srgbClr val="29282A"/>
                  </a:solidFill>
                  <a:latin typeface="Verdana"/>
                  <a:cs typeface="Verdana"/>
                </a:rPr>
              </a:br>
              <a:r>
                <a:rPr lang="pt-BR" sz="1400" dirty="0" smtClean="0">
                  <a:solidFill>
                    <a:srgbClr val="29282A"/>
                  </a:solidFill>
                  <a:latin typeface="Verdana"/>
                  <a:cs typeface="Verdana"/>
                </a:rPr>
                <a:t>e fora </a:t>
              </a:r>
              <a:r>
                <a:rPr lang="pt-BR" sz="1400" dirty="0">
                  <a:solidFill>
                    <a:srgbClr val="29282A"/>
                  </a:solidFill>
                  <a:latin typeface="Verdana"/>
                  <a:cs typeface="Verdana"/>
                </a:rPr>
                <a:t>da</a:t>
              </a:r>
              <a:r>
                <a:rPr lang="pt-BR" sz="1400" dirty="0" smtClean="0">
                  <a:solidFill>
                    <a:srgbClr val="29282A"/>
                  </a:solidFill>
                  <a:latin typeface="Verdana"/>
                  <a:cs typeface="Verdana"/>
                </a:rPr>
                <a:t> </a:t>
              </a:r>
              <a:r>
                <a:rPr lang="pt-BR" sz="1400" dirty="0">
                  <a:solidFill>
                    <a:srgbClr val="29282A"/>
                  </a:solidFill>
                  <a:latin typeface="Verdana"/>
                  <a:cs typeface="Verdana"/>
                </a:rPr>
                <a:t>sala de aula;</a:t>
              </a:r>
            </a:p>
            <a:p>
              <a:pPr algn="ctr">
                <a:lnSpc>
                  <a:spcPct val="110000"/>
                </a:lnSpc>
              </a:pPr>
              <a:r>
                <a:rPr lang="pt-BR" sz="1400" dirty="0">
                  <a:solidFill>
                    <a:srgbClr val="29282A"/>
                  </a:solidFill>
                  <a:latin typeface="Verdana"/>
                  <a:cs typeface="Verdana"/>
                </a:rPr>
                <a:t>evasão próxima a zero</a:t>
              </a:r>
            </a:p>
          </p:txBody>
        </p:sp>
        <p:sp>
          <p:nvSpPr>
            <p:cNvPr id="38" name="Retângulo 18"/>
            <p:cNvSpPr/>
            <p:nvPr/>
          </p:nvSpPr>
          <p:spPr>
            <a:xfrm>
              <a:off x="4835756" y="4000111"/>
              <a:ext cx="3097416" cy="6105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pt-BR" sz="1400" dirty="0">
                  <a:solidFill>
                    <a:srgbClr val="29282A"/>
                  </a:solidFill>
                  <a:latin typeface="Verdana"/>
                  <a:cs typeface="Verdana"/>
                </a:rPr>
                <a:t>reflete excelência em ensino</a:t>
              </a:r>
            </a:p>
            <a:p>
              <a:pPr algn="ctr">
                <a:lnSpc>
                  <a:spcPct val="110000"/>
                </a:lnSpc>
              </a:pPr>
              <a:r>
                <a:rPr lang="pt-BR" sz="1400" dirty="0">
                  <a:solidFill>
                    <a:srgbClr val="29282A"/>
                  </a:solidFill>
                  <a:latin typeface="Verdana"/>
                  <a:cs typeface="Verdana"/>
                </a:rPr>
                <a:t>do Insper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205" y="1563946"/>
              <a:ext cx="3384376" cy="400898"/>
            </a:xfrm>
            <a:prstGeom prst="rect">
              <a:avLst/>
            </a:prstGeom>
            <a:solidFill>
              <a:srgbClr val="F5822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407883" y="1598683"/>
              <a:ext cx="12810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Verdana"/>
                  <a:cs typeface="Verdana"/>
                </a:rPr>
                <a:t>Objetivos</a:t>
              </a:r>
              <a:endParaRPr lang="pt-BR" sz="1600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cxnSp>
          <p:nvCxnSpPr>
            <p:cNvPr id="18" name="Elbow Connector 17"/>
            <p:cNvCxnSpPr>
              <a:stCxn id="9" idx="3"/>
            </p:cNvCxnSpPr>
            <p:nvPr/>
          </p:nvCxnSpPr>
          <p:spPr>
            <a:xfrm>
              <a:off x="3740581" y="2298338"/>
              <a:ext cx="477175" cy="1633405"/>
            </a:xfrm>
            <a:prstGeom prst="bentConnector2">
              <a:avLst/>
            </a:prstGeom>
            <a:ln w="76200" cmpd="sng">
              <a:solidFill>
                <a:srgbClr val="F5822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flipV="1">
              <a:off x="3740581" y="3931743"/>
              <a:ext cx="802872" cy="1637865"/>
            </a:xfrm>
            <a:prstGeom prst="bentConnector3">
              <a:avLst>
                <a:gd name="adj1" fmla="val 59444"/>
              </a:avLst>
            </a:prstGeom>
            <a:ln w="76200" cmpd="sng">
              <a:solidFill>
                <a:srgbClr val="F5822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3"/>
            </p:cNvCxnSpPr>
            <p:nvPr/>
          </p:nvCxnSpPr>
          <p:spPr>
            <a:xfrm>
              <a:off x="3740581" y="3935760"/>
              <a:ext cx="979514" cy="0"/>
            </a:xfrm>
            <a:prstGeom prst="straightConnector1">
              <a:avLst/>
            </a:prstGeom>
            <a:ln w="76200" cmpd="sng">
              <a:solidFill>
                <a:srgbClr val="F5822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56205" y="3201364"/>
              <a:ext cx="3384376" cy="400898"/>
            </a:xfrm>
            <a:prstGeom prst="rect">
              <a:avLst/>
            </a:prstGeom>
            <a:solidFill>
              <a:srgbClr val="F5822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23163" y="3236101"/>
              <a:ext cx="12504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Verdana"/>
                  <a:cs typeface="Verdana"/>
                </a:rPr>
                <a:t>Docentes</a:t>
              </a:r>
              <a:endParaRPr lang="pt-BR" sz="1600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56205" y="4829312"/>
              <a:ext cx="3384376" cy="400898"/>
            </a:xfrm>
            <a:prstGeom prst="rect">
              <a:avLst/>
            </a:prstGeom>
            <a:solidFill>
              <a:srgbClr val="F5822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25394" y="4873526"/>
              <a:ext cx="16460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Verdana"/>
                  <a:cs typeface="Verdana"/>
                </a:rPr>
                <a:t>Experi</a:t>
              </a:r>
              <a:r>
                <a:rPr lang="pt-BR" sz="1600" b="1" dirty="0" smtClean="0">
                  <a:solidFill>
                    <a:schemeClr val="bg1"/>
                  </a:solidFill>
                  <a:latin typeface="Verdana"/>
                  <a:cs typeface="Verdana"/>
                </a:rPr>
                <a:t>ências</a:t>
              </a:r>
              <a:endParaRPr lang="pt-BR" sz="1600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27798" y="3059812"/>
              <a:ext cx="3107094" cy="743269"/>
            </a:xfrm>
            <a:prstGeom prst="rect">
              <a:avLst/>
            </a:prstGeom>
            <a:solidFill>
              <a:srgbClr val="C0002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35755" y="3120104"/>
              <a:ext cx="3097417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Verdana"/>
                  <a:cs typeface="Verdana"/>
                </a:rPr>
                <a:t>Aprendizado</a:t>
              </a:r>
              <a:br>
                <a:rPr lang="pt-BR" sz="1600" b="1" dirty="0" smtClean="0">
                  <a:solidFill>
                    <a:schemeClr val="bg1"/>
                  </a:solidFill>
                  <a:latin typeface="Verdana"/>
                  <a:cs typeface="Verdana"/>
                </a:rPr>
              </a:br>
              <a:r>
                <a:rPr lang="pt-BR" sz="1600" b="1" dirty="0" smtClean="0">
                  <a:solidFill>
                    <a:schemeClr val="bg1"/>
                  </a:solidFill>
                  <a:latin typeface="Verdana"/>
                  <a:cs typeface="Verdana"/>
                </a:rPr>
                <a:t>(</a:t>
              </a:r>
              <a:r>
                <a:rPr lang="pt-BR" sz="1600" b="1" dirty="0">
                  <a:solidFill>
                    <a:schemeClr val="bg1"/>
                  </a:solidFill>
                  <a:latin typeface="Verdana"/>
                  <a:cs typeface="Verdana"/>
                </a:rPr>
                <a:t>nível programa)</a:t>
              </a:r>
              <a:endParaRPr lang="pt-BR" sz="1600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3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sz="1800" dirty="0"/>
              <a:t>Padrões de Excelência: Aprendizado dos Alunos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itle 7"/>
          <p:cNvSpPr txBox="1">
            <a:spLocks/>
          </p:cNvSpPr>
          <p:nvPr/>
        </p:nvSpPr>
        <p:spPr>
          <a:xfrm>
            <a:off x="457200" y="1252351"/>
            <a:ext cx="8229600" cy="562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C000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pt-BR" sz="2000" dirty="0">
                <a:solidFill>
                  <a:srgbClr val="000000"/>
                </a:solidFill>
              </a:rPr>
              <a:t>Aprendizado </a:t>
            </a:r>
            <a:r>
              <a:rPr lang="pt-BR" sz="2000" dirty="0" smtClean="0">
                <a:solidFill>
                  <a:srgbClr val="000000"/>
                </a:solidFill>
              </a:rPr>
              <a:t>é </a:t>
            </a:r>
            <a:r>
              <a:rPr lang="pt-BR" sz="2000" dirty="0">
                <a:solidFill>
                  <a:srgbClr val="000000"/>
                </a:solidFill>
              </a:rPr>
              <a:t>medido no nível dos Programas. Os resultados passam por análise de validade e </a:t>
            </a:r>
            <a:r>
              <a:rPr lang="pt-BR" sz="2000" dirty="0" smtClean="0">
                <a:solidFill>
                  <a:srgbClr val="000000"/>
                </a:solidFill>
              </a:rPr>
              <a:t>confiabilidade.</a:t>
            </a:r>
            <a:br>
              <a:rPr lang="pt-BR" sz="2000" dirty="0" smtClean="0">
                <a:solidFill>
                  <a:srgbClr val="000000"/>
                </a:solidFill>
              </a:rPr>
            </a:br>
            <a:r>
              <a:rPr lang="pt-BR" sz="2000" dirty="0" smtClean="0">
                <a:solidFill>
                  <a:srgbClr val="000000"/>
                </a:solidFill>
              </a:rPr>
              <a:t>São </a:t>
            </a:r>
            <a:r>
              <a:rPr lang="pt-BR" sz="2000" dirty="0">
                <a:solidFill>
                  <a:srgbClr val="000000"/>
                </a:solidFill>
              </a:rPr>
              <a:t>classificados nas escalas a seguir.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18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56255"/>
              </p:ext>
            </p:extLst>
          </p:nvPr>
        </p:nvGraphicFramePr>
        <p:xfrm>
          <a:off x="1607262" y="2887061"/>
          <a:ext cx="5929476" cy="2533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323"/>
                <a:gridCol w="479149"/>
                <a:gridCol w="2815004"/>
              </a:tblGrid>
              <a:tr h="434057"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b="0" i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Esperado</a:t>
                      </a:r>
                      <a:br>
                        <a:rPr lang="pt-BR" sz="1400" b="0" i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</a:br>
                      <a:r>
                        <a:rPr lang="pt-BR" sz="1000" b="0" i="0" baseline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(&gt; 60%)</a:t>
                      </a:r>
                      <a:endParaRPr lang="pt-BR" sz="1400" b="0" i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26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5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Avançado</a:t>
                      </a:r>
                      <a:endParaRPr lang="pt-BR" sz="1400" b="0" i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26"/>
                    </a:solidFill>
                  </a:tcPr>
                </a:tc>
              </a:tr>
              <a:tr h="43405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Proficiente</a:t>
                      </a:r>
                      <a:endParaRPr lang="pt-BR" sz="1400" b="0" i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5A1F"/>
                    </a:solidFill>
                  </a:tcPr>
                </a:tc>
              </a:tr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Básico</a:t>
                      </a:r>
                      <a:endParaRPr lang="pt-BR" sz="1400" b="0" i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Básico</a:t>
                      </a:r>
                      <a:endParaRPr lang="pt-BR" sz="1400" b="0" i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8220"/>
                    </a:solidFill>
                  </a:tcPr>
                </a:tc>
              </a:tr>
              <a:tr h="434057"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b="0" i="0" dirty="0" smtClean="0">
                          <a:solidFill>
                            <a:srgbClr val="29282A"/>
                          </a:solidFill>
                          <a:latin typeface="Verdana"/>
                          <a:cs typeface="Verdana"/>
                        </a:rPr>
                        <a:t>Abaixo do Básico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baseline="0" dirty="0" smtClean="0">
                          <a:solidFill>
                            <a:srgbClr val="29282A"/>
                          </a:solidFill>
                          <a:latin typeface="Verdana"/>
                          <a:cs typeface="Verdana"/>
                        </a:rPr>
                        <a:t>(&lt; 20%)</a:t>
                      </a:r>
                      <a:endParaRPr lang="pt-BR" sz="1400" b="0" i="0" dirty="0" smtClean="0">
                        <a:solidFill>
                          <a:srgbClr val="29282A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E4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sz="1400" b="0" i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 desenvolvimento</a:t>
                      </a:r>
                      <a:endParaRPr lang="pt-BR" sz="1400" b="0" i="0" dirty="0">
                        <a:solidFill>
                          <a:srgbClr val="FFFFFF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61A"/>
                    </a:solidFill>
                  </a:tcPr>
                </a:tc>
              </a:tr>
              <a:tr h="43405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smtClean="0">
                          <a:solidFill>
                            <a:srgbClr val="29282A"/>
                          </a:solidFill>
                          <a:latin typeface="Verdana"/>
                          <a:cs typeface="Verdana"/>
                        </a:rPr>
                        <a:t>Incipiente</a:t>
                      </a:r>
                      <a:endParaRPr lang="pt-BR" sz="1400" b="0" i="0" dirty="0">
                        <a:solidFill>
                          <a:srgbClr val="29282A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E4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65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1609</Words>
  <Application>Microsoft Macintosh PowerPoint</Application>
  <PresentationFormat>On-screen Show (4:3)</PresentationFormat>
  <Paragraphs>301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Personalizar design</vt:lpstr>
      <vt:lpstr>PowerPoint Presentation</vt:lpstr>
      <vt:lpstr>Agenda</vt:lpstr>
      <vt:lpstr>Agenda</vt:lpstr>
      <vt:lpstr>O DEA tem por missão garantir a excelência do processo de Ensino e Aprendizagem do Insper e sua atuação é norteada pelos seguintes princípios:</vt:lpstr>
      <vt:lpstr>Agenda</vt:lpstr>
      <vt:lpstr>Frente a padrões de excelência, garantir a excelência significa: avaliar o resultado e seu processo; desenvolver o corpo docente e identificar inovações emergentes, dentro e fora da escola, disseminando melhores práticas</vt:lpstr>
      <vt:lpstr>Agenda</vt:lpstr>
      <vt:lpstr>Padrões de Excelência</vt:lpstr>
      <vt:lpstr>Padrões de Excelência: Aprendizado dos Alunos</vt:lpstr>
      <vt:lpstr>Padrões de Excelência: Objetivos e Conteúdos</vt:lpstr>
      <vt:lpstr>Padrões de Excelência: Corpo Docente</vt:lpstr>
      <vt:lpstr>Padrões de Excelência: Experiências de Aprendizagem dos Alunos</vt:lpstr>
      <vt:lpstr>Agenda</vt:lpstr>
      <vt:lpstr>Avaliação da Aprendizagem</vt:lpstr>
      <vt:lpstr>Agenda</vt:lpstr>
      <vt:lpstr>Diagnóstico, Plano de Ação, Reporte</vt:lpstr>
      <vt:lpstr>Agenda</vt:lpstr>
      <vt:lpstr>Desenvolvimento do Corpo Docente</vt:lpstr>
      <vt:lpstr>Agenda</vt:lpstr>
      <vt:lpstr>Inovação</vt:lpstr>
      <vt:lpstr>Agenda</vt:lpstr>
      <vt:lpstr>Status: Avaliação do Aprendizado</vt:lpstr>
      <vt:lpstr>Status: Desenvolvimento do Corpo Docente</vt:lpstr>
      <vt:lpstr>Status: Inovação</vt:lpstr>
      <vt:lpstr>Anexos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MM4</dc:creator>
  <cp:lastModifiedBy>edicao</cp:lastModifiedBy>
  <cp:revision>76</cp:revision>
  <dcterms:created xsi:type="dcterms:W3CDTF">2014-04-17T20:05:08Z</dcterms:created>
  <dcterms:modified xsi:type="dcterms:W3CDTF">2016-05-13T19:33:20Z</dcterms:modified>
</cp:coreProperties>
</file>