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62" r:id="rId3"/>
    <p:sldId id="263" r:id="rId4"/>
    <p:sldId id="265" r:id="rId5"/>
    <p:sldId id="269" r:id="rId6"/>
    <p:sldId id="268" r:id="rId7"/>
    <p:sldId id="270" r:id="rId8"/>
    <p:sldId id="267" r:id="rId9"/>
    <p:sldId id="275" r:id="rId10"/>
    <p:sldId id="276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61A"/>
    <a:srgbClr val="414042"/>
    <a:srgbClr val="EE2A5D"/>
    <a:srgbClr val="3CBFAE"/>
    <a:srgbClr val="FFCC00"/>
    <a:srgbClr val="EAEAEA"/>
    <a:srgbClr val="F5F5F5"/>
    <a:srgbClr val="ECECE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>
      <p:cViewPr>
        <p:scale>
          <a:sx n="90" d="100"/>
          <a:sy n="90" d="100"/>
        </p:scale>
        <p:origin x="-45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 userDrawn="1"/>
        </p:nvSpPr>
        <p:spPr>
          <a:xfrm>
            <a:off x="54864" y="1131616"/>
            <a:ext cx="9036496" cy="56554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1655676" y="2041091"/>
            <a:ext cx="6444716" cy="3692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>
              <a:spcBef>
                <a:spcPts val="0"/>
              </a:spcBef>
              <a:buFont typeface="+mj-lt"/>
              <a:buAutoNum type="arabicPeriod"/>
              <a:defRPr sz="12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pt-BR" dirty="0"/>
          </a:p>
        </p:txBody>
      </p:sp>
      <p:sp>
        <p:nvSpPr>
          <p:cNvPr id="52" name="Retângulo 51"/>
          <p:cNvSpPr/>
          <p:nvPr userDrawn="1"/>
        </p:nvSpPr>
        <p:spPr>
          <a:xfrm>
            <a:off x="216088" y="1340991"/>
            <a:ext cx="16916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Comentários gerais: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Espaço Reservado para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638706" y="2042560"/>
            <a:ext cx="989824" cy="3690696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tempo da animação</a:t>
            </a:r>
          </a:p>
        </p:txBody>
      </p:sp>
    </p:spTree>
    <p:extLst>
      <p:ext uri="{BB962C8B-B14F-4D97-AF65-F5344CB8AC3E}">
        <p14:creationId xmlns:p14="http://schemas.microsoft.com/office/powerpoint/2010/main" val="1111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 userDrawn="1"/>
        </p:nvSpPr>
        <p:spPr>
          <a:xfrm>
            <a:off x="54864" y="1131616"/>
            <a:ext cx="9036496" cy="56554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Texto 23"/>
          <p:cNvSpPr>
            <a:spLocks noGrp="1"/>
          </p:cNvSpPr>
          <p:nvPr>
            <p:ph type="body" sz="quarter" idx="17"/>
          </p:nvPr>
        </p:nvSpPr>
        <p:spPr>
          <a:xfrm>
            <a:off x="4753166" y="1897075"/>
            <a:ext cx="4256087" cy="23240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187624" y="1340545"/>
            <a:ext cx="1800200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Indicação de </a:t>
            </a:r>
            <a:r>
              <a:rPr lang="pt-BR" dirty="0" err="1" smtClean="0"/>
              <a:t>minutagem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216088" y="1340991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Trecho: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87624" y="1897075"/>
            <a:ext cx="3456384" cy="4772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Instrução detalhada do que deve ser feito e texto para ser copiado e colado no vídeo final.</a:t>
            </a:r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216088" y="1889400"/>
            <a:ext cx="8995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Instrução: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4978210" y="2761764"/>
            <a:ext cx="3817118" cy="52322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16"/>
          </p:nvPr>
        </p:nvSpPr>
        <p:spPr>
          <a:xfrm>
            <a:off x="4753166" y="4422181"/>
            <a:ext cx="864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26" name="Espaço Reservado para Conteúdo 21"/>
          <p:cNvSpPr>
            <a:spLocks noGrp="1"/>
          </p:cNvSpPr>
          <p:nvPr>
            <p:ph sz="quarter" idx="18"/>
          </p:nvPr>
        </p:nvSpPr>
        <p:spPr>
          <a:xfrm>
            <a:off x="5597020" y="4422181"/>
            <a:ext cx="864000" cy="1080000"/>
          </a:xfrm>
          <a:prstGeom prst="rect">
            <a:avLst/>
          </a:prstGeom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27" name="Espaço Reservado para Conteúdo 21"/>
          <p:cNvSpPr>
            <a:spLocks noGrp="1"/>
          </p:cNvSpPr>
          <p:nvPr>
            <p:ph sz="quarter" idx="19"/>
          </p:nvPr>
        </p:nvSpPr>
        <p:spPr>
          <a:xfrm>
            <a:off x="6440874" y="4422181"/>
            <a:ext cx="864000" cy="1080000"/>
          </a:xfrm>
          <a:prstGeom prst="rect">
            <a:avLst/>
          </a:prstGeom>
          <a:solidFill>
            <a:srgbClr val="3CBFAE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28" name="Espaço Reservado para Conteúdo 21"/>
          <p:cNvSpPr>
            <a:spLocks noGrp="1"/>
          </p:cNvSpPr>
          <p:nvPr>
            <p:ph sz="quarter" idx="20"/>
          </p:nvPr>
        </p:nvSpPr>
        <p:spPr>
          <a:xfrm>
            <a:off x="7284728" y="4422181"/>
            <a:ext cx="864000" cy="1080000"/>
          </a:xfrm>
          <a:prstGeom prst="rect">
            <a:avLst/>
          </a:prstGeom>
          <a:solidFill>
            <a:srgbClr val="FAA61A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32" name="Espaço Reservado para Conteúdo 21"/>
          <p:cNvSpPr>
            <a:spLocks noGrp="1"/>
          </p:cNvSpPr>
          <p:nvPr>
            <p:ph sz="quarter" idx="24"/>
          </p:nvPr>
        </p:nvSpPr>
        <p:spPr>
          <a:xfrm>
            <a:off x="8128581" y="4422181"/>
            <a:ext cx="864000" cy="1080000"/>
          </a:xfrm>
          <a:prstGeom prst="rect">
            <a:avLst/>
          </a:prstGeom>
          <a:solidFill>
            <a:srgbClr val="EE2A5D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38" name="Espaço Reservado para Texto 32"/>
          <p:cNvSpPr>
            <a:spLocks noGrp="1"/>
          </p:cNvSpPr>
          <p:nvPr>
            <p:ph type="body" sz="quarter" idx="29" hasCustomPrompt="1"/>
          </p:nvPr>
        </p:nvSpPr>
        <p:spPr>
          <a:xfrm>
            <a:off x="475373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1</a:t>
            </a:r>
            <a:endParaRPr lang="pt-BR" dirty="0"/>
          </a:p>
        </p:txBody>
      </p:sp>
      <p:sp>
        <p:nvSpPr>
          <p:cNvPr id="39" name="Espaço Reservado para Texto 32"/>
          <p:cNvSpPr>
            <a:spLocks noGrp="1"/>
          </p:cNvSpPr>
          <p:nvPr>
            <p:ph type="body" sz="quarter" idx="30" hasCustomPrompt="1"/>
          </p:nvPr>
        </p:nvSpPr>
        <p:spPr>
          <a:xfrm>
            <a:off x="559902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414042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2</a:t>
            </a:r>
            <a:endParaRPr lang="pt-BR" dirty="0"/>
          </a:p>
        </p:txBody>
      </p:sp>
      <p:sp>
        <p:nvSpPr>
          <p:cNvPr id="40" name="Espaço Reservado para Texto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4431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3CBFAE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3</a:t>
            </a:r>
            <a:endParaRPr lang="pt-BR" dirty="0"/>
          </a:p>
        </p:txBody>
      </p:sp>
      <p:sp>
        <p:nvSpPr>
          <p:cNvPr id="41" name="Espaço Reservado para Texto 32"/>
          <p:cNvSpPr>
            <a:spLocks noGrp="1"/>
          </p:cNvSpPr>
          <p:nvPr>
            <p:ph type="body" sz="quarter" idx="32" hasCustomPrompt="1"/>
          </p:nvPr>
        </p:nvSpPr>
        <p:spPr>
          <a:xfrm>
            <a:off x="728960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FAA61A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4</a:t>
            </a:r>
            <a:endParaRPr lang="pt-BR" dirty="0"/>
          </a:p>
        </p:txBody>
      </p:sp>
      <p:sp>
        <p:nvSpPr>
          <p:cNvPr id="42" name="Retângulo 41"/>
          <p:cNvSpPr/>
          <p:nvPr userDrawn="1"/>
        </p:nvSpPr>
        <p:spPr>
          <a:xfrm>
            <a:off x="4681728" y="1340991"/>
            <a:ext cx="28443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Simulação do resultado</a:t>
            </a:r>
            <a:r>
              <a:rPr lang="pt-B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final: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Espaço Reservado para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144080" y="2277360"/>
            <a:ext cx="989824" cy="4392000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tempo da animação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34" hasCustomPrompt="1"/>
          </p:nvPr>
        </p:nvSpPr>
        <p:spPr>
          <a:xfrm>
            <a:off x="813489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EE2A5D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/>
          <p:cNvSpPr/>
          <p:nvPr userDrawn="1"/>
        </p:nvSpPr>
        <p:spPr>
          <a:xfrm>
            <a:off x="54864" y="1131616"/>
            <a:ext cx="9036496" cy="56554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Picture 3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9259" r="1892" b="13489"/>
          <a:stretch/>
        </p:blipFill>
        <p:spPr bwMode="auto">
          <a:xfrm>
            <a:off x="4752000" y="1897200"/>
            <a:ext cx="4255200" cy="2325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187624" y="1340545"/>
            <a:ext cx="1800200" cy="28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Indicação de </a:t>
            </a:r>
            <a:r>
              <a:rPr lang="pt-BR" dirty="0" err="1" smtClean="0"/>
              <a:t>minutagem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216088" y="1340991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Trecho: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87624" y="1897075"/>
            <a:ext cx="3456384" cy="4772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Instrução detalhada do que deve ser feito e texto para ser copiado e colado no vídeo final.</a:t>
            </a:r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216088" y="1889400"/>
            <a:ext cx="8995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Instrução: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4978210" y="2761764"/>
            <a:ext cx="3817118" cy="52322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42" name="Retângulo 41"/>
          <p:cNvSpPr/>
          <p:nvPr userDrawn="1"/>
        </p:nvSpPr>
        <p:spPr>
          <a:xfrm>
            <a:off x="4681728" y="1340991"/>
            <a:ext cx="28443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Simulação do resultado</a:t>
            </a:r>
            <a:r>
              <a:rPr lang="pt-B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final: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Espaço Reservado para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144080" y="2277360"/>
            <a:ext cx="989824" cy="4392000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tempo da animação</a:t>
            </a:r>
          </a:p>
        </p:txBody>
      </p:sp>
      <p:sp>
        <p:nvSpPr>
          <p:cNvPr id="34" name="Espaço Reservado para Conteúdo 21"/>
          <p:cNvSpPr>
            <a:spLocks noGrp="1"/>
          </p:cNvSpPr>
          <p:nvPr>
            <p:ph sz="quarter" idx="16"/>
          </p:nvPr>
        </p:nvSpPr>
        <p:spPr>
          <a:xfrm>
            <a:off x="4753166" y="4422181"/>
            <a:ext cx="864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46" name="Espaço Reservado para Conteúdo 21"/>
          <p:cNvSpPr>
            <a:spLocks noGrp="1"/>
          </p:cNvSpPr>
          <p:nvPr>
            <p:ph sz="quarter" idx="18"/>
          </p:nvPr>
        </p:nvSpPr>
        <p:spPr>
          <a:xfrm>
            <a:off x="5597020" y="4422181"/>
            <a:ext cx="864000" cy="1080000"/>
          </a:xfrm>
          <a:prstGeom prst="rect">
            <a:avLst/>
          </a:prstGeom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47" name="Espaço Reservado para Conteúdo 21"/>
          <p:cNvSpPr>
            <a:spLocks noGrp="1"/>
          </p:cNvSpPr>
          <p:nvPr>
            <p:ph sz="quarter" idx="19"/>
          </p:nvPr>
        </p:nvSpPr>
        <p:spPr>
          <a:xfrm>
            <a:off x="6440874" y="4422181"/>
            <a:ext cx="864000" cy="1080000"/>
          </a:xfrm>
          <a:prstGeom prst="rect">
            <a:avLst/>
          </a:prstGeom>
          <a:solidFill>
            <a:srgbClr val="3CBFAE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48" name="Espaço Reservado para Conteúdo 21"/>
          <p:cNvSpPr>
            <a:spLocks noGrp="1"/>
          </p:cNvSpPr>
          <p:nvPr>
            <p:ph sz="quarter" idx="20"/>
          </p:nvPr>
        </p:nvSpPr>
        <p:spPr>
          <a:xfrm>
            <a:off x="7284728" y="4422181"/>
            <a:ext cx="864000" cy="1080000"/>
          </a:xfrm>
          <a:prstGeom prst="rect">
            <a:avLst/>
          </a:prstGeom>
          <a:solidFill>
            <a:srgbClr val="FAA61A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49" name="Espaço Reservado para Conteúdo 21"/>
          <p:cNvSpPr>
            <a:spLocks noGrp="1"/>
          </p:cNvSpPr>
          <p:nvPr>
            <p:ph sz="quarter" idx="24"/>
          </p:nvPr>
        </p:nvSpPr>
        <p:spPr>
          <a:xfrm>
            <a:off x="8128581" y="4422181"/>
            <a:ext cx="864000" cy="1080000"/>
          </a:xfrm>
          <a:prstGeom prst="rect">
            <a:avLst/>
          </a:prstGeom>
          <a:solidFill>
            <a:srgbClr val="EE2A5D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sz="100"/>
            </a:lvl1pPr>
          </a:lstStyle>
          <a:p>
            <a:pPr lvl="0"/>
            <a:endParaRPr lang="pt-BR" dirty="0"/>
          </a:p>
        </p:txBody>
      </p:sp>
      <p:sp>
        <p:nvSpPr>
          <p:cNvPr id="50" name="Espaço Reservado para Texto 32"/>
          <p:cNvSpPr>
            <a:spLocks noGrp="1"/>
          </p:cNvSpPr>
          <p:nvPr>
            <p:ph type="body" sz="quarter" idx="29" hasCustomPrompt="1"/>
          </p:nvPr>
        </p:nvSpPr>
        <p:spPr>
          <a:xfrm>
            <a:off x="475373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1</a:t>
            </a:r>
            <a:endParaRPr lang="pt-BR" dirty="0"/>
          </a:p>
        </p:txBody>
      </p:sp>
      <p:sp>
        <p:nvSpPr>
          <p:cNvPr id="52" name="Espaço Reservado para Texto 32"/>
          <p:cNvSpPr>
            <a:spLocks noGrp="1"/>
          </p:cNvSpPr>
          <p:nvPr>
            <p:ph type="body" sz="quarter" idx="30" hasCustomPrompt="1"/>
          </p:nvPr>
        </p:nvSpPr>
        <p:spPr>
          <a:xfrm>
            <a:off x="559902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414042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2</a:t>
            </a:r>
            <a:endParaRPr lang="pt-BR" dirty="0"/>
          </a:p>
        </p:txBody>
      </p:sp>
      <p:sp>
        <p:nvSpPr>
          <p:cNvPr id="53" name="Espaço Reservado para Texto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4431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3CBFAE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3</a:t>
            </a:r>
            <a:endParaRPr lang="pt-BR" dirty="0"/>
          </a:p>
        </p:txBody>
      </p:sp>
      <p:sp>
        <p:nvSpPr>
          <p:cNvPr id="54" name="Espaço Reservado para Texto 32"/>
          <p:cNvSpPr>
            <a:spLocks noGrp="1"/>
          </p:cNvSpPr>
          <p:nvPr>
            <p:ph type="body" sz="quarter" idx="32" hasCustomPrompt="1"/>
          </p:nvPr>
        </p:nvSpPr>
        <p:spPr>
          <a:xfrm>
            <a:off x="728960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FAA61A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4</a:t>
            </a:r>
            <a:endParaRPr lang="pt-BR" dirty="0"/>
          </a:p>
        </p:txBody>
      </p:sp>
      <p:sp>
        <p:nvSpPr>
          <p:cNvPr id="55" name="Espaço Reservado para Texto 32"/>
          <p:cNvSpPr>
            <a:spLocks noGrp="1"/>
          </p:cNvSpPr>
          <p:nvPr>
            <p:ph type="body" sz="quarter" idx="34" hasCustomPrompt="1"/>
          </p:nvPr>
        </p:nvSpPr>
        <p:spPr>
          <a:xfrm>
            <a:off x="8134896" y="5578727"/>
            <a:ext cx="864000" cy="1080000"/>
          </a:xfrm>
          <a:prstGeom prst="rect">
            <a:avLst/>
          </a:prstGeom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 b="1" baseline="0">
                <a:solidFill>
                  <a:srgbClr val="EE2A5D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FontTx/>
              <a:buNone/>
              <a:defRPr sz="1200"/>
            </a:lvl2pPr>
            <a:lvl3pPr marL="914400" indent="0" algn="ctr">
              <a:buFontTx/>
              <a:buNone/>
              <a:defRPr sz="1200"/>
            </a:lvl3pPr>
            <a:lvl4pPr marL="1371600" indent="0" algn="ctr">
              <a:buFontTx/>
              <a:buNone/>
              <a:defRPr sz="1200"/>
            </a:lvl4pPr>
            <a:lvl5pPr marL="1828800" indent="0" algn="ctr">
              <a:buFontTx/>
              <a:buNone/>
              <a:defRPr sz="1200"/>
            </a:lvl5pPr>
          </a:lstStyle>
          <a:p>
            <a:pPr lvl="0"/>
            <a:r>
              <a:rPr lang="pt-BR" dirty="0" smtClean="0"/>
              <a:t>Texto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0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54864" y="54864"/>
            <a:ext cx="9036496" cy="1016160"/>
          </a:xfrm>
          <a:prstGeom prst="rect">
            <a:avLst/>
          </a:prstGeom>
          <a:solidFill>
            <a:srgbClr val="F5F5F5"/>
          </a:solidFill>
          <a:ln w="3175">
            <a:solidFill>
              <a:srgbClr val="3CBF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 userDrawn="1"/>
        </p:nvSpPr>
        <p:spPr>
          <a:xfrm>
            <a:off x="216088" y="61876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 Vídeo: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3059832" y="618768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7308304" y="618768"/>
            <a:ext cx="6480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Versão: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2879428" y="170352"/>
            <a:ext cx="3385145" cy="360040"/>
            <a:chOff x="2771031" y="116632"/>
            <a:chExt cx="3385145" cy="360040"/>
          </a:xfrm>
        </p:grpSpPr>
        <p:sp>
          <p:nvSpPr>
            <p:cNvPr id="10" name="Retângulo 9"/>
            <p:cNvSpPr/>
            <p:nvPr userDrawn="1"/>
          </p:nvSpPr>
          <p:spPr>
            <a:xfrm>
              <a:off x="3491880" y="116632"/>
              <a:ext cx="26642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600" b="0" dirty="0" smtClean="0">
                  <a:solidFill>
                    <a:srgbClr val="3CBFAE"/>
                  </a:solidFill>
                </a:rPr>
                <a:t>| CAPITALISMO CONSCIENTE</a:t>
              </a:r>
              <a:endParaRPr lang="pt-BR" sz="1600" b="0" dirty="0">
                <a:solidFill>
                  <a:srgbClr val="3CBFAE"/>
                </a:solidFill>
              </a:endParaRPr>
            </a:p>
          </p:txBody>
        </p:sp>
        <p:pic>
          <p:nvPicPr>
            <p:cNvPr id="11" name="Picture 6" descr="Insper: Ensino Superior em Negócios, Direito e Engenharia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031" y="178952"/>
              <a:ext cx="71722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11"/>
          <p:cNvSpPr txBox="1"/>
          <p:nvPr userDrawn="1"/>
        </p:nvSpPr>
        <p:spPr>
          <a:xfrm>
            <a:off x="1187624" y="624285"/>
            <a:ext cx="1800200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defPPr>
              <a:defRPr lang="pt-BR"/>
            </a:defPPr>
            <a:lvl1pPr indent="0">
              <a:spcBef>
                <a:spcPct val="20000"/>
              </a:spcBef>
              <a:buFontTx/>
              <a:buNone/>
              <a:defRPr sz="1200" baseline="0"/>
            </a:lvl1pPr>
            <a:lvl2pPr indent="0">
              <a:spcBef>
                <a:spcPct val="20000"/>
              </a:spcBef>
              <a:buFontTx/>
              <a:buNone/>
              <a:defRPr sz="1600"/>
            </a:lvl2pPr>
            <a:lvl3pPr indent="0">
              <a:spcBef>
                <a:spcPct val="20000"/>
              </a:spcBef>
              <a:buFontTx/>
              <a:buNone/>
              <a:defRPr sz="1400"/>
            </a:lvl3pPr>
            <a:lvl4pPr indent="0">
              <a:spcBef>
                <a:spcPct val="20000"/>
              </a:spcBef>
              <a:buFontTx/>
              <a:buNone/>
              <a:defRPr sz="1200"/>
            </a:lvl4pPr>
            <a:lvl5pPr indent="0">
              <a:spcBef>
                <a:spcPct val="20000"/>
              </a:spcBef>
              <a:buFontTx/>
              <a:buNone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pt-BR" dirty="0" smtClean="0"/>
              <a:t>1.1</a:t>
            </a:r>
            <a:endParaRPr lang="pt-BR" dirty="0"/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3707904" y="624285"/>
            <a:ext cx="338437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defPPr>
              <a:defRPr lang="pt-BR"/>
            </a:defPPr>
            <a:lvl1pPr indent="0">
              <a:spcBef>
                <a:spcPct val="20000"/>
              </a:spcBef>
              <a:buFontTx/>
              <a:buNone/>
              <a:defRPr sz="1200" baseline="0"/>
            </a:lvl1pPr>
            <a:lvl2pPr indent="0">
              <a:spcBef>
                <a:spcPct val="20000"/>
              </a:spcBef>
              <a:buFontTx/>
              <a:buNone/>
              <a:defRPr sz="1600"/>
            </a:lvl2pPr>
            <a:lvl3pPr indent="0">
              <a:spcBef>
                <a:spcPct val="20000"/>
              </a:spcBef>
              <a:buFontTx/>
              <a:buNone/>
              <a:defRPr sz="1400"/>
            </a:lvl3pPr>
            <a:lvl4pPr indent="0">
              <a:spcBef>
                <a:spcPct val="20000"/>
              </a:spcBef>
              <a:buFontTx/>
              <a:buNone/>
              <a:defRPr sz="1200"/>
            </a:lvl4pPr>
            <a:lvl5pPr indent="0">
              <a:spcBef>
                <a:spcPct val="20000"/>
              </a:spcBef>
              <a:buFontTx/>
              <a:buNone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pt-BR" dirty="0" smtClean="0"/>
              <a:t>O que é Capitalismo Consciente</a:t>
            </a:r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964424" y="624285"/>
            <a:ext cx="92805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defPPr>
              <a:defRPr lang="pt-BR"/>
            </a:defPPr>
            <a:lvl1pPr indent="0">
              <a:spcBef>
                <a:spcPct val="20000"/>
              </a:spcBef>
              <a:buFontTx/>
              <a:buNone/>
              <a:defRPr sz="1200" baseline="0"/>
            </a:lvl1pPr>
            <a:lvl2pPr indent="0">
              <a:spcBef>
                <a:spcPct val="20000"/>
              </a:spcBef>
              <a:buFontTx/>
              <a:buNone/>
              <a:defRPr sz="1600"/>
            </a:lvl2pPr>
            <a:lvl3pPr indent="0">
              <a:spcBef>
                <a:spcPct val="20000"/>
              </a:spcBef>
              <a:buFontTx/>
              <a:buNone/>
              <a:defRPr sz="1400"/>
            </a:lvl3pPr>
            <a:lvl4pPr indent="0">
              <a:spcBef>
                <a:spcPct val="20000"/>
              </a:spcBef>
              <a:buFontTx/>
              <a:buNone/>
              <a:defRPr sz="1200"/>
            </a:lvl4pPr>
            <a:lvl5pPr indent="0">
              <a:spcBef>
                <a:spcPct val="20000"/>
              </a:spcBef>
              <a:buFontTx/>
              <a:buNone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62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4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3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Experiência de Aprendizagem\Tecnologias e Recursos\Coursera\Curso - Capitalismo Consciente\Elementos visuais\referencias_modelos\id_visual\video_[lado]_quadro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19" y="3620937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Experiência de Aprendizagem\Tecnologias e Recursos\Coursera\Curso - Capitalismo Consciente\Elementos visuais\referencias_modelos\id_visual\video_[lado]_texto_image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2" y="287777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Experiência de Aprendizagem\Tecnologias e Recursos\Coursera\Curso - Capitalismo Consciente\Elementos visuais\referencias_modelos\id_visual\video_[lado]_text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9" y="5220248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Experiência de Aprendizagem\Tecnologias e Recursos\Coursera\Curso - Capitalismo Consciente\Elementos visuais\referencias_modelos\id_visual\video_[lado]_text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2" y="1931934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:\Experiência de Aprendizagem\Tecnologias e Recursos\Coursera\Curso - Capitalismo Consciente\Elementos visuais\referencias_modelos\id_visual\tela_esquema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4" y="287777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X:\Experiência de Aprendizagem\Tecnologias e Recursos\Coursera\Curso - Capitalismo Consciente\Elementos visuais\referencias_modelos\id_visual\tela_esquema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4" y="1931934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X:\Experiência de Aprendizagem\Tecnologias e Recursos\Coursera\Curso - Capitalismo Consciente\Elementos visuais\referencias_modelos\id_visual\tela_texto_numerad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19" y="1916832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X:\Experiência de Aprendizagem\Tecnologias e Recursos\Coursera\Curso - Capitalismo Consciente\Elementos visuais\referencias_modelos\id_visual\tela_texto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19" y="287777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X:\Experiência de Aprendizagem\Tecnologias e Recursos\Coursera\Curso - Capitalismo Consciente\Elementos visuais\referencias_modelos\id_visual\tela_texto2b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2" y="5220248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X:\Experiência de Aprendizagem\Tecnologias e Recursos\Coursera\Curso - Capitalismo Consciente\Elementos visuais\referencias_modelos\id_visual\video_[lado]_image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9" y="3576091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X:\Experiência de Aprendizagem\Tecnologias e Recursos\Coursera\Curso - Capitalismo Consciente\Elementos visuais\referencias_modelos\id_visual\video_[lado]_quadro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19" y="5220248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X:\Experiência de Aprendizagem\Tecnologias e Recursos\Coursera\Curso - Capitalismo Consciente\Elementos visuais\referencias_modelos\id_visual\tela_texto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2" y="3576091"/>
            <a:ext cx="2560000" cy="14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7"/>
          </p:nvPr>
        </p:nvSpPr>
        <p:spPr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02:17-02:18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Bloco de texto aparece em tela cheia:</a:t>
            </a:r>
          </a:p>
          <a:p>
            <a:endParaRPr lang="pt-BR" dirty="0"/>
          </a:p>
          <a:p>
            <a:r>
              <a:rPr lang="pt-BR" dirty="0"/>
              <a:t>propósito</a:t>
            </a:r>
          </a:p>
          <a:p>
            <a:r>
              <a:rPr lang="pt-BR" dirty="0"/>
              <a:t>elevado</a:t>
            </a:r>
          </a:p>
          <a:p>
            <a:endParaRPr lang="pt-BR" dirty="0" smtClean="0"/>
          </a:p>
          <a:p>
            <a:r>
              <a:rPr lang="pt-BR" dirty="0" smtClean="0"/>
              <a:t>Animação dura o tempo indicado acima.</a:t>
            </a:r>
          </a:p>
          <a:p>
            <a:endParaRPr lang="pt-BR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5194234" y="2636912"/>
            <a:ext cx="2952328" cy="338554"/>
          </a:xfrm>
          <a:ln w="3175">
            <a:noFill/>
          </a:ln>
        </p:spPr>
        <p:txBody>
          <a:bodyPr anchor="ctr" anchorCtr="0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propósito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4"/>
          <p:cNvSpPr txBox="1">
            <a:spLocks/>
          </p:cNvSpPr>
          <p:nvPr/>
        </p:nvSpPr>
        <p:spPr>
          <a:xfrm>
            <a:off x="5603862" y="3150579"/>
            <a:ext cx="2952328" cy="338554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 smtClean="0">
                <a:solidFill>
                  <a:srgbClr val="FAA61A"/>
                </a:solidFill>
              </a:rPr>
              <a:t>elevado</a:t>
            </a:r>
            <a:endParaRPr lang="pt-BR" sz="4800" b="1" dirty="0">
              <a:solidFill>
                <a:srgbClr val="FAA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7"/>
          </p:nvPr>
        </p:nvSpPr>
        <p:spPr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02:19-02:20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Bloco de texto aparece em tela cheia:</a:t>
            </a:r>
          </a:p>
          <a:p>
            <a:endParaRPr lang="pt-BR" dirty="0"/>
          </a:p>
          <a:p>
            <a:r>
              <a:rPr lang="pt-BR" dirty="0" smtClean="0"/>
              <a:t>liderança</a:t>
            </a:r>
            <a:endParaRPr lang="pt-BR" dirty="0"/>
          </a:p>
          <a:p>
            <a:r>
              <a:rPr lang="pt-BR" dirty="0" smtClean="0"/>
              <a:t>consciente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Animação dura o tempo indicado acima.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5724128" y="2636912"/>
            <a:ext cx="2952328" cy="338554"/>
          </a:xfrm>
          <a:ln w="3175">
            <a:noFill/>
          </a:ln>
        </p:spPr>
        <p:txBody>
          <a:bodyPr anchor="ctr" anchorCtr="0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liderança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4"/>
          <p:cNvSpPr txBox="1">
            <a:spLocks/>
          </p:cNvSpPr>
          <p:nvPr/>
        </p:nvSpPr>
        <p:spPr>
          <a:xfrm>
            <a:off x="4994532" y="3162454"/>
            <a:ext cx="3672408" cy="338554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 smtClean="0">
                <a:solidFill>
                  <a:srgbClr val="FAA61A"/>
                </a:solidFill>
              </a:rPr>
              <a:t>consciente</a:t>
            </a:r>
            <a:endParaRPr lang="pt-BR" sz="4800" b="1" dirty="0">
              <a:solidFill>
                <a:srgbClr val="FAA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7"/>
          </p:nvPr>
        </p:nvSpPr>
        <p:spPr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02:21-02:22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Bloco de texto aparece em tela cheia:</a:t>
            </a:r>
          </a:p>
          <a:p>
            <a:endParaRPr lang="pt-BR" dirty="0"/>
          </a:p>
          <a:p>
            <a:r>
              <a:rPr lang="pt-BR" dirty="0" smtClean="0"/>
              <a:t>cultura</a:t>
            </a:r>
            <a:endParaRPr lang="pt-BR" dirty="0"/>
          </a:p>
          <a:p>
            <a:r>
              <a:rPr lang="pt-BR" dirty="0"/>
              <a:t>consciente</a:t>
            </a:r>
          </a:p>
          <a:p>
            <a:endParaRPr lang="pt-BR" dirty="0"/>
          </a:p>
          <a:p>
            <a:r>
              <a:rPr lang="pt-BR" dirty="0"/>
              <a:t>Animação dura o tempo indicado acima.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4932040" y="2658398"/>
            <a:ext cx="2016224" cy="338554"/>
          </a:xfrm>
          <a:ln w="3175">
            <a:noFill/>
          </a:ln>
        </p:spPr>
        <p:txBody>
          <a:bodyPr anchor="ctr" anchorCtr="0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cultura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4"/>
          <p:cNvSpPr txBox="1">
            <a:spLocks/>
          </p:cNvSpPr>
          <p:nvPr/>
        </p:nvSpPr>
        <p:spPr>
          <a:xfrm>
            <a:off x="5220072" y="3162454"/>
            <a:ext cx="3672408" cy="338554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 smtClean="0">
                <a:solidFill>
                  <a:srgbClr val="FAA61A"/>
                </a:solidFill>
              </a:rPr>
              <a:t>consciente</a:t>
            </a:r>
            <a:endParaRPr lang="pt-BR" sz="4800" b="1" dirty="0">
              <a:solidFill>
                <a:srgbClr val="FAA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7"/>
          </p:nvPr>
        </p:nvSpPr>
        <p:spPr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02:23-02:24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Bloco de texto aparece em tela cheia:</a:t>
            </a:r>
          </a:p>
          <a:p>
            <a:endParaRPr lang="pt-BR" dirty="0"/>
          </a:p>
          <a:p>
            <a:r>
              <a:rPr lang="pt-BR" dirty="0" smtClean="0"/>
              <a:t>orientação para os</a:t>
            </a:r>
            <a:endParaRPr lang="pt-BR" dirty="0"/>
          </a:p>
          <a:p>
            <a:r>
              <a:rPr lang="pt-BR" dirty="0" smtClean="0"/>
              <a:t>stakeholders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Animação dura o tempo indicado acima.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4644008" y="2636912"/>
            <a:ext cx="4536504" cy="338554"/>
          </a:xfrm>
          <a:ln w="3175">
            <a:noFill/>
          </a:ln>
        </p:spPr>
        <p:txBody>
          <a:bodyPr anchor="ctr" anchorCtr="0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orientação para 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4"/>
          <p:cNvSpPr txBox="1">
            <a:spLocks/>
          </p:cNvSpPr>
          <p:nvPr/>
        </p:nvSpPr>
        <p:spPr>
          <a:xfrm>
            <a:off x="4994532" y="3162454"/>
            <a:ext cx="3897948" cy="338554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 smtClean="0">
                <a:solidFill>
                  <a:srgbClr val="FAA61A"/>
                </a:solidFill>
              </a:rPr>
              <a:t>stakeholders</a:t>
            </a:r>
            <a:endParaRPr lang="pt-BR" sz="4800" b="1" dirty="0">
              <a:solidFill>
                <a:srgbClr val="FAA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Nome do vídeo: “O que é Capitalismo Consciente”</a:t>
            </a:r>
          </a:p>
          <a:p>
            <a:r>
              <a:rPr lang="pt-BR" dirty="0" smtClean="0"/>
              <a:t>Para todas as animações de tela deve ser usada fonte </a:t>
            </a:r>
            <a:r>
              <a:rPr lang="pt-BR" dirty="0" smtClean="0">
                <a:latin typeface="Prelo Black" pitchFamily="50" charset="0"/>
              </a:rPr>
              <a:t>Prelo </a:t>
            </a:r>
            <a:r>
              <a:rPr lang="pt-BR" dirty="0">
                <a:latin typeface="Prelo Black" pitchFamily="50" charset="0"/>
              </a:rPr>
              <a:t>Black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Nesse vídeo não deve aparecer o GC com nome da professora, pois ela já se apresenta no início.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pt-BR" dirty="0" smtClean="0"/>
              <a:t>06:00-11:00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4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00:28-00:34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Cada uma das palavras aparece nos tempos definidos e permanece na tela. Animação dura o tempo indicado acima.</a:t>
            </a:r>
          </a:p>
          <a:p>
            <a:endParaRPr lang="pt-BR" dirty="0"/>
          </a:p>
          <a:p>
            <a:r>
              <a:rPr lang="pt-BR" dirty="0" smtClean="0"/>
              <a:t>história</a:t>
            </a:r>
          </a:p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00:28</a:t>
            </a:r>
          </a:p>
          <a:p>
            <a:r>
              <a:rPr lang="pt-BR" dirty="0" smtClean="0"/>
              <a:t>00:31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6"/>
          <p:cNvSpPr txBox="1">
            <a:spLocks/>
          </p:cNvSpPr>
          <p:nvPr/>
        </p:nvSpPr>
        <p:spPr>
          <a:xfrm>
            <a:off x="4788024" y="2727026"/>
            <a:ext cx="3191361" cy="523220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 smtClean="0">
                <a:solidFill>
                  <a:srgbClr val="FAA61A"/>
                </a:solidFill>
              </a:rPr>
              <a:t>história</a:t>
            </a:r>
            <a:endParaRPr lang="pt-BR" sz="4000" b="1" dirty="0">
              <a:solidFill>
                <a:srgbClr val="FAA61A"/>
              </a:solidFill>
            </a:endParaRPr>
          </a:p>
        </p:txBody>
      </p:sp>
      <p:sp>
        <p:nvSpPr>
          <p:cNvPr id="17" name="Espaço Reservado para Texto 6"/>
          <p:cNvSpPr txBox="1">
            <a:spLocks/>
          </p:cNvSpPr>
          <p:nvPr/>
        </p:nvSpPr>
        <p:spPr>
          <a:xfrm>
            <a:off x="5004048" y="3378478"/>
            <a:ext cx="3024336" cy="338554"/>
          </a:xfrm>
          <a:prstGeom prst="rect">
            <a:avLst/>
          </a:prstGeom>
          <a:noFill/>
          <a:ln w="3175">
            <a:noFill/>
          </a:ln>
        </p:spPr>
        <p:txBody>
          <a:bodyPr anchor="ctr" anchorCtr="0">
            <a:noAutofit/>
          </a:bodyPr>
          <a:lstStyle>
            <a:lvl1pPr indent="0" algn="ctr">
              <a:spcBef>
                <a:spcPct val="20000"/>
              </a:spcBef>
              <a:buFontTx/>
              <a:buNone/>
              <a:defRPr sz="1600" b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0">
              <a:spcBef>
                <a:spcPct val="20000"/>
              </a:spcBef>
              <a:buFontTx/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indent="0">
              <a:spcBef>
                <a:spcPct val="20000"/>
              </a:spcBef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indent="0">
              <a:spcBef>
                <a:spcPct val="20000"/>
              </a:spcBef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indent="0">
              <a:spcBef>
                <a:spcPct val="20000"/>
              </a:spcBef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l"/>
            <a:r>
              <a:rPr lang="pt-BR" sz="4000" dirty="0" smtClean="0">
                <a:solidFill>
                  <a:srgbClr val="EE2A5D"/>
                </a:solidFill>
                <a:latin typeface="Prelo Black" pitchFamily="50" charset="0"/>
              </a:rPr>
              <a:t>definições</a:t>
            </a:r>
            <a:endParaRPr lang="pt-BR" sz="4000" dirty="0">
              <a:solidFill>
                <a:srgbClr val="EE2A5D"/>
              </a:solidFill>
              <a:latin typeface="Prelo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7"/>
          </p:nvPr>
        </p:nvSpPr>
        <p:spPr>
          <a:solidFill>
            <a:srgbClr val="414042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00:39-00:49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Aparece tela cheia substituindo imagem da professora.</a:t>
            </a:r>
          </a:p>
          <a:p>
            <a:endParaRPr lang="pt-BR" dirty="0" smtClean="0"/>
          </a:p>
          <a:p>
            <a:r>
              <a:rPr lang="pt-BR" dirty="0" smtClean="0"/>
              <a:t>Em 00:39 aparece imagem M1V1_Hierarquia.png.</a:t>
            </a:r>
          </a:p>
          <a:p>
            <a:endParaRPr lang="pt-BR" dirty="0" smtClean="0"/>
          </a:p>
          <a:p>
            <a:r>
              <a:rPr lang="pt-BR" dirty="0" smtClean="0"/>
              <a:t>Em 00:44 a imagem é sobreposta pela imagem M1V1_Duvida01.png.</a:t>
            </a:r>
          </a:p>
          <a:p>
            <a:endParaRPr lang="pt-BR" dirty="0"/>
          </a:p>
          <a:p>
            <a:r>
              <a:rPr lang="pt-BR" dirty="0"/>
              <a:t>Em </a:t>
            </a:r>
            <a:r>
              <a:rPr lang="pt-BR" dirty="0" smtClean="0"/>
              <a:t>00:46 </a:t>
            </a:r>
            <a:r>
              <a:rPr lang="pt-BR" dirty="0"/>
              <a:t>a imagem é sobreposta pela imagem </a:t>
            </a:r>
            <a:r>
              <a:rPr lang="pt-BR" dirty="0" smtClean="0"/>
              <a:t>M1V1_Duvida02.png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Animação dura o tempo indicado acima.</a:t>
            </a:r>
            <a:endParaRPr lang="pt-BR" dirty="0"/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" name="Espaço Reservado para Conteúdo 20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Espaço Reservado para Texto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Texto 2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Espaço Reservado para Texto 2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Texto 2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X:\Experiência de Aprendizagem\Tecnologias e Recursos\Coursera\Curso - Capitalismo Consciente\Vídeos\Revisao\M1V1\1452206131_vector_65_16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7" y="2348880"/>
            <a:ext cx="1496267" cy="14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Experiência de Aprendizagem\Tecnologias e Recursos\Coursera\Curso - Capitalismo Consciente\Vídeos\Revisao\M1V1\1452206334_live-help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2" y="3097013"/>
            <a:ext cx="302912" cy="3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X:\Experiência de Aprendizagem\Tecnologias e Recursos\Coursera\Curso - Capitalismo Consciente\Vídeos\Revisao\M1V1\1452206334_live-help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98" y="3016915"/>
            <a:ext cx="302912" cy="3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01:14-01:17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Em 01:14 aparecem as imagens M1V1_Carro_Sim.png e M1V1_Dinheiro_Sim, uma de cada lado da professora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Animação dura o tempo indicado acima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X:\Experiência de Aprendizagem\Tecnologias e Recursos\Coursera\Curso - Capitalismo Consciente\Vídeos\Revisao\M1V1\1452271821_shopping-favori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31305"/>
            <a:ext cx="665647" cy="6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Experiência de Aprendizagem\Tecnologias e Recursos\Coursera\Curso - Capitalismo Consciente\Vídeos\Revisao\M1V1\1452206536_icon-ma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04864"/>
            <a:ext cx="1133988" cy="11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Experiência de Aprendizagem\Tecnologias e Recursos\Coursera\Curso - Capitalismo Consciente\Vídeos\Revisao\M1V1\1452206367_money_ba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195" y="2564904"/>
            <a:ext cx="373137" cy="3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X:\Experiência de Aprendizagem\Tecnologias e Recursos\Coursera\Curso - Capitalismo Consciente\Vídeos\Revisao\M1V1\1452206367_money_ba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01" y="2910262"/>
            <a:ext cx="373137" cy="3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X:\Experiência de Aprendizagem\Tecnologias e Recursos\Coursera\Curso - Capitalismo Consciente\Vídeos\Revisao\M1V1\1452206367_money_ba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51" y="2928402"/>
            <a:ext cx="373137" cy="3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01:18-01:25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Em 01:18 </a:t>
            </a:r>
            <a:r>
              <a:rPr lang="pt-BR" dirty="0"/>
              <a:t>a imagem </a:t>
            </a:r>
            <a:r>
              <a:rPr lang="pt-BR" dirty="0" smtClean="0"/>
              <a:t>M1V1_Carro_Sim é </a:t>
            </a:r>
            <a:r>
              <a:rPr lang="pt-BR" dirty="0"/>
              <a:t>sobreposta pela imagem </a:t>
            </a:r>
            <a:r>
              <a:rPr lang="pt-BR" dirty="0" smtClean="0"/>
              <a:t>M1V1_Carro_Nao.png. Imagem fica na tela até término da animação.</a:t>
            </a:r>
          </a:p>
          <a:p>
            <a:endParaRPr lang="pt-BR" dirty="0"/>
          </a:p>
          <a:p>
            <a:r>
              <a:rPr lang="pt-BR" dirty="0"/>
              <a:t>Em </a:t>
            </a:r>
            <a:r>
              <a:rPr lang="pt-BR" dirty="0" smtClean="0"/>
              <a:t>01:21 </a:t>
            </a:r>
            <a:r>
              <a:rPr lang="pt-BR" dirty="0"/>
              <a:t>a imagem </a:t>
            </a:r>
            <a:r>
              <a:rPr lang="pt-BR" dirty="0" smtClean="0"/>
              <a:t>M1V1_Dinheiro_Sim </a:t>
            </a:r>
            <a:r>
              <a:rPr lang="pt-BR" dirty="0"/>
              <a:t>é sobreposta pela imagem </a:t>
            </a:r>
            <a:r>
              <a:rPr lang="pt-BR" dirty="0" smtClean="0"/>
              <a:t>M1V1_Dinheiro_Nao01.png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 01:23 </a:t>
            </a:r>
            <a:r>
              <a:rPr lang="pt-BR" dirty="0"/>
              <a:t>a imagem </a:t>
            </a:r>
            <a:r>
              <a:rPr lang="pt-BR" dirty="0" smtClean="0"/>
              <a:t>M1V1_Dinheiro_Nao01 </a:t>
            </a:r>
            <a:r>
              <a:rPr lang="pt-BR" dirty="0"/>
              <a:t>é sobreposta pela imagem </a:t>
            </a:r>
            <a:r>
              <a:rPr lang="pt-BR" dirty="0" smtClean="0"/>
              <a:t>M1V1_Dinheiro_Nao02.png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smtClean="0"/>
              <a:t>Imagem </a:t>
            </a:r>
            <a:r>
              <a:rPr lang="pt-BR" dirty="0"/>
              <a:t>fica na tela até término da animação.</a:t>
            </a:r>
          </a:p>
          <a:p>
            <a:endParaRPr lang="pt-BR" dirty="0"/>
          </a:p>
          <a:p>
            <a:r>
              <a:rPr lang="pt-BR" dirty="0" smtClean="0"/>
              <a:t>Animação total dura o tempo indicado acima.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" name="Picture 4" descr="X:\Experiência de Aprendizagem\Tecnologias e Recursos\Coursera\Curso - Capitalismo Consciente\Vídeos\Revisao\M1V1\1452206536_icon-ma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04864"/>
            <a:ext cx="1133988" cy="11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X:\Experiência de Aprendizagem\Tecnologias e Recursos\Coursera\Curso - Capitalismo Consciente\Vídeos\Revisao\M1V1\1452271834_shopping-canc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88" y="2332116"/>
            <a:ext cx="666000" cy="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01:28-01:31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Bloco de texto aparece na tela durante o tempo indicado acima.</a:t>
            </a:r>
          </a:p>
          <a:p>
            <a:endParaRPr lang="pt-BR" dirty="0" smtClean="0"/>
          </a:p>
          <a:p>
            <a:r>
              <a:rPr lang="pt-BR" dirty="0" smtClean="0"/>
              <a:t>nova forma</a:t>
            </a:r>
            <a:endParaRPr lang="pt-BR" dirty="0"/>
          </a:p>
          <a:p>
            <a:r>
              <a:rPr lang="pt-BR" dirty="0" smtClean="0"/>
              <a:t>de fazer negócios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“forma” e “fazer” deve aparecer em fonte vazada. Ver exemplo ao lado.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788024" y="3212976"/>
            <a:ext cx="1008112" cy="461665"/>
          </a:xfrm>
          <a:ln w="3175">
            <a:noFill/>
          </a:ln>
        </p:spPr>
        <p:txBody>
          <a:bodyPr wrap="square" anchor="ctr" anchorCtr="0">
            <a:spAutoFit/>
          </a:bodyPr>
          <a:lstStyle/>
          <a:p>
            <a:r>
              <a:rPr lang="pt-BR" sz="2400" b="1" dirty="0" smtClean="0">
                <a:solidFill>
                  <a:srgbClr val="FAA61A"/>
                </a:solidFill>
              </a:rPr>
              <a:t>nova</a:t>
            </a:r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Conteúdo 2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Texto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Espaço Reservado para Texto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Espaço Reservado para Texto 3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3" name="Espaço Reservado para Texto 6"/>
          <p:cNvSpPr txBox="1">
            <a:spLocks/>
          </p:cNvSpPr>
          <p:nvPr/>
        </p:nvSpPr>
        <p:spPr>
          <a:xfrm>
            <a:off x="5466195" y="3212976"/>
            <a:ext cx="114653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n w="3175">
                  <a:solidFill>
                    <a:srgbClr val="FAA61A"/>
                  </a:solidFill>
                  <a:prstDash val="solid"/>
                  <a:miter lim="800000"/>
                </a:ln>
                <a:noFill/>
                <a:latin typeface="Prelo Black" pitchFamily="50" charset="0"/>
              </a:rPr>
              <a:t>forma</a:t>
            </a:r>
            <a:endParaRPr lang="pt-BR" sz="2400" b="1" dirty="0">
              <a:ln w="3175">
                <a:solidFill>
                  <a:srgbClr val="FAA61A"/>
                </a:solidFill>
                <a:prstDash val="solid"/>
                <a:miter lim="800000"/>
              </a:ln>
              <a:noFill/>
              <a:latin typeface="Prelo Black" pitchFamily="50" charset="0"/>
            </a:endParaRPr>
          </a:p>
        </p:txBody>
      </p:sp>
      <p:sp>
        <p:nvSpPr>
          <p:cNvPr id="17" name="Espaço Reservado para Texto 6"/>
          <p:cNvSpPr txBox="1">
            <a:spLocks/>
          </p:cNvSpPr>
          <p:nvPr/>
        </p:nvSpPr>
        <p:spPr>
          <a:xfrm>
            <a:off x="4956677" y="3447662"/>
            <a:ext cx="64746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EE2A5D"/>
                </a:solidFill>
              </a:rPr>
              <a:t>de</a:t>
            </a:r>
          </a:p>
        </p:txBody>
      </p:sp>
      <p:sp>
        <p:nvSpPr>
          <p:cNvPr id="18" name="Espaço Reservado para Texto 6"/>
          <p:cNvSpPr txBox="1">
            <a:spLocks/>
          </p:cNvSpPr>
          <p:nvPr/>
        </p:nvSpPr>
        <p:spPr>
          <a:xfrm>
            <a:off x="5373297" y="3447662"/>
            <a:ext cx="94220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n w="3175">
                  <a:solidFill>
                    <a:srgbClr val="EE2A5D"/>
                  </a:solidFill>
                  <a:prstDash val="solid"/>
                  <a:miter lim="800000"/>
                </a:ln>
                <a:noFill/>
                <a:latin typeface="Prelo Black" pitchFamily="50" charset="0"/>
              </a:rPr>
              <a:t>fazer</a:t>
            </a:r>
            <a:endParaRPr lang="pt-BR" sz="2400" b="1" dirty="0">
              <a:ln w="3175">
                <a:solidFill>
                  <a:srgbClr val="EE2A5D"/>
                </a:solidFill>
                <a:prstDash val="solid"/>
                <a:miter lim="800000"/>
              </a:ln>
              <a:noFill/>
              <a:latin typeface="Prelo Black" pitchFamily="50" charset="0"/>
            </a:endParaRPr>
          </a:p>
        </p:txBody>
      </p:sp>
      <p:sp>
        <p:nvSpPr>
          <p:cNvPr id="19" name="Espaço Reservado para Texto 6"/>
          <p:cNvSpPr txBox="1">
            <a:spLocks/>
          </p:cNvSpPr>
          <p:nvPr/>
        </p:nvSpPr>
        <p:spPr>
          <a:xfrm>
            <a:off x="5976664" y="3447662"/>
            <a:ext cx="169168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Prelo Black" pitchFamily="50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EE2A5D"/>
                </a:solidFill>
              </a:rPr>
              <a:t>negócios</a:t>
            </a:r>
          </a:p>
        </p:txBody>
      </p:sp>
    </p:spTree>
    <p:extLst>
      <p:ext uri="{BB962C8B-B14F-4D97-AF65-F5344CB8AC3E}">
        <p14:creationId xmlns:p14="http://schemas.microsoft.com/office/powerpoint/2010/main" val="23062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01:54-02:02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Imagem M1V1_Livro.jpg aparece na tela no tempo indicado acima.</a:t>
            </a:r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Conteúdo 2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Texto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Espaço Reservado para Texto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Espaço Reservado para Texto 3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X:\Experiência de Aprendizagem\Tecnologias e Recursos\Coursera\Curso - Capitalismo Consciente\Vídeos\Revisao\M1V1\M1V1_Liv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290868"/>
            <a:ext cx="115302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02:08-0213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Imagem M1V1_Instituto.png aparece na tela no tempo indicado acima.</a:t>
            </a:r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Conteúdo 2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Texto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Espaço Reservado para Texto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Espaço Reservado para Texto 3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X:\Experiência de Aprendizagem\Tecnologias e Recursos\Coursera\Curso - Capitalismo Consciente\Vídeos\Revisao\M1V1\M1V1_Institu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1330828" cy="4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345</Words>
  <Application>Microsoft Office PowerPoint</Application>
  <PresentationFormat>Apresentação na tela (4:3)</PresentationFormat>
  <Paragraphs>93</Paragraphs>
  <Slides>13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Personalizar design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Fernanda Correa</dc:creator>
  <cp:lastModifiedBy>Silvia Fernanda Correa</cp:lastModifiedBy>
  <cp:revision>124</cp:revision>
  <dcterms:created xsi:type="dcterms:W3CDTF">2015-12-16T11:55:10Z</dcterms:created>
  <dcterms:modified xsi:type="dcterms:W3CDTF">2016-01-08T12:19:44Z</dcterms:modified>
</cp:coreProperties>
</file>