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04" d="100"/>
          <a:sy n="104" d="100"/>
        </p:scale>
        <p:origin x="-90"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2E4FEA3-A9D1-4E93-9A3F-400EF3890012}" type="datetimeFigureOut">
              <a:rPr lang="pt-BR" smtClean="0"/>
              <a:t>26/05/2014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4163B73-27D8-4477-8428-2718AEE3130F}" type="slidenum">
              <a:rPr lang="pt-BR" smtClean="0"/>
              <a:t>‹nº›</a:t>
            </a:fld>
            <a:endParaRPr lang="pt-BR"/>
          </a:p>
        </p:txBody>
      </p:sp>
    </p:spTree>
    <p:extLst>
      <p:ext uri="{BB962C8B-B14F-4D97-AF65-F5344CB8AC3E}">
        <p14:creationId xmlns:p14="http://schemas.microsoft.com/office/powerpoint/2010/main" val="251557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2E4FEA3-A9D1-4E93-9A3F-400EF3890012}" type="datetimeFigureOut">
              <a:rPr lang="pt-BR" smtClean="0"/>
              <a:t>26/05/2014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4163B73-27D8-4477-8428-2718AEE3130F}" type="slidenum">
              <a:rPr lang="pt-BR" smtClean="0"/>
              <a:t>‹nº›</a:t>
            </a:fld>
            <a:endParaRPr lang="pt-BR"/>
          </a:p>
        </p:txBody>
      </p:sp>
    </p:spTree>
    <p:extLst>
      <p:ext uri="{BB962C8B-B14F-4D97-AF65-F5344CB8AC3E}">
        <p14:creationId xmlns:p14="http://schemas.microsoft.com/office/powerpoint/2010/main" val="1183382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2E4FEA3-A9D1-4E93-9A3F-400EF3890012}" type="datetimeFigureOut">
              <a:rPr lang="pt-BR" smtClean="0"/>
              <a:t>26/05/2014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4163B73-27D8-4477-8428-2718AEE3130F}" type="slidenum">
              <a:rPr lang="pt-BR" smtClean="0"/>
              <a:t>‹nº›</a:t>
            </a:fld>
            <a:endParaRPr lang="pt-BR"/>
          </a:p>
        </p:txBody>
      </p:sp>
    </p:spTree>
    <p:extLst>
      <p:ext uri="{BB962C8B-B14F-4D97-AF65-F5344CB8AC3E}">
        <p14:creationId xmlns:p14="http://schemas.microsoft.com/office/powerpoint/2010/main" val="214303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2E4FEA3-A9D1-4E93-9A3F-400EF3890012}" type="datetimeFigureOut">
              <a:rPr lang="pt-BR" smtClean="0"/>
              <a:t>26/05/2014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4163B73-27D8-4477-8428-2718AEE3130F}" type="slidenum">
              <a:rPr lang="pt-BR" smtClean="0"/>
              <a:t>‹nº›</a:t>
            </a:fld>
            <a:endParaRPr lang="pt-BR"/>
          </a:p>
        </p:txBody>
      </p:sp>
    </p:spTree>
    <p:extLst>
      <p:ext uri="{BB962C8B-B14F-4D97-AF65-F5344CB8AC3E}">
        <p14:creationId xmlns:p14="http://schemas.microsoft.com/office/powerpoint/2010/main" val="318020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72E4FEA3-A9D1-4E93-9A3F-400EF3890012}" type="datetimeFigureOut">
              <a:rPr lang="pt-BR" smtClean="0"/>
              <a:t>26/05/2014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4163B73-27D8-4477-8428-2718AEE3130F}" type="slidenum">
              <a:rPr lang="pt-BR" smtClean="0"/>
              <a:t>‹nº›</a:t>
            </a:fld>
            <a:endParaRPr lang="pt-BR"/>
          </a:p>
        </p:txBody>
      </p:sp>
    </p:spTree>
    <p:extLst>
      <p:ext uri="{BB962C8B-B14F-4D97-AF65-F5344CB8AC3E}">
        <p14:creationId xmlns:p14="http://schemas.microsoft.com/office/powerpoint/2010/main" val="2233087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2E4FEA3-A9D1-4E93-9A3F-400EF3890012}" type="datetimeFigureOut">
              <a:rPr lang="pt-BR" smtClean="0"/>
              <a:t>26/05/2014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4163B73-27D8-4477-8428-2718AEE3130F}" type="slidenum">
              <a:rPr lang="pt-BR" smtClean="0"/>
              <a:t>‹nº›</a:t>
            </a:fld>
            <a:endParaRPr lang="pt-BR"/>
          </a:p>
        </p:txBody>
      </p:sp>
    </p:spTree>
    <p:extLst>
      <p:ext uri="{BB962C8B-B14F-4D97-AF65-F5344CB8AC3E}">
        <p14:creationId xmlns:p14="http://schemas.microsoft.com/office/powerpoint/2010/main" val="38891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2E4FEA3-A9D1-4E93-9A3F-400EF3890012}" type="datetimeFigureOut">
              <a:rPr lang="pt-BR" smtClean="0"/>
              <a:t>26/05/2014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4163B73-27D8-4477-8428-2718AEE3130F}" type="slidenum">
              <a:rPr lang="pt-BR" smtClean="0"/>
              <a:t>‹nº›</a:t>
            </a:fld>
            <a:endParaRPr lang="pt-BR"/>
          </a:p>
        </p:txBody>
      </p:sp>
    </p:spTree>
    <p:extLst>
      <p:ext uri="{BB962C8B-B14F-4D97-AF65-F5344CB8AC3E}">
        <p14:creationId xmlns:p14="http://schemas.microsoft.com/office/powerpoint/2010/main" val="152285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72E4FEA3-A9D1-4E93-9A3F-400EF3890012}" type="datetimeFigureOut">
              <a:rPr lang="pt-BR" smtClean="0"/>
              <a:t>26/05/2014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4163B73-27D8-4477-8428-2718AEE3130F}" type="slidenum">
              <a:rPr lang="pt-BR" smtClean="0"/>
              <a:t>‹nº›</a:t>
            </a:fld>
            <a:endParaRPr lang="pt-BR"/>
          </a:p>
        </p:txBody>
      </p:sp>
    </p:spTree>
    <p:extLst>
      <p:ext uri="{BB962C8B-B14F-4D97-AF65-F5344CB8AC3E}">
        <p14:creationId xmlns:p14="http://schemas.microsoft.com/office/powerpoint/2010/main" val="447897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2E4FEA3-A9D1-4E93-9A3F-400EF3890012}" type="datetimeFigureOut">
              <a:rPr lang="pt-BR" smtClean="0"/>
              <a:t>26/05/2014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4163B73-27D8-4477-8428-2718AEE3130F}" type="slidenum">
              <a:rPr lang="pt-BR" smtClean="0"/>
              <a:t>‹nº›</a:t>
            </a:fld>
            <a:endParaRPr lang="pt-BR"/>
          </a:p>
        </p:txBody>
      </p:sp>
    </p:spTree>
    <p:extLst>
      <p:ext uri="{BB962C8B-B14F-4D97-AF65-F5344CB8AC3E}">
        <p14:creationId xmlns:p14="http://schemas.microsoft.com/office/powerpoint/2010/main" val="294080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2E4FEA3-A9D1-4E93-9A3F-400EF3890012}" type="datetimeFigureOut">
              <a:rPr lang="pt-BR" smtClean="0"/>
              <a:t>26/05/2014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4163B73-27D8-4477-8428-2718AEE3130F}" type="slidenum">
              <a:rPr lang="pt-BR" smtClean="0"/>
              <a:t>‹nº›</a:t>
            </a:fld>
            <a:endParaRPr lang="pt-BR"/>
          </a:p>
        </p:txBody>
      </p:sp>
    </p:spTree>
    <p:extLst>
      <p:ext uri="{BB962C8B-B14F-4D97-AF65-F5344CB8AC3E}">
        <p14:creationId xmlns:p14="http://schemas.microsoft.com/office/powerpoint/2010/main" val="1295533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2E4FEA3-A9D1-4E93-9A3F-400EF3890012}" type="datetimeFigureOut">
              <a:rPr lang="pt-BR" smtClean="0"/>
              <a:t>26/05/2014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4163B73-27D8-4477-8428-2718AEE3130F}" type="slidenum">
              <a:rPr lang="pt-BR" smtClean="0"/>
              <a:t>‹nº›</a:t>
            </a:fld>
            <a:endParaRPr lang="pt-BR"/>
          </a:p>
        </p:txBody>
      </p:sp>
    </p:spTree>
    <p:extLst>
      <p:ext uri="{BB962C8B-B14F-4D97-AF65-F5344CB8AC3E}">
        <p14:creationId xmlns:p14="http://schemas.microsoft.com/office/powerpoint/2010/main" val="49078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4FEA3-A9D1-4E93-9A3F-400EF3890012}" type="datetimeFigureOut">
              <a:rPr lang="pt-BR" smtClean="0"/>
              <a:t>26/05/2014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63B73-27D8-4477-8428-2718AEE3130F}" type="slidenum">
              <a:rPr lang="pt-BR" smtClean="0"/>
              <a:t>‹nº›</a:t>
            </a:fld>
            <a:endParaRPr lang="pt-BR"/>
          </a:p>
        </p:txBody>
      </p:sp>
    </p:spTree>
    <p:extLst>
      <p:ext uri="{BB962C8B-B14F-4D97-AF65-F5344CB8AC3E}">
        <p14:creationId xmlns:p14="http://schemas.microsoft.com/office/powerpoint/2010/main" val="12154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 explicativo retangular 3"/>
          <p:cNvSpPr/>
          <p:nvPr/>
        </p:nvSpPr>
        <p:spPr>
          <a:xfrm>
            <a:off x="4932040" y="944724"/>
            <a:ext cx="3600400" cy="1980220"/>
          </a:xfrm>
          <a:prstGeom prst="wedgeRectCallout">
            <a:avLst>
              <a:gd name="adj1" fmla="val -54277"/>
              <a:gd name="adj2" fmla="val 3461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Das três opções de </a:t>
            </a:r>
            <a:r>
              <a:rPr lang="pt-BR" sz="1100" dirty="0" err="1" smtClean="0">
                <a:solidFill>
                  <a:schemeClr val="bg1"/>
                </a:solidFill>
              </a:rPr>
              <a:t>login</a:t>
            </a:r>
            <a:r>
              <a:rPr lang="pt-BR" sz="1100" dirty="0" smtClean="0">
                <a:solidFill>
                  <a:schemeClr val="bg1"/>
                </a:solidFill>
              </a:rPr>
              <a:t> acho que essa é a que pior resolve a distribuição dos itens na tela.</a:t>
            </a:r>
          </a:p>
          <a:p>
            <a:r>
              <a:rPr lang="pt-BR" sz="1100" dirty="0" smtClean="0">
                <a:solidFill>
                  <a:schemeClr val="bg1"/>
                </a:solidFill>
              </a:rPr>
              <a:t>O olhar vai primeiro para a área dos logotipos e, só depois, para o formulário com os campos de usuário e senha.</a:t>
            </a:r>
          </a:p>
          <a:p>
            <a:r>
              <a:rPr lang="pt-BR" sz="1100" dirty="0" smtClean="0">
                <a:solidFill>
                  <a:schemeClr val="bg1"/>
                </a:solidFill>
              </a:rPr>
              <a:t>Creio que o logo do Insper deve ficar na parte superior e o do Blackboard, talvez nem seja necessário.</a:t>
            </a:r>
            <a:endParaRPr lang="pt-BR" sz="1100" dirty="0">
              <a:solidFill>
                <a:schemeClr val="bg1"/>
              </a:solidFill>
            </a:endParaRPr>
          </a:p>
        </p:txBody>
      </p:sp>
      <p:sp>
        <p:nvSpPr>
          <p:cNvPr id="5" name="Retângulo 4"/>
          <p:cNvSpPr/>
          <p:nvPr/>
        </p:nvSpPr>
        <p:spPr>
          <a:xfrm>
            <a:off x="179512" y="141021"/>
            <a:ext cx="7056784" cy="307777"/>
          </a:xfrm>
          <a:prstGeom prst="rect">
            <a:avLst/>
          </a:prstGeom>
        </p:spPr>
        <p:txBody>
          <a:bodyPr wrap="square">
            <a:spAutoFit/>
          </a:bodyPr>
          <a:lstStyle/>
          <a:p>
            <a:r>
              <a:rPr lang="pt-BR" sz="1400" dirty="0" smtClean="0"/>
              <a:t>\\servidor-82\TAI$\TAI\Rodrigo\_layoutBb\prints\template2014-cinza2Tom-verde</a:t>
            </a:r>
            <a:endParaRPr lang="pt-BR" sz="1400" dirty="0"/>
          </a:p>
        </p:txBody>
      </p:sp>
      <p:pic>
        <p:nvPicPr>
          <p:cNvPr id="1026" name="Picture 2" descr="\\servidor-82\TAI$\TAI\Rodrigo\_layoutBb\prints\template2014-cinza2Tom-verde\login-v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944724"/>
            <a:ext cx="4408782" cy="416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403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servidor-82\TAI$\TAI\Rodrigo\_layoutBb\prints\template2014-cinza-verde-roxo\paletaMenu&amp;colecaoDados-v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49" y="837208"/>
            <a:ext cx="6627887" cy="4464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o explicativo retangular 3"/>
          <p:cNvSpPr/>
          <p:nvPr/>
        </p:nvSpPr>
        <p:spPr>
          <a:xfrm>
            <a:off x="6660232" y="4869160"/>
            <a:ext cx="1800200" cy="864096"/>
          </a:xfrm>
          <a:prstGeom prst="wedgeRectCallout">
            <a:avLst>
              <a:gd name="adj1" fmla="val -64436"/>
              <a:gd name="adj2" fmla="val -4980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Gosto do fundo.</a:t>
            </a:r>
            <a:endParaRPr lang="pt-BR" sz="1100" dirty="0">
              <a:solidFill>
                <a:schemeClr val="bg1"/>
              </a:solidFill>
            </a:endParaRPr>
          </a:p>
        </p:txBody>
      </p:sp>
      <p:sp>
        <p:nvSpPr>
          <p:cNvPr id="5" name="Retângulo 4"/>
          <p:cNvSpPr/>
          <p:nvPr/>
        </p:nvSpPr>
        <p:spPr>
          <a:xfrm>
            <a:off x="179512" y="141021"/>
            <a:ext cx="7056784" cy="307777"/>
          </a:xfrm>
          <a:prstGeom prst="rect">
            <a:avLst/>
          </a:prstGeom>
        </p:spPr>
        <p:txBody>
          <a:bodyPr wrap="square">
            <a:spAutoFit/>
          </a:bodyPr>
          <a:lstStyle/>
          <a:p>
            <a:r>
              <a:rPr lang="pt-BR" sz="1400" dirty="0" smtClean="0"/>
              <a:t>\\servidor-82\TAI$\TAI\Rodrigo\_layoutBb\prints\template2014-cinza-verde-roxo</a:t>
            </a:r>
            <a:endParaRPr lang="pt-BR" sz="1400" dirty="0"/>
          </a:p>
        </p:txBody>
      </p:sp>
      <p:sp>
        <p:nvSpPr>
          <p:cNvPr id="2" name="Retângulo 1"/>
          <p:cNvSpPr/>
          <p:nvPr/>
        </p:nvSpPr>
        <p:spPr>
          <a:xfrm>
            <a:off x="341149" y="1817392"/>
            <a:ext cx="1062499"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341148" y="3113536"/>
            <a:ext cx="1062499"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exto explicativo retangular 6"/>
          <p:cNvSpPr/>
          <p:nvPr/>
        </p:nvSpPr>
        <p:spPr>
          <a:xfrm>
            <a:off x="1691680" y="1673376"/>
            <a:ext cx="2232248" cy="1539600"/>
          </a:xfrm>
          <a:prstGeom prst="wedgeRectCallout">
            <a:avLst>
              <a:gd name="adj1" fmla="val -61159"/>
              <a:gd name="adj2" fmla="val -26713"/>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Independentemente da combinação de cores, acho que as áreas indicadas deveriam vir em destaque (fundo de outra cor), pois elas são os “cabeçalhos” dos links que vêm abaixo e, por isso, devem ser “isoladas” dos demais itens.</a:t>
            </a:r>
            <a:endParaRPr lang="pt-BR" sz="1100" dirty="0">
              <a:solidFill>
                <a:schemeClr val="bg1"/>
              </a:solidFill>
            </a:endParaRPr>
          </a:p>
        </p:txBody>
      </p:sp>
      <p:sp>
        <p:nvSpPr>
          <p:cNvPr id="10" name="Retângulo 9"/>
          <p:cNvSpPr/>
          <p:nvPr/>
        </p:nvSpPr>
        <p:spPr>
          <a:xfrm>
            <a:off x="341147" y="3113536"/>
            <a:ext cx="1062499"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286282" y="3068960"/>
            <a:ext cx="1189374" cy="1872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exto explicativo retangular 11"/>
          <p:cNvSpPr/>
          <p:nvPr/>
        </p:nvSpPr>
        <p:spPr>
          <a:xfrm>
            <a:off x="1663128" y="3861048"/>
            <a:ext cx="2232248" cy="1539600"/>
          </a:xfrm>
          <a:prstGeom prst="wedgeRectCallout">
            <a:avLst>
              <a:gd name="adj1" fmla="val -61159"/>
              <a:gd name="adj2" fmla="val -26713"/>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Independentemente da combinação de cores, talvez seja interessante fazer uma proposta em que toda a área de “Gerenciamento do curso” venha em outra cor de fundo, para não “misturar” com o menu da própria disciplina.</a:t>
            </a:r>
            <a:endParaRPr lang="pt-BR" sz="1100" dirty="0">
              <a:solidFill>
                <a:schemeClr val="bg1"/>
              </a:solidFill>
            </a:endParaRPr>
          </a:p>
        </p:txBody>
      </p:sp>
    </p:spTree>
    <p:extLst>
      <p:ext uri="{BB962C8B-B14F-4D97-AF65-F5344CB8AC3E}">
        <p14:creationId xmlns:p14="http://schemas.microsoft.com/office/powerpoint/2010/main" val="2028436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servidor-82\TAI$\TAI\Rodrigo\_layoutBb\prints\template2014-cinza2Tom-verde\home-v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19580"/>
            <a:ext cx="5319875" cy="5029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o explicativo retangular 3"/>
          <p:cNvSpPr/>
          <p:nvPr/>
        </p:nvSpPr>
        <p:spPr>
          <a:xfrm>
            <a:off x="5868144" y="1196752"/>
            <a:ext cx="1800200" cy="864096"/>
          </a:xfrm>
          <a:prstGeom prst="wedgeRectCallout">
            <a:avLst>
              <a:gd name="adj1" fmla="val -64436"/>
              <a:gd name="adj2" fmla="val 1051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Independentemente da combinação de cores, deixaria o fundo sempre em tons de cinza.</a:t>
            </a:r>
            <a:endParaRPr lang="pt-BR" sz="1100" dirty="0">
              <a:solidFill>
                <a:schemeClr val="bg1"/>
              </a:solidFill>
            </a:endParaRPr>
          </a:p>
        </p:txBody>
      </p:sp>
      <p:sp>
        <p:nvSpPr>
          <p:cNvPr id="5" name="Retângulo 4"/>
          <p:cNvSpPr/>
          <p:nvPr/>
        </p:nvSpPr>
        <p:spPr>
          <a:xfrm>
            <a:off x="179512" y="141021"/>
            <a:ext cx="7056784" cy="307777"/>
          </a:xfrm>
          <a:prstGeom prst="rect">
            <a:avLst/>
          </a:prstGeom>
        </p:spPr>
        <p:txBody>
          <a:bodyPr wrap="square">
            <a:spAutoFit/>
          </a:bodyPr>
          <a:lstStyle/>
          <a:p>
            <a:r>
              <a:rPr lang="pt-BR" sz="1400" dirty="0" smtClean="0"/>
              <a:t>\\servidor-82\TAI$\TAI\Rodrigo\_layoutBb\prints\template2014-cinza2Tom-verde</a:t>
            </a:r>
            <a:endParaRPr lang="pt-BR" sz="1400" dirty="0"/>
          </a:p>
        </p:txBody>
      </p:sp>
      <p:sp>
        <p:nvSpPr>
          <p:cNvPr id="8" name="Texto explicativo retangular 7"/>
          <p:cNvSpPr/>
          <p:nvPr/>
        </p:nvSpPr>
        <p:spPr>
          <a:xfrm>
            <a:off x="5364088" y="2996952"/>
            <a:ext cx="1800200" cy="864096"/>
          </a:xfrm>
          <a:prstGeom prst="wedgeRectCallout">
            <a:avLst>
              <a:gd name="adj1" fmla="val -64436"/>
              <a:gd name="adj2" fmla="val 1051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Das três opções, esse é o formato do título dos  módulos de que mais gostei.</a:t>
            </a:r>
            <a:endParaRPr lang="pt-BR" sz="1100" dirty="0">
              <a:solidFill>
                <a:schemeClr val="bg1"/>
              </a:solidFill>
            </a:endParaRPr>
          </a:p>
        </p:txBody>
      </p:sp>
    </p:spTree>
    <p:extLst>
      <p:ext uri="{BB962C8B-B14F-4D97-AF65-F5344CB8AC3E}">
        <p14:creationId xmlns:p14="http://schemas.microsoft.com/office/powerpoint/2010/main" val="148907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servidor-82\TAI$\TAI\Rodrigo\_layoutBb\prints\template2014-cinza2Tom-verde\paletaMenu&amp;colecaoDados-v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49" y="836712"/>
            <a:ext cx="6675636" cy="4464496"/>
          </a:xfrm>
          <a:prstGeom prst="rect">
            <a:avLst/>
          </a:prstGeom>
          <a:noFill/>
          <a:extLst>
            <a:ext uri="{909E8E84-426E-40DD-AFC4-6F175D3DCCD1}">
              <a14:hiddenFill xmlns:a14="http://schemas.microsoft.com/office/drawing/2010/main">
                <a:solidFill>
                  <a:srgbClr val="FFFFFF"/>
                </a:solidFill>
              </a14:hiddenFill>
            </a:ext>
          </a:extLst>
        </p:spPr>
      </p:pic>
      <p:sp>
        <p:nvSpPr>
          <p:cNvPr id="4" name="Texto explicativo retangular 3"/>
          <p:cNvSpPr/>
          <p:nvPr/>
        </p:nvSpPr>
        <p:spPr>
          <a:xfrm>
            <a:off x="6660232" y="4869160"/>
            <a:ext cx="1800200" cy="864096"/>
          </a:xfrm>
          <a:prstGeom prst="wedgeRectCallout">
            <a:avLst>
              <a:gd name="adj1" fmla="val -64436"/>
              <a:gd name="adj2" fmla="val -4980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Independentemente da combinação de cores, deixaria o fundo sempre em tons de cinza.</a:t>
            </a:r>
            <a:endParaRPr lang="pt-BR" sz="1100" dirty="0">
              <a:solidFill>
                <a:schemeClr val="bg1"/>
              </a:solidFill>
            </a:endParaRPr>
          </a:p>
        </p:txBody>
      </p:sp>
      <p:sp>
        <p:nvSpPr>
          <p:cNvPr id="5" name="Retângulo 4"/>
          <p:cNvSpPr/>
          <p:nvPr/>
        </p:nvSpPr>
        <p:spPr>
          <a:xfrm>
            <a:off x="179512" y="141021"/>
            <a:ext cx="7056784" cy="307777"/>
          </a:xfrm>
          <a:prstGeom prst="rect">
            <a:avLst/>
          </a:prstGeom>
        </p:spPr>
        <p:txBody>
          <a:bodyPr wrap="square">
            <a:spAutoFit/>
          </a:bodyPr>
          <a:lstStyle/>
          <a:p>
            <a:r>
              <a:rPr lang="pt-BR" sz="1400" dirty="0" smtClean="0"/>
              <a:t>\\servidor-82\TAI$\TAI\Rodrigo\_layoutBb\prints\template2014-cinza2Tom-verde</a:t>
            </a:r>
            <a:endParaRPr lang="pt-BR" sz="1400" dirty="0"/>
          </a:p>
        </p:txBody>
      </p:sp>
      <p:sp>
        <p:nvSpPr>
          <p:cNvPr id="2" name="Retângulo 1"/>
          <p:cNvSpPr/>
          <p:nvPr/>
        </p:nvSpPr>
        <p:spPr>
          <a:xfrm>
            <a:off x="341149" y="1817392"/>
            <a:ext cx="1062499"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341148" y="3113536"/>
            <a:ext cx="1062499"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exto explicativo retangular 6"/>
          <p:cNvSpPr/>
          <p:nvPr/>
        </p:nvSpPr>
        <p:spPr>
          <a:xfrm>
            <a:off x="1691680" y="1673376"/>
            <a:ext cx="2232248" cy="1539600"/>
          </a:xfrm>
          <a:prstGeom prst="wedgeRectCallout">
            <a:avLst>
              <a:gd name="adj1" fmla="val -61159"/>
              <a:gd name="adj2" fmla="val -26713"/>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Independentemente da combinação de cores, acho que as áreas indicadas deveriam vir em destaque (fundo de outra cor), pois elas são os “cabeçalhos” dos links que vêm abaixo e, por isso, devem ser “isoladas” dos demais itens.</a:t>
            </a:r>
            <a:endParaRPr lang="pt-BR" sz="1100" dirty="0">
              <a:solidFill>
                <a:schemeClr val="bg1"/>
              </a:solidFill>
            </a:endParaRPr>
          </a:p>
        </p:txBody>
      </p:sp>
      <p:sp>
        <p:nvSpPr>
          <p:cNvPr id="10" name="Retângulo 9"/>
          <p:cNvSpPr/>
          <p:nvPr/>
        </p:nvSpPr>
        <p:spPr>
          <a:xfrm>
            <a:off x="341147" y="3113536"/>
            <a:ext cx="1062499"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286282" y="3068960"/>
            <a:ext cx="1189374" cy="1872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exto explicativo retangular 11"/>
          <p:cNvSpPr/>
          <p:nvPr/>
        </p:nvSpPr>
        <p:spPr>
          <a:xfrm>
            <a:off x="1663128" y="3861048"/>
            <a:ext cx="2232248" cy="1539600"/>
          </a:xfrm>
          <a:prstGeom prst="wedgeRectCallout">
            <a:avLst>
              <a:gd name="adj1" fmla="val -61159"/>
              <a:gd name="adj2" fmla="val -26713"/>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Independentemente da combinação de cores, talvez seja interessante fazer uma proposta em que toda a área de “Gerenciamento do curso” venha em outra cor de fundo, para não “misturar” com o menu da própria disciplina.</a:t>
            </a:r>
            <a:endParaRPr lang="pt-BR" sz="1100" dirty="0">
              <a:solidFill>
                <a:schemeClr val="bg1"/>
              </a:solidFill>
            </a:endParaRPr>
          </a:p>
        </p:txBody>
      </p:sp>
    </p:spTree>
    <p:extLst>
      <p:ext uri="{BB962C8B-B14F-4D97-AF65-F5344CB8AC3E}">
        <p14:creationId xmlns:p14="http://schemas.microsoft.com/office/powerpoint/2010/main" val="1417491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79512" y="141021"/>
            <a:ext cx="7056784" cy="307777"/>
          </a:xfrm>
          <a:prstGeom prst="rect">
            <a:avLst/>
          </a:prstGeom>
        </p:spPr>
        <p:txBody>
          <a:bodyPr wrap="square">
            <a:spAutoFit/>
          </a:bodyPr>
          <a:lstStyle/>
          <a:p>
            <a:r>
              <a:rPr lang="pt-BR" sz="1400" dirty="0" smtClean="0"/>
              <a:t>\\servidor-82\TAI$\TAI\Rodrigo\_layoutBb\prints\template2014-cinza2Tom-vermelho</a:t>
            </a:r>
            <a:endParaRPr lang="pt-BR" sz="1400" dirty="0"/>
          </a:p>
        </p:txBody>
      </p:sp>
      <p:pic>
        <p:nvPicPr>
          <p:cNvPr id="6" name="Picture 2" descr="\\servidor-82\TAI$\TAI\Rodrigo\_layoutBb\prints\template2014-cinza2Tom-vermelho\login-v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9" y="944724"/>
            <a:ext cx="5040560" cy="4765620"/>
          </a:xfrm>
          <a:prstGeom prst="rect">
            <a:avLst/>
          </a:prstGeom>
          <a:noFill/>
          <a:extLst>
            <a:ext uri="{909E8E84-426E-40DD-AFC4-6F175D3DCCD1}">
              <a14:hiddenFill xmlns:a14="http://schemas.microsoft.com/office/drawing/2010/main">
                <a:solidFill>
                  <a:srgbClr val="FFFFFF"/>
                </a:solidFill>
              </a14:hiddenFill>
            </a:ext>
          </a:extLst>
        </p:spPr>
      </p:pic>
      <p:sp>
        <p:nvSpPr>
          <p:cNvPr id="4" name="Texto explicativo retangular 3"/>
          <p:cNvSpPr/>
          <p:nvPr/>
        </p:nvSpPr>
        <p:spPr>
          <a:xfrm>
            <a:off x="4932040" y="944724"/>
            <a:ext cx="3600400" cy="1980220"/>
          </a:xfrm>
          <a:prstGeom prst="wedgeRectCallout">
            <a:avLst>
              <a:gd name="adj1" fmla="val -54277"/>
              <a:gd name="adj2" fmla="val 3461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Na minha opinião, essa é a melhor das telas de </a:t>
            </a:r>
            <a:r>
              <a:rPr lang="pt-BR" sz="1100" dirty="0" err="1" smtClean="0">
                <a:solidFill>
                  <a:schemeClr val="bg1"/>
                </a:solidFill>
              </a:rPr>
              <a:t>login</a:t>
            </a:r>
            <a:r>
              <a:rPr lang="pt-BR" sz="1100" dirty="0" smtClean="0">
                <a:solidFill>
                  <a:schemeClr val="bg1"/>
                </a:solidFill>
              </a:rPr>
              <a:t>. Creio que esse fundo deva ser usado independentemente da combinação de cores escolhidas.</a:t>
            </a:r>
          </a:p>
          <a:p>
            <a:r>
              <a:rPr lang="pt-BR" sz="1100" dirty="0" smtClean="0">
                <a:solidFill>
                  <a:schemeClr val="bg1"/>
                </a:solidFill>
              </a:rPr>
              <a:t>Em relação ao logotipo da Blackboard, eu o tiraria ou deixaria em outra parte, de menos destaque.</a:t>
            </a:r>
          </a:p>
          <a:p>
            <a:r>
              <a:rPr lang="pt-BR" sz="1100" dirty="0" smtClean="0">
                <a:solidFill>
                  <a:schemeClr val="bg1"/>
                </a:solidFill>
              </a:rPr>
              <a:t>Também trocaria o título “Entrar no Blackboard” por algo do tipo “Acesso ao ambiente”.</a:t>
            </a:r>
            <a:endParaRPr lang="pt-BR" sz="1100" dirty="0">
              <a:solidFill>
                <a:schemeClr val="bg1"/>
              </a:solidFill>
            </a:endParaRPr>
          </a:p>
        </p:txBody>
      </p:sp>
    </p:spTree>
    <p:extLst>
      <p:ext uri="{BB962C8B-B14F-4D97-AF65-F5344CB8AC3E}">
        <p14:creationId xmlns:p14="http://schemas.microsoft.com/office/powerpoint/2010/main" val="798573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79512" y="141021"/>
            <a:ext cx="7056784" cy="307777"/>
          </a:xfrm>
          <a:prstGeom prst="rect">
            <a:avLst/>
          </a:prstGeom>
        </p:spPr>
        <p:txBody>
          <a:bodyPr wrap="square">
            <a:spAutoFit/>
          </a:bodyPr>
          <a:lstStyle/>
          <a:p>
            <a:r>
              <a:rPr lang="pt-BR" sz="1400" dirty="0" smtClean="0"/>
              <a:t>\\servidor-82\TAI$\TAI\Rodrigo\_layoutBb\prints\template2014-cinza2Tom-vermelho</a:t>
            </a:r>
            <a:endParaRPr lang="pt-BR" sz="1400" dirty="0"/>
          </a:p>
        </p:txBody>
      </p:sp>
      <p:pic>
        <p:nvPicPr>
          <p:cNvPr id="8" name="Picture 3" descr="\\servidor-82\TAI$\TAI\Rodrigo\_layoutBb\prints\template2014-cinza2Tom-vermelho\home-v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37" y="919580"/>
            <a:ext cx="5319346" cy="5029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o explicativo retangular 9"/>
          <p:cNvSpPr/>
          <p:nvPr/>
        </p:nvSpPr>
        <p:spPr>
          <a:xfrm>
            <a:off x="5364088" y="2996952"/>
            <a:ext cx="1800200" cy="864096"/>
          </a:xfrm>
          <a:prstGeom prst="wedgeRectCallout">
            <a:avLst>
              <a:gd name="adj1" fmla="val -64436"/>
              <a:gd name="adj2" fmla="val 1051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Sugiro não usar fundo vermelho nos títulos dos módulos, pois está pesando muito.</a:t>
            </a:r>
            <a:endParaRPr lang="pt-BR" sz="1100" dirty="0">
              <a:solidFill>
                <a:schemeClr val="bg1"/>
              </a:solidFill>
            </a:endParaRPr>
          </a:p>
        </p:txBody>
      </p:sp>
      <p:sp>
        <p:nvSpPr>
          <p:cNvPr id="12" name="Texto explicativo retangular 11"/>
          <p:cNvSpPr/>
          <p:nvPr/>
        </p:nvSpPr>
        <p:spPr>
          <a:xfrm>
            <a:off x="5868144" y="1196752"/>
            <a:ext cx="1800200" cy="864096"/>
          </a:xfrm>
          <a:prstGeom prst="wedgeRectCallout">
            <a:avLst>
              <a:gd name="adj1" fmla="val -64436"/>
              <a:gd name="adj2" fmla="val 1051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Gosto do fundo cinza.</a:t>
            </a:r>
            <a:endParaRPr lang="pt-BR" sz="1100" dirty="0">
              <a:solidFill>
                <a:schemeClr val="bg1"/>
              </a:solidFill>
            </a:endParaRPr>
          </a:p>
        </p:txBody>
      </p:sp>
    </p:spTree>
    <p:extLst>
      <p:ext uri="{BB962C8B-B14F-4D97-AF65-F5344CB8AC3E}">
        <p14:creationId xmlns:p14="http://schemas.microsoft.com/office/powerpoint/2010/main" val="305625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servidor-82\TAI$\TAI\Rodrigo\_layoutBb\prints\template2014-cinza2Tom-vermelho\paletaMenu&amp;colecaoDados-v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67" y="864152"/>
            <a:ext cx="6674400" cy="4495327"/>
          </a:xfrm>
          <a:prstGeom prst="rect">
            <a:avLst/>
          </a:prstGeom>
          <a:noFill/>
          <a:extLst>
            <a:ext uri="{909E8E84-426E-40DD-AFC4-6F175D3DCCD1}">
              <a14:hiddenFill xmlns:a14="http://schemas.microsoft.com/office/drawing/2010/main">
                <a:solidFill>
                  <a:srgbClr val="FFFFFF"/>
                </a:solidFill>
              </a14:hiddenFill>
            </a:ext>
          </a:extLst>
        </p:spPr>
      </p:pic>
      <p:sp>
        <p:nvSpPr>
          <p:cNvPr id="4" name="Texto explicativo retangular 3"/>
          <p:cNvSpPr/>
          <p:nvPr/>
        </p:nvSpPr>
        <p:spPr>
          <a:xfrm>
            <a:off x="6660232" y="4869160"/>
            <a:ext cx="1800200" cy="864096"/>
          </a:xfrm>
          <a:prstGeom prst="wedgeRectCallout">
            <a:avLst>
              <a:gd name="adj1" fmla="val -64436"/>
              <a:gd name="adj2" fmla="val -4980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Gosto do fundo cinza.</a:t>
            </a:r>
            <a:endParaRPr lang="pt-BR" sz="1100" dirty="0">
              <a:solidFill>
                <a:schemeClr val="bg1"/>
              </a:solidFill>
            </a:endParaRPr>
          </a:p>
        </p:txBody>
      </p:sp>
      <p:sp>
        <p:nvSpPr>
          <p:cNvPr id="5" name="Retângulo 4"/>
          <p:cNvSpPr/>
          <p:nvPr/>
        </p:nvSpPr>
        <p:spPr>
          <a:xfrm>
            <a:off x="179512" y="141021"/>
            <a:ext cx="7056784" cy="307777"/>
          </a:xfrm>
          <a:prstGeom prst="rect">
            <a:avLst/>
          </a:prstGeom>
        </p:spPr>
        <p:txBody>
          <a:bodyPr wrap="square">
            <a:spAutoFit/>
          </a:bodyPr>
          <a:lstStyle/>
          <a:p>
            <a:r>
              <a:rPr lang="pt-BR" sz="1400" dirty="0" smtClean="0"/>
              <a:t>\\servidor-82\TAI$\TAI\Rodrigo\_layoutBb\prints\template2014-cinza2Tom-vermelho</a:t>
            </a:r>
            <a:endParaRPr lang="pt-BR" sz="1400" dirty="0"/>
          </a:p>
        </p:txBody>
      </p:sp>
      <p:sp>
        <p:nvSpPr>
          <p:cNvPr id="2" name="Retângulo 1"/>
          <p:cNvSpPr/>
          <p:nvPr/>
        </p:nvSpPr>
        <p:spPr>
          <a:xfrm>
            <a:off x="341149" y="1817392"/>
            <a:ext cx="1062499"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341148" y="3113536"/>
            <a:ext cx="1062499"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exto explicativo retangular 6"/>
          <p:cNvSpPr/>
          <p:nvPr/>
        </p:nvSpPr>
        <p:spPr>
          <a:xfrm>
            <a:off x="1691680" y="1673376"/>
            <a:ext cx="2232248" cy="1539600"/>
          </a:xfrm>
          <a:prstGeom prst="wedgeRectCallout">
            <a:avLst>
              <a:gd name="adj1" fmla="val -61159"/>
              <a:gd name="adj2" fmla="val -26713"/>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Independentemente da combinação de cores, acho que as áreas indicadas deveriam vir em destaque (fundo de outra cor), pois elas são os “cabeçalhos” dos links que vêm abaixo e, por isso, devem ser “isoladas” dos demais itens.</a:t>
            </a:r>
            <a:endParaRPr lang="pt-BR" sz="1100" dirty="0">
              <a:solidFill>
                <a:schemeClr val="bg1"/>
              </a:solidFill>
            </a:endParaRPr>
          </a:p>
        </p:txBody>
      </p:sp>
      <p:sp>
        <p:nvSpPr>
          <p:cNvPr id="10" name="Retângulo 9"/>
          <p:cNvSpPr/>
          <p:nvPr/>
        </p:nvSpPr>
        <p:spPr>
          <a:xfrm>
            <a:off x="341147" y="3113536"/>
            <a:ext cx="1062499"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286282" y="3068960"/>
            <a:ext cx="1189374" cy="18722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exto explicativo retangular 11"/>
          <p:cNvSpPr/>
          <p:nvPr/>
        </p:nvSpPr>
        <p:spPr>
          <a:xfrm>
            <a:off x="1663128" y="3861048"/>
            <a:ext cx="2232248" cy="1539600"/>
          </a:xfrm>
          <a:prstGeom prst="wedgeRectCallout">
            <a:avLst>
              <a:gd name="adj1" fmla="val -61159"/>
              <a:gd name="adj2" fmla="val -26713"/>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Independentemente da combinação de cores, talvez seja interessante fazer uma proposta em que toda a área de “Gerenciamento do curso” venha em outra cor de fundo, para não “misturar” com o menu da própria disciplina.</a:t>
            </a:r>
            <a:endParaRPr lang="pt-BR" sz="1100" dirty="0">
              <a:solidFill>
                <a:schemeClr val="bg1"/>
              </a:solidFill>
            </a:endParaRPr>
          </a:p>
        </p:txBody>
      </p:sp>
    </p:spTree>
    <p:extLst>
      <p:ext uri="{BB962C8B-B14F-4D97-AF65-F5344CB8AC3E}">
        <p14:creationId xmlns:p14="http://schemas.microsoft.com/office/powerpoint/2010/main" val="306200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79512" y="141021"/>
            <a:ext cx="7056784" cy="307777"/>
          </a:xfrm>
          <a:prstGeom prst="rect">
            <a:avLst/>
          </a:prstGeom>
        </p:spPr>
        <p:txBody>
          <a:bodyPr wrap="square">
            <a:spAutoFit/>
          </a:bodyPr>
          <a:lstStyle/>
          <a:p>
            <a:r>
              <a:rPr lang="pt-BR" sz="1400" dirty="0" smtClean="0"/>
              <a:t>\\servidor-82\TAI$\TAI\Rodrigo\_layoutBb\prints\template2014-cinza2Tom-vermelho</a:t>
            </a:r>
            <a:endParaRPr lang="pt-BR" sz="1400" dirty="0"/>
          </a:p>
        </p:txBody>
      </p:sp>
      <p:pic>
        <p:nvPicPr>
          <p:cNvPr id="6146" name="Picture 2" descr="\\servidor-82\TAI$\TAI\Rodrigo\_layoutBb\prints\template2014-cinza2Tom-vermelho\listas-v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36712"/>
            <a:ext cx="6264696" cy="4684906"/>
          </a:xfrm>
          <a:prstGeom prst="rect">
            <a:avLst/>
          </a:prstGeom>
          <a:noFill/>
          <a:extLst>
            <a:ext uri="{909E8E84-426E-40DD-AFC4-6F175D3DCCD1}">
              <a14:hiddenFill xmlns:a14="http://schemas.microsoft.com/office/drawing/2010/main">
                <a:solidFill>
                  <a:srgbClr val="FFFFFF"/>
                </a:solidFill>
              </a14:hiddenFill>
            </a:ext>
          </a:extLst>
        </p:spPr>
      </p:pic>
      <p:sp>
        <p:nvSpPr>
          <p:cNvPr id="4" name="Texto explicativo retangular 3"/>
          <p:cNvSpPr/>
          <p:nvPr/>
        </p:nvSpPr>
        <p:spPr>
          <a:xfrm>
            <a:off x="6515048" y="1412776"/>
            <a:ext cx="1800200" cy="1512168"/>
          </a:xfrm>
          <a:prstGeom prst="wedgeRectCallout">
            <a:avLst>
              <a:gd name="adj1" fmla="val -77135"/>
              <a:gd name="adj2" fmla="val -3166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Para a proposta em tons de vermelho, achei que não ficou bom o verde como cor de contraste, pois ele não aparece em nenhum outro lugar.</a:t>
            </a:r>
            <a:endParaRPr lang="pt-BR" sz="1100" dirty="0">
              <a:solidFill>
                <a:schemeClr val="bg1"/>
              </a:solidFill>
            </a:endParaRPr>
          </a:p>
        </p:txBody>
      </p:sp>
    </p:spTree>
    <p:extLst>
      <p:ext uri="{BB962C8B-B14F-4D97-AF65-F5344CB8AC3E}">
        <p14:creationId xmlns:p14="http://schemas.microsoft.com/office/powerpoint/2010/main" val="2975782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servidor-82\TAI$\TAI\Rodrigo\_layoutBb\prints\template2014-cinza-verde-roxo\login-v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375" y="944723"/>
            <a:ext cx="4408781" cy="4168303"/>
          </a:xfrm>
          <a:prstGeom prst="rect">
            <a:avLst/>
          </a:prstGeom>
          <a:noFill/>
          <a:extLst>
            <a:ext uri="{909E8E84-426E-40DD-AFC4-6F175D3DCCD1}">
              <a14:hiddenFill xmlns:a14="http://schemas.microsoft.com/office/drawing/2010/main">
                <a:solidFill>
                  <a:srgbClr val="FFFFFF"/>
                </a:solidFill>
              </a14:hiddenFill>
            </a:ext>
          </a:extLst>
        </p:spPr>
      </p:pic>
      <p:sp>
        <p:nvSpPr>
          <p:cNvPr id="4" name="Texto explicativo retangular 3"/>
          <p:cNvSpPr/>
          <p:nvPr/>
        </p:nvSpPr>
        <p:spPr>
          <a:xfrm>
            <a:off x="4211960" y="977899"/>
            <a:ext cx="3600400" cy="1980220"/>
          </a:xfrm>
          <a:prstGeom prst="wedgeRectCallout">
            <a:avLst>
              <a:gd name="adj1" fmla="val -58087"/>
              <a:gd name="adj2" fmla="val 2722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Gosto desse layout para a tela de </a:t>
            </a:r>
            <a:r>
              <a:rPr lang="pt-BR" sz="1100" dirty="0" err="1" smtClean="0">
                <a:solidFill>
                  <a:schemeClr val="bg1"/>
                </a:solidFill>
              </a:rPr>
              <a:t>login</a:t>
            </a:r>
            <a:r>
              <a:rPr lang="pt-BR" sz="1100" dirty="0" smtClean="0">
                <a:solidFill>
                  <a:schemeClr val="bg1"/>
                </a:solidFill>
              </a:rPr>
              <a:t>, mas o fundo do formulário deveria ser mais claro para dar contraste com o fundo (ou branco ou cinza clarinho).</a:t>
            </a:r>
          </a:p>
          <a:p>
            <a:r>
              <a:rPr lang="pt-BR" sz="1100" dirty="0" smtClean="0">
                <a:solidFill>
                  <a:schemeClr val="bg1"/>
                </a:solidFill>
              </a:rPr>
              <a:t>No geral, não gostei do tom de verde dessa proposta, pois e está muito escuro.</a:t>
            </a:r>
          </a:p>
          <a:p>
            <a:r>
              <a:rPr lang="pt-BR" sz="1100" dirty="0" smtClean="0">
                <a:solidFill>
                  <a:schemeClr val="bg1"/>
                </a:solidFill>
              </a:rPr>
              <a:t>Também trocaria o título “Entrar no Blackboard” por algo do tipo “Acesso ao ambiente”.</a:t>
            </a:r>
          </a:p>
        </p:txBody>
      </p:sp>
      <p:sp>
        <p:nvSpPr>
          <p:cNvPr id="5" name="Retângulo 4"/>
          <p:cNvSpPr/>
          <p:nvPr/>
        </p:nvSpPr>
        <p:spPr>
          <a:xfrm>
            <a:off x="179512" y="141021"/>
            <a:ext cx="7056784" cy="307777"/>
          </a:xfrm>
          <a:prstGeom prst="rect">
            <a:avLst/>
          </a:prstGeom>
        </p:spPr>
        <p:txBody>
          <a:bodyPr wrap="square">
            <a:spAutoFit/>
          </a:bodyPr>
          <a:lstStyle/>
          <a:p>
            <a:r>
              <a:rPr lang="pt-BR" sz="1400" dirty="0" smtClean="0"/>
              <a:t>\\servidor-82\TAI$\TAI\Rodrigo\_layoutBb\prints\template2014-cinza-verde-roxo</a:t>
            </a:r>
            <a:endParaRPr lang="pt-BR" sz="1400" dirty="0"/>
          </a:p>
        </p:txBody>
      </p:sp>
    </p:spTree>
    <p:extLst>
      <p:ext uri="{BB962C8B-B14F-4D97-AF65-F5344CB8AC3E}">
        <p14:creationId xmlns:p14="http://schemas.microsoft.com/office/powerpoint/2010/main" val="222379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servidor-82\TAI$\TAI\Rodrigo\_layoutBb\prints\template2014-cinza-verde-roxo\home-v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56" y="920080"/>
            <a:ext cx="5319347" cy="5029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o explicativo retangular 3"/>
          <p:cNvSpPr/>
          <p:nvPr/>
        </p:nvSpPr>
        <p:spPr>
          <a:xfrm>
            <a:off x="5868144" y="1196752"/>
            <a:ext cx="1800200" cy="864096"/>
          </a:xfrm>
          <a:prstGeom prst="wedgeRectCallout">
            <a:avLst>
              <a:gd name="adj1" fmla="val -64436"/>
              <a:gd name="adj2" fmla="val 1051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Independentemente da combinação de cores, deixaria o fundo sempre em tons de cinza.</a:t>
            </a:r>
            <a:endParaRPr lang="pt-BR" sz="1100" dirty="0">
              <a:solidFill>
                <a:schemeClr val="bg1"/>
              </a:solidFill>
            </a:endParaRPr>
          </a:p>
        </p:txBody>
      </p:sp>
      <p:sp>
        <p:nvSpPr>
          <p:cNvPr id="5" name="Retângulo 4"/>
          <p:cNvSpPr/>
          <p:nvPr/>
        </p:nvSpPr>
        <p:spPr>
          <a:xfrm>
            <a:off x="179512" y="141021"/>
            <a:ext cx="7056784" cy="307777"/>
          </a:xfrm>
          <a:prstGeom prst="rect">
            <a:avLst/>
          </a:prstGeom>
        </p:spPr>
        <p:txBody>
          <a:bodyPr wrap="square">
            <a:spAutoFit/>
          </a:bodyPr>
          <a:lstStyle/>
          <a:p>
            <a:r>
              <a:rPr lang="pt-BR" sz="1400" dirty="0" smtClean="0"/>
              <a:t>\\servidor-82\TAI$\TAI\Rodrigo\_layoutBb\prints\template2014-cinza-verde-roxo</a:t>
            </a:r>
            <a:endParaRPr lang="pt-BR" sz="1400" dirty="0"/>
          </a:p>
        </p:txBody>
      </p:sp>
      <p:sp>
        <p:nvSpPr>
          <p:cNvPr id="8" name="Texto explicativo retangular 7"/>
          <p:cNvSpPr/>
          <p:nvPr/>
        </p:nvSpPr>
        <p:spPr>
          <a:xfrm>
            <a:off x="4211960" y="2780928"/>
            <a:ext cx="2160240" cy="1512168"/>
          </a:xfrm>
          <a:prstGeom prst="wedgeRectCallout">
            <a:avLst>
              <a:gd name="adj1" fmla="val -70362"/>
              <a:gd name="adj2" fmla="val 598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dirty="0" smtClean="0">
                <a:solidFill>
                  <a:schemeClr val="bg1"/>
                </a:solidFill>
              </a:rPr>
              <a:t>Gosto do formato dos títulos dos módulos, mas esse tom de verde não ficou bom. O cinza também não dá contraste com a imagem de fundo. Precisaria ser branco ou um cinza bem mais claro.</a:t>
            </a:r>
            <a:endParaRPr lang="pt-BR" sz="1100" dirty="0">
              <a:solidFill>
                <a:schemeClr val="bg1"/>
              </a:solidFill>
            </a:endParaRPr>
          </a:p>
        </p:txBody>
      </p:sp>
    </p:spTree>
    <p:extLst>
      <p:ext uri="{BB962C8B-B14F-4D97-AF65-F5344CB8AC3E}">
        <p14:creationId xmlns:p14="http://schemas.microsoft.com/office/powerpoint/2010/main" val="2236068776"/>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684</Words>
  <Application>Microsoft Office PowerPoint</Application>
  <PresentationFormat>Apresentação na tela (4:3)</PresentationFormat>
  <Paragraphs>35</Paragraphs>
  <Slides>10</Slides>
  <Notes>0</Notes>
  <HiddenSlides>0</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Insper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Insper</dc:creator>
  <cp:lastModifiedBy>Insper</cp:lastModifiedBy>
  <cp:revision>4</cp:revision>
  <dcterms:created xsi:type="dcterms:W3CDTF">2014-05-26T12:21:02Z</dcterms:created>
  <dcterms:modified xsi:type="dcterms:W3CDTF">2014-05-26T12:51:08Z</dcterms:modified>
</cp:coreProperties>
</file>