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C593B3-A73F-4E07-A224-5ECE922D63C0}">
  <a:tblStyle styleId="{04C593B3-A73F-4E07-A224-5ECE922D63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43D51A8-673B-4784-BAE3-3307119B8E2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5.xml"/><Relationship Id="rId22" Type="http://schemas.openxmlformats.org/officeDocument/2006/relationships/font" Target="fonts/Merriweather-boldItalic.fntdata"/><Relationship Id="rId10" Type="http://schemas.openxmlformats.org/officeDocument/2006/relationships/slide" Target="slides/slide4.xml"/><Relationship Id="rId21"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Merriweather-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5560bae7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5560bae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560bae7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560bae7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5560bae7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5560bae7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5560bae7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5560bae7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5560bae7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5560bae7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5560bae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5560bae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5560bae7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5560bae7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hyperlink" Target="https://www.kaggle.com/jinxzed/londonairb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6129"/>
              <a:buFont typeface="Arial"/>
              <a:buNone/>
            </a:pPr>
            <a:r>
              <a:rPr b="1" lang="en" sz="3100">
                <a:solidFill>
                  <a:srgbClr val="123654"/>
                </a:solidFill>
                <a:latin typeface="Arial"/>
                <a:ea typeface="Arial"/>
                <a:cs typeface="Arial"/>
                <a:sym typeface="Arial"/>
              </a:rPr>
              <a:t>London Airbnb Listing Price Prediction</a:t>
            </a:r>
            <a:endParaRPr b="1" sz="3100">
              <a:solidFill>
                <a:srgbClr val="123654"/>
              </a:solidFill>
              <a:latin typeface="Arial"/>
              <a:ea typeface="Arial"/>
              <a:cs typeface="Arial"/>
              <a:sym typeface="Arial"/>
            </a:endParaRPr>
          </a:p>
          <a:p>
            <a:pPr indent="0" lvl="0" marL="0" rtl="0" algn="l">
              <a:spcBef>
                <a:spcPts val="0"/>
              </a:spcBef>
              <a:spcAft>
                <a:spcPts val="0"/>
              </a:spcAft>
              <a:buClr>
                <a:srgbClr val="000000"/>
              </a:buClr>
              <a:buSzPct val="180000"/>
              <a:buFont typeface="Arial"/>
              <a:buNone/>
            </a:pPr>
            <a:r>
              <a:t/>
            </a:r>
            <a:endParaRPr b="1" sz="2000">
              <a:solidFill>
                <a:srgbClr val="123654"/>
              </a:solidFill>
              <a:latin typeface="Arial"/>
              <a:ea typeface="Arial"/>
              <a:cs typeface="Arial"/>
              <a:sym typeface="Arial"/>
            </a:endParaRPr>
          </a:p>
          <a:p>
            <a:pPr indent="0" lvl="0" marL="0" rtl="0" algn="l">
              <a:spcBef>
                <a:spcPts val="0"/>
              </a:spcBef>
              <a:spcAft>
                <a:spcPts val="0"/>
              </a:spcAft>
              <a:buClr>
                <a:srgbClr val="000000"/>
              </a:buClr>
              <a:buSzPct val="180000"/>
              <a:buFont typeface="Arial"/>
              <a:buNone/>
            </a:pPr>
            <a:r>
              <a:t/>
            </a:r>
            <a:endParaRPr b="1" sz="2000">
              <a:solidFill>
                <a:srgbClr val="123654"/>
              </a:solidFill>
              <a:latin typeface="Arial"/>
              <a:ea typeface="Arial"/>
              <a:cs typeface="Arial"/>
              <a:sym typeface="Arial"/>
            </a:endParaRPr>
          </a:p>
          <a:p>
            <a:pPr indent="0" lvl="0" marL="0" rtl="0" algn="l">
              <a:spcBef>
                <a:spcPts val="0"/>
              </a:spcBef>
              <a:spcAft>
                <a:spcPts val="0"/>
              </a:spcAft>
              <a:buClr>
                <a:srgbClr val="000000"/>
              </a:buClr>
              <a:buSzPct val="135849"/>
              <a:buFont typeface="Arial"/>
              <a:buNone/>
            </a:pPr>
            <a:r>
              <a:rPr b="1" lang="en" sz="2650">
                <a:solidFill>
                  <a:srgbClr val="123654"/>
                </a:solidFill>
                <a:latin typeface="Arial"/>
                <a:ea typeface="Arial"/>
                <a:cs typeface="Arial"/>
                <a:sym typeface="Arial"/>
              </a:rPr>
              <a:t>STA 9890, Statistical Learning for Data Mining</a:t>
            </a:r>
            <a:endParaRPr b="1" sz="2650">
              <a:solidFill>
                <a:srgbClr val="123654"/>
              </a:solidFill>
              <a:latin typeface="Arial"/>
              <a:ea typeface="Arial"/>
              <a:cs typeface="Arial"/>
              <a:sym typeface="Arial"/>
            </a:endParaRPr>
          </a:p>
          <a:p>
            <a:pPr indent="0" lvl="0" marL="0" rtl="0" algn="l">
              <a:spcBef>
                <a:spcPts val="0"/>
              </a:spcBef>
              <a:spcAft>
                <a:spcPts val="0"/>
              </a:spcAft>
              <a:buClr>
                <a:srgbClr val="000000"/>
              </a:buClr>
              <a:buSzPct val="135849"/>
              <a:buFont typeface="Arial"/>
              <a:buNone/>
            </a:pPr>
            <a:r>
              <a:rPr b="1" lang="en" sz="2650">
                <a:solidFill>
                  <a:srgbClr val="123654"/>
                </a:solidFill>
                <a:latin typeface="Arial"/>
                <a:ea typeface="Arial"/>
                <a:cs typeface="Arial"/>
                <a:sym typeface="Arial"/>
              </a:rPr>
              <a:t>Spring 2021</a:t>
            </a:r>
            <a:endParaRPr sz="2650"/>
          </a:p>
        </p:txBody>
      </p:sp>
      <p:sp>
        <p:nvSpPr>
          <p:cNvPr id="65" name="Google Shape;65;p13"/>
          <p:cNvSpPr txBox="1"/>
          <p:nvPr>
            <p:ph idx="1" type="subTitle"/>
          </p:nvPr>
        </p:nvSpPr>
        <p:spPr>
          <a:xfrm>
            <a:off x="311700" y="2743304"/>
            <a:ext cx="2895600" cy="11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u="sng"/>
              <a:t>Group 8</a:t>
            </a:r>
            <a:endParaRPr sz="2000" u="sng"/>
          </a:p>
          <a:p>
            <a:pPr indent="0" lvl="0" marL="0" rtl="0" algn="l">
              <a:spcBef>
                <a:spcPts val="0"/>
              </a:spcBef>
              <a:spcAft>
                <a:spcPts val="0"/>
              </a:spcAft>
              <a:buNone/>
            </a:pPr>
            <a:r>
              <a:rPr lang="en" sz="2000"/>
              <a:t>Patrick Parham</a:t>
            </a:r>
            <a:endParaRPr sz="2000"/>
          </a:p>
          <a:p>
            <a:pPr indent="0" lvl="0" marL="0" rtl="0" algn="l">
              <a:spcBef>
                <a:spcPts val="0"/>
              </a:spcBef>
              <a:spcAft>
                <a:spcPts val="0"/>
              </a:spcAft>
              <a:buClr>
                <a:srgbClr val="000000"/>
              </a:buClr>
              <a:buSzPts val="1600"/>
              <a:buFont typeface="Arial"/>
              <a:buNone/>
            </a:pPr>
            <a:r>
              <a:rPr lang="en" sz="2000"/>
              <a:t>Florend Xhani</a:t>
            </a:r>
            <a:endParaRPr sz="2000"/>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pic>
        <p:nvPicPr>
          <p:cNvPr id="71" name="Google Shape;71;p14"/>
          <p:cNvPicPr preferRelativeResize="0"/>
          <p:nvPr/>
        </p:nvPicPr>
        <p:blipFill>
          <a:blip r:embed="rId3">
            <a:alphaModFix/>
          </a:blip>
          <a:stretch>
            <a:fillRect/>
          </a:stretch>
        </p:blipFill>
        <p:spPr>
          <a:xfrm>
            <a:off x="6393250" y="1306100"/>
            <a:ext cx="2750749" cy="1932533"/>
          </a:xfrm>
          <a:prstGeom prst="rect">
            <a:avLst/>
          </a:prstGeom>
          <a:noFill/>
          <a:ln>
            <a:noFill/>
          </a:ln>
        </p:spPr>
      </p:pic>
      <p:pic>
        <p:nvPicPr>
          <p:cNvPr id="72" name="Google Shape;72;p14"/>
          <p:cNvPicPr preferRelativeResize="0"/>
          <p:nvPr/>
        </p:nvPicPr>
        <p:blipFill>
          <a:blip r:embed="rId4">
            <a:alphaModFix/>
          </a:blip>
          <a:stretch>
            <a:fillRect/>
          </a:stretch>
        </p:blipFill>
        <p:spPr>
          <a:xfrm>
            <a:off x="6432600" y="3238625"/>
            <a:ext cx="2711399" cy="1904877"/>
          </a:xfrm>
          <a:prstGeom prst="rect">
            <a:avLst/>
          </a:prstGeom>
          <a:noFill/>
          <a:ln>
            <a:noFill/>
          </a:ln>
        </p:spPr>
      </p:pic>
      <p:sp>
        <p:nvSpPr>
          <p:cNvPr id="73" name="Google Shape;73;p14"/>
          <p:cNvSpPr txBox="1"/>
          <p:nvPr/>
        </p:nvSpPr>
        <p:spPr>
          <a:xfrm>
            <a:off x="172825" y="1406175"/>
            <a:ext cx="6220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Roboto"/>
                <a:ea typeface="Roboto"/>
                <a:cs typeface="Roboto"/>
                <a:sym typeface="Roboto"/>
              </a:rPr>
              <a:t>Overview</a:t>
            </a:r>
            <a:endParaRPr sz="1000" u="sng">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Based on Airbnb’s popularity</a:t>
            </a:r>
            <a:r>
              <a:rPr lang="en" sz="1000">
                <a:latin typeface="Roboto"/>
                <a:ea typeface="Roboto"/>
                <a:cs typeface="Roboto"/>
                <a:sym typeface="Roboto"/>
              </a:rPr>
              <a:t>, one might be interested to know </a:t>
            </a:r>
            <a:r>
              <a:rPr lang="en" sz="1000">
                <a:latin typeface="Roboto"/>
                <a:ea typeface="Roboto"/>
                <a:cs typeface="Roboto"/>
                <a:sym typeface="Roboto"/>
              </a:rPr>
              <a:t>what is driving the typical nightly </a:t>
            </a:r>
            <a:r>
              <a:rPr lang="en" sz="1000">
                <a:latin typeface="Roboto"/>
                <a:ea typeface="Roboto"/>
                <a:cs typeface="Roboto"/>
                <a:sym typeface="Roboto"/>
              </a:rPr>
              <a:t>price point</a:t>
            </a:r>
            <a:r>
              <a:rPr lang="en" sz="1000">
                <a:latin typeface="Roboto"/>
                <a:ea typeface="Roboto"/>
                <a:cs typeface="Roboto"/>
                <a:sym typeface="Roboto"/>
              </a:rPr>
              <a:t> for a unit listing. By looking at </a:t>
            </a:r>
            <a:r>
              <a:rPr lang="en" sz="1000">
                <a:latin typeface="Roboto"/>
                <a:ea typeface="Roboto"/>
                <a:cs typeface="Roboto"/>
                <a:sym typeface="Roboto"/>
              </a:rPr>
              <a:t>features advertised, we can understand how units are priced and (1) if as hosts we are correctly pricing a unit; (2) as patrons if we are overpaying; or (3) as casual observers if we understand the phenomenon. The aim of this exercise is to predict the price per night of Airbnb units using various methods and comparing the performance of the methods used for prediction.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u="sng">
                <a:latin typeface="Roboto"/>
                <a:ea typeface="Roboto"/>
                <a:cs typeface="Roboto"/>
                <a:sym typeface="Roboto"/>
              </a:rPr>
              <a:t>About the Dataset:</a:t>
            </a:r>
            <a:endParaRPr sz="1000" u="sng">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There are 43 features which are the explanatory variables and one response variable. Each feature represents an attribute of a listing scraped from the listing instance page (Ex.: # Bedrooms, Host Ratings, Room Type, etc). The data is limited to listings in the city of London. </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u="sng">
                <a:latin typeface="Roboto"/>
                <a:ea typeface="Roboto"/>
                <a:cs typeface="Roboto"/>
                <a:sym typeface="Roboto"/>
              </a:rPr>
              <a:t>Post-Cleaning Instances and Variables</a:t>
            </a:r>
            <a:endParaRPr sz="1000" u="sng">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n</a:t>
            </a:r>
            <a:r>
              <a:rPr lang="en" sz="1000">
                <a:latin typeface="Roboto"/>
                <a:ea typeface="Roboto"/>
                <a:cs typeface="Roboto"/>
                <a:sym typeface="Roboto"/>
              </a:rPr>
              <a:t> = 36,785</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p</a:t>
            </a:r>
            <a:r>
              <a:rPr lang="en" sz="1000">
                <a:latin typeface="Roboto"/>
                <a:ea typeface="Roboto"/>
                <a:cs typeface="Roboto"/>
                <a:sym typeface="Roboto"/>
              </a:rPr>
              <a:t> = 44 (Numerical: 25, Categorical: 19)</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u="sng">
                <a:latin typeface="Roboto"/>
                <a:ea typeface="Roboto"/>
                <a:cs typeface="Roboto"/>
                <a:sym typeface="Roboto"/>
              </a:rPr>
              <a:t>Outcome</a:t>
            </a:r>
            <a:endParaRPr sz="1000" u="sng">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Listing Price for a Single Night (Mean: $161)</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The dataset and more information on the predictors can be found at:</a:t>
            </a:r>
            <a:endParaRPr sz="1000">
              <a:latin typeface="Roboto"/>
              <a:ea typeface="Roboto"/>
              <a:cs typeface="Roboto"/>
              <a:sym typeface="Roboto"/>
            </a:endParaRPr>
          </a:p>
          <a:p>
            <a:pPr indent="0" lvl="0" marL="0" rtl="0" algn="l">
              <a:spcBef>
                <a:spcPts val="0"/>
              </a:spcBef>
              <a:spcAft>
                <a:spcPts val="0"/>
              </a:spcAft>
              <a:buNone/>
            </a:pPr>
            <a:r>
              <a:rPr lang="en" sz="1000" u="sng">
                <a:solidFill>
                  <a:schemeClr val="hlink"/>
                </a:solidFill>
                <a:latin typeface="Roboto"/>
                <a:ea typeface="Roboto"/>
                <a:cs typeface="Roboto"/>
                <a:sym typeface="Roboto"/>
                <a:hlinkClick r:id="rId5"/>
              </a:rPr>
              <a:t>https://www.kaggle.com/jinxzed/londonairbnb</a:t>
            </a:r>
            <a:endParaRPr sz="10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R-Squared by Split and Model</a:t>
            </a:r>
            <a:endParaRPr/>
          </a:p>
        </p:txBody>
      </p:sp>
      <p:sp>
        <p:nvSpPr>
          <p:cNvPr id="79" name="Google Shape;79;p15"/>
          <p:cNvSpPr txBox="1"/>
          <p:nvPr/>
        </p:nvSpPr>
        <p:spPr>
          <a:xfrm>
            <a:off x="47125" y="4777125"/>
            <a:ext cx="56064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800">
                <a:latin typeface="Roboto"/>
                <a:ea typeface="Roboto"/>
                <a:cs typeface="Roboto"/>
                <a:sym typeface="Roboto"/>
              </a:rPr>
              <a:t>*Data: Split 80% Train/20% Test for 100 Samples</a:t>
            </a:r>
            <a:endParaRPr b="0" i="0" sz="800" u="none" cap="none" strike="noStrike">
              <a:solidFill>
                <a:srgbClr val="000000"/>
              </a:solidFill>
              <a:latin typeface="Roboto"/>
              <a:ea typeface="Roboto"/>
              <a:cs typeface="Roboto"/>
              <a:sym typeface="Roboto"/>
            </a:endParaRPr>
          </a:p>
        </p:txBody>
      </p:sp>
      <p:pic>
        <p:nvPicPr>
          <p:cNvPr id="80" name="Google Shape;80;p15"/>
          <p:cNvPicPr preferRelativeResize="0"/>
          <p:nvPr/>
        </p:nvPicPr>
        <p:blipFill>
          <a:blip r:embed="rId3">
            <a:alphaModFix/>
          </a:blip>
          <a:stretch>
            <a:fillRect/>
          </a:stretch>
        </p:blipFill>
        <p:spPr>
          <a:xfrm>
            <a:off x="2898950" y="1357300"/>
            <a:ext cx="6174150" cy="3049197"/>
          </a:xfrm>
          <a:prstGeom prst="rect">
            <a:avLst/>
          </a:prstGeom>
          <a:noFill/>
          <a:ln>
            <a:noFill/>
          </a:ln>
        </p:spPr>
      </p:pic>
      <p:graphicFrame>
        <p:nvGraphicFramePr>
          <p:cNvPr id="81" name="Google Shape;81;p15"/>
          <p:cNvGraphicFramePr/>
          <p:nvPr/>
        </p:nvGraphicFramePr>
        <p:xfrm>
          <a:off x="311725" y="1357300"/>
          <a:ext cx="3000000" cy="3000000"/>
        </p:xfrm>
        <a:graphic>
          <a:graphicData uri="http://schemas.openxmlformats.org/drawingml/2006/table">
            <a:tbl>
              <a:tblPr>
                <a:noFill/>
                <a:tableStyleId>{04C593B3-A73F-4E07-A224-5ECE922D63C0}</a:tableStyleId>
              </a:tblPr>
              <a:tblGrid>
                <a:gridCol w="811100"/>
                <a:gridCol w="811100"/>
                <a:gridCol w="811100"/>
              </a:tblGrid>
              <a:tr h="242375">
                <a:tc gridSpan="3">
                  <a:txBody>
                    <a:bodyPr/>
                    <a:lstStyle/>
                    <a:p>
                      <a:pPr indent="0" lvl="0" marL="0" rtl="0" algn="ctr">
                        <a:lnSpc>
                          <a:spcPct val="115000"/>
                        </a:lnSpc>
                        <a:spcBef>
                          <a:spcPts val="0"/>
                        </a:spcBef>
                        <a:spcAft>
                          <a:spcPts val="0"/>
                        </a:spcAft>
                        <a:buNone/>
                      </a:pPr>
                      <a:r>
                        <a:rPr b="1" lang="en" sz="1000">
                          <a:solidFill>
                            <a:srgbClr val="FFFFFF"/>
                          </a:solidFill>
                        </a:rPr>
                        <a:t>Median</a:t>
                      </a:r>
                      <a:endParaRPr b="1"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73763"/>
                    </a:solidFill>
                  </a:tcPr>
                </a:tc>
                <a:tc hMerge="1"/>
                <a:tc hMerge="1"/>
              </a:tr>
              <a:tr h="242375">
                <a:tc>
                  <a:txBody>
                    <a:bodyPr/>
                    <a:lstStyle/>
                    <a:p>
                      <a:pPr indent="0" lvl="0" marL="0" rtl="0" algn="ctr">
                        <a:lnSpc>
                          <a:spcPct val="115000"/>
                        </a:lnSpc>
                        <a:spcBef>
                          <a:spcPts val="0"/>
                        </a:spcBef>
                        <a:spcAft>
                          <a:spcPts val="0"/>
                        </a:spcAft>
                        <a:buNone/>
                      </a:pPr>
                      <a:r>
                        <a:rPr b="1" lang="en" sz="1000">
                          <a:solidFill>
                            <a:srgbClr val="FFFFFF"/>
                          </a:solidFill>
                        </a:rPr>
                        <a:t>Model</a:t>
                      </a:r>
                      <a:endParaRPr b="1"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000">
                          <a:solidFill>
                            <a:srgbClr val="FFFFFF"/>
                          </a:solidFill>
                        </a:rPr>
                        <a:t>Train*</a:t>
                      </a:r>
                      <a:endParaRPr b="1"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000">
                          <a:solidFill>
                            <a:srgbClr val="FFFFFF"/>
                          </a:solidFill>
                        </a:rPr>
                        <a:t>Test*</a:t>
                      </a:r>
                      <a:endParaRPr b="1" sz="1000">
                        <a:solidFill>
                          <a:srgbClr val="FFFFFF"/>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r>
              <a:tr h="242375">
                <a:tc>
                  <a:txBody>
                    <a:bodyPr/>
                    <a:lstStyle/>
                    <a:p>
                      <a:pPr indent="0" lvl="0" marL="0" rtl="0" algn="ctr">
                        <a:lnSpc>
                          <a:spcPct val="115000"/>
                        </a:lnSpc>
                        <a:spcBef>
                          <a:spcPts val="0"/>
                        </a:spcBef>
                        <a:spcAft>
                          <a:spcPts val="0"/>
                        </a:spcAft>
                        <a:buNone/>
                      </a:pPr>
                      <a:r>
                        <a:rPr b="1" lang="en" sz="1000"/>
                        <a:t>Elastic-Net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0.618</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0.617</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375">
                <a:tc>
                  <a:txBody>
                    <a:bodyPr/>
                    <a:lstStyle/>
                    <a:p>
                      <a:pPr indent="0" lvl="0" marL="0" rtl="0" algn="ctr">
                        <a:lnSpc>
                          <a:spcPct val="115000"/>
                        </a:lnSpc>
                        <a:spcBef>
                          <a:spcPts val="0"/>
                        </a:spcBef>
                        <a:spcAft>
                          <a:spcPts val="0"/>
                        </a:spcAft>
                        <a:buNone/>
                      </a:pPr>
                      <a:r>
                        <a:rPr b="1" lang="en" sz="1000"/>
                        <a:t>Lasso</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0.619</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0.618</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375">
                <a:tc>
                  <a:txBody>
                    <a:bodyPr/>
                    <a:lstStyle/>
                    <a:p>
                      <a:pPr indent="0" lvl="0" marL="0" rtl="0" algn="ctr">
                        <a:lnSpc>
                          <a:spcPct val="115000"/>
                        </a:lnSpc>
                        <a:spcBef>
                          <a:spcPts val="0"/>
                        </a:spcBef>
                        <a:spcAft>
                          <a:spcPts val="0"/>
                        </a:spcAft>
                        <a:buNone/>
                      </a:pPr>
                      <a:r>
                        <a:rPr b="1" lang="en" sz="1000"/>
                        <a:t>Ridge</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0.579</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0.580</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000">
                <a:tc>
                  <a:txBody>
                    <a:bodyPr/>
                    <a:lstStyle/>
                    <a:p>
                      <a:pPr indent="0" lvl="0" marL="0" rtl="0" algn="ctr">
                        <a:lnSpc>
                          <a:spcPct val="115000"/>
                        </a:lnSpc>
                        <a:spcBef>
                          <a:spcPts val="0"/>
                        </a:spcBef>
                        <a:spcAft>
                          <a:spcPts val="0"/>
                        </a:spcAft>
                        <a:buNone/>
                      </a:pPr>
                      <a:r>
                        <a:rPr b="1" lang="en" sz="1000"/>
                        <a:t>Random Forest</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0.943</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0.778</a:t>
                      </a:r>
                      <a:endParaRPr b="1"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2" name="Google Shape;82;p15"/>
          <p:cNvSpPr txBox="1"/>
          <p:nvPr/>
        </p:nvSpPr>
        <p:spPr>
          <a:xfrm>
            <a:off x="-97700" y="2950175"/>
            <a:ext cx="3035400" cy="1931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Random Forest is the top performer based on Test R-Squared (0.778)</a:t>
            </a:r>
            <a:endParaRPr sz="1000">
              <a:latin typeface="Roboto"/>
              <a:ea typeface="Roboto"/>
              <a:cs typeface="Roboto"/>
              <a:sym typeface="Roboto"/>
            </a:endParaRPr>
          </a:p>
          <a:p>
            <a:pPr indent="-292100" lvl="1" marL="914400" rtl="0" algn="l">
              <a:lnSpc>
                <a:spcPct val="115000"/>
              </a:lnSpc>
              <a:spcBef>
                <a:spcPts val="0"/>
              </a:spcBef>
              <a:spcAft>
                <a:spcPts val="0"/>
              </a:spcAft>
              <a:buSzPts val="1000"/>
              <a:buFont typeface="Roboto"/>
              <a:buChar char="○"/>
            </a:pPr>
            <a:r>
              <a:rPr lang="en" sz="1000">
                <a:latin typeface="Roboto"/>
                <a:ea typeface="Roboto"/>
                <a:cs typeface="Roboto"/>
                <a:sym typeface="Roboto"/>
              </a:rPr>
              <a:t>Drop-off from Train to Test might signal overfitting of the data</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Ridge is the lowest performer by Test R-Squared (0.58) and has the largest variance</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Minimal difference between Train and Test is an indicator of the benefit of cross-fold validation</a:t>
            </a:r>
            <a:endParaRPr sz="1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10-Fold Cross-Validation Curves</a:t>
            </a:r>
            <a:endParaRPr/>
          </a:p>
        </p:txBody>
      </p:sp>
      <p:pic>
        <p:nvPicPr>
          <p:cNvPr id="88" name="Google Shape;88;p16"/>
          <p:cNvPicPr preferRelativeResize="0"/>
          <p:nvPr/>
        </p:nvPicPr>
        <p:blipFill>
          <a:blip r:embed="rId3">
            <a:alphaModFix/>
          </a:blip>
          <a:stretch>
            <a:fillRect/>
          </a:stretch>
        </p:blipFill>
        <p:spPr>
          <a:xfrm>
            <a:off x="162450" y="1277025"/>
            <a:ext cx="2886026" cy="1983401"/>
          </a:xfrm>
          <a:prstGeom prst="rect">
            <a:avLst/>
          </a:prstGeom>
          <a:noFill/>
          <a:ln>
            <a:noFill/>
          </a:ln>
        </p:spPr>
      </p:pic>
      <p:pic>
        <p:nvPicPr>
          <p:cNvPr id="89" name="Google Shape;89;p16"/>
          <p:cNvPicPr preferRelativeResize="0"/>
          <p:nvPr/>
        </p:nvPicPr>
        <p:blipFill>
          <a:blip r:embed="rId4">
            <a:alphaModFix/>
          </a:blip>
          <a:stretch>
            <a:fillRect/>
          </a:stretch>
        </p:blipFill>
        <p:spPr>
          <a:xfrm>
            <a:off x="3128987" y="1277025"/>
            <a:ext cx="2886026" cy="1983401"/>
          </a:xfrm>
          <a:prstGeom prst="rect">
            <a:avLst/>
          </a:prstGeom>
          <a:noFill/>
          <a:ln>
            <a:noFill/>
          </a:ln>
        </p:spPr>
      </p:pic>
      <p:pic>
        <p:nvPicPr>
          <p:cNvPr id="90" name="Google Shape;90;p16"/>
          <p:cNvPicPr preferRelativeResize="0"/>
          <p:nvPr/>
        </p:nvPicPr>
        <p:blipFill>
          <a:blip r:embed="rId5">
            <a:alphaModFix/>
          </a:blip>
          <a:stretch>
            <a:fillRect/>
          </a:stretch>
        </p:blipFill>
        <p:spPr>
          <a:xfrm>
            <a:off x="6176450" y="1277025"/>
            <a:ext cx="2748376" cy="1888800"/>
          </a:xfrm>
          <a:prstGeom prst="rect">
            <a:avLst/>
          </a:prstGeom>
          <a:noFill/>
          <a:ln>
            <a:noFill/>
          </a:ln>
        </p:spPr>
      </p:pic>
      <p:graphicFrame>
        <p:nvGraphicFramePr>
          <p:cNvPr id="91" name="Google Shape;91;p16"/>
          <p:cNvGraphicFramePr/>
          <p:nvPr/>
        </p:nvGraphicFramePr>
        <p:xfrm>
          <a:off x="6601050" y="3511325"/>
          <a:ext cx="3000000" cy="3000000"/>
        </p:xfrm>
        <a:graphic>
          <a:graphicData uri="http://schemas.openxmlformats.org/drawingml/2006/table">
            <a:tbl>
              <a:tblPr>
                <a:noFill/>
                <a:tableStyleId>{04C593B3-A73F-4E07-A224-5ECE922D63C0}</a:tableStyleId>
              </a:tblPr>
              <a:tblGrid>
                <a:gridCol w="952500"/>
                <a:gridCol w="1158550"/>
              </a:tblGrid>
              <a:tr h="200025">
                <a:tc>
                  <a:txBody>
                    <a:bodyPr/>
                    <a:lstStyle/>
                    <a:p>
                      <a:pPr indent="0" lvl="0" marL="0" rtl="0" algn="ctr">
                        <a:lnSpc>
                          <a:spcPct val="115000"/>
                        </a:lnSpc>
                        <a:spcBef>
                          <a:spcPts val="0"/>
                        </a:spcBef>
                        <a:spcAft>
                          <a:spcPts val="0"/>
                        </a:spcAft>
                        <a:buNone/>
                      </a:pPr>
                      <a:r>
                        <a:rPr b="1" lang="en" sz="1000">
                          <a:solidFill>
                            <a:srgbClr val="FFFFFF"/>
                          </a:solidFill>
                        </a:rPr>
                        <a:t>Model</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73763"/>
                    </a:solidFill>
                  </a:tcPr>
                </a:tc>
                <a:tc>
                  <a:txBody>
                    <a:bodyPr/>
                    <a:lstStyle/>
                    <a:p>
                      <a:pPr indent="0" lvl="0" marL="0" rtl="0" algn="ctr">
                        <a:lnSpc>
                          <a:spcPct val="115000"/>
                        </a:lnSpc>
                        <a:spcBef>
                          <a:spcPts val="0"/>
                        </a:spcBef>
                        <a:spcAft>
                          <a:spcPts val="0"/>
                        </a:spcAft>
                        <a:buNone/>
                      </a:pPr>
                      <a:r>
                        <a:rPr b="1" lang="en" sz="1000">
                          <a:solidFill>
                            <a:srgbClr val="FFFFFF"/>
                          </a:solidFill>
                        </a:rPr>
                        <a:t>Time</a:t>
                      </a:r>
                      <a:endParaRPr b="1"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73763"/>
                    </a:solidFill>
                  </a:tcPr>
                </a:tc>
              </a:tr>
              <a:tr h="200025">
                <a:tc>
                  <a:txBody>
                    <a:bodyPr/>
                    <a:lstStyle/>
                    <a:p>
                      <a:pPr indent="0" lvl="0" marL="0" rtl="0" algn="ctr">
                        <a:lnSpc>
                          <a:spcPct val="115000"/>
                        </a:lnSpc>
                        <a:spcBef>
                          <a:spcPts val="0"/>
                        </a:spcBef>
                        <a:spcAft>
                          <a:spcPts val="0"/>
                        </a:spcAft>
                        <a:buNone/>
                      </a:pPr>
                      <a:r>
                        <a:rPr b="1" lang="en" sz="1000"/>
                        <a:t>Elastic-Net</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1.025 Seconds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t>Lasso</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1.022 Seconds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b="1" lang="en" sz="1000"/>
                        <a:t>Ridge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1.021 Seconds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2" name="Google Shape;92;p16"/>
          <p:cNvSpPr txBox="1"/>
          <p:nvPr/>
        </p:nvSpPr>
        <p:spPr>
          <a:xfrm>
            <a:off x="55275" y="4630400"/>
            <a:ext cx="56064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Data: One of the 100 Samples</a:t>
            </a:r>
            <a:endParaRPr b="0" i="0" sz="800" u="none" cap="none" strike="noStrike">
              <a:solidFill>
                <a:srgbClr val="000000"/>
              </a:solidFill>
              <a:latin typeface="Roboto"/>
              <a:ea typeface="Roboto"/>
              <a:cs typeface="Roboto"/>
              <a:sym typeface="Roboto"/>
            </a:endParaRPr>
          </a:p>
        </p:txBody>
      </p:sp>
      <p:sp>
        <p:nvSpPr>
          <p:cNvPr id="93" name="Google Shape;93;p16"/>
          <p:cNvSpPr txBox="1"/>
          <p:nvPr/>
        </p:nvSpPr>
        <p:spPr>
          <a:xfrm>
            <a:off x="162450" y="3651813"/>
            <a:ext cx="60321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All regression models took 1.02 secs to cross-validate (Elastic-Net &gt; Lasso &gt; Ridge) and each leveraged all 43 features for tuning and have similar MSE values.</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Residuals by Split and Model</a:t>
            </a:r>
            <a:endParaRPr/>
          </a:p>
        </p:txBody>
      </p:sp>
      <p:pic>
        <p:nvPicPr>
          <p:cNvPr id="99" name="Google Shape;99;p17"/>
          <p:cNvPicPr preferRelativeResize="0"/>
          <p:nvPr/>
        </p:nvPicPr>
        <p:blipFill>
          <a:blip r:embed="rId3">
            <a:alphaModFix/>
          </a:blip>
          <a:stretch>
            <a:fillRect/>
          </a:stretch>
        </p:blipFill>
        <p:spPr>
          <a:xfrm>
            <a:off x="154600" y="1591225"/>
            <a:ext cx="5975024" cy="3045775"/>
          </a:xfrm>
          <a:prstGeom prst="rect">
            <a:avLst/>
          </a:prstGeom>
          <a:noFill/>
          <a:ln>
            <a:noFill/>
          </a:ln>
        </p:spPr>
      </p:pic>
      <p:sp>
        <p:nvSpPr>
          <p:cNvPr id="100" name="Google Shape;100;p17"/>
          <p:cNvSpPr txBox="1"/>
          <p:nvPr/>
        </p:nvSpPr>
        <p:spPr>
          <a:xfrm>
            <a:off x="47125" y="4777125"/>
            <a:ext cx="56064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800">
                <a:latin typeface="Roboto"/>
                <a:ea typeface="Roboto"/>
                <a:cs typeface="Roboto"/>
                <a:sym typeface="Roboto"/>
              </a:rPr>
              <a:t>Data</a:t>
            </a:r>
            <a:r>
              <a:rPr lang="en" sz="800">
                <a:latin typeface="Roboto"/>
                <a:ea typeface="Roboto"/>
                <a:cs typeface="Roboto"/>
                <a:sym typeface="Roboto"/>
              </a:rPr>
              <a:t>: One of the 100 Samples</a:t>
            </a:r>
            <a:endParaRPr b="0" i="0" sz="800" u="none" cap="none" strike="noStrike">
              <a:solidFill>
                <a:srgbClr val="000000"/>
              </a:solidFill>
              <a:latin typeface="Roboto"/>
              <a:ea typeface="Roboto"/>
              <a:cs typeface="Roboto"/>
              <a:sym typeface="Roboto"/>
            </a:endParaRPr>
          </a:p>
        </p:txBody>
      </p:sp>
      <p:sp>
        <p:nvSpPr>
          <p:cNvPr id="101" name="Google Shape;101;p17"/>
          <p:cNvSpPr txBox="1"/>
          <p:nvPr/>
        </p:nvSpPr>
        <p:spPr>
          <a:xfrm>
            <a:off x="5901575" y="1671025"/>
            <a:ext cx="3171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The differences between the Train and Test splits are minimal.</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Random Forest residuals are more concentrated around 0 and have less variance than the other models.</a:t>
            </a:r>
            <a:endParaRPr sz="10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292100" lvl="1" marL="914400" rtl="0" algn="l">
              <a:spcBef>
                <a:spcPts val="0"/>
              </a:spcBef>
              <a:spcAft>
                <a:spcPts val="0"/>
              </a:spcAft>
              <a:buSzPts val="1000"/>
              <a:buFont typeface="Roboto"/>
              <a:buChar char="○"/>
            </a:pPr>
            <a:r>
              <a:rPr lang="en" sz="1000">
                <a:latin typeface="Roboto"/>
                <a:ea typeface="Roboto"/>
                <a:cs typeface="Roboto"/>
                <a:sym typeface="Roboto"/>
              </a:rPr>
              <a:t>This further confirms our confidence in this method as our top predictor.</a:t>
            </a:r>
            <a:endParaRPr sz="1000">
              <a:latin typeface="Roboto"/>
              <a:ea typeface="Roboto"/>
              <a:cs typeface="Roboto"/>
              <a:sym typeface="Roboto"/>
            </a:endParaRPr>
          </a:p>
          <a:p>
            <a:pPr indent="0" lvl="0" marL="914400" rtl="0" algn="l">
              <a:spcBef>
                <a:spcPts val="0"/>
              </a:spcBef>
              <a:spcAft>
                <a:spcPts val="0"/>
              </a:spcAft>
              <a:buNone/>
            </a:pPr>
            <a:r>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Overall, the residuals are skewed to the negative side, indicating that the models tend to predict higher listing prices.</a:t>
            </a:r>
            <a:endParaRPr sz="1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Trade-off? Training a Model and Performance</a:t>
            </a:r>
            <a:endParaRPr/>
          </a:p>
        </p:txBody>
      </p:sp>
      <p:graphicFrame>
        <p:nvGraphicFramePr>
          <p:cNvPr id="107" name="Google Shape;107;p18"/>
          <p:cNvGraphicFramePr/>
          <p:nvPr/>
        </p:nvGraphicFramePr>
        <p:xfrm>
          <a:off x="900775" y="1842125"/>
          <a:ext cx="3000000" cy="3000000"/>
        </p:xfrm>
        <a:graphic>
          <a:graphicData uri="http://schemas.openxmlformats.org/drawingml/2006/table">
            <a:tbl>
              <a:tblPr>
                <a:noFill/>
                <a:tableStyleId>{043D51A8-673B-4784-BAE3-3307119B8E26}</a:tableStyleId>
              </a:tblPr>
              <a:tblGrid>
                <a:gridCol w="2413000"/>
                <a:gridCol w="2413000"/>
                <a:gridCol w="2413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a:solidFill>
                            <a:schemeClr val="lt1"/>
                          </a:solidFill>
                        </a:rPr>
                        <a:t>Model</a:t>
                      </a:r>
                      <a:endParaRPr b="1" sz="1400" u="none" cap="none" strike="noStrike">
                        <a:solidFill>
                          <a:schemeClr val="lt1"/>
                        </a:solidFill>
                      </a:endParaRPr>
                    </a:p>
                  </a:txBody>
                  <a:tcPr marT="91425" marB="91425" marR="91425" marL="91425">
                    <a:solidFill>
                      <a:srgbClr val="07376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a:solidFill>
                            <a:schemeClr val="lt1"/>
                          </a:solidFill>
                        </a:rPr>
                        <a:t>Test </a:t>
                      </a:r>
                      <a:r>
                        <a:rPr b="1" lang="en">
                          <a:solidFill>
                            <a:schemeClr val="lt1"/>
                          </a:solidFill>
                        </a:rPr>
                        <a:t>R-Sq</a:t>
                      </a:r>
                      <a:r>
                        <a:rPr b="1" lang="en" sz="1400" u="none" cap="none" strike="noStrike">
                          <a:solidFill>
                            <a:schemeClr val="lt1"/>
                          </a:solidFill>
                        </a:rPr>
                        <a:t>*</a:t>
                      </a:r>
                      <a:endParaRPr b="1" sz="1400" u="none" cap="none" strike="noStrike">
                        <a:solidFill>
                          <a:schemeClr val="lt1"/>
                        </a:solidFill>
                      </a:endParaRPr>
                    </a:p>
                  </a:txBody>
                  <a:tcPr marT="91425" marB="91425" marR="91425" marL="91425">
                    <a:solidFill>
                      <a:srgbClr val="07376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Time**</a:t>
                      </a:r>
                      <a:endParaRPr b="1" sz="1400" u="none" cap="none" strike="noStrike">
                        <a:solidFill>
                          <a:schemeClr val="lt1"/>
                        </a:solidFill>
                      </a:endParaRPr>
                    </a:p>
                  </a:txBody>
                  <a:tcPr marT="91425" marB="91425" marR="91425" marL="91425">
                    <a:solidFill>
                      <a:srgbClr val="073763"/>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a:t>Elastic-Net</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0.</a:t>
                      </a:r>
                      <a:r>
                        <a:rPr b="1" lang="en"/>
                        <a:t>589</a:t>
                      </a:r>
                      <a:r>
                        <a:rPr b="1" lang="en" sz="1400" u="none" cap="none" strike="noStrike"/>
                        <a:t> - 0.</a:t>
                      </a:r>
                      <a:r>
                        <a:rPr b="1" lang="en"/>
                        <a:t>635</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1.59 </a:t>
                      </a:r>
                      <a:r>
                        <a:rPr b="1" lang="en"/>
                        <a:t>S</a:t>
                      </a:r>
                      <a:r>
                        <a:rPr b="1" lang="en" sz="1400" u="none" cap="none" strike="noStrike"/>
                        <a:t>econds</a:t>
                      </a:r>
                      <a:endParaRPr b="1" sz="11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a:t>Lasso</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0</a:t>
                      </a:r>
                      <a:r>
                        <a:rPr b="1" lang="en"/>
                        <a:t>.590</a:t>
                      </a:r>
                      <a:r>
                        <a:rPr b="1" lang="en" sz="1400" u="none" cap="none" strike="noStrike"/>
                        <a:t> - 0.</a:t>
                      </a:r>
                      <a:r>
                        <a:rPr b="1" lang="en"/>
                        <a:t>636</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1.58 Seconds</a:t>
                      </a:r>
                      <a:endParaRPr b="1"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a:t>Ridge</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0.</a:t>
                      </a:r>
                      <a:r>
                        <a:rPr b="1" lang="en"/>
                        <a:t>553</a:t>
                      </a:r>
                      <a:r>
                        <a:rPr b="1" lang="en" sz="1400" u="none" cap="none" strike="noStrike"/>
                        <a:t> - 0.</a:t>
                      </a:r>
                      <a:r>
                        <a:rPr b="1" lang="en"/>
                        <a:t>600</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a:t>1.67</a:t>
                      </a:r>
                      <a:r>
                        <a:rPr b="1" lang="en" sz="1400" u="none" cap="none" strike="noStrike"/>
                        <a:t> </a:t>
                      </a:r>
                      <a:r>
                        <a:rPr b="1" lang="en"/>
                        <a:t>Seconds</a:t>
                      </a:r>
                      <a:endParaRPr b="1"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a:t>Random Forest</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0.</a:t>
                      </a:r>
                      <a:r>
                        <a:rPr b="1" lang="en"/>
                        <a:t>765</a:t>
                      </a:r>
                      <a:r>
                        <a:rPr b="1" lang="en" sz="1400" u="none" cap="none" strike="noStrike"/>
                        <a:t> - 0.</a:t>
                      </a:r>
                      <a:r>
                        <a:rPr b="1" lang="en"/>
                        <a:t>791</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a:t>540.91</a:t>
                      </a:r>
                      <a:r>
                        <a:rPr b="1" lang="en" sz="1400" u="none" cap="none" strike="noStrike"/>
                        <a:t> </a:t>
                      </a:r>
                      <a:r>
                        <a:rPr b="1" lang="en"/>
                        <a:t>Seconds</a:t>
                      </a:r>
                      <a:endParaRPr b="1" sz="1400" u="none" cap="none" strike="noStrike"/>
                    </a:p>
                  </a:txBody>
                  <a:tcPr marT="91425" marB="91425" marR="91425" marL="91425"/>
                </a:tc>
              </a:tr>
            </a:tbl>
          </a:graphicData>
        </a:graphic>
      </p:graphicFrame>
      <p:sp>
        <p:nvSpPr>
          <p:cNvPr id="108" name="Google Shape;108;p18"/>
          <p:cNvSpPr txBox="1"/>
          <p:nvPr/>
        </p:nvSpPr>
        <p:spPr>
          <a:xfrm>
            <a:off x="47125" y="4692600"/>
            <a:ext cx="56064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Roboto"/>
                <a:ea typeface="Roboto"/>
                <a:cs typeface="Roboto"/>
                <a:sym typeface="Roboto"/>
              </a:rPr>
              <a:t>*90% </a:t>
            </a:r>
            <a:r>
              <a:rPr lang="en" sz="900">
                <a:latin typeface="Roboto"/>
                <a:ea typeface="Roboto"/>
                <a:cs typeface="Roboto"/>
                <a:sym typeface="Roboto"/>
              </a:rPr>
              <a:t>T</a:t>
            </a:r>
            <a:r>
              <a:rPr b="0" i="0" lang="en" sz="900" u="none" cap="none" strike="noStrike">
                <a:solidFill>
                  <a:srgbClr val="000000"/>
                </a:solidFill>
                <a:latin typeface="Roboto"/>
                <a:ea typeface="Roboto"/>
                <a:cs typeface="Roboto"/>
                <a:sym typeface="Roboto"/>
              </a:rPr>
              <a:t>est </a:t>
            </a:r>
            <a:r>
              <a:rPr lang="en" sz="900">
                <a:latin typeface="Roboto"/>
                <a:ea typeface="Roboto"/>
                <a:cs typeface="Roboto"/>
                <a:sym typeface="Roboto"/>
              </a:rPr>
              <a:t>R-Squared</a:t>
            </a:r>
            <a:r>
              <a:rPr b="0" i="0" lang="en" sz="900" u="none" cap="none" strike="noStrike">
                <a:solidFill>
                  <a:srgbClr val="000000"/>
                </a:solidFill>
                <a:latin typeface="Roboto"/>
                <a:ea typeface="Roboto"/>
                <a:cs typeface="Roboto"/>
                <a:sym typeface="Roboto"/>
              </a:rPr>
              <a:t> </a:t>
            </a:r>
            <a:r>
              <a:rPr lang="en" sz="900">
                <a:latin typeface="Roboto"/>
                <a:ea typeface="Roboto"/>
                <a:cs typeface="Roboto"/>
                <a:sym typeface="Roboto"/>
              </a:rPr>
              <a:t>confidence i</a:t>
            </a:r>
            <a:r>
              <a:rPr b="0" i="0" lang="en" sz="900" u="none" cap="none" strike="noStrike">
                <a:solidFill>
                  <a:srgbClr val="000000"/>
                </a:solidFill>
                <a:latin typeface="Roboto"/>
                <a:ea typeface="Roboto"/>
                <a:cs typeface="Roboto"/>
                <a:sym typeface="Roboto"/>
              </a:rPr>
              <a:t>nterval </a:t>
            </a:r>
            <a:r>
              <a:rPr lang="en" sz="900">
                <a:latin typeface="Roboto"/>
                <a:ea typeface="Roboto"/>
                <a:cs typeface="Roboto"/>
                <a:sym typeface="Roboto"/>
              </a:rPr>
              <a:t>b</a:t>
            </a:r>
            <a:r>
              <a:rPr b="0" i="0" lang="en" sz="900" u="none" cap="none" strike="noStrike">
                <a:solidFill>
                  <a:srgbClr val="000000"/>
                </a:solidFill>
                <a:latin typeface="Roboto"/>
                <a:ea typeface="Roboto"/>
                <a:cs typeface="Roboto"/>
                <a:sym typeface="Roboto"/>
              </a:rPr>
              <a:t>ased on the </a:t>
            </a:r>
            <a:r>
              <a:rPr lang="en" sz="900">
                <a:latin typeface="Roboto"/>
                <a:ea typeface="Roboto"/>
                <a:cs typeface="Roboto"/>
                <a:sym typeface="Roboto"/>
              </a:rPr>
              <a:t>100</a:t>
            </a:r>
            <a:r>
              <a:rPr b="0" i="0" lang="en" sz="900" u="none" cap="none" strike="noStrike">
                <a:solidFill>
                  <a:srgbClr val="000000"/>
                </a:solidFill>
                <a:latin typeface="Roboto"/>
                <a:ea typeface="Roboto"/>
                <a:cs typeface="Roboto"/>
                <a:sym typeface="Roboto"/>
              </a:rPr>
              <a:t> samples</a:t>
            </a:r>
            <a:endParaRPr b="0" i="0" sz="9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 sz="900" u="none" cap="none" strike="noStrike">
                <a:solidFill>
                  <a:srgbClr val="000000"/>
                </a:solidFill>
                <a:latin typeface="Roboto"/>
                <a:ea typeface="Roboto"/>
                <a:cs typeface="Roboto"/>
                <a:sym typeface="Roboto"/>
              </a:rPr>
              <a:t>** The time it takes to fit the model on all the data</a:t>
            </a:r>
            <a:endParaRPr b="0" i="0" sz="900" u="none" cap="none" strike="noStrike">
              <a:solidFill>
                <a:srgbClr val="000000"/>
              </a:solidFill>
              <a:latin typeface="Roboto"/>
              <a:ea typeface="Roboto"/>
              <a:cs typeface="Roboto"/>
              <a:sym typeface="Roboto"/>
            </a:endParaRPr>
          </a:p>
        </p:txBody>
      </p:sp>
      <p:sp>
        <p:nvSpPr>
          <p:cNvPr id="109" name="Google Shape;109;p18"/>
          <p:cNvSpPr txBox="1"/>
          <p:nvPr/>
        </p:nvSpPr>
        <p:spPr>
          <a:xfrm>
            <a:off x="311725" y="4080825"/>
            <a:ext cx="80697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With a high-level evaluation based on the Test R-Squared value, the sacrifice in Time for Random Forest is </a:t>
            </a:r>
            <a:r>
              <a:rPr lang="en" sz="1000">
                <a:latin typeface="Roboto"/>
                <a:ea typeface="Roboto"/>
                <a:cs typeface="Roboto"/>
                <a:sym typeface="Roboto"/>
              </a:rPr>
              <a:t>outweighed based on the ~20% point difference in the Test R-Squared value.</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Estimated Coefficients</a:t>
            </a:r>
            <a:endParaRPr/>
          </a:p>
        </p:txBody>
      </p:sp>
      <p:pic>
        <p:nvPicPr>
          <p:cNvPr id="115" name="Google Shape;115;p19"/>
          <p:cNvPicPr preferRelativeResize="0"/>
          <p:nvPr/>
        </p:nvPicPr>
        <p:blipFill>
          <a:blip r:embed="rId3">
            <a:alphaModFix/>
          </a:blip>
          <a:stretch>
            <a:fillRect/>
          </a:stretch>
        </p:blipFill>
        <p:spPr>
          <a:xfrm>
            <a:off x="152400" y="1606950"/>
            <a:ext cx="5935201" cy="2980750"/>
          </a:xfrm>
          <a:prstGeom prst="rect">
            <a:avLst/>
          </a:prstGeom>
          <a:noFill/>
          <a:ln>
            <a:noFill/>
          </a:ln>
        </p:spPr>
      </p:pic>
      <p:sp>
        <p:nvSpPr>
          <p:cNvPr id="116" name="Google Shape;116;p19"/>
          <p:cNvSpPr txBox="1"/>
          <p:nvPr/>
        </p:nvSpPr>
        <p:spPr>
          <a:xfrm>
            <a:off x="47125" y="4777125"/>
            <a:ext cx="56064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800">
                <a:latin typeface="Roboto"/>
                <a:ea typeface="Roboto"/>
                <a:cs typeface="Roboto"/>
                <a:sym typeface="Roboto"/>
              </a:rPr>
              <a:t>Data</a:t>
            </a:r>
            <a:r>
              <a:rPr lang="en" sz="800">
                <a:latin typeface="Roboto"/>
                <a:ea typeface="Roboto"/>
                <a:cs typeface="Roboto"/>
                <a:sym typeface="Roboto"/>
              </a:rPr>
              <a:t>: Full data</a:t>
            </a:r>
            <a:endParaRPr sz="800">
              <a:latin typeface="Roboto"/>
              <a:ea typeface="Roboto"/>
              <a:cs typeface="Roboto"/>
              <a:sym typeface="Roboto"/>
            </a:endParaRPr>
          </a:p>
        </p:txBody>
      </p:sp>
      <p:sp>
        <p:nvSpPr>
          <p:cNvPr id="117" name="Google Shape;117;p19"/>
          <p:cNvSpPr txBox="1"/>
          <p:nvPr/>
        </p:nvSpPr>
        <p:spPr>
          <a:xfrm>
            <a:off x="5870800" y="1340400"/>
            <a:ext cx="3228300" cy="140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Char char="●"/>
            </a:pPr>
            <a:r>
              <a:rPr lang="en" sz="1000">
                <a:latin typeface="Roboto"/>
                <a:ea typeface="Roboto"/>
                <a:cs typeface="Roboto"/>
                <a:sym typeface="Roboto"/>
              </a:rPr>
              <a:t>In comparing all methods used, </a:t>
            </a:r>
            <a:r>
              <a:rPr lang="en" sz="1000">
                <a:latin typeface="Roboto"/>
                <a:ea typeface="Roboto"/>
                <a:cs typeface="Roboto"/>
                <a:sym typeface="Roboto"/>
              </a:rPr>
              <a:t>certain</a:t>
            </a:r>
            <a:r>
              <a:rPr lang="en" sz="1000">
                <a:latin typeface="Roboto"/>
                <a:ea typeface="Roboto"/>
                <a:cs typeface="Roboto"/>
                <a:sym typeface="Roboto"/>
              </a:rPr>
              <a:t> features maintain importance </a:t>
            </a:r>
            <a:r>
              <a:rPr lang="en" sz="1000">
                <a:latin typeface="Roboto"/>
                <a:ea typeface="Roboto"/>
                <a:cs typeface="Roboto"/>
                <a:sym typeface="Roboto"/>
              </a:rPr>
              <a:t>across each</a:t>
            </a:r>
            <a:r>
              <a:rPr lang="en" sz="1000">
                <a:latin typeface="Roboto"/>
                <a:ea typeface="Roboto"/>
                <a:cs typeface="Roboto"/>
                <a:sym typeface="Roboto"/>
              </a:rPr>
              <a:t> of the methods, while Random Forest feature prominence is </a:t>
            </a:r>
            <a:r>
              <a:rPr lang="en" sz="1000">
                <a:latin typeface="Roboto"/>
                <a:ea typeface="Roboto"/>
                <a:cs typeface="Roboto"/>
                <a:sym typeface="Roboto"/>
              </a:rPr>
              <a:t>noticeably</a:t>
            </a:r>
            <a:r>
              <a:rPr lang="en" sz="1000">
                <a:latin typeface="Roboto"/>
                <a:ea typeface="Roboto"/>
                <a:cs typeface="Roboto"/>
                <a:sym typeface="Roboto"/>
              </a:rPr>
              <a:t> different than the alignment we see across Elastic-Net, Lasso and Ridge.</a:t>
            </a:r>
            <a:endParaRPr sz="1000">
              <a:latin typeface="Roboto"/>
              <a:ea typeface="Roboto"/>
              <a:cs typeface="Roboto"/>
              <a:sym typeface="Roboto"/>
            </a:endParaRPr>
          </a:p>
        </p:txBody>
      </p:sp>
      <p:sp>
        <p:nvSpPr>
          <p:cNvPr id="118" name="Google Shape;118;p19"/>
          <p:cNvSpPr txBox="1"/>
          <p:nvPr/>
        </p:nvSpPr>
        <p:spPr>
          <a:xfrm>
            <a:off x="6391725" y="2741100"/>
            <a:ext cx="25119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Roboto"/>
                <a:ea typeface="Roboto"/>
                <a:cs typeface="Roboto"/>
                <a:sym typeface="Roboto"/>
              </a:rPr>
              <a:t>Overall Important Features</a:t>
            </a:r>
            <a:endParaRPr b="1" sz="1000">
              <a:latin typeface="Roboto"/>
              <a:ea typeface="Roboto"/>
              <a:cs typeface="Roboto"/>
              <a:sym typeface="Roboto"/>
            </a:endParaRPr>
          </a:p>
          <a:p>
            <a:pPr indent="0" lvl="0" marL="0" rtl="0" algn="l">
              <a:spcBef>
                <a:spcPts val="0"/>
              </a:spcBef>
              <a:spcAft>
                <a:spcPts val="0"/>
              </a:spcAft>
              <a:buNone/>
            </a:pPr>
            <a:r>
              <a:rPr lang="en" sz="1000" u="sng">
                <a:latin typeface="Roboto"/>
                <a:ea typeface="Roboto"/>
                <a:cs typeface="Roboto"/>
                <a:sym typeface="Roboto"/>
              </a:rPr>
              <a:t>Positive</a:t>
            </a:r>
            <a:endParaRPr sz="1000" u="sng">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X6 - Accommodates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X8 - Bedrooms</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X11 - Cleaning fee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u="sng">
                <a:latin typeface="Roboto"/>
                <a:ea typeface="Roboto"/>
                <a:cs typeface="Roboto"/>
                <a:sym typeface="Roboto"/>
              </a:rPr>
              <a:t>Negative</a:t>
            </a:r>
            <a:endParaRPr sz="1000" u="sng">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X42 - Room Type - Private Room</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X26 - Distance</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Therefore, size and location are highly determinant of price</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Takeaways</a:t>
            </a:r>
            <a:endParaRPr/>
          </a:p>
        </p:txBody>
      </p:sp>
      <p:sp>
        <p:nvSpPr>
          <p:cNvPr id="124" name="Google Shape;124;p20"/>
          <p:cNvSpPr txBox="1"/>
          <p:nvPr/>
        </p:nvSpPr>
        <p:spPr>
          <a:xfrm>
            <a:off x="448325" y="1434625"/>
            <a:ext cx="8289900" cy="24165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1200"/>
              </a:spcBef>
              <a:spcAft>
                <a:spcPts val="0"/>
              </a:spcAft>
              <a:buSzPts val="1000"/>
              <a:buFont typeface="Roboto"/>
              <a:buAutoNum type="arabicPeriod"/>
            </a:pPr>
            <a:r>
              <a:rPr lang="en" sz="1000"/>
              <a:t>The R-Squared results for the Elastic-Net, Lasso, and Ridge Regression were similar. The Random Forest was the top performer with a 90% confidence interval of </a:t>
            </a:r>
            <a:r>
              <a:rPr lang="en" sz="1000"/>
              <a:t>0.765 - 0.791</a:t>
            </a:r>
            <a:r>
              <a:rPr lang="en" sz="1000"/>
              <a:t> for the Test R-Squared.</a:t>
            </a:r>
            <a:endParaRPr sz="1000"/>
          </a:p>
          <a:p>
            <a:pPr indent="-292100" lvl="0" marL="457200" rtl="0" algn="l">
              <a:lnSpc>
                <a:spcPct val="150000"/>
              </a:lnSpc>
              <a:spcBef>
                <a:spcPts val="0"/>
              </a:spcBef>
              <a:spcAft>
                <a:spcPts val="0"/>
              </a:spcAft>
              <a:buSzPts val="1000"/>
              <a:buAutoNum type="arabicPeriod"/>
            </a:pPr>
            <a:r>
              <a:rPr lang="en" sz="1000"/>
              <a:t>Further proof of Random Forest’s </a:t>
            </a:r>
            <a:r>
              <a:rPr lang="en" sz="1000"/>
              <a:t>strength</a:t>
            </a:r>
            <a:r>
              <a:rPr lang="en" sz="1000"/>
              <a:t> as a predictor can be seen in the plotting of the Residuals, as the residuals were more concentrated around 0.</a:t>
            </a:r>
            <a:endParaRPr sz="1000"/>
          </a:p>
          <a:p>
            <a:pPr indent="-292100" lvl="0" marL="457200" rtl="0" algn="l">
              <a:lnSpc>
                <a:spcPct val="150000"/>
              </a:lnSpc>
              <a:spcBef>
                <a:spcPts val="0"/>
              </a:spcBef>
              <a:spcAft>
                <a:spcPts val="0"/>
              </a:spcAft>
              <a:buSzPts val="1000"/>
              <a:buAutoNum type="arabicPeriod"/>
            </a:pPr>
            <a:r>
              <a:rPr lang="en" sz="1000"/>
              <a:t>Based on the plotting the estimated </a:t>
            </a:r>
            <a:r>
              <a:rPr lang="en" sz="1000"/>
              <a:t>coefficients</a:t>
            </a:r>
            <a:r>
              <a:rPr lang="en" sz="1000"/>
              <a:t> in order of importance by the Elastic-Net estimation, we found feature importance that both positively and negatively impacts the prediction across all models:</a:t>
            </a:r>
            <a:endParaRPr sz="1000"/>
          </a:p>
          <a:p>
            <a:pPr indent="-292100" lvl="1" marL="914400" rtl="0" algn="l">
              <a:lnSpc>
                <a:spcPct val="150000"/>
              </a:lnSpc>
              <a:spcBef>
                <a:spcPts val="0"/>
              </a:spcBef>
              <a:spcAft>
                <a:spcPts val="0"/>
              </a:spcAft>
              <a:buSzPts val="1000"/>
              <a:buChar char="○"/>
            </a:pPr>
            <a:r>
              <a:rPr lang="en" sz="1000"/>
              <a:t>Positive: </a:t>
            </a:r>
            <a:r>
              <a:rPr lang="en" sz="1000">
                <a:latin typeface="Roboto"/>
                <a:ea typeface="Roboto"/>
                <a:cs typeface="Roboto"/>
                <a:sym typeface="Roboto"/>
              </a:rPr>
              <a:t>X6 - Accommodates, X8 - Bedrooms, X11 - Cleaning fee</a:t>
            </a:r>
            <a:endParaRPr sz="1000"/>
          </a:p>
          <a:p>
            <a:pPr indent="-292100" lvl="1" marL="914400" rtl="0" algn="l">
              <a:lnSpc>
                <a:spcPct val="150000"/>
              </a:lnSpc>
              <a:spcBef>
                <a:spcPts val="0"/>
              </a:spcBef>
              <a:spcAft>
                <a:spcPts val="0"/>
              </a:spcAft>
              <a:buSzPts val="1000"/>
              <a:buChar char="○"/>
            </a:pPr>
            <a:r>
              <a:rPr lang="en" sz="1000"/>
              <a:t>Negative: </a:t>
            </a:r>
            <a:r>
              <a:rPr lang="en" sz="1000">
                <a:latin typeface="Roboto"/>
                <a:ea typeface="Roboto"/>
                <a:cs typeface="Roboto"/>
                <a:sym typeface="Roboto"/>
              </a:rPr>
              <a:t>X42 - Room Type - Private Room, X26 - Distance</a:t>
            </a:r>
            <a:endParaRPr sz="1000">
              <a:latin typeface="Roboto"/>
              <a:ea typeface="Roboto"/>
              <a:cs typeface="Roboto"/>
              <a:sym typeface="Roboto"/>
            </a:endParaRPr>
          </a:p>
          <a:p>
            <a:pPr indent="-292100" lvl="0" marL="457200" rtl="0" algn="l">
              <a:lnSpc>
                <a:spcPct val="150000"/>
              </a:lnSpc>
              <a:spcBef>
                <a:spcPts val="0"/>
              </a:spcBef>
              <a:spcAft>
                <a:spcPts val="0"/>
              </a:spcAft>
              <a:buSzPts val="1000"/>
              <a:buFont typeface="Roboto"/>
              <a:buAutoNum type="arabicPeriod"/>
            </a:pPr>
            <a:r>
              <a:rPr lang="en" sz="1000">
                <a:latin typeface="Roboto"/>
                <a:ea typeface="Roboto"/>
                <a:cs typeface="Roboto"/>
                <a:sym typeface="Roboto"/>
              </a:rPr>
              <a:t>Overall, while Random Forest does require a significant amount of time to fit compared to the other models, the difference in the Test R-Squared is worth the added precision.</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