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56" r:id="rId4"/>
    <p:sldId id="257" r:id="rId5"/>
    <p:sldId id="264" r:id="rId6"/>
    <p:sldId id="267" r:id="rId7"/>
    <p:sldId id="258" r:id="rId8"/>
    <p:sldId id="265" r:id="rId9"/>
    <p:sldId id="259" r:id="rId10"/>
    <p:sldId id="263" r:id="rId11"/>
    <p:sldId id="26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ent Mvi Tomy" initials="FMT" lastIdx="1" clrIdx="0">
    <p:extLst>
      <p:ext uri="{19B8F6BF-5375-455C-9EA6-DF929625EA0E}">
        <p15:presenceInfo xmlns:p15="http://schemas.microsoft.com/office/powerpoint/2012/main" userId="11285776a6c0f0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7F0340-3F4F-4117-B7EE-34C2FE8E4CF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7167C8D-33CE-414C-9889-D1D4903D6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212B5F6-B65C-4418-8405-130332C75EF6}"/>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5" name="Espace réservé du pied de page 4">
            <a:extLst>
              <a:ext uri="{FF2B5EF4-FFF2-40B4-BE49-F238E27FC236}">
                <a16:creationId xmlns:a16="http://schemas.microsoft.com/office/drawing/2014/main" id="{D98F33A7-019B-41CD-BCC4-D298BD8D79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4EEB8C-66A4-4B3D-9636-974D18AF1F4A}"/>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1299491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B3B35-E867-43E5-B188-22C4C73086E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EFC0F9C-0606-47DD-B2B4-540D71607CF7}"/>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3BFFFB-9A85-4D1D-B16C-0D624A15B782}"/>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5" name="Espace réservé du pied de page 4">
            <a:extLst>
              <a:ext uri="{FF2B5EF4-FFF2-40B4-BE49-F238E27FC236}">
                <a16:creationId xmlns:a16="http://schemas.microsoft.com/office/drawing/2014/main" id="{B8B42032-DC52-4AF6-A134-25760929C3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D366D0-31D6-443B-A06E-96DF7DB13FFD}"/>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180911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E5229BE-C440-47A3-B4F9-CC359299220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2BE4E6F-5C84-4240-A30F-7FFDB15AEEA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76CB4A-F60D-4524-926D-0DEAE53DE316}"/>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5" name="Espace réservé du pied de page 4">
            <a:extLst>
              <a:ext uri="{FF2B5EF4-FFF2-40B4-BE49-F238E27FC236}">
                <a16:creationId xmlns:a16="http://schemas.microsoft.com/office/drawing/2014/main" id="{6E5B8CA6-4719-4BA5-926A-70BB8B269F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178F23-6969-4CB8-A495-49D05184AA8C}"/>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170008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1595EF-EE92-4270-9F09-000DE2252E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CB0087-63F0-4E86-BD96-C70E356B865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F72FA2-A077-4101-8198-8CEBAFE8B00E}"/>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5" name="Espace réservé du pied de page 4">
            <a:extLst>
              <a:ext uri="{FF2B5EF4-FFF2-40B4-BE49-F238E27FC236}">
                <a16:creationId xmlns:a16="http://schemas.microsoft.com/office/drawing/2014/main" id="{42384E11-E597-43FD-8EA7-CB30FE8B72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B1F85F-E188-41C6-9914-68583379B62A}"/>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23428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07326-6ADD-4BE3-93AD-A96D00B27A0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FB80CE6-1F8E-4130-8CBD-CBF30C532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6F4B854-742F-4790-A3F0-3A0AD6C44CA9}"/>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5" name="Espace réservé du pied de page 4">
            <a:extLst>
              <a:ext uri="{FF2B5EF4-FFF2-40B4-BE49-F238E27FC236}">
                <a16:creationId xmlns:a16="http://schemas.microsoft.com/office/drawing/2014/main" id="{40978CE7-57D7-437D-97AC-5E8852B1FD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28C1C1-9C1E-481F-9D4A-38F459A1753E}"/>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263501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A1C2A-051F-4E3C-B0E8-A2AD32FAE4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D09A7DC-994D-4F0B-B355-3E5978AFAD6D}"/>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097E947-E03A-48E9-BF8D-E16D05AE637D}"/>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9F00E84-7857-47F4-AA75-F9C4ADB71BFB}"/>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6" name="Espace réservé du pied de page 5">
            <a:extLst>
              <a:ext uri="{FF2B5EF4-FFF2-40B4-BE49-F238E27FC236}">
                <a16:creationId xmlns:a16="http://schemas.microsoft.com/office/drawing/2014/main" id="{B974DB7D-C23E-4F95-B870-2ABBCA1B0E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0FEAB6-FFFF-42C9-9094-43C021EB481F}"/>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134679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167798-1FA8-4243-B9C7-6C4475C0863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8BB5AA-3ADB-41BB-B9F9-BFBF3CCCC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D106854-857F-4E88-B135-94444CD017D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B60A82B-B0D0-4B55-A76C-3799DFB16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3B2A3627-5773-4410-B428-1B48A8B459B9}"/>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D4D52FC-3107-4CF2-9C08-376B93B5786E}"/>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8" name="Espace réservé du pied de page 7">
            <a:extLst>
              <a:ext uri="{FF2B5EF4-FFF2-40B4-BE49-F238E27FC236}">
                <a16:creationId xmlns:a16="http://schemas.microsoft.com/office/drawing/2014/main" id="{A48D5C80-07A3-465E-BA7E-9FD81540C6F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DE72379-7A3A-41B6-9FD3-1099D14DD64E}"/>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80292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7F8AE3-89F1-42F2-80DA-38419F45634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5AA2FD-1B82-48CD-9894-ABEC37AF1270}"/>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4" name="Espace réservé du pied de page 3">
            <a:extLst>
              <a:ext uri="{FF2B5EF4-FFF2-40B4-BE49-F238E27FC236}">
                <a16:creationId xmlns:a16="http://schemas.microsoft.com/office/drawing/2014/main" id="{CB274147-060D-4186-B31F-2E01F95E70F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788EE6A-F070-463E-A281-14C5ADBBA6D0}"/>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22131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616F33-3013-45BF-AB75-14C1AD647167}"/>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3" name="Espace réservé du pied de page 2">
            <a:extLst>
              <a:ext uri="{FF2B5EF4-FFF2-40B4-BE49-F238E27FC236}">
                <a16:creationId xmlns:a16="http://schemas.microsoft.com/office/drawing/2014/main" id="{C80D404B-A5F8-4C82-80F9-C3E50B86732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BE65161-D38B-4223-A1DA-E1DD6FD3A26D}"/>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380261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46F04-C523-45FC-ABF3-EFCBE77F1D9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1B1682-9732-4628-968A-10F900D35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D6CEF62-1786-4175-9B11-76C85BE85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D6A87EB-57F5-4954-94DB-24A401931940}"/>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6" name="Espace réservé du pied de page 5">
            <a:extLst>
              <a:ext uri="{FF2B5EF4-FFF2-40B4-BE49-F238E27FC236}">
                <a16:creationId xmlns:a16="http://schemas.microsoft.com/office/drawing/2014/main" id="{8D14CD85-D298-4578-978A-6ED4A97562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9728BDC-6164-450C-A3E4-3140903B6358}"/>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325639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CFA4EE-310E-4B43-9A6E-7F8A5B9E39B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268E2C-BE33-454A-A357-2DD0BB33D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D8AC5BC-E4EB-4BAB-AD4C-3671BD853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FBF6FC4-7176-49B0-9450-B749D4CB8695}"/>
              </a:ext>
            </a:extLst>
          </p:cNvPr>
          <p:cNvSpPr>
            <a:spLocks noGrp="1"/>
          </p:cNvSpPr>
          <p:nvPr>
            <p:ph type="dt" sz="half" idx="10"/>
          </p:nvPr>
        </p:nvSpPr>
        <p:spPr/>
        <p:txBody>
          <a:bodyPr/>
          <a:lstStyle/>
          <a:p>
            <a:fld id="{50B29299-0880-4A3F-8107-86E80EEF6CAC}" type="datetimeFigureOut">
              <a:rPr lang="fr-FR" smtClean="0"/>
              <a:t>12/04/2023</a:t>
            </a:fld>
            <a:endParaRPr lang="fr-FR"/>
          </a:p>
        </p:txBody>
      </p:sp>
      <p:sp>
        <p:nvSpPr>
          <p:cNvPr id="6" name="Espace réservé du pied de page 5">
            <a:extLst>
              <a:ext uri="{FF2B5EF4-FFF2-40B4-BE49-F238E27FC236}">
                <a16:creationId xmlns:a16="http://schemas.microsoft.com/office/drawing/2014/main" id="{199090EC-5159-4B66-9B65-1FB17E7A4A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F7ABC2A-AD6E-4BC7-B1E7-BB72C7FC9372}"/>
              </a:ext>
            </a:extLst>
          </p:cNvPr>
          <p:cNvSpPr>
            <a:spLocks noGrp="1"/>
          </p:cNvSpPr>
          <p:nvPr>
            <p:ph type="sldNum" sz="quarter" idx="12"/>
          </p:nvPr>
        </p:nvSpPr>
        <p:spPr/>
        <p:txBody>
          <a:bodyPr/>
          <a:lstStyle/>
          <a:p>
            <a:fld id="{30C840BA-5FBE-449F-AC1F-314656549157}" type="slidenum">
              <a:rPr lang="fr-FR" smtClean="0"/>
              <a:t>‹N°›</a:t>
            </a:fld>
            <a:endParaRPr lang="fr-FR"/>
          </a:p>
        </p:txBody>
      </p:sp>
    </p:spTree>
    <p:extLst>
      <p:ext uri="{BB962C8B-B14F-4D97-AF65-F5344CB8AC3E}">
        <p14:creationId xmlns:p14="http://schemas.microsoft.com/office/powerpoint/2010/main" val="409183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729561-173E-4BF1-A601-11BDA43CA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0914908-8389-4401-BAEC-DACF42406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C14CB9-B906-457A-9D94-E08E58269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29299-0880-4A3F-8107-86E80EEF6CAC}" type="datetimeFigureOut">
              <a:rPr lang="fr-FR" smtClean="0"/>
              <a:t>12/04/2023</a:t>
            </a:fld>
            <a:endParaRPr lang="fr-FR"/>
          </a:p>
        </p:txBody>
      </p:sp>
      <p:sp>
        <p:nvSpPr>
          <p:cNvPr id="5" name="Espace réservé du pied de page 4">
            <a:extLst>
              <a:ext uri="{FF2B5EF4-FFF2-40B4-BE49-F238E27FC236}">
                <a16:creationId xmlns:a16="http://schemas.microsoft.com/office/drawing/2014/main" id="{64B2BD69-47AD-4609-A6E0-9BFFB7864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E5B6F7-0A65-4B34-BE71-E3576E60C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840BA-5FBE-449F-AC1F-314656549157}" type="slidenum">
              <a:rPr lang="fr-FR" smtClean="0"/>
              <a:t>‹N°›</a:t>
            </a:fld>
            <a:endParaRPr lang="fr-FR"/>
          </a:p>
        </p:txBody>
      </p:sp>
    </p:spTree>
    <p:extLst>
      <p:ext uri="{BB962C8B-B14F-4D97-AF65-F5344CB8AC3E}">
        <p14:creationId xmlns:p14="http://schemas.microsoft.com/office/powerpoint/2010/main" val="390717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32B188D-F2FE-46AF-BFE2-47714C4B3D4E}"/>
              </a:ext>
            </a:extLst>
          </p:cNvPr>
          <p:cNvSpPr>
            <a:spLocks noGrp="1"/>
          </p:cNvSpPr>
          <p:nvPr>
            <p:ph type="ctrTitle"/>
          </p:nvPr>
        </p:nvSpPr>
        <p:spPr>
          <a:xfrm>
            <a:off x="1288473" y="152399"/>
            <a:ext cx="9144000" cy="1029999"/>
          </a:xfrm>
        </p:spPr>
        <p:txBody>
          <a:bodyPr>
            <a:normAutofit/>
          </a:bodyPr>
          <a:lstStyle/>
          <a:p>
            <a:r>
              <a:rPr lang="fr-FR" sz="5400" dirty="0">
                <a:latin typeface="Times New Roman" panose="02020603050405020304" pitchFamily="18" charset="0"/>
                <a:cs typeface="Times New Roman" panose="02020603050405020304" pitchFamily="18" charset="0"/>
              </a:rPr>
              <a:t>Séminaire SE I &amp; II 2021-2022</a:t>
            </a:r>
          </a:p>
        </p:txBody>
      </p:sp>
      <p:sp>
        <p:nvSpPr>
          <p:cNvPr id="5" name="Titre 3">
            <a:extLst>
              <a:ext uri="{FF2B5EF4-FFF2-40B4-BE49-F238E27FC236}">
                <a16:creationId xmlns:a16="http://schemas.microsoft.com/office/drawing/2014/main" id="{A2AFA2BF-EC9E-4B90-BE60-BF9B3669F812}"/>
              </a:ext>
            </a:extLst>
          </p:cNvPr>
          <p:cNvSpPr txBox="1">
            <a:spLocks/>
          </p:cNvSpPr>
          <p:nvPr/>
        </p:nvSpPr>
        <p:spPr>
          <a:xfrm>
            <a:off x="1936172" y="1562173"/>
            <a:ext cx="8319655" cy="587664"/>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latin typeface="Times New Roman" panose="02020603050405020304" pitchFamily="18" charset="0"/>
                <a:cs typeface="Times New Roman" panose="02020603050405020304" pitchFamily="18" charset="0"/>
              </a:rPr>
              <a:t>Sujet : </a:t>
            </a:r>
            <a:r>
              <a:rPr lang="fr-FR" sz="4400" dirty="0">
                <a:solidFill>
                  <a:schemeClr val="accent1"/>
                </a:solidFill>
                <a:latin typeface="Times New Roman" panose="02020603050405020304" pitchFamily="18" charset="0"/>
                <a:cs typeface="Times New Roman" panose="02020603050405020304" pitchFamily="18" charset="0"/>
              </a:rPr>
              <a:t>Expression Régulière et Utilitaires</a:t>
            </a:r>
            <a:endParaRPr lang="fr-FR" sz="5400" dirty="0">
              <a:solidFill>
                <a:schemeClr val="accent1"/>
              </a:solidFill>
              <a:latin typeface="Times New Roman" panose="02020603050405020304" pitchFamily="18" charset="0"/>
              <a:cs typeface="Times New Roman" panose="02020603050405020304" pitchFamily="18" charset="0"/>
            </a:endParaRPr>
          </a:p>
        </p:txBody>
      </p:sp>
      <p:sp>
        <p:nvSpPr>
          <p:cNvPr id="6" name="Titre 3">
            <a:extLst>
              <a:ext uri="{FF2B5EF4-FFF2-40B4-BE49-F238E27FC236}">
                <a16:creationId xmlns:a16="http://schemas.microsoft.com/office/drawing/2014/main" id="{4B70F126-3BF8-44E4-974A-F2A5E003C9C3}"/>
              </a:ext>
            </a:extLst>
          </p:cNvPr>
          <p:cNvSpPr txBox="1">
            <a:spLocks/>
          </p:cNvSpPr>
          <p:nvPr/>
        </p:nvSpPr>
        <p:spPr>
          <a:xfrm>
            <a:off x="2436094" y="2082332"/>
            <a:ext cx="7529946" cy="5876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dirty="0">
                <a:latin typeface="Times New Roman" panose="02020603050405020304" pitchFamily="18" charset="0"/>
                <a:cs typeface="Times New Roman" panose="02020603050405020304" pitchFamily="18" charset="0"/>
              </a:rPr>
              <a:t>Groupe N°6</a:t>
            </a:r>
            <a:endParaRPr lang="fr-FR" sz="3600" dirty="0">
              <a:solidFill>
                <a:schemeClr val="accent1"/>
              </a:solidFill>
              <a:latin typeface="Times New Roman" panose="02020603050405020304" pitchFamily="18" charset="0"/>
              <a:cs typeface="Times New Roman" panose="02020603050405020304" pitchFamily="18" charset="0"/>
            </a:endParaRPr>
          </a:p>
        </p:txBody>
      </p:sp>
      <p:sp>
        <p:nvSpPr>
          <p:cNvPr id="7" name="Titre 3">
            <a:extLst>
              <a:ext uri="{FF2B5EF4-FFF2-40B4-BE49-F238E27FC236}">
                <a16:creationId xmlns:a16="http://schemas.microsoft.com/office/drawing/2014/main" id="{C288992C-4C01-44E9-9CCF-C5B3E3345A38}"/>
              </a:ext>
            </a:extLst>
          </p:cNvPr>
          <p:cNvSpPr txBox="1">
            <a:spLocks/>
          </p:cNvSpPr>
          <p:nvPr/>
        </p:nvSpPr>
        <p:spPr>
          <a:xfrm>
            <a:off x="782782" y="3869966"/>
            <a:ext cx="10155382" cy="11222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fr-FR" sz="54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8" name="Tableau 7">
            <a:extLst>
              <a:ext uri="{FF2B5EF4-FFF2-40B4-BE49-F238E27FC236}">
                <a16:creationId xmlns:a16="http://schemas.microsoft.com/office/drawing/2014/main" id="{B59FB390-D4B6-40DD-86F3-376FF51BC4C8}"/>
              </a:ext>
            </a:extLst>
          </p:cNvPr>
          <p:cNvGraphicFramePr>
            <a:graphicFrameLocks noGrp="1"/>
          </p:cNvGraphicFramePr>
          <p:nvPr>
            <p:extLst>
              <p:ext uri="{D42A27DB-BD31-4B8C-83A1-F6EECF244321}">
                <p14:modId xmlns:p14="http://schemas.microsoft.com/office/powerpoint/2010/main" val="3372022489"/>
              </p:ext>
            </p:extLst>
          </p:nvPr>
        </p:nvGraphicFramePr>
        <p:xfrm>
          <a:off x="3435928" y="2669996"/>
          <a:ext cx="5962076" cy="4023360"/>
        </p:xfrm>
        <a:graphic>
          <a:graphicData uri="http://schemas.openxmlformats.org/drawingml/2006/table">
            <a:tbl>
              <a:tblPr firstRow="1" bandRow="1">
                <a:tableStyleId>{5C22544A-7EE6-4342-B048-85BDC9FD1C3A}</a:tableStyleId>
              </a:tblPr>
              <a:tblGrid>
                <a:gridCol w="720162">
                  <a:extLst>
                    <a:ext uri="{9D8B030D-6E8A-4147-A177-3AD203B41FA5}">
                      <a16:colId xmlns:a16="http://schemas.microsoft.com/office/drawing/2014/main" val="326237480"/>
                    </a:ext>
                  </a:extLst>
                </a:gridCol>
                <a:gridCol w="2260876">
                  <a:extLst>
                    <a:ext uri="{9D8B030D-6E8A-4147-A177-3AD203B41FA5}">
                      <a16:colId xmlns:a16="http://schemas.microsoft.com/office/drawing/2014/main" val="2475855445"/>
                    </a:ext>
                  </a:extLst>
                </a:gridCol>
                <a:gridCol w="1641096">
                  <a:extLst>
                    <a:ext uri="{9D8B030D-6E8A-4147-A177-3AD203B41FA5}">
                      <a16:colId xmlns:a16="http://schemas.microsoft.com/office/drawing/2014/main" val="1000801232"/>
                    </a:ext>
                  </a:extLst>
                </a:gridCol>
                <a:gridCol w="1339942">
                  <a:extLst>
                    <a:ext uri="{9D8B030D-6E8A-4147-A177-3AD203B41FA5}">
                      <a16:colId xmlns:a16="http://schemas.microsoft.com/office/drawing/2014/main" val="3204653611"/>
                    </a:ext>
                  </a:extLst>
                </a:gridCol>
              </a:tblGrid>
              <a:tr h="337113">
                <a:tc>
                  <a:txBody>
                    <a:bodyPr/>
                    <a:lstStyle/>
                    <a:p>
                      <a:pPr algn="ctr"/>
                      <a:r>
                        <a:rPr lang="fr-FR" dirty="0"/>
                        <a:t>N°</a:t>
                      </a:r>
                    </a:p>
                  </a:txBody>
                  <a:tcPr/>
                </a:tc>
                <a:tc>
                  <a:txBody>
                    <a:bodyPr/>
                    <a:lstStyle/>
                    <a:p>
                      <a:pPr algn="ctr"/>
                      <a:r>
                        <a:rPr lang="fr-FR" dirty="0"/>
                        <a:t>Nom</a:t>
                      </a:r>
                    </a:p>
                  </a:txBody>
                  <a:tcPr/>
                </a:tc>
                <a:tc>
                  <a:txBody>
                    <a:bodyPr/>
                    <a:lstStyle/>
                    <a:p>
                      <a:pPr algn="ctr"/>
                      <a:r>
                        <a:rPr lang="fr-FR" dirty="0"/>
                        <a:t>Post-nom</a:t>
                      </a:r>
                    </a:p>
                  </a:txBody>
                  <a:tcPr/>
                </a:tc>
                <a:tc>
                  <a:txBody>
                    <a:bodyPr/>
                    <a:lstStyle/>
                    <a:p>
                      <a:pPr algn="ctr"/>
                      <a:r>
                        <a:rPr lang="fr-FR" dirty="0"/>
                        <a:t>Prénom</a:t>
                      </a:r>
                    </a:p>
                  </a:txBody>
                  <a:tcPr/>
                </a:tc>
                <a:extLst>
                  <a:ext uri="{0D108BD9-81ED-4DB2-BD59-A6C34878D82A}">
                    <a16:rowId xmlns:a16="http://schemas.microsoft.com/office/drawing/2014/main" val="1356013314"/>
                  </a:ext>
                </a:extLst>
              </a:tr>
              <a:tr h="337113">
                <a:tc>
                  <a:txBody>
                    <a:bodyPr/>
                    <a:lstStyle/>
                    <a:p>
                      <a:pPr algn="ctr"/>
                      <a:r>
                        <a:rPr lang="fr-FR" dirty="0"/>
                        <a:t>1</a:t>
                      </a:r>
                    </a:p>
                  </a:txBody>
                  <a:tcPr/>
                </a:tc>
                <a:tc>
                  <a:txBody>
                    <a:bodyPr/>
                    <a:lstStyle/>
                    <a:p>
                      <a:pPr algn="l"/>
                      <a:r>
                        <a:rPr lang="fr-FR" dirty="0"/>
                        <a:t>MVI</a:t>
                      </a:r>
                    </a:p>
                  </a:txBody>
                  <a:tcPr/>
                </a:tc>
                <a:tc>
                  <a:txBody>
                    <a:bodyPr/>
                    <a:lstStyle/>
                    <a:p>
                      <a:r>
                        <a:rPr lang="fr-FR" dirty="0"/>
                        <a:t>TOMY</a:t>
                      </a:r>
                    </a:p>
                  </a:txBody>
                  <a:tcPr/>
                </a:tc>
                <a:tc>
                  <a:txBody>
                    <a:bodyPr/>
                    <a:lstStyle/>
                    <a:p>
                      <a:r>
                        <a:rPr lang="fr-FR" dirty="0"/>
                        <a:t>FLORENT</a:t>
                      </a:r>
                    </a:p>
                  </a:txBody>
                  <a:tcPr/>
                </a:tc>
                <a:extLst>
                  <a:ext uri="{0D108BD9-81ED-4DB2-BD59-A6C34878D82A}">
                    <a16:rowId xmlns:a16="http://schemas.microsoft.com/office/drawing/2014/main" val="4094850610"/>
                  </a:ext>
                </a:extLst>
              </a:tr>
              <a:tr h="337113">
                <a:tc>
                  <a:txBody>
                    <a:bodyPr/>
                    <a:lstStyle/>
                    <a:p>
                      <a:pPr algn="ctr"/>
                      <a:r>
                        <a:rPr lang="fr-FR" dirty="0"/>
                        <a:t>2</a:t>
                      </a:r>
                    </a:p>
                  </a:txBody>
                  <a:tcPr/>
                </a:tc>
                <a:tc>
                  <a:txBody>
                    <a:bodyPr/>
                    <a:lstStyle/>
                    <a:p>
                      <a:pPr algn="l"/>
                      <a:r>
                        <a:rPr lang="fr-FR" dirty="0"/>
                        <a:t>BINAKI</a:t>
                      </a:r>
                    </a:p>
                  </a:txBody>
                  <a:tcPr/>
                </a:tc>
                <a:tc>
                  <a:txBody>
                    <a:bodyPr/>
                    <a:lstStyle/>
                    <a:p>
                      <a:r>
                        <a:rPr lang="fr-FR" dirty="0"/>
                        <a:t>KUETUENDA</a:t>
                      </a:r>
                    </a:p>
                  </a:txBody>
                  <a:tcPr/>
                </a:tc>
                <a:tc>
                  <a:txBody>
                    <a:bodyPr/>
                    <a:lstStyle/>
                    <a:p>
                      <a:r>
                        <a:rPr lang="fr-FR" dirty="0"/>
                        <a:t>ANDY</a:t>
                      </a:r>
                    </a:p>
                  </a:txBody>
                  <a:tcPr/>
                </a:tc>
                <a:extLst>
                  <a:ext uri="{0D108BD9-81ED-4DB2-BD59-A6C34878D82A}">
                    <a16:rowId xmlns:a16="http://schemas.microsoft.com/office/drawing/2014/main" val="4058174485"/>
                  </a:ext>
                </a:extLst>
              </a:tr>
              <a:tr h="337113">
                <a:tc>
                  <a:txBody>
                    <a:bodyPr/>
                    <a:lstStyle/>
                    <a:p>
                      <a:pPr algn="ctr"/>
                      <a:r>
                        <a:rPr lang="fr-FR" dirty="0"/>
                        <a:t>3</a:t>
                      </a:r>
                    </a:p>
                  </a:txBody>
                  <a:tcPr/>
                </a:tc>
                <a:tc>
                  <a:txBody>
                    <a:bodyPr/>
                    <a:lstStyle/>
                    <a:p>
                      <a:pPr algn="l"/>
                      <a:r>
                        <a:rPr lang="fr-FR" dirty="0"/>
                        <a:t>BABUTEMBE</a:t>
                      </a:r>
                    </a:p>
                  </a:txBody>
                  <a:tcPr/>
                </a:tc>
                <a:tc>
                  <a:txBody>
                    <a:bodyPr/>
                    <a:lstStyle/>
                    <a:p>
                      <a:r>
                        <a:rPr lang="fr-FR" dirty="0"/>
                        <a:t>ABOVA</a:t>
                      </a:r>
                    </a:p>
                  </a:txBody>
                  <a:tcPr/>
                </a:tc>
                <a:tc>
                  <a:txBody>
                    <a:bodyPr/>
                    <a:lstStyle/>
                    <a:p>
                      <a:r>
                        <a:rPr lang="fr-FR" dirty="0"/>
                        <a:t>PATRICIA</a:t>
                      </a:r>
                    </a:p>
                  </a:txBody>
                  <a:tcPr/>
                </a:tc>
                <a:extLst>
                  <a:ext uri="{0D108BD9-81ED-4DB2-BD59-A6C34878D82A}">
                    <a16:rowId xmlns:a16="http://schemas.microsoft.com/office/drawing/2014/main" val="828006313"/>
                  </a:ext>
                </a:extLst>
              </a:tr>
              <a:tr h="337113">
                <a:tc>
                  <a:txBody>
                    <a:bodyPr/>
                    <a:lstStyle/>
                    <a:p>
                      <a:pPr algn="ctr"/>
                      <a:r>
                        <a:rPr lang="fr-FR" dirty="0"/>
                        <a:t>4</a:t>
                      </a:r>
                    </a:p>
                  </a:txBody>
                  <a:tcPr/>
                </a:tc>
                <a:tc>
                  <a:txBody>
                    <a:bodyPr/>
                    <a:lstStyle/>
                    <a:p>
                      <a:pPr algn="l"/>
                      <a:r>
                        <a:rPr lang="fr-FR" dirty="0"/>
                        <a:t>MAYEYE</a:t>
                      </a:r>
                    </a:p>
                  </a:txBody>
                  <a:tcPr/>
                </a:tc>
                <a:tc>
                  <a:txBody>
                    <a:bodyPr/>
                    <a:lstStyle/>
                    <a:p>
                      <a:r>
                        <a:rPr lang="fr-FR" dirty="0"/>
                        <a:t>SUNDANI</a:t>
                      </a:r>
                    </a:p>
                  </a:txBody>
                  <a:tcPr/>
                </a:tc>
                <a:tc>
                  <a:txBody>
                    <a:bodyPr/>
                    <a:lstStyle/>
                    <a:p>
                      <a:r>
                        <a:rPr lang="fr-FR" dirty="0"/>
                        <a:t>GEMIMA</a:t>
                      </a:r>
                    </a:p>
                  </a:txBody>
                  <a:tcPr/>
                </a:tc>
                <a:extLst>
                  <a:ext uri="{0D108BD9-81ED-4DB2-BD59-A6C34878D82A}">
                    <a16:rowId xmlns:a16="http://schemas.microsoft.com/office/drawing/2014/main" val="877705308"/>
                  </a:ext>
                </a:extLst>
              </a:tr>
              <a:tr h="337113">
                <a:tc>
                  <a:txBody>
                    <a:bodyPr/>
                    <a:lstStyle/>
                    <a:p>
                      <a:pPr algn="ctr"/>
                      <a:r>
                        <a:rPr lang="fr-FR" dirty="0"/>
                        <a:t>5</a:t>
                      </a:r>
                    </a:p>
                  </a:txBody>
                  <a:tcPr/>
                </a:tc>
                <a:tc>
                  <a:txBody>
                    <a:bodyPr/>
                    <a:lstStyle/>
                    <a:p>
                      <a:pPr algn="l"/>
                      <a:r>
                        <a:rPr lang="fr-FR" dirty="0"/>
                        <a:t>IZUNGU</a:t>
                      </a:r>
                    </a:p>
                  </a:txBody>
                  <a:tcPr/>
                </a:tc>
                <a:tc>
                  <a:txBody>
                    <a:bodyPr/>
                    <a:lstStyle/>
                    <a:p>
                      <a:r>
                        <a:rPr lang="fr-FR" dirty="0"/>
                        <a:t>BAKUMBONGO</a:t>
                      </a:r>
                    </a:p>
                  </a:txBody>
                  <a:tcPr/>
                </a:tc>
                <a:tc>
                  <a:txBody>
                    <a:bodyPr/>
                    <a:lstStyle/>
                    <a:p>
                      <a:endParaRPr lang="fr-FR" dirty="0"/>
                    </a:p>
                  </a:txBody>
                  <a:tcPr/>
                </a:tc>
                <a:extLst>
                  <a:ext uri="{0D108BD9-81ED-4DB2-BD59-A6C34878D82A}">
                    <a16:rowId xmlns:a16="http://schemas.microsoft.com/office/drawing/2014/main" val="1737268922"/>
                  </a:ext>
                </a:extLst>
              </a:tr>
              <a:tr h="337113">
                <a:tc>
                  <a:txBody>
                    <a:bodyPr/>
                    <a:lstStyle/>
                    <a:p>
                      <a:pPr algn="ctr"/>
                      <a:r>
                        <a:rPr lang="fr-FR" dirty="0"/>
                        <a:t>6</a:t>
                      </a:r>
                    </a:p>
                  </a:txBody>
                  <a:tcPr/>
                </a:tc>
                <a:tc>
                  <a:txBody>
                    <a:bodyPr/>
                    <a:lstStyle/>
                    <a:p>
                      <a:pPr algn="l"/>
                      <a:r>
                        <a:rPr lang="fr-FR" dirty="0"/>
                        <a:t>DINGENO</a:t>
                      </a:r>
                    </a:p>
                  </a:txBody>
                  <a:tcPr/>
                </a:tc>
                <a:tc>
                  <a:txBody>
                    <a:bodyPr/>
                    <a:lstStyle/>
                    <a:p>
                      <a:r>
                        <a:rPr lang="fr-FR" dirty="0"/>
                        <a:t>MUNUMA</a:t>
                      </a:r>
                    </a:p>
                  </a:txBody>
                  <a:tcPr/>
                </a:tc>
                <a:tc>
                  <a:txBody>
                    <a:bodyPr/>
                    <a:lstStyle/>
                    <a:p>
                      <a:r>
                        <a:rPr lang="fr-FR" dirty="0"/>
                        <a:t>OLIVIER</a:t>
                      </a:r>
                    </a:p>
                  </a:txBody>
                  <a:tcPr/>
                </a:tc>
                <a:extLst>
                  <a:ext uri="{0D108BD9-81ED-4DB2-BD59-A6C34878D82A}">
                    <a16:rowId xmlns:a16="http://schemas.microsoft.com/office/drawing/2014/main" val="2833455991"/>
                  </a:ext>
                </a:extLst>
              </a:tr>
              <a:tr h="337113">
                <a:tc>
                  <a:txBody>
                    <a:bodyPr/>
                    <a:lstStyle/>
                    <a:p>
                      <a:pPr algn="ctr"/>
                      <a:r>
                        <a:rPr lang="fr-FR" dirty="0"/>
                        <a:t>7</a:t>
                      </a:r>
                    </a:p>
                  </a:txBody>
                  <a:tcPr/>
                </a:tc>
                <a:tc>
                  <a:txBody>
                    <a:bodyPr/>
                    <a:lstStyle/>
                    <a:p>
                      <a:pPr algn="l"/>
                      <a:r>
                        <a:rPr lang="fr-FR" dirty="0"/>
                        <a:t>BANANI</a:t>
                      </a:r>
                    </a:p>
                  </a:txBody>
                  <a:tcPr/>
                </a:tc>
                <a:tc>
                  <a:txBody>
                    <a:bodyPr/>
                    <a:lstStyle/>
                    <a:p>
                      <a:r>
                        <a:rPr lang="fr-FR" dirty="0"/>
                        <a:t>NGINDU</a:t>
                      </a:r>
                    </a:p>
                  </a:txBody>
                  <a:tcPr/>
                </a:tc>
                <a:tc>
                  <a:txBody>
                    <a:bodyPr/>
                    <a:lstStyle/>
                    <a:p>
                      <a:r>
                        <a:rPr lang="fr-FR" dirty="0"/>
                        <a:t>DANY</a:t>
                      </a:r>
                    </a:p>
                  </a:txBody>
                  <a:tcPr/>
                </a:tc>
                <a:extLst>
                  <a:ext uri="{0D108BD9-81ED-4DB2-BD59-A6C34878D82A}">
                    <a16:rowId xmlns:a16="http://schemas.microsoft.com/office/drawing/2014/main" val="3799186372"/>
                  </a:ext>
                </a:extLst>
              </a:tr>
              <a:tr h="337113">
                <a:tc>
                  <a:txBody>
                    <a:bodyPr/>
                    <a:lstStyle/>
                    <a:p>
                      <a:pPr algn="ctr"/>
                      <a:r>
                        <a:rPr lang="fr-FR" dirty="0"/>
                        <a:t>8</a:t>
                      </a:r>
                    </a:p>
                  </a:txBody>
                  <a:tcPr/>
                </a:tc>
                <a:tc>
                  <a:txBody>
                    <a:bodyPr/>
                    <a:lstStyle/>
                    <a:p>
                      <a:pPr algn="l"/>
                      <a:r>
                        <a:rPr lang="fr-FR" dirty="0"/>
                        <a:t>BANGONGO</a:t>
                      </a:r>
                    </a:p>
                  </a:txBody>
                  <a:tcPr/>
                </a:tc>
                <a:tc>
                  <a:txBody>
                    <a:bodyPr/>
                    <a:lstStyle/>
                    <a:p>
                      <a:r>
                        <a:rPr lang="fr-FR" dirty="0"/>
                        <a:t>LUKOMBO</a:t>
                      </a:r>
                    </a:p>
                  </a:txBody>
                  <a:tcPr/>
                </a:tc>
                <a:tc>
                  <a:txBody>
                    <a:bodyPr/>
                    <a:lstStyle/>
                    <a:p>
                      <a:r>
                        <a:rPr lang="fr-FR" dirty="0"/>
                        <a:t>MERDI</a:t>
                      </a:r>
                    </a:p>
                  </a:txBody>
                  <a:tcPr/>
                </a:tc>
                <a:extLst>
                  <a:ext uri="{0D108BD9-81ED-4DB2-BD59-A6C34878D82A}">
                    <a16:rowId xmlns:a16="http://schemas.microsoft.com/office/drawing/2014/main" val="3098846274"/>
                  </a:ext>
                </a:extLst>
              </a:tr>
              <a:tr h="337113">
                <a:tc>
                  <a:txBody>
                    <a:bodyPr/>
                    <a:lstStyle/>
                    <a:p>
                      <a:pPr algn="ctr"/>
                      <a:r>
                        <a:rPr lang="fr-FR" dirty="0"/>
                        <a:t>9</a:t>
                      </a:r>
                    </a:p>
                  </a:txBody>
                  <a:tcPr/>
                </a:tc>
                <a:tc>
                  <a:txBody>
                    <a:bodyPr/>
                    <a:lstStyle/>
                    <a:p>
                      <a:pPr algn="l"/>
                      <a:r>
                        <a:rPr lang="fr-FR" dirty="0"/>
                        <a:t>MWELA</a:t>
                      </a:r>
                    </a:p>
                  </a:txBody>
                  <a:tcPr/>
                </a:tc>
                <a:tc>
                  <a:txBody>
                    <a:bodyPr/>
                    <a:lstStyle/>
                    <a:p>
                      <a:r>
                        <a:rPr lang="fr-FR" dirty="0"/>
                        <a:t>KIMBINZI</a:t>
                      </a:r>
                    </a:p>
                  </a:txBody>
                  <a:tcPr/>
                </a:tc>
                <a:tc>
                  <a:txBody>
                    <a:bodyPr/>
                    <a:lstStyle/>
                    <a:p>
                      <a:r>
                        <a:rPr lang="fr-FR" dirty="0"/>
                        <a:t>DON</a:t>
                      </a:r>
                    </a:p>
                  </a:txBody>
                  <a:tcPr/>
                </a:tc>
                <a:extLst>
                  <a:ext uri="{0D108BD9-81ED-4DB2-BD59-A6C34878D82A}">
                    <a16:rowId xmlns:a16="http://schemas.microsoft.com/office/drawing/2014/main" val="1764523107"/>
                  </a:ext>
                </a:extLst>
              </a:tr>
              <a:tr h="337113">
                <a:tc>
                  <a:txBody>
                    <a:bodyPr/>
                    <a:lstStyle/>
                    <a:p>
                      <a:pPr algn="ctr"/>
                      <a:r>
                        <a:rPr lang="fr-FR" dirty="0"/>
                        <a:t>10</a:t>
                      </a:r>
                    </a:p>
                  </a:txBody>
                  <a:tcPr/>
                </a:tc>
                <a:tc>
                  <a:txBody>
                    <a:bodyPr/>
                    <a:lstStyle/>
                    <a:p>
                      <a:pPr algn="l"/>
                      <a:r>
                        <a:rPr lang="fr-FR" dirty="0"/>
                        <a:t>GITADI</a:t>
                      </a:r>
                    </a:p>
                  </a:txBody>
                  <a:tcPr/>
                </a:tc>
                <a:tc>
                  <a:txBody>
                    <a:bodyPr/>
                    <a:lstStyle/>
                    <a:p>
                      <a:r>
                        <a:rPr lang="fr-FR" dirty="0"/>
                        <a:t>GIBANZALA</a:t>
                      </a:r>
                    </a:p>
                  </a:txBody>
                  <a:tcPr/>
                </a:tc>
                <a:tc>
                  <a:txBody>
                    <a:bodyPr/>
                    <a:lstStyle/>
                    <a:p>
                      <a:r>
                        <a:rPr lang="fr-FR" dirty="0"/>
                        <a:t>PETER</a:t>
                      </a:r>
                    </a:p>
                  </a:txBody>
                  <a:tcPr/>
                </a:tc>
                <a:extLst>
                  <a:ext uri="{0D108BD9-81ED-4DB2-BD59-A6C34878D82A}">
                    <a16:rowId xmlns:a16="http://schemas.microsoft.com/office/drawing/2014/main" val="1602470344"/>
                  </a:ext>
                </a:extLst>
              </a:tr>
            </a:tbl>
          </a:graphicData>
        </a:graphic>
      </p:graphicFrame>
    </p:spTree>
    <p:extLst>
      <p:ext uri="{BB962C8B-B14F-4D97-AF65-F5344CB8AC3E}">
        <p14:creationId xmlns:p14="http://schemas.microsoft.com/office/powerpoint/2010/main" val="235108513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57725" y="529388"/>
            <a:ext cx="11229475" cy="5324535"/>
          </a:xfrm>
          <a:prstGeom prst="rect">
            <a:avLst/>
          </a:prstGeom>
          <a:noFill/>
        </p:spPr>
        <p:txBody>
          <a:bodyPr wrap="square" rtlCol="0">
            <a:spAutoFit/>
          </a:bodyPr>
          <a:lstStyle/>
          <a:p>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2.1 Types </a:t>
            </a:r>
            <a:r>
              <a:rPr lang="fr-FR" sz="2400" b="1" dirty="0">
                <a:solidFill>
                  <a:schemeClr val="accent1">
                    <a:lumMod val="75000"/>
                  </a:schemeClr>
                </a:solidFill>
                <a:latin typeface="Times New Roman" panose="02020603050405020304" pitchFamily="18" charset="0"/>
                <a:cs typeface="Times New Roman" panose="02020603050405020304" pitchFamily="18" charset="0"/>
              </a:rPr>
              <a:t>d’utilitaires </a:t>
            </a: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fr-FR" sz="2000" b="1" dirty="0" smtClean="0">
                <a:latin typeface="Times New Roman" panose="02020603050405020304" pitchFamily="18" charset="0"/>
                <a:cs typeface="Times New Roman" panose="02020603050405020304" pitchFamily="18" charset="0"/>
              </a:rPr>
              <a:t>-</a:t>
            </a:r>
            <a:r>
              <a:rPr lang="fr-FR" sz="2000" b="1" dirty="0" smtClean="0">
                <a:solidFill>
                  <a:schemeClr val="accent1">
                    <a:lumMod val="75000"/>
                  </a:schemeClr>
                </a:solidFill>
                <a:latin typeface="Times New Roman" panose="02020603050405020304" pitchFamily="18" charset="0"/>
                <a:cs typeface="Times New Roman" panose="02020603050405020304" pitchFamily="18" charset="0"/>
              </a:rPr>
              <a:t>Utilitaires de sauvegarde :</a:t>
            </a:r>
            <a:r>
              <a:rPr lang="fr-FR" dirty="0" smtClean="0">
                <a:solidFill>
                  <a:schemeClr val="accent1">
                    <a:lumMod val="75000"/>
                  </a:schemeClr>
                </a:solidFill>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Ils enregistrent des copies des informations stockées sur un fichier, un dossier ou un disque et restaurent les fichiers sélectionnés (par exemple en cas de suppression accidentelle) ou le disque entier (par exemple en cas de panne de disque cassé ). </a:t>
            </a:r>
          </a:p>
          <a:p>
            <a:r>
              <a:rPr lang="fr-FR" sz="2000" b="1" dirty="0">
                <a:latin typeface="Times New Roman" panose="02020603050405020304" pitchFamily="18" charset="0"/>
                <a:cs typeface="Times New Roman" panose="02020603050405020304" pitchFamily="18" charset="0"/>
              </a:rPr>
              <a:t>-</a:t>
            </a:r>
            <a:r>
              <a:rPr lang="fr-FR" sz="2000" b="1" dirty="0">
                <a:solidFill>
                  <a:schemeClr val="accent1">
                    <a:lumMod val="75000"/>
                  </a:schemeClr>
                </a:solidFill>
                <a:latin typeface="Times New Roman" panose="02020603050405020304" pitchFamily="18" charset="0"/>
                <a:cs typeface="Times New Roman" panose="02020603050405020304" pitchFamily="18" charset="0"/>
              </a:rPr>
              <a:t>Utilitaires antivirus :</a:t>
            </a:r>
            <a:r>
              <a:rPr lang="fr-FR" dirty="0">
                <a:solidFill>
                  <a:schemeClr val="accent1">
                    <a:lumMod val="75000"/>
                  </a:schemeClr>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Analysent et suppriment les logiciels malveillants. </a:t>
            </a:r>
            <a:endParaRPr lang="en-US"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a:t>
            </a:r>
            <a:r>
              <a:rPr lang="fr-FR" sz="2000" b="1" dirty="0">
                <a:solidFill>
                  <a:schemeClr val="accent1">
                    <a:lumMod val="75000"/>
                  </a:schemeClr>
                </a:solidFill>
                <a:latin typeface="Times New Roman" panose="02020603050405020304" pitchFamily="18" charset="0"/>
                <a:cs typeface="Times New Roman" panose="02020603050405020304" pitchFamily="18" charset="0"/>
              </a:rPr>
              <a:t>Utilitaires d’archivage de fichiers :</a:t>
            </a:r>
            <a:r>
              <a:rPr lang="fr-FR" dirty="0">
                <a:solidFill>
                  <a:schemeClr val="accent1">
                    <a:lumMod val="75000"/>
                  </a:schemeClr>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ils combinent plusieurs fichiers en une seule archive ou une série d'archives pour faciliter le transport ou le stockage. Ceux-ci peuvent inclure des capacités de compression et de cryptage. </a:t>
            </a:r>
            <a:endParaRPr lang="en-US" dirty="0">
              <a:latin typeface="Times New Roman" panose="02020603050405020304" pitchFamily="18" charset="0"/>
              <a:cs typeface="Times New Roman" panose="02020603050405020304" pitchFamily="18" charset="0"/>
            </a:endParaRPr>
          </a:p>
          <a:p>
            <a:r>
              <a:rPr lang="fr-FR" dirty="0" smtClean="0">
                <a:solidFill>
                  <a:schemeClr val="accent1">
                    <a:lumMod val="75000"/>
                  </a:schemeClr>
                </a:solidFill>
                <a:latin typeface="Times New Roman" panose="02020603050405020304" pitchFamily="18" charset="0"/>
                <a:cs typeface="Times New Roman" panose="02020603050405020304" pitchFamily="18" charset="0"/>
              </a:rPr>
              <a:t>- </a:t>
            </a:r>
            <a:r>
              <a:rPr lang="fr-FR" sz="2000" b="1" dirty="0" smtClean="0">
                <a:solidFill>
                  <a:schemeClr val="accent1">
                    <a:lumMod val="75000"/>
                  </a:schemeClr>
                </a:solidFill>
                <a:latin typeface="Times New Roman" panose="02020603050405020304" pitchFamily="18" charset="0"/>
                <a:cs typeface="Times New Roman" panose="02020603050405020304" pitchFamily="18" charset="0"/>
              </a:rPr>
              <a:t>etc.</a:t>
            </a:r>
            <a:endParaRPr lang="en-US" b="1" dirty="0" smtClean="0">
              <a:solidFill>
                <a:schemeClr val="accent1">
                  <a:lumMod val="75000"/>
                </a:schemeClr>
              </a:solidFill>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Les logiciels utilitaires couvrent tous les domaines de l'informatique. Certains utilitaires sont dédiés à l'amélioration des fonctionnalités du système, tels que les programmes de presse-papiers, de capture d'écran ou de copie de fichiers.</a:t>
            </a:r>
            <a:endParaRPr lang="en-US"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Ces fonctionnalités sont déjà disponibles dans le système d'exploitation, mais des composants tiers peuvent les remplacer, en ajoutant souvent des paramètres avancés.</a:t>
            </a:r>
            <a:endParaRPr lang="en-US"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fr-FR" dirty="0" smtClean="0">
                <a:solidFill>
                  <a:schemeClr val="accent1">
                    <a:lumMod val="75000"/>
                  </a:schemeClr>
                </a:solidFill>
                <a:latin typeface="Times New Roman" panose="02020603050405020304" pitchFamily="18" charset="0"/>
                <a:cs typeface="Times New Roman" panose="02020603050405020304" pitchFamily="18" charset="0"/>
              </a:rPr>
              <a:t>*</a:t>
            </a:r>
            <a:r>
              <a:rPr lang="fr-FR" dirty="0" smtClean="0">
                <a:latin typeface="Times New Roman" panose="02020603050405020304" pitchFamily="18" charset="0"/>
                <a:cs typeface="Times New Roman" panose="02020603050405020304" pitchFamily="18" charset="0"/>
              </a:rPr>
              <a:t>Pour maintenir les pilotes et les utilitaires de contrôle de version du système d'exploitation qui peuvent fournir des mises à jour de sécurité.</a:t>
            </a:r>
            <a:r>
              <a:rPr lang="en-US"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En </a:t>
            </a:r>
            <a:r>
              <a:rPr lang="fr-FR" dirty="0">
                <a:latin typeface="Times New Roman" panose="02020603050405020304" pitchFamily="18" charset="0"/>
                <a:cs typeface="Times New Roman" panose="02020603050405020304" pitchFamily="18" charset="0"/>
              </a:rPr>
              <a:t>bref, les utilitaires peuvent également être définis comme des logiciels qui effectuent des activités de gestion ou d'exploitation.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596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1843-AB36-4C51-AA6E-7C6BCFEE1202}"/>
              </a:ext>
            </a:extLst>
          </p:cNvPr>
          <p:cNvSpPr>
            <a:spLocks noGrp="1" noChangeArrowheads="1"/>
          </p:cNvSpPr>
          <p:nvPr>
            <p:ph type="ctrTitle"/>
          </p:nvPr>
        </p:nvSpPr>
        <p:spPr bwMode="auto">
          <a:xfrm rot="21241251">
            <a:off x="1399309" y="2227628"/>
            <a:ext cx="11707091" cy="707886"/>
          </a:xfrm>
          <a:prstGeom prst="rect">
            <a:avLst/>
          </a:prstGeom>
          <a:solidFill>
            <a:srgbClr val="FFFF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5325" algn="l"/>
              </a:tabLst>
              <a:defRPr>
                <a:solidFill>
                  <a:schemeClr val="tx1"/>
                </a:solidFill>
                <a:latin typeface="Arial" panose="020B0604020202020204" pitchFamily="34" charset="0"/>
              </a:defRPr>
            </a:lvl1pPr>
            <a:lvl2pPr eaLnBrk="0" fontAlgn="base" hangingPunct="0">
              <a:spcBef>
                <a:spcPct val="0"/>
              </a:spcBef>
              <a:spcAft>
                <a:spcPct val="0"/>
              </a:spcAft>
              <a:tabLst>
                <a:tab pos="695325" algn="l"/>
              </a:tabLst>
              <a:defRPr>
                <a:solidFill>
                  <a:schemeClr val="tx1"/>
                </a:solidFill>
                <a:latin typeface="Arial" panose="020B0604020202020204" pitchFamily="34" charset="0"/>
              </a:defRPr>
            </a:lvl2pPr>
            <a:lvl3pPr eaLnBrk="0" fontAlgn="base" hangingPunct="0">
              <a:spcBef>
                <a:spcPct val="0"/>
              </a:spcBef>
              <a:spcAft>
                <a:spcPct val="0"/>
              </a:spcAft>
              <a:tabLst>
                <a:tab pos="695325" algn="l"/>
              </a:tabLst>
              <a:defRPr>
                <a:solidFill>
                  <a:schemeClr val="tx1"/>
                </a:solidFill>
                <a:latin typeface="Arial" panose="020B0604020202020204" pitchFamily="34" charset="0"/>
              </a:defRPr>
            </a:lvl3pPr>
            <a:lvl4pPr eaLnBrk="0" fontAlgn="base" hangingPunct="0">
              <a:spcBef>
                <a:spcPct val="0"/>
              </a:spcBef>
              <a:spcAft>
                <a:spcPct val="0"/>
              </a:spcAft>
              <a:tabLst>
                <a:tab pos="695325" algn="l"/>
              </a:tabLst>
              <a:defRPr>
                <a:solidFill>
                  <a:schemeClr val="tx1"/>
                </a:solidFill>
                <a:latin typeface="Arial" panose="020B0604020202020204" pitchFamily="34" charset="0"/>
              </a:defRPr>
            </a:lvl4pPr>
            <a:lvl5pPr eaLnBrk="0" fontAlgn="base" hangingPunct="0">
              <a:spcBef>
                <a:spcPct val="0"/>
              </a:spcBef>
              <a:spcAft>
                <a:spcPct val="0"/>
              </a:spcAft>
              <a:tabLst>
                <a:tab pos="695325" algn="l"/>
              </a:tabLst>
              <a:defRPr>
                <a:solidFill>
                  <a:schemeClr val="tx1"/>
                </a:solidFill>
                <a:latin typeface="Arial" panose="020B0604020202020204" pitchFamily="34" charset="0"/>
              </a:defRPr>
            </a:lvl5pPr>
            <a:lvl6pPr eaLnBrk="0" fontAlgn="base" hangingPunct="0">
              <a:spcBef>
                <a:spcPct val="0"/>
              </a:spcBef>
              <a:spcAft>
                <a:spcPct val="0"/>
              </a:spcAft>
              <a:tabLst>
                <a:tab pos="695325" algn="l"/>
              </a:tabLst>
              <a:defRPr>
                <a:solidFill>
                  <a:schemeClr val="tx1"/>
                </a:solidFill>
                <a:latin typeface="Arial" panose="020B0604020202020204" pitchFamily="34" charset="0"/>
              </a:defRPr>
            </a:lvl6pPr>
            <a:lvl7pPr eaLnBrk="0" fontAlgn="base" hangingPunct="0">
              <a:spcBef>
                <a:spcPct val="0"/>
              </a:spcBef>
              <a:spcAft>
                <a:spcPct val="0"/>
              </a:spcAft>
              <a:tabLst>
                <a:tab pos="695325" algn="l"/>
              </a:tabLst>
              <a:defRPr>
                <a:solidFill>
                  <a:schemeClr val="tx1"/>
                </a:solidFill>
                <a:latin typeface="Arial" panose="020B0604020202020204" pitchFamily="34" charset="0"/>
              </a:defRPr>
            </a:lvl7pPr>
            <a:lvl8pPr eaLnBrk="0" fontAlgn="base" hangingPunct="0">
              <a:spcBef>
                <a:spcPct val="0"/>
              </a:spcBef>
              <a:spcAft>
                <a:spcPct val="0"/>
              </a:spcAft>
              <a:tabLst>
                <a:tab pos="695325" algn="l"/>
              </a:tabLst>
              <a:defRPr>
                <a:solidFill>
                  <a:schemeClr val="tx1"/>
                </a:solidFill>
                <a:latin typeface="Arial" panose="020B0604020202020204" pitchFamily="34" charset="0"/>
              </a:defRPr>
            </a:lvl8pPr>
            <a:lvl9pPr eaLnBrk="0" fontAlgn="base" hangingPunct="0">
              <a:spcBef>
                <a:spcPct val="0"/>
              </a:spcBef>
              <a:spcAft>
                <a:spcPct val="0"/>
              </a:spcAft>
              <a:tabLst>
                <a:tab pos="695325" algn="l"/>
              </a:tabLst>
              <a:defRPr>
                <a:solidFill>
                  <a:schemeClr val="tx1"/>
                </a:solidFill>
                <a:latin typeface="Arial" panose="020B0604020202020204" pitchFamily="34" charset="0"/>
              </a:defRPr>
            </a:lvl9pPr>
          </a:lstStyle>
          <a:p>
            <a:pPr lvl="0">
              <a:lnSpc>
                <a:spcPct val="100000"/>
              </a:lnSpc>
            </a:pPr>
            <a:r>
              <a:rPr kumimoji="0" lang="fr-FR" altLang="fr-FR" sz="4000" b="1" i="0" u="none" strike="noStrike" cap="none" normalizeH="0" baseline="0" dirty="0">
                <a:ln>
                  <a:noFill/>
                </a:ln>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MERCI POUR VOTRE ATTENTION</a:t>
            </a:r>
          </a:p>
        </p:txBody>
      </p:sp>
    </p:spTree>
    <p:extLst>
      <p:ext uri="{BB962C8B-B14F-4D97-AF65-F5344CB8AC3E}">
        <p14:creationId xmlns:p14="http://schemas.microsoft.com/office/powerpoint/2010/main" val="34303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05443 -0.49074 L -0.05443 0.9463 " pathEditMode="relative" rAng="0" ptsTypes="AA">
                                      <p:cBhvr>
                                        <p:cTn id="6" dur="9250" fill="hold"/>
                                        <p:tgtEl>
                                          <p:spTgt spid="2"/>
                                        </p:tgtEl>
                                        <p:attrNameLst>
                                          <p:attrName>ppt_x</p:attrName>
                                          <p:attrName>ppt_y</p:attrName>
                                        </p:attrNameLst>
                                      </p:cBhvr>
                                      <p:rCtr x="0" y="7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8468" y="1730326"/>
            <a:ext cx="10311618" cy="3616375"/>
          </a:xfrm>
          <a:prstGeom prst="rect">
            <a:avLst/>
          </a:prstGeom>
          <a:noFill/>
        </p:spPr>
        <p:txBody>
          <a:bodyPr wrap="square" rtlCol="0">
            <a:spAutoFit/>
          </a:bodyPr>
          <a:lstStyle/>
          <a:p>
            <a:pPr algn="ctr"/>
            <a:r>
              <a:rPr lang="fr-FR" sz="4000" b="1" dirty="0" smtClean="0">
                <a:solidFill>
                  <a:schemeClr val="accent1">
                    <a:lumMod val="75000"/>
                  </a:schemeClr>
                </a:solidFill>
                <a:latin typeface="Times New Roman" panose="02020603050405020304" pitchFamily="18" charset="0"/>
                <a:cs typeface="Times New Roman" panose="02020603050405020304" pitchFamily="18" charset="0"/>
              </a:rPr>
              <a:t>PLAN</a:t>
            </a:r>
          </a:p>
          <a:p>
            <a:pPr algn="ctr">
              <a:lnSpc>
                <a:spcPct val="150000"/>
              </a:lnSpc>
            </a:pPr>
            <a:r>
              <a:rPr lang="fr-FR" sz="3600" dirty="0" smtClean="0">
                <a:solidFill>
                  <a:schemeClr val="accent1">
                    <a:lumMod val="75000"/>
                  </a:schemeClr>
                </a:solidFill>
                <a:latin typeface="Times New Roman" panose="02020603050405020304" pitchFamily="18" charset="0"/>
                <a:cs typeface="Times New Roman" panose="02020603050405020304" pitchFamily="18" charset="0"/>
              </a:rPr>
              <a:t>Notre travail consiste à parler profondément sur les Expressions régulière </a:t>
            </a:r>
            <a:r>
              <a:rPr lang="fr-FR" sz="3600" dirty="0">
                <a:solidFill>
                  <a:schemeClr val="accent1">
                    <a:lumMod val="75000"/>
                  </a:schemeClr>
                </a:solidFill>
                <a:latin typeface="Times New Roman" panose="02020603050405020304" pitchFamily="18" charset="0"/>
                <a:cs typeface="Times New Roman" panose="02020603050405020304" pitchFamily="18" charset="0"/>
              </a:rPr>
              <a:t>et </a:t>
            </a:r>
            <a:r>
              <a:rPr lang="fr-FR" sz="3600" dirty="0" smtClean="0">
                <a:solidFill>
                  <a:schemeClr val="accent1">
                    <a:lumMod val="75000"/>
                  </a:schemeClr>
                </a:solidFill>
                <a:latin typeface="Times New Roman" panose="02020603050405020304" pitchFamily="18" charset="0"/>
                <a:cs typeface="Times New Roman" panose="02020603050405020304" pitchFamily="18" charset="0"/>
              </a:rPr>
              <a:t>utilitaires dans notre cours intitulé </a:t>
            </a:r>
            <a:r>
              <a:rPr lang="fr-FR" sz="3600" b="1" dirty="0" smtClean="0">
                <a:solidFill>
                  <a:schemeClr val="accent1">
                    <a:lumMod val="75000"/>
                  </a:schemeClr>
                </a:solidFill>
                <a:latin typeface="Times New Roman" panose="02020603050405020304" pitchFamily="18" charset="0"/>
                <a:cs typeface="Times New Roman" panose="02020603050405020304" pitchFamily="18" charset="0"/>
              </a:rPr>
              <a:t>SYSTÈME D’EXPLOITATION</a:t>
            </a:r>
            <a:r>
              <a:rPr lang="fr-FR" sz="3600" dirty="0" smtClean="0">
                <a:solidFill>
                  <a:schemeClr val="accent1">
                    <a:lumMod val="75000"/>
                  </a:schemeClr>
                </a:solidFill>
                <a:latin typeface="Times New Roman" panose="02020603050405020304" pitchFamily="18" charset="0"/>
                <a:cs typeface="Times New Roman" panose="02020603050405020304" pitchFamily="18" charset="0"/>
              </a:rPr>
              <a:t>.</a:t>
            </a:r>
            <a:endParaRPr lang="fr-FR" sz="4400"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50000"/>
              </a:lnSpc>
            </a:pPr>
            <a:r>
              <a:rPr lang="fr-FR" dirty="0" smtClean="0">
                <a:solidFill>
                  <a:schemeClr val="accent1">
                    <a:lumMod val="75000"/>
                  </a:schemeClr>
                </a:solidFill>
                <a:latin typeface="Times New Roman" panose="02020603050405020304" pitchFamily="18" charset="0"/>
                <a:cs typeface="Times New Roman" panose="02020603050405020304" pitchFamily="18" charset="0"/>
              </a:rPr>
              <a:t> </a:t>
            </a:r>
            <a:endParaRPr lang="fr-FR" sz="4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792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393D2CC-3CEB-4AD2-8F6B-0F36C08DA74C}"/>
              </a:ext>
            </a:extLst>
          </p:cNvPr>
          <p:cNvSpPr>
            <a:spLocks noGrp="1" noChangeArrowheads="1"/>
          </p:cNvSpPr>
          <p:nvPr>
            <p:ph type="ctrTitle"/>
          </p:nvPr>
        </p:nvSpPr>
        <p:spPr bwMode="auto">
          <a:xfrm>
            <a:off x="618978" y="648116"/>
            <a:ext cx="11573022" cy="62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695325" algn="l"/>
              </a:tabLst>
              <a:defRPr>
                <a:solidFill>
                  <a:schemeClr val="tx1"/>
                </a:solidFill>
                <a:latin typeface="Arial" panose="020B0604020202020204" pitchFamily="34" charset="0"/>
              </a:defRPr>
            </a:lvl1pPr>
            <a:lvl2pPr eaLnBrk="0" fontAlgn="base" hangingPunct="0">
              <a:spcBef>
                <a:spcPct val="0"/>
              </a:spcBef>
              <a:spcAft>
                <a:spcPct val="0"/>
              </a:spcAft>
              <a:tabLst>
                <a:tab pos="695325" algn="l"/>
              </a:tabLst>
              <a:defRPr>
                <a:solidFill>
                  <a:schemeClr val="tx1"/>
                </a:solidFill>
                <a:latin typeface="Arial" panose="020B0604020202020204" pitchFamily="34" charset="0"/>
              </a:defRPr>
            </a:lvl2pPr>
            <a:lvl3pPr eaLnBrk="0" fontAlgn="base" hangingPunct="0">
              <a:spcBef>
                <a:spcPct val="0"/>
              </a:spcBef>
              <a:spcAft>
                <a:spcPct val="0"/>
              </a:spcAft>
              <a:tabLst>
                <a:tab pos="695325" algn="l"/>
              </a:tabLst>
              <a:defRPr>
                <a:solidFill>
                  <a:schemeClr val="tx1"/>
                </a:solidFill>
                <a:latin typeface="Arial" panose="020B0604020202020204" pitchFamily="34" charset="0"/>
              </a:defRPr>
            </a:lvl3pPr>
            <a:lvl4pPr eaLnBrk="0" fontAlgn="base" hangingPunct="0">
              <a:spcBef>
                <a:spcPct val="0"/>
              </a:spcBef>
              <a:spcAft>
                <a:spcPct val="0"/>
              </a:spcAft>
              <a:tabLst>
                <a:tab pos="695325" algn="l"/>
              </a:tabLst>
              <a:defRPr>
                <a:solidFill>
                  <a:schemeClr val="tx1"/>
                </a:solidFill>
                <a:latin typeface="Arial" panose="020B0604020202020204" pitchFamily="34" charset="0"/>
              </a:defRPr>
            </a:lvl4pPr>
            <a:lvl5pPr eaLnBrk="0" fontAlgn="base" hangingPunct="0">
              <a:spcBef>
                <a:spcPct val="0"/>
              </a:spcBef>
              <a:spcAft>
                <a:spcPct val="0"/>
              </a:spcAft>
              <a:tabLst>
                <a:tab pos="695325" algn="l"/>
              </a:tabLst>
              <a:defRPr>
                <a:solidFill>
                  <a:schemeClr val="tx1"/>
                </a:solidFill>
                <a:latin typeface="Arial" panose="020B0604020202020204" pitchFamily="34" charset="0"/>
              </a:defRPr>
            </a:lvl5pPr>
            <a:lvl6pPr eaLnBrk="0" fontAlgn="base" hangingPunct="0">
              <a:spcBef>
                <a:spcPct val="0"/>
              </a:spcBef>
              <a:spcAft>
                <a:spcPct val="0"/>
              </a:spcAft>
              <a:tabLst>
                <a:tab pos="695325" algn="l"/>
              </a:tabLst>
              <a:defRPr>
                <a:solidFill>
                  <a:schemeClr val="tx1"/>
                </a:solidFill>
                <a:latin typeface="Arial" panose="020B0604020202020204" pitchFamily="34" charset="0"/>
              </a:defRPr>
            </a:lvl6pPr>
            <a:lvl7pPr eaLnBrk="0" fontAlgn="base" hangingPunct="0">
              <a:spcBef>
                <a:spcPct val="0"/>
              </a:spcBef>
              <a:spcAft>
                <a:spcPct val="0"/>
              </a:spcAft>
              <a:tabLst>
                <a:tab pos="695325" algn="l"/>
              </a:tabLst>
              <a:defRPr>
                <a:solidFill>
                  <a:schemeClr val="tx1"/>
                </a:solidFill>
                <a:latin typeface="Arial" panose="020B0604020202020204" pitchFamily="34" charset="0"/>
              </a:defRPr>
            </a:lvl7pPr>
            <a:lvl8pPr eaLnBrk="0" fontAlgn="base" hangingPunct="0">
              <a:spcBef>
                <a:spcPct val="0"/>
              </a:spcBef>
              <a:spcAft>
                <a:spcPct val="0"/>
              </a:spcAft>
              <a:tabLst>
                <a:tab pos="695325" algn="l"/>
              </a:tabLst>
              <a:defRPr>
                <a:solidFill>
                  <a:schemeClr val="tx1"/>
                </a:solidFill>
                <a:latin typeface="Arial" panose="020B0604020202020204" pitchFamily="34" charset="0"/>
              </a:defRPr>
            </a:lvl8pPr>
            <a:lvl9pPr eaLnBrk="0" fontAlgn="base" hangingPunct="0">
              <a:spcBef>
                <a:spcPct val="0"/>
              </a:spcBef>
              <a:spcAft>
                <a:spcPct val="0"/>
              </a:spcAft>
              <a:tabLst>
                <a:tab pos="695325" algn="l"/>
              </a:tabLst>
              <a:defRPr>
                <a:solidFill>
                  <a:schemeClr val="tx1"/>
                </a:solidFill>
                <a:latin typeface="Arial" panose="020B0604020202020204" pitchFamily="34" charset="0"/>
              </a:defRPr>
            </a:lvl9pPr>
          </a:lstStyle>
          <a:p>
            <a:pPr marR="0" lvl="0" defTabSz="914400" rtl="0" eaLnBrk="0" fontAlgn="base" latinLnBrk="0" hangingPunct="0">
              <a:lnSpc>
                <a:spcPct val="100000"/>
              </a:lnSpc>
              <a:spcBef>
                <a:spcPct val="0"/>
              </a:spcBef>
              <a:spcAft>
                <a:spcPct val="0"/>
              </a:spcAft>
              <a:buClrTx/>
              <a:buSzTx/>
              <a:tabLst>
                <a:tab pos="695325" algn="l"/>
              </a:tabLst>
            </a:pPr>
            <a:r>
              <a:rPr kumimoji="0" lang="fr-FR" altLang="fr-FR" sz="2400" b="1" i="0" u="sng" strike="noStrike" cap="none" normalizeH="0" baseline="0" dirty="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PROJET SYSTEME D’EXPLOITATION</a:t>
            </a:r>
            <a:endParaRPr kumimoji="0" lang="fr-FR" altLang="fr-FR" sz="2400" b="1" i="0" u="none" strike="noStrike" cap="none" normalizeH="0" baseline="0" dirty="0">
              <a:ln>
                <a:noFill/>
              </a:ln>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695325" algn="l"/>
              </a:tabLst>
            </a:pPr>
            <a:r>
              <a:rPr kumimoji="0" lang="fr-FR" altLang="fr-FR" sz="2000" b="1" i="0" u="none" strike="noStrike" cap="none" normalizeH="0" baseline="0" dirty="0" smtClean="0">
                <a:ln>
                  <a:noFill/>
                </a:ln>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Expressions </a:t>
            </a:r>
            <a:r>
              <a:rPr kumimoji="0" lang="fr-FR" altLang="fr-FR" sz="2000" b="1" i="0" u="none" strike="noStrike" cap="none" normalizeH="0" baseline="0" dirty="0">
                <a:ln>
                  <a:noFill/>
                </a:ln>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régulières </a:t>
            </a:r>
            <a:r>
              <a:rPr kumimoji="0" lang="fr-FR" altLang="fr-FR" sz="2000" b="0" i="0" u="none" strike="noStrike" cap="none" normalizeH="0" baseline="0" dirty="0">
                <a:ln>
                  <a:noFill/>
                </a:ln>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fr-FR" altLang="fr-FR"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fr-FR" altLang="fr-FR"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95325" algn="l"/>
              </a:tabLst>
            </a:pPr>
            <a:r>
              <a:rPr kumimoji="0" lang="fr-FR" altLang="fr-FR"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Elles sont le moyen simple d’écrire des séquences des caractères. </a:t>
            </a:r>
            <a:endParaRPr kumimoji="0" lang="fr-FR" altLang="fr-FR"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95325" algn="l"/>
              </a:tabLst>
            </a:pP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Depuis continuellement en informatique, la quête de caractères donnés ou de séquences de caractères concrètes dans des documents fait partie des tâches standards dont il faut régulièrement s’acquitter. L’objectif dans ce cas est souvent de modifier ou de remplacer des portions de texte ou des lignes de code. Cette tâche est d’autant plus complexe que la séquence de caractères quêtée apparaît plusieurs fois dans le document. </a:t>
            </a:r>
            <a:b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800" dirty="0">
                <a:latin typeface="Times New Roman" panose="02020603050405020304" pitchFamily="18" charset="0"/>
                <a:ea typeface="Calibri" panose="020F0502020204030204" pitchFamily="34" charset="0"/>
                <a:cs typeface="Times New Roman" panose="02020603050405020304" pitchFamily="18" charset="0"/>
              </a:rPr>
            </a:b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Dans les années 1950 déjà, les experts avaient trouvé dans les langages de l’information théorique une solution qui marque dorénavant encore l’épanouissement de logiciels et simplifie largement ce type de tâches répétitives sous la forme d’expressions régulières.</a:t>
            </a:r>
            <a:r>
              <a:rPr lang="fr-FR" altLang="fr-FR" sz="1800" dirty="0" smtClean="0">
                <a:latin typeface="Times New Roman" panose="02020603050405020304" pitchFamily="18" charset="0"/>
                <a:cs typeface="Times New Roman" panose="02020603050405020304" pitchFamily="18" charset="0"/>
              </a:rPr>
              <a:t> </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Expressions régulières sont les unités de description de langages rationnels faisant partie des langages formels. Elles sont un instrument central de l’informatique théorique, qui forme notamment le soubassement du progrès et de l’exécution des programmes informatiques ainsi que de la construction des compilateurs requis à cet effet. </a:t>
            </a:r>
            <a:b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
            </a:r>
            <a:b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b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C’est la raison pour laquelle les expressions régulières (souvent également qualifiées de </a:t>
            </a:r>
            <a:r>
              <a:rPr kumimoji="0" lang="fr-FR" altLang="fr-FR" sz="1800" b="1" i="0" u="none" strike="noStrike" cap="none" normalizeH="0" baseline="0" dirty="0" smtClean="0">
                <a:ln>
                  <a:noFill/>
                </a:ln>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REGEX</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reposant sur des règles syntaxiques clairement définies) sont notamment utilisées dans le développement de logiciels.</a:t>
            </a:r>
            <a:r>
              <a:rPr lang="fr-FR" altLang="fr-FR" sz="1800" dirty="0" smtClean="0">
                <a:latin typeface="Times New Roman" panose="02020603050405020304" pitchFamily="18" charset="0"/>
                <a:cs typeface="Times New Roman" panose="02020603050405020304" pitchFamily="18" charset="0"/>
              </a:rPr>
              <a:t> </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Il existe pour chaque expression régulière un automate fini (également qualifié d’automate avec un nombre fini d’étapes) qui accepte un langage spécifié par l’expression et qui est développé à l’aide de la construction de Thompson à partir d’une expression régulière. Il existe qui plus est pour chaque automate fini une expression régulière qui décrit le langage accepté par l’automate. Celle-ci peut être créée soit par l’algorithme de Kleene soit </a:t>
            </a:r>
            <a:r>
              <a:rPr kumimoji="0" lang="fr-FR" altLang="fr-FR" sz="1800"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 élimination d’état</a:t>
            </a: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a:t>
            </a:r>
            <a:b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br>
            <a:endPar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64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393D2CC-3CEB-4AD2-8F6B-0F36C08DA74C}"/>
              </a:ext>
            </a:extLst>
          </p:cNvPr>
          <p:cNvSpPr>
            <a:spLocks noGrp="1" noChangeArrowheads="1"/>
          </p:cNvSpPr>
          <p:nvPr>
            <p:ph type="ctrTitle"/>
          </p:nvPr>
        </p:nvSpPr>
        <p:spPr bwMode="auto">
          <a:xfrm>
            <a:off x="731520" y="1384998"/>
            <a:ext cx="11224952" cy="479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lvl1pPr eaLnBrk="0" fontAlgn="base" hangingPunct="0">
              <a:spcBef>
                <a:spcPct val="0"/>
              </a:spcBef>
              <a:spcAft>
                <a:spcPct val="0"/>
              </a:spcAft>
              <a:tabLst>
                <a:tab pos="695325" algn="l"/>
              </a:tabLst>
              <a:defRPr>
                <a:solidFill>
                  <a:schemeClr val="tx1"/>
                </a:solidFill>
                <a:latin typeface="Arial" panose="020B0604020202020204" pitchFamily="34" charset="0"/>
              </a:defRPr>
            </a:lvl1pPr>
            <a:lvl2pPr eaLnBrk="0" fontAlgn="base" hangingPunct="0">
              <a:spcBef>
                <a:spcPct val="0"/>
              </a:spcBef>
              <a:spcAft>
                <a:spcPct val="0"/>
              </a:spcAft>
              <a:tabLst>
                <a:tab pos="695325" algn="l"/>
              </a:tabLst>
              <a:defRPr>
                <a:solidFill>
                  <a:schemeClr val="tx1"/>
                </a:solidFill>
                <a:latin typeface="Arial" panose="020B0604020202020204" pitchFamily="34" charset="0"/>
              </a:defRPr>
            </a:lvl2pPr>
            <a:lvl3pPr eaLnBrk="0" fontAlgn="base" hangingPunct="0">
              <a:spcBef>
                <a:spcPct val="0"/>
              </a:spcBef>
              <a:spcAft>
                <a:spcPct val="0"/>
              </a:spcAft>
              <a:tabLst>
                <a:tab pos="695325" algn="l"/>
              </a:tabLst>
              <a:defRPr>
                <a:solidFill>
                  <a:schemeClr val="tx1"/>
                </a:solidFill>
                <a:latin typeface="Arial" panose="020B0604020202020204" pitchFamily="34" charset="0"/>
              </a:defRPr>
            </a:lvl3pPr>
            <a:lvl4pPr eaLnBrk="0" fontAlgn="base" hangingPunct="0">
              <a:spcBef>
                <a:spcPct val="0"/>
              </a:spcBef>
              <a:spcAft>
                <a:spcPct val="0"/>
              </a:spcAft>
              <a:tabLst>
                <a:tab pos="695325" algn="l"/>
              </a:tabLst>
              <a:defRPr>
                <a:solidFill>
                  <a:schemeClr val="tx1"/>
                </a:solidFill>
                <a:latin typeface="Arial" panose="020B0604020202020204" pitchFamily="34" charset="0"/>
              </a:defRPr>
            </a:lvl4pPr>
            <a:lvl5pPr eaLnBrk="0" fontAlgn="base" hangingPunct="0">
              <a:spcBef>
                <a:spcPct val="0"/>
              </a:spcBef>
              <a:spcAft>
                <a:spcPct val="0"/>
              </a:spcAft>
              <a:tabLst>
                <a:tab pos="695325" algn="l"/>
              </a:tabLst>
              <a:defRPr>
                <a:solidFill>
                  <a:schemeClr val="tx1"/>
                </a:solidFill>
                <a:latin typeface="Arial" panose="020B0604020202020204" pitchFamily="34" charset="0"/>
              </a:defRPr>
            </a:lvl5pPr>
            <a:lvl6pPr eaLnBrk="0" fontAlgn="base" hangingPunct="0">
              <a:spcBef>
                <a:spcPct val="0"/>
              </a:spcBef>
              <a:spcAft>
                <a:spcPct val="0"/>
              </a:spcAft>
              <a:tabLst>
                <a:tab pos="695325" algn="l"/>
              </a:tabLst>
              <a:defRPr>
                <a:solidFill>
                  <a:schemeClr val="tx1"/>
                </a:solidFill>
                <a:latin typeface="Arial" panose="020B0604020202020204" pitchFamily="34" charset="0"/>
              </a:defRPr>
            </a:lvl6pPr>
            <a:lvl7pPr eaLnBrk="0" fontAlgn="base" hangingPunct="0">
              <a:spcBef>
                <a:spcPct val="0"/>
              </a:spcBef>
              <a:spcAft>
                <a:spcPct val="0"/>
              </a:spcAft>
              <a:tabLst>
                <a:tab pos="695325" algn="l"/>
              </a:tabLst>
              <a:defRPr>
                <a:solidFill>
                  <a:schemeClr val="tx1"/>
                </a:solidFill>
                <a:latin typeface="Arial" panose="020B0604020202020204" pitchFamily="34" charset="0"/>
              </a:defRPr>
            </a:lvl7pPr>
            <a:lvl8pPr eaLnBrk="0" fontAlgn="base" hangingPunct="0">
              <a:spcBef>
                <a:spcPct val="0"/>
              </a:spcBef>
              <a:spcAft>
                <a:spcPct val="0"/>
              </a:spcAft>
              <a:tabLst>
                <a:tab pos="695325" algn="l"/>
              </a:tabLst>
              <a:defRPr>
                <a:solidFill>
                  <a:schemeClr val="tx1"/>
                </a:solidFill>
                <a:latin typeface="Arial" panose="020B0604020202020204" pitchFamily="34" charset="0"/>
              </a:defRPr>
            </a:lvl8pPr>
            <a:lvl9pPr eaLnBrk="0" fontAlgn="base" hangingPunct="0">
              <a:spcBef>
                <a:spcPct val="0"/>
              </a:spcBef>
              <a:spcAft>
                <a:spcPct val="0"/>
              </a:spcAft>
              <a:tabLst>
                <a:tab pos="695325" algn="l"/>
              </a:tabLst>
              <a:defRPr>
                <a:solidFill>
                  <a:schemeClr val="tx1"/>
                </a:solidFill>
                <a:latin typeface="Arial" panose="020B0604020202020204" pitchFamily="34" charset="0"/>
              </a:defRPr>
            </a:lvl9pPr>
          </a:lstStyle>
          <a:p>
            <a:pPr algn="l"/>
            <a:r>
              <a:rPr lang="fr-FR" altLang="fr-FR" sz="1800" b="1" dirty="0">
                <a:latin typeface="Times New Roman" panose="02020603050405020304" pitchFamily="18" charset="0"/>
                <a:ea typeface="Calibri" panose="020F0502020204030204" pitchFamily="34" charset="0"/>
                <a:cs typeface="Times New Roman" panose="02020603050405020304" pitchFamily="18" charset="0"/>
              </a:rPr>
              <a:t>NB</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 un automate est un modèle comportemental se composant d’états, de transitions d’états et d’actions. Il est qualifié de fini lorsque la quantité d’états qu’il peut accepter est finie (autrement dit limitée).</a:t>
            </a:r>
            <a:r>
              <a:rPr lang="fr-FR" altLang="fr-FR" sz="1800" dirty="0">
                <a:latin typeface="Times New Roman" panose="02020603050405020304" pitchFamily="18" charset="0"/>
                <a:cs typeface="Times New Roman" panose="02020603050405020304" pitchFamily="18" charset="0"/>
              </a:rPr>
              <a:t> </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Un exemple connu de l’utilisation des expressions régulière est la fonction rechercher/remplacer des éditeurs de texte que le pionnier en informatique Ken Thompson l’un des développeurs du système d’exploitation UNIX a mis en place pour la première fois dans les années 1960 dans l’éditeur orienté ligne QED, puis dans </a:t>
            </a: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son  successeur </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ED</a:t>
            </a: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a:t>
            </a:r>
            <a:b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800" dirty="0">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Cette fonction permet de rechercher des séquences de caractères données dans des textes et de les remplacer éventuellement par une autre séquence de caractères quelconque. Par définition Les Expressions Régulières sont des chaînes de caractères sur la base de règles syntaxiques permettant de décrire des séquences de caractères. Elles font de fait partie des langages rationnels</a:t>
            </a: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a:t>
            </a:r>
            <a:r>
              <a:rPr lang="fr-FR" altLang="fr-FR" sz="2000" dirty="0" smtClean="0">
                <a:latin typeface="Times New Roman" panose="02020603050405020304" pitchFamily="18" charset="0"/>
                <a:ea typeface="Calibri" panose="020F0502020204030204" pitchFamily="34" charset="0"/>
                <a:cs typeface="Times New Roman" panose="02020603050405020304" pitchFamily="18" charset="0"/>
              </a:rPr>
              <a:t/>
            </a:r>
            <a:br>
              <a:rPr lang="fr-FR" altLang="fr-FR" sz="2000" dirty="0" smtClean="0">
                <a:latin typeface="Times New Roman" panose="02020603050405020304" pitchFamily="18" charset="0"/>
                <a:ea typeface="Calibri" panose="020F0502020204030204" pitchFamily="34" charset="0"/>
                <a:cs typeface="Times New Roman" panose="02020603050405020304" pitchFamily="18" charset="0"/>
              </a:rPr>
            </a:br>
            <a:r>
              <a:rPr lang="fr-FR" altLang="fr-FR" sz="2000"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2000" dirty="0">
                <a:latin typeface="Times New Roman" panose="02020603050405020304" pitchFamily="18" charset="0"/>
                <a:ea typeface="Calibri" panose="020F0502020204030204" pitchFamily="34" charset="0"/>
                <a:cs typeface="Times New Roman" panose="02020603050405020304" pitchFamily="18" charset="0"/>
              </a:rPr>
            </a:br>
            <a:r>
              <a:rPr lang="fr-FR" sz="2000" b="1" dirty="0" smtClean="0">
                <a:solidFill>
                  <a:schemeClr val="accent1"/>
                </a:solidFill>
                <a:latin typeface="Times New Roman" panose="02020603050405020304" pitchFamily="18" charset="0"/>
                <a:cs typeface="Times New Roman" panose="02020603050405020304" pitchFamily="18" charset="0"/>
              </a:rPr>
              <a:t>1.2 </a:t>
            </a:r>
            <a:r>
              <a:rPr lang="fr-FR" sz="2000" b="1" dirty="0">
                <a:solidFill>
                  <a:schemeClr val="accent1"/>
                </a:solidFill>
                <a:latin typeface="Times New Roman" panose="02020603050405020304" pitchFamily="18" charset="0"/>
                <a:cs typeface="Times New Roman" panose="02020603050405020304" pitchFamily="18" charset="0"/>
              </a:rPr>
              <a:t>Fonctionnement D’une Expression Régulière</a:t>
            </a:r>
            <a:r>
              <a:rPr lang="fr-FR" sz="1600" dirty="0">
                <a:latin typeface="Times New Roman" panose="02020603050405020304" pitchFamily="18" charset="0"/>
                <a:cs typeface="Times New Roman" panose="02020603050405020304" pitchFamily="18" charset="0"/>
              </a:rPr>
              <a:t/>
            </a:r>
            <a:br>
              <a:rPr lang="fr-FR" sz="16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Une expression régulière peut-être composée soit exclusivement de caractères normaux (par ex : abc) soit d’une combinaison de caractères normaux et de Meta caractères (par ex : </a:t>
            </a:r>
            <a:r>
              <a:rPr lang="fr-FR" sz="1800" b="1" dirty="0">
                <a:latin typeface="Times New Roman" panose="02020603050405020304" pitchFamily="18" charset="0"/>
                <a:cs typeface="Times New Roman" panose="02020603050405020304" pitchFamily="18" charset="0"/>
              </a:rPr>
              <a:t>ab*c</a:t>
            </a:r>
            <a:r>
              <a:rPr lang="fr-FR" sz="1800" dirty="0">
                <a:latin typeface="Times New Roman" panose="02020603050405020304" pitchFamily="18" charset="0"/>
                <a:cs typeface="Times New Roman" panose="02020603050405020304" pitchFamily="18" charset="0"/>
              </a:rPr>
              <a:t>). Le but des Meta caractères ici est de décrire des constructions ou agencements de caractères donnés, par exemple de décrire si un caractère doit se trouver au début de la ligne, s’il doit ou peut n’apparaître qu’une fois ou plus ou moins souvent. Les deux exemples d’expressions régulières cités fonctionnent ainsi de la manière suivante :  </a:t>
            </a:r>
            <a:r>
              <a:rPr lang="fr-FR" sz="1800" dirty="0" smtClean="0">
                <a:latin typeface="Times New Roman" panose="02020603050405020304" pitchFamily="18" charset="0"/>
                <a:cs typeface="Times New Roman" panose="02020603050405020304" pitchFamily="18" charset="0"/>
              </a:rPr>
              <a:t/>
            </a:r>
            <a:br>
              <a:rPr lang="fr-FR" sz="1800" dirty="0" smtClean="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
            </a:r>
            <a:br>
              <a:rPr lang="fr-FR" sz="1800" dirty="0">
                <a:latin typeface="Times New Roman" panose="02020603050405020304" pitchFamily="18" charset="0"/>
                <a:cs typeface="Times New Roman" panose="02020603050405020304" pitchFamily="18" charset="0"/>
              </a:rPr>
            </a:b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311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7114" y="618979"/>
            <a:ext cx="11296357" cy="6032421"/>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abc</a:t>
            </a:r>
            <a:r>
              <a:rPr lang="fr-FR" dirty="0">
                <a:latin typeface="Times New Roman" panose="02020603050405020304" pitchFamily="18" charset="0"/>
                <a:cs typeface="Times New Roman" panose="02020603050405020304" pitchFamily="18" charset="0"/>
              </a:rPr>
              <a:t> : le modèle simple de REGEX abc requiert une correspondance exacte. La recherche s’attachera donc à détecter des chaînes de caractères contenant non seulement tous les caractères «abc», mais faisant également apparaître dans cet ordre précis. La correspondance demandée par l’expression se trouve donc dans la question « connais-tu l’abc ? » comme dans la phrase «je dois encore soigner mon abcès ».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ab*c: </a:t>
            </a:r>
            <a:r>
              <a:rPr lang="fr-FR" dirty="0">
                <a:latin typeface="Times New Roman" panose="02020603050405020304" pitchFamily="18" charset="0"/>
                <a:cs typeface="Times New Roman" panose="02020603050405020304" pitchFamily="18" charset="0"/>
              </a:rPr>
              <a:t>Des expressions régulières avec des caractères spéciaux fonctionnent en revanche un peu différemment, car la recherche se fait non seulement au niveau de correspondances exactes, mais aussi de scénarios spéciaux. </a:t>
            </a:r>
            <a:r>
              <a:rPr lang="fr-FR" dirty="0" smtClean="0">
                <a:latin typeface="Times New Roman" panose="02020603050405020304" pitchFamily="18" charset="0"/>
                <a:cs typeface="Times New Roman" panose="02020603050405020304" pitchFamily="18" charset="0"/>
              </a:rPr>
              <a:t>L’étoile </a:t>
            </a:r>
            <a:r>
              <a:rPr lang="fr-FR" dirty="0">
                <a:latin typeface="Times New Roman" panose="02020603050405020304" pitchFamily="18" charset="0"/>
                <a:cs typeface="Times New Roman" panose="02020603050405020304" pitchFamily="18" charset="0"/>
              </a:rPr>
              <a:t>(également appelée « astérisque ») dans ce cas veille à rechercher de chaînes de caractères commençant par la lettre « a » et finissant par la lettre « c», mais pouvant avoir entre les deux un nombre quelconque de lettres «b». Il y aura donc une correspondance non seulement dans « abc», mais aussi dans les chaînes de caractères «</a:t>
            </a:r>
            <a:r>
              <a:rPr lang="fr-FR" dirty="0" err="1">
                <a:latin typeface="Times New Roman" panose="02020603050405020304" pitchFamily="18" charset="0"/>
                <a:cs typeface="Times New Roman" panose="02020603050405020304" pitchFamily="18" charset="0"/>
              </a:rPr>
              <a:t>abbbbc</a:t>
            </a:r>
            <a:r>
              <a:rPr lang="fr-FR" dirty="0">
                <a:latin typeface="Times New Roman" panose="02020603050405020304" pitchFamily="18" charset="0"/>
                <a:cs typeface="Times New Roman" panose="02020603050405020304" pitchFamily="18" charset="0"/>
              </a:rPr>
              <a:t>» et «</a:t>
            </a:r>
            <a:r>
              <a:rPr lang="fr-FR" dirty="0" err="1">
                <a:latin typeface="Times New Roman" panose="02020603050405020304" pitchFamily="18" charset="0"/>
                <a:cs typeface="Times New Roman" panose="02020603050405020304" pitchFamily="18" charset="0"/>
              </a:rPr>
              <a:t>cbbabbcba</a:t>
            </a:r>
            <a:r>
              <a:rPr lang="fr-FR" dirty="0" smtClean="0">
                <a:latin typeface="Times New Roman" panose="02020603050405020304" pitchFamily="18" charset="0"/>
                <a:cs typeface="Times New Roman" panose="02020603050405020304" pitchFamily="18" charset="0"/>
              </a:rPr>
              <a:t>».</a:t>
            </a:r>
          </a:p>
          <a:p>
            <a:endParaRPr lang="fr-FR" b="1" dirty="0">
              <a:solidFill>
                <a:schemeClr val="accent1"/>
              </a:solidFill>
              <a:latin typeface="Times New Roman" panose="02020603050405020304" pitchFamily="18" charset="0"/>
              <a:cs typeface="Times New Roman" panose="02020603050405020304" pitchFamily="18" charset="0"/>
            </a:endParaRPr>
          </a:p>
          <a:p>
            <a:r>
              <a:rPr lang="fr-FR" sz="2000" b="1" dirty="0" smtClean="0">
                <a:solidFill>
                  <a:schemeClr val="accent1"/>
                </a:solidFill>
                <a:latin typeface="Times New Roman" panose="02020603050405020304" pitchFamily="18" charset="0"/>
                <a:cs typeface="Times New Roman" panose="02020603050405020304" pitchFamily="18" charset="0"/>
              </a:rPr>
              <a:t>1.3 Les enjeux liés à l’emploi d’expression régulière</a:t>
            </a:r>
          </a:p>
          <a:p>
            <a:r>
              <a:rPr lang="fr-FR" sz="2400" b="1" dirty="0">
                <a:latin typeface="Times New Roman" panose="02020603050405020304" pitchFamily="18" charset="0"/>
                <a:cs typeface="Times New Roman" panose="02020603050405020304" pitchFamily="18" charset="0"/>
              </a:rPr>
              <a:t/>
            </a:r>
            <a:br>
              <a:rPr lang="fr-FR" sz="2400" b="1"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Toute personne travaillant avec des instructions de REGEX à une grande liberté, car il y a toujours plusieurs options de solution pour chaque mission devant être résolue avec une expression régulière. Il n’est néanmoins pas toujours avantageux qu’un résultat souhaité puisse être obtenu de différentes manières :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 Vous pouvez par exemple garder les instructions à un niveau très général pour atteindre l’objectif visé quoi qu’il arrive. Si vous voulez en revanche le résultat le plus précis possible, vous devez impérativement formuler un modèle de REGEX spécifique</a:t>
            </a:r>
            <a:r>
              <a:rPr lang="fr-FR" dirty="0" smtClean="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899026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72978" y="1636294"/>
            <a:ext cx="10455442" cy="3970318"/>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Il est également conseillé de faire attention à la longueur : plus une expression régulière est concise, plus sa durée de traitement est courte. Elle doit néanmoins toujours être lisible. Car si vous souhaitez modifier ultérieurement les expressions régulières utilisées, vous devrez faire face à un obstacle de taille si les instructions initiales sont trop compliquées, et qui plus est sans commentaire. Lors de la création d’expressions régulières, il s’agit donc de trouver un rapport optimal entre la concision et la spécificité.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règles syntaxiques qui s’appliquent aux expressions régulières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Comme indiqué précédemment, les expressions régulières peuvent être employées dans divers langages (par exemple </a:t>
            </a:r>
            <a:r>
              <a:rPr lang="fr-FR" b="1" dirty="0">
                <a:latin typeface="Times New Roman" panose="02020603050405020304" pitchFamily="18" charset="0"/>
                <a:cs typeface="Times New Roman" panose="02020603050405020304" pitchFamily="18" charset="0"/>
              </a:rPr>
              <a:t>Perl</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python</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Ruby</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JavaScript</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XML</a:t>
            </a:r>
            <a:r>
              <a:rPr lang="fr-FR" dirty="0">
                <a:latin typeface="Times New Roman" panose="02020603050405020304" pitchFamily="18" charset="0"/>
                <a:cs typeface="Times New Roman" panose="02020603050405020304" pitchFamily="18" charset="0"/>
              </a:rPr>
              <a:t> ou </a:t>
            </a:r>
            <a:r>
              <a:rPr lang="fr-FR" b="1" dirty="0">
                <a:latin typeface="Times New Roman" panose="02020603050405020304" pitchFamily="18" charset="0"/>
                <a:cs typeface="Times New Roman" panose="02020603050405020304" pitchFamily="18" charset="0"/>
              </a:rPr>
              <a:t>HTML</a:t>
            </a:r>
            <a:r>
              <a:rPr lang="fr-FR" dirty="0">
                <a:latin typeface="Times New Roman" panose="02020603050405020304" pitchFamily="18" charset="0"/>
                <a:cs typeface="Times New Roman" panose="02020603050405020304" pitchFamily="18" charset="0"/>
              </a:rPr>
              <a:t>). Une expression régulière peut ainsi se diviser en trois parties au maximum, indépendamment du langage dans lequel elle est utilisée : </a:t>
            </a:r>
            <a:r>
              <a:rPr lang="fr-FR" b="1" dirty="0">
                <a:latin typeface="Times New Roman" panose="02020603050405020304" pitchFamily="18" charset="0"/>
                <a:cs typeface="Times New Roman" panose="02020603050405020304" pitchFamily="18" charset="0"/>
              </a:rPr>
              <a:t>Motif</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Délimiteur</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Modificateur</a:t>
            </a:r>
            <a:r>
              <a:rPr lang="fr-FR" dirty="0">
                <a:latin typeface="Times New Roman" panose="02020603050405020304" pitchFamily="18" charset="0"/>
                <a:cs typeface="Times New Roman" panose="02020603050405020304" pitchFamily="18" charset="0"/>
              </a:rPr>
              <a:t>.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Sortes d’expressions régulières :</a:t>
            </a:r>
            <a:br>
              <a:rPr lang="fr-FR"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90266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1843-AB36-4C51-AA6E-7C6BCFEE1202}"/>
              </a:ext>
            </a:extLst>
          </p:cNvPr>
          <p:cNvSpPr>
            <a:spLocks noGrp="1" noChangeArrowheads="1"/>
          </p:cNvSpPr>
          <p:nvPr>
            <p:ph type="ctrTitle"/>
          </p:nvPr>
        </p:nvSpPr>
        <p:spPr bwMode="auto">
          <a:xfrm>
            <a:off x="872198" y="323169"/>
            <a:ext cx="11071274"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5325" algn="l"/>
              </a:tabLst>
              <a:defRPr>
                <a:solidFill>
                  <a:schemeClr val="tx1"/>
                </a:solidFill>
                <a:latin typeface="Arial" panose="020B0604020202020204" pitchFamily="34" charset="0"/>
              </a:defRPr>
            </a:lvl1pPr>
            <a:lvl2pPr eaLnBrk="0" fontAlgn="base" hangingPunct="0">
              <a:spcBef>
                <a:spcPct val="0"/>
              </a:spcBef>
              <a:spcAft>
                <a:spcPct val="0"/>
              </a:spcAft>
              <a:tabLst>
                <a:tab pos="695325" algn="l"/>
              </a:tabLst>
              <a:defRPr>
                <a:solidFill>
                  <a:schemeClr val="tx1"/>
                </a:solidFill>
                <a:latin typeface="Arial" panose="020B0604020202020204" pitchFamily="34" charset="0"/>
              </a:defRPr>
            </a:lvl2pPr>
            <a:lvl3pPr eaLnBrk="0" fontAlgn="base" hangingPunct="0">
              <a:spcBef>
                <a:spcPct val="0"/>
              </a:spcBef>
              <a:spcAft>
                <a:spcPct val="0"/>
              </a:spcAft>
              <a:tabLst>
                <a:tab pos="695325" algn="l"/>
              </a:tabLst>
              <a:defRPr>
                <a:solidFill>
                  <a:schemeClr val="tx1"/>
                </a:solidFill>
                <a:latin typeface="Arial" panose="020B0604020202020204" pitchFamily="34" charset="0"/>
              </a:defRPr>
            </a:lvl3pPr>
            <a:lvl4pPr eaLnBrk="0" fontAlgn="base" hangingPunct="0">
              <a:spcBef>
                <a:spcPct val="0"/>
              </a:spcBef>
              <a:spcAft>
                <a:spcPct val="0"/>
              </a:spcAft>
              <a:tabLst>
                <a:tab pos="695325" algn="l"/>
              </a:tabLst>
              <a:defRPr>
                <a:solidFill>
                  <a:schemeClr val="tx1"/>
                </a:solidFill>
                <a:latin typeface="Arial" panose="020B0604020202020204" pitchFamily="34" charset="0"/>
              </a:defRPr>
            </a:lvl4pPr>
            <a:lvl5pPr eaLnBrk="0" fontAlgn="base" hangingPunct="0">
              <a:spcBef>
                <a:spcPct val="0"/>
              </a:spcBef>
              <a:spcAft>
                <a:spcPct val="0"/>
              </a:spcAft>
              <a:tabLst>
                <a:tab pos="695325" algn="l"/>
              </a:tabLst>
              <a:defRPr>
                <a:solidFill>
                  <a:schemeClr val="tx1"/>
                </a:solidFill>
                <a:latin typeface="Arial" panose="020B0604020202020204" pitchFamily="34" charset="0"/>
              </a:defRPr>
            </a:lvl5pPr>
            <a:lvl6pPr eaLnBrk="0" fontAlgn="base" hangingPunct="0">
              <a:spcBef>
                <a:spcPct val="0"/>
              </a:spcBef>
              <a:spcAft>
                <a:spcPct val="0"/>
              </a:spcAft>
              <a:tabLst>
                <a:tab pos="695325" algn="l"/>
              </a:tabLst>
              <a:defRPr>
                <a:solidFill>
                  <a:schemeClr val="tx1"/>
                </a:solidFill>
                <a:latin typeface="Arial" panose="020B0604020202020204" pitchFamily="34" charset="0"/>
              </a:defRPr>
            </a:lvl6pPr>
            <a:lvl7pPr eaLnBrk="0" fontAlgn="base" hangingPunct="0">
              <a:spcBef>
                <a:spcPct val="0"/>
              </a:spcBef>
              <a:spcAft>
                <a:spcPct val="0"/>
              </a:spcAft>
              <a:tabLst>
                <a:tab pos="695325" algn="l"/>
              </a:tabLst>
              <a:defRPr>
                <a:solidFill>
                  <a:schemeClr val="tx1"/>
                </a:solidFill>
                <a:latin typeface="Arial" panose="020B0604020202020204" pitchFamily="34" charset="0"/>
              </a:defRPr>
            </a:lvl7pPr>
            <a:lvl8pPr eaLnBrk="0" fontAlgn="base" hangingPunct="0">
              <a:spcBef>
                <a:spcPct val="0"/>
              </a:spcBef>
              <a:spcAft>
                <a:spcPct val="0"/>
              </a:spcAft>
              <a:tabLst>
                <a:tab pos="695325" algn="l"/>
              </a:tabLst>
              <a:defRPr>
                <a:solidFill>
                  <a:schemeClr val="tx1"/>
                </a:solidFill>
                <a:latin typeface="Arial" panose="020B0604020202020204" pitchFamily="34" charset="0"/>
              </a:defRPr>
            </a:lvl8pPr>
            <a:lvl9pPr eaLnBrk="0" fontAlgn="base" hangingPunct="0">
              <a:spcBef>
                <a:spcPct val="0"/>
              </a:spcBef>
              <a:spcAft>
                <a:spcPct val="0"/>
              </a:spcAft>
              <a:tabLst>
                <a:tab pos="6953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tab pos="695325" algn="l"/>
              </a:tabLst>
            </a:pPr>
            <a:r>
              <a:rPr kumimoji="0" lang="fr-FR" altLang="fr-FR" sz="2000" b="1" i="0" u="none" strike="noStrike" cap="none" normalizeH="0" baseline="0" dirty="0">
                <a:ln>
                  <a:noFill/>
                </a:ln>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1.4		Expressions régulières à un élément :</a:t>
            </a:r>
            <a:endParaRPr kumimoji="0" lang="fr-FR" altLang="fr-FR"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95325" algn="l"/>
              </a:tabLst>
            </a:pPr>
            <a:r>
              <a:rPr kumimoji="0" lang="fr-FR" altLang="fr-FR"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forme la plus simple d'expression régulière est un modèle de recherche à un seul élément. Puisque vous ne recherchez pas un élément spécifique, vous pouvez facilement définir une expression régulière pour un élément en utilisant </a:t>
            </a:r>
            <a:r>
              <a:rPr kumimoji="0" lang="fr-FR" altLang="fr-F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une classe de caractères</a:t>
            </a:r>
            <a:r>
              <a:rPr kumimoji="0" lang="fr-FR" altLang="fr-FR"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par exemple. Dans l'expression suivante, les résultats possibles sont des </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chiffres</a:t>
            </a:r>
            <a:b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altLang="fr-FR" sz="1800" dirty="0" smtClean="0">
                <a:latin typeface="Times New Roman" panose="02020603050405020304" pitchFamily="18" charset="0"/>
                <a:cs typeface="Times New Roman" panose="02020603050405020304" pitchFamily="18" charset="0"/>
              </a:rPr>
              <a:t> </a:t>
            </a:r>
            <a:r>
              <a:rPr kumimoji="0" lang="fr-FR" altLang="fr-F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2 3 4 5 6 7   [1 2 3 4 5 6 </a:t>
            </a:r>
            <a:r>
              <a:rPr kumimoji="0" lang="fr-FR" altLang="fr-FR"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95325" algn="l"/>
              </a:tabLst>
            </a:pP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Dans </a:t>
            </a:r>
            <a:r>
              <a:rPr kumimoji="0" lang="fr-FR" altLang="fr-FR"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 cas, les nombres se suivent directement, donc la forme simplifiée suivante est également possible </a:t>
            </a:r>
            <a:r>
              <a:rPr kumimoji="0" lang="fr-FR" altLang="fr-F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695325" algn="l"/>
              </a:tabLst>
            </a:pPr>
            <a:r>
              <a:rPr kumimoji="0" lang="fr-FR" altLang="fr-FR"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Une version simplifiée avec un signe moins est également disponible si l'expression régulière est modifiée pour exclure le chiffre "4" de la recherche, vous pouvez également utiliser la variante simplifiée avec le signe moins </a:t>
            </a: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800" dirty="0">
                <a:latin typeface="Times New Roman" panose="02020603050405020304" pitchFamily="18" charset="0"/>
                <a:ea typeface="Calibri" panose="020F0502020204030204" pitchFamily="34" charset="0"/>
                <a:cs typeface="Times New Roman" panose="02020603050405020304" pitchFamily="18" charset="0"/>
              </a:rPr>
            </a:br>
            <a:r>
              <a:rPr kumimoji="0" lang="fr-FR" altLang="fr-FR"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fr-FR" altLang="fr-F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1-35-7]</a:t>
            </a:r>
            <a:br>
              <a:rPr kumimoji="0" lang="fr-FR" altLang="fr-F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tab pos="695325" algn="l"/>
              </a:tabLst>
            </a:pPr>
            <a:r>
              <a:rPr kumimoji="0" lang="fr-FR" altLang="fr-FR" sz="2000" b="1" i="0" u="none" strike="noStrike" cap="none" normalizeH="0" baseline="0" dirty="0">
                <a:ln>
                  <a:noFill/>
                </a:ln>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1.5	Expressions régulières à plusieurs éléments</a:t>
            </a:r>
            <a:endParaRPr kumimoji="0" lang="fr-FR" altLang="fr-FR"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95325" algn="l"/>
              </a:tabLst>
            </a:pPr>
            <a:r>
              <a:rPr kumimoji="0" lang="fr-FR" altLang="fr-FR"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Même pour les expressions régulières avec plusieurs éléments, vous pouvez manipuler des classes de caractères pour obtenir des résultats différents. Par exemple, si une expression contient deux éléments avec des résultats possibles différents, vous pouvez simplement concaténer les deux classes de caractères correspondantes </a:t>
            </a:r>
            <a:r>
              <a:rPr kumimoji="0" lang="fr-FR" altLang="fr-FR" sz="180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l’une à la suite </a:t>
            </a:r>
            <a:r>
              <a:rPr kumimoji="0" lang="fr-FR" altLang="fr-FR" sz="180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a:t>
            </a:r>
            <a:r>
              <a:rPr kumimoji="0" lang="fr-FR" altLang="fr-FR" sz="1800" i="0" u="none" strike="noStrike" cap="none" normalizeH="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180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l’autre</a:t>
            </a:r>
            <a:r>
              <a:rPr kumimoji="0" lang="fr-FR" altLang="fr-FR"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fr-FR" altLang="fr-FR" sz="1800" b="0"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fr-FR" altLang="fr-FR" sz="1800"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a:t>
            </a:r>
            <a:r>
              <a:rPr kumimoji="0" lang="fr-FR" altLang="fr-F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a:t>
            </a:r>
            <a:r>
              <a:rPr lang="fr-FR" altLang="fr-FR" sz="1800" dirty="0">
                <a:latin typeface="Times New Roman" panose="02020603050405020304" pitchFamily="18" charset="0"/>
                <a:cs typeface="Times New Roman" panose="02020603050405020304" pitchFamily="18" charset="0"/>
              </a:rPr>
              <a:t> </a:t>
            </a:r>
            <a:r>
              <a:rPr lang="fr-FR" altLang="fr-FR" sz="1800" dirty="0" smtClean="0">
                <a:latin typeface="Times New Roman" panose="02020603050405020304" pitchFamily="18" charset="0"/>
                <a:cs typeface="Times New Roman" panose="02020603050405020304" pitchFamily="18" charset="0"/>
              </a:rPr>
              <a:t/>
            </a:r>
            <a:br>
              <a:rPr lang="fr-FR" altLang="fr-FR" sz="1800" dirty="0" smtClean="0">
                <a:latin typeface="Times New Roman" panose="02020603050405020304" pitchFamily="18" charset="0"/>
                <a:cs typeface="Times New Roman" panose="02020603050405020304" pitchFamily="18" charset="0"/>
              </a:rPr>
            </a:br>
            <a:r>
              <a:rPr kumimoji="0" lang="fr-FR" altLang="fr-FR" sz="18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Donc </a:t>
            </a:r>
            <a:r>
              <a:rPr kumimoji="0" lang="fr-FR" altLang="fr-FR"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soit la lettre 'a', 'b' ou 'c' suit le premier élément. C'est un nombre de '1' à '7'. Comme mentionné ci-dessus, les minuscules sont obligatoires. Avant d'entrer dans les modificateurs ici, nous pouvons déjà aborder le petit changement suivant dans l'expression "contenir des majuscules". </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800" dirty="0">
                <a:latin typeface="Times New Roman" panose="02020603050405020304" pitchFamily="18" charset="0"/>
                <a:ea typeface="Calibri" panose="020F0502020204030204" pitchFamily="34" charset="0"/>
                <a:cs typeface="Times New Roman" panose="02020603050405020304" pitchFamily="18" charset="0"/>
              </a:rPr>
            </a:br>
            <a:r>
              <a:rPr lang="fr-FR" altLang="fr-FR" sz="1800" dirty="0" smtClean="0">
                <a:latin typeface="Times New Roman" panose="02020603050405020304" pitchFamily="18" charset="0"/>
                <a:ea typeface="Calibri" panose="020F0502020204030204" pitchFamily="34" charset="0"/>
                <a:cs typeface="Times New Roman" panose="02020603050405020304" pitchFamily="18" charset="0"/>
              </a:rPr>
              <a:t>						</a:t>
            </a:r>
            <a:r>
              <a:rPr kumimoji="0" lang="fr-FR" altLang="fr-FR"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fr-FR" altLang="fr-FR" sz="1800" b="1"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1-7</a:t>
            </a:r>
            <a:r>
              <a:rPr kumimoji="0" lang="fr-FR" altLang="fr-FR"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fr-FR" altLang="fr-FR" sz="1800" b="1"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a:t>
            </a:r>
            <a:r>
              <a:rPr kumimoji="0" lang="fr-FR" altLang="fr-FR" sz="1800" b="1" i="0" u="none" strike="noStrike" cap="none" normalizeH="0" baseline="0" dirty="0" err="1"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cA</a:t>
            </a:r>
            <a:r>
              <a:rPr kumimoji="0" lang="fr-FR" altLang="fr-FR" sz="1800" b="1" i="0" u="none" strike="noStrike" cap="none" normalizeH="0" baseline="0" dirty="0" smtClean="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a:t>
            </a:r>
            <a:r>
              <a:rPr kumimoji="0" lang="fr-FR" altLang="fr-FR" sz="18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125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61182" y="773723"/>
            <a:ext cx="11240086" cy="6093976"/>
          </a:xfrm>
          <a:prstGeom prst="rect">
            <a:avLst/>
          </a:prstGeom>
          <a:noFill/>
        </p:spPr>
        <p:txBody>
          <a:bodyPr wrap="square" rtlCol="0">
            <a:spAutoFit/>
          </a:bodyPr>
          <a:lstStyle/>
          <a:p>
            <a:pPr lvl="0" algn="just" eaLnBrk="0" fontAlgn="base" hangingPunct="0">
              <a:spcBef>
                <a:spcPct val="0"/>
              </a:spcBef>
              <a:spcAft>
                <a:spcPct val="0"/>
              </a:spcAft>
              <a:tabLst>
                <a:tab pos="695325" algn="l"/>
              </a:tabLst>
            </a:pPr>
            <a:r>
              <a:rPr lang="fr-FR" altLang="fr-FR"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1.6	</a:t>
            </a:r>
            <a:r>
              <a:rPr lang="fr-FR" altLang="fr-FR" sz="2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Expressions régulières avec des éléments en </a:t>
            </a:r>
            <a:r>
              <a:rPr lang="fr-FR" altLang="fr-FR" sz="2000" b="1"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option</a:t>
            </a:r>
            <a:endParaRPr lang="fr-FR" altLang="fr-FR" sz="2400" b="1"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lvl="0" algn="just" eaLnBrk="0" fontAlgn="base" hangingPunct="0">
              <a:spcBef>
                <a:spcPct val="0"/>
              </a:spcBef>
              <a:spcAft>
                <a:spcPct val="0"/>
              </a:spcAft>
              <a:tabLst>
                <a:tab pos="695325" algn="l"/>
              </a:tabLst>
            </a:pPr>
            <a:endParaRPr lang="fr-FR" altLang="fr-FR" sz="2400" dirty="0">
              <a:solidFill>
                <a:schemeClr val="accent1"/>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tabLst>
                <a:tab pos="695325" algn="l"/>
              </a:tabLst>
            </a:pPr>
            <a:r>
              <a:rPr lang="fr-FR" altLang="fr-FR" dirty="0">
                <a:latin typeface="Times New Roman" panose="02020603050405020304" pitchFamily="18" charset="0"/>
                <a:ea typeface="Calibri" panose="020F0502020204030204" pitchFamily="34" charset="0"/>
                <a:cs typeface="Times New Roman" panose="02020603050405020304" pitchFamily="18" charset="0"/>
              </a:rPr>
              <a:t>Que vous recherchiez plusieurs éléments dans une seule expression régulière ou que vous utilisiez plusieurs ensembles de caractères, il est possible que les entrées données puissent ou ne doivent être contenues que sous certaines conditions. Par exemple, cela peut se produire dans le cas d'une expression régulière qui doit filtrer tous les numéros de maison. Les numéros de maison se composent parfois d'un seul chiffre, mais les résultats incluent également des nombres composés de deux ou même trois chiffres. Il existe également des adresses où une lettre est ajoutée au numéro de maison. </a:t>
            </a:r>
            <a:r>
              <a:rPr lang="fr-FR" altLang="fr-FR" dirty="0" smtClean="0">
                <a:latin typeface="Times New Roman" panose="02020603050405020304" pitchFamily="18" charset="0"/>
                <a:ea typeface="Calibri" panose="020F0502020204030204" pitchFamily="34" charset="0"/>
                <a:cs typeface="Times New Roman" panose="02020603050405020304" pitchFamily="18" charset="0"/>
              </a:rPr>
              <a:t>Cet </a:t>
            </a:r>
            <a:r>
              <a:rPr lang="fr-FR" altLang="fr-FR" dirty="0">
                <a:latin typeface="Times New Roman" panose="02020603050405020304" pitchFamily="18" charset="0"/>
                <a:ea typeface="Calibri" panose="020F0502020204030204" pitchFamily="34" charset="0"/>
                <a:cs typeface="Times New Roman" panose="02020603050405020304" pitchFamily="18" charset="0"/>
              </a:rPr>
              <a:t>ensemble de combinaisons possibles peut idéalement être couvert par les instructions d'expression régulière suivantes :  </a:t>
            </a:r>
            <a:endParaRPr lang="fr-FR" altLang="fr-FR"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tabLst>
                <a:tab pos="695325" algn="l"/>
              </a:tabLst>
            </a:pPr>
            <a:endParaRPr lang="fr-FR" altLang="fr-FR" b="1"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eaLnBrk="0" fontAlgn="base" hangingPunct="0">
              <a:spcBef>
                <a:spcPct val="0"/>
              </a:spcBef>
              <a:spcAft>
                <a:spcPct val="0"/>
              </a:spcAft>
              <a:tabLst>
                <a:tab pos="695325" algn="l"/>
              </a:tabLst>
            </a:pPr>
            <a:r>
              <a:rPr lang="fr-FR" altLang="fr-FR" b="1"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b="1" dirty="0" smtClean="0">
                <a:latin typeface="Times New Roman" panose="02020603050405020304" pitchFamily="18" charset="0"/>
                <a:ea typeface="Calibri" panose="020F0502020204030204" pitchFamily="34" charset="0"/>
                <a:cs typeface="Times New Roman" panose="02020603050405020304" pitchFamily="18" charset="0"/>
              </a:rPr>
              <a:t>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1-9] [0-9] ? [ 0-9] ? [a-z </a:t>
            </a:r>
            <a:r>
              <a:rPr lang="fr-FR" altLang="fr-FR" b="1" dirty="0" smtClean="0">
                <a:latin typeface="Times New Roman" panose="02020603050405020304" pitchFamily="18" charset="0"/>
                <a:ea typeface="Calibri" panose="020F0502020204030204" pitchFamily="34" charset="0"/>
                <a:cs typeface="Times New Roman" panose="02020603050405020304" pitchFamily="18" charset="0"/>
              </a:rPr>
              <a:t>?].</a:t>
            </a:r>
          </a:p>
          <a:p>
            <a:pPr lvl="0" algn="just" eaLnBrk="0" fontAlgn="base" hangingPunct="0">
              <a:spcBef>
                <a:spcPct val="0"/>
              </a:spcBef>
              <a:spcAft>
                <a:spcPct val="0"/>
              </a:spcAft>
              <a:tabLst>
                <a:tab pos="695325" algn="l"/>
              </a:tabLst>
            </a:pPr>
            <a:endParaRPr lang="fr-FR" altLang="fr-FR" b="1" dirty="0">
              <a:latin typeface="Times New Roman" panose="02020603050405020304" pitchFamily="18" charset="0"/>
              <a:ea typeface="Calibri" panose="020F0502020204030204" pitchFamily="34" charset="0"/>
              <a:cs typeface="Times New Roman" panose="02020603050405020304" pitchFamily="18" charset="0"/>
            </a:endParaRPr>
          </a:p>
          <a:p>
            <a:pPr lvl="0" algn="just" eaLnBrk="0" fontAlgn="base" hangingPunct="0">
              <a:spcBef>
                <a:spcPct val="0"/>
              </a:spcBef>
              <a:spcAft>
                <a:spcPct val="0"/>
              </a:spcAft>
              <a:tabLst>
                <a:tab pos="695325" algn="l"/>
              </a:tabLst>
            </a:pPr>
            <a:r>
              <a:rPr lang="fr-FR" altLang="fr-FR" b="1" dirty="0" smtClean="0">
                <a:latin typeface="Times New Roman" panose="02020603050405020304" pitchFamily="18" charset="0"/>
                <a:ea typeface="Calibri" panose="020F0502020204030204" pitchFamily="34" charset="0"/>
                <a:cs typeface="Times New Roman" panose="02020603050405020304" pitchFamily="18" charset="0"/>
              </a:rPr>
              <a:t> </a:t>
            </a:r>
            <a:r>
              <a:rPr lang="fr-FR" altLang="fr-FR" dirty="0">
                <a:latin typeface="Times New Roman" panose="02020603050405020304" pitchFamily="18" charset="0"/>
                <a:ea typeface="Calibri" panose="020F0502020204030204" pitchFamily="34" charset="0"/>
                <a:cs typeface="Times New Roman" panose="02020603050405020304" pitchFamily="18" charset="0"/>
              </a:rPr>
              <a:t>Le seul élément obligatoire de ce formulaire de recherche est un chiffre entre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 1 </a:t>
            </a:r>
            <a:r>
              <a:rPr lang="fr-FR" altLang="fr-FR" dirty="0">
                <a:latin typeface="Times New Roman" panose="02020603050405020304" pitchFamily="18" charset="0"/>
                <a:ea typeface="Calibri" panose="020F0502020204030204" pitchFamily="34" charset="0"/>
                <a:cs typeface="Times New Roman" panose="02020603050405020304" pitchFamily="18" charset="0"/>
              </a:rPr>
              <a:t>» et «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9</a:t>
            </a:r>
            <a:r>
              <a:rPr lang="fr-FR" altLang="fr-FR" dirty="0">
                <a:latin typeface="Times New Roman" panose="02020603050405020304" pitchFamily="18" charset="0"/>
                <a:ea typeface="Calibri" panose="020F0502020204030204" pitchFamily="34" charset="0"/>
                <a:cs typeface="Times New Roman" panose="02020603050405020304" pitchFamily="18" charset="0"/>
              </a:rPr>
              <a:t> ». Deux chiffres entre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0</a:t>
            </a:r>
            <a:r>
              <a:rPr lang="fr-FR" altLang="fr-FR" dirty="0">
                <a:latin typeface="Times New Roman" panose="02020603050405020304" pitchFamily="18" charset="0"/>
                <a:ea typeface="Calibri" panose="020F0502020204030204" pitchFamily="34" charset="0"/>
                <a:cs typeface="Times New Roman" panose="02020603050405020304" pitchFamily="18" charset="0"/>
              </a:rPr>
              <a:t>" et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"9" </a:t>
            </a:r>
            <a:r>
              <a:rPr lang="fr-FR" altLang="fr-FR" dirty="0">
                <a:latin typeface="Times New Roman" panose="02020603050405020304" pitchFamily="18" charset="0"/>
                <a:ea typeface="Calibri" panose="020F0502020204030204" pitchFamily="34" charset="0"/>
                <a:cs typeface="Times New Roman" panose="02020603050405020304" pitchFamily="18" charset="0"/>
              </a:rPr>
              <a:t>suivis d'une lettre quelconque peuvent être sélectionnés comme options, respectivement caractérisés par un point d'interrogation suivi.</a:t>
            </a:r>
            <a:endParaRPr lang="fr-FR" altLang="fr-FR"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tabLst>
                <a:tab pos="695325" algn="l"/>
              </a:tabLst>
            </a:pPr>
            <a:r>
              <a:rPr lang="fr-FR" altLang="fr-FR" dirty="0">
                <a:latin typeface="Times New Roman" panose="02020603050405020304" pitchFamily="18" charset="0"/>
                <a:ea typeface="Calibri" panose="020F0502020204030204" pitchFamily="34" charset="0"/>
                <a:cs typeface="Times New Roman" panose="02020603050405020304" pitchFamily="18" charset="0"/>
              </a:rPr>
              <a:t>Bien qu'il soit encore assez évident de construire des nombres à trois chiffres suivis d'une lettre supplémentaire, ce n'est pas vrai pour les nombres à dix chiffres. Dans ce cas, des accolades doivent être utilisées, comme dans l'exemple </a:t>
            </a:r>
            <a:r>
              <a:rPr lang="fr-FR" altLang="fr-FR" dirty="0" smtClean="0">
                <a:latin typeface="Times New Roman" panose="02020603050405020304" pitchFamily="18" charset="0"/>
                <a:ea typeface="Calibri" panose="020F0502020204030204" pitchFamily="34" charset="0"/>
                <a:cs typeface="Times New Roman" panose="02020603050405020304" pitchFamily="18" charset="0"/>
              </a:rPr>
              <a:t>d'expression régulière </a:t>
            </a:r>
            <a:r>
              <a:rPr lang="fr-FR" altLang="fr-FR" dirty="0">
                <a:latin typeface="Times New Roman" panose="02020603050405020304" pitchFamily="18" charset="0"/>
                <a:ea typeface="Calibri" panose="020F0502020204030204" pitchFamily="34" charset="0"/>
                <a:cs typeface="Times New Roman" panose="02020603050405020304" pitchFamily="18" charset="0"/>
              </a:rPr>
              <a:t>suivant : </a:t>
            </a:r>
            <a:endParaRPr lang="fr-FR" altLang="fr-FR" dirty="0" smtClean="0">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tabLst>
                <a:tab pos="695325" algn="l"/>
              </a:tabLst>
            </a:pPr>
            <a:r>
              <a:rPr lang="fr-FR" altLang="fr-FR"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dirty="0" smtClean="0">
                <a:latin typeface="Times New Roman" panose="02020603050405020304" pitchFamily="18" charset="0"/>
                <a:ea typeface="Calibri" panose="020F0502020204030204" pitchFamily="34" charset="0"/>
                <a:cs typeface="Times New Roman" panose="02020603050405020304" pitchFamily="18" charset="0"/>
              </a:rPr>
              <a:t>				</a:t>
            </a:r>
            <a:r>
              <a:rPr lang="fr-FR" altLang="fr-FR" dirty="0">
                <a:latin typeface="Times New Roman" panose="02020603050405020304" pitchFamily="18" charset="0"/>
                <a:ea typeface="Calibri" panose="020F0502020204030204" pitchFamily="34" charset="0"/>
                <a:cs typeface="Times New Roman" panose="02020603050405020304" pitchFamily="18" charset="0"/>
              </a:rPr>
              <a:t>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[1-9] [0-9] {0,9} </a:t>
            </a:r>
            <a:br>
              <a:rPr lang="fr-FR" altLang="fr-FR" b="1" dirty="0">
                <a:latin typeface="Times New Roman" panose="02020603050405020304" pitchFamily="18" charset="0"/>
                <a:ea typeface="Calibri" panose="020F0502020204030204" pitchFamily="34" charset="0"/>
                <a:cs typeface="Times New Roman" panose="02020603050405020304" pitchFamily="18" charset="0"/>
              </a:rPr>
            </a:br>
            <a:r>
              <a:rPr lang="fr-FR" altLang="fr-FR" dirty="0">
                <a:latin typeface="Times New Roman" panose="02020603050405020304" pitchFamily="18" charset="0"/>
                <a:ea typeface="Calibri" panose="020F0502020204030204" pitchFamily="34" charset="0"/>
                <a:cs typeface="Times New Roman" panose="02020603050405020304" pitchFamily="18" charset="0"/>
              </a:rPr>
              <a:t>Comme dans l'exemple précédent, la recherche se concentre d'abord sur un seul chiffre entre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 1 » </a:t>
            </a:r>
            <a:r>
              <a:rPr lang="fr-FR" altLang="fr-FR" dirty="0">
                <a:latin typeface="Times New Roman" panose="02020603050405020304" pitchFamily="18" charset="0"/>
                <a:ea typeface="Calibri" panose="020F0502020204030204" pitchFamily="34" charset="0"/>
                <a:cs typeface="Times New Roman" panose="02020603050405020304" pitchFamily="18" charset="0"/>
              </a:rPr>
              <a:t>et</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 « 9 </a:t>
            </a:r>
            <a:r>
              <a:rPr lang="fr-FR" altLang="fr-FR" dirty="0">
                <a:latin typeface="Times New Roman" panose="02020603050405020304" pitchFamily="18" charset="0"/>
                <a:ea typeface="Calibri" panose="020F0502020204030204" pitchFamily="34" charset="0"/>
                <a:cs typeface="Times New Roman" panose="02020603050405020304" pitchFamily="18" charset="0"/>
              </a:rPr>
              <a:t>», puis ne recherche pas ou jusqu'à neuf chiffres de « </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0 » </a:t>
            </a:r>
            <a:r>
              <a:rPr lang="fr-FR" altLang="fr-FR" dirty="0">
                <a:latin typeface="Times New Roman" panose="02020603050405020304" pitchFamily="18" charset="0"/>
                <a:ea typeface="Calibri" panose="020F0502020204030204" pitchFamily="34" charset="0"/>
                <a:cs typeface="Times New Roman" panose="02020603050405020304" pitchFamily="18" charset="0"/>
              </a:rPr>
              <a:t>à</a:t>
            </a:r>
            <a:r>
              <a:rPr lang="fr-FR" altLang="fr-FR" b="1" dirty="0">
                <a:latin typeface="Times New Roman" panose="02020603050405020304" pitchFamily="18" charset="0"/>
                <a:ea typeface="Calibri" panose="020F0502020204030204" pitchFamily="34" charset="0"/>
                <a:cs typeface="Times New Roman" panose="02020603050405020304" pitchFamily="18" charset="0"/>
              </a:rPr>
              <a:t> « 9 </a:t>
            </a:r>
            <a:r>
              <a:rPr lang="fr-FR" altLang="fr-FR" dirty="0">
                <a:latin typeface="Times New Roman" panose="02020603050405020304" pitchFamily="18" charset="0"/>
                <a:ea typeface="Calibri" panose="020F0502020204030204" pitchFamily="34" charset="0"/>
                <a:cs typeface="Times New Roman" panose="02020603050405020304" pitchFamily="18" charset="0"/>
              </a:rPr>
              <a:t>». Par conséquent, le résultat peut comporter jusqu'à dix chiffres. </a:t>
            </a:r>
            <a:endParaRPr lang="fr-FR" altLang="fr-FR"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0931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E1843-AB36-4C51-AA6E-7C6BCFEE1202}"/>
              </a:ext>
            </a:extLst>
          </p:cNvPr>
          <p:cNvSpPr>
            <a:spLocks noGrp="1" noChangeArrowheads="1"/>
          </p:cNvSpPr>
          <p:nvPr>
            <p:ph type="ctrTitle"/>
          </p:nvPr>
        </p:nvSpPr>
        <p:spPr bwMode="auto">
          <a:xfrm>
            <a:off x="351692" y="607433"/>
            <a:ext cx="11662117" cy="574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5325" algn="l"/>
              </a:tabLst>
              <a:defRPr>
                <a:solidFill>
                  <a:schemeClr val="tx1"/>
                </a:solidFill>
                <a:latin typeface="Arial" panose="020B0604020202020204" pitchFamily="34" charset="0"/>
              </a:defRPr>
            </a:lvl1pPr>
            <a:lvl2pPr eaLnBrk="0" fontAlgn="base" hangingPunct="0">
              <a:spcBef>
                <a:spcPct val="0"/>
              </a:spcBef>
              <a:spcAft>
                <a:spcPct val="0"/>
              </a:spcAft>
              <a:tabLst>
                <a:tab pos="695325" algn="l"/>
              </a:tabLst>
              <a:defRPr>
                <a:solidFill>
                  <a:schemeClr val="tx1"/>
                </a:solidFill>
                <a:latin typeface="Arial" panose="020B0604020202020204" pitchFamily="34" charset="0"/>
              </a:defRPr>
            </a:lvl2pPr>
            <a:lvl3pPr eaLnBrk="0" fontAlgn="base" hangingPunct="0">
              <a:spcBef>
                <a:spcPct val="0"/>
              </a:spcBef>
              <a:spcAft>
                <a:spcPct val="0"/>
              </a:spcAft>
              <a:tabLst>
                <a:tab pos="695325" algn="l"/>
              </a:tabLst>
              <a:defRPr>
                <a:solidFill>
                  <a:schemeClr val="tx1"/>
                </a:solidFill>
                <a:latin typeface="Arial" panose="020B0604020202020204" pitchFamily="34" charset="0"/>
              </a:defRPr>
            </a:lvl3pPr>
            <a:lvl4pPr eaLnBrk="0" fontAlgn="base" hangingPunct="0">
              <a:spcBef>
                <a:spcPct val="0"/>
              </a:spcBef>
              <a:spcAft>
                <a:spcPct val="0"/>
              </a:spcAft>
              <a:tabLst>
                <a:tab pos="695325" algn="l"/>
              </a:tabLst>
              <a:defRPr>
                <a:solidFill>
                  <a:schemeClr val="tx1"/>
                </a:solidFill>
                <a:latin typeface="Arial" panose="020B0604020202020204" pitchFamily="34" charset="0"/>
              </a:defRPr>
            </a:lvl4pPr>
            <a:lvl5pPr eaLnBrk="0" fontAlgn="base" hangingPunct="0">
              <a:spcBef>
                <a:spcPct val="0"/>
              </a:spcBef>
              <a:spcAft>
                <a:spcPct val="0"/>
              </a:spcAft>
              <a:tabLst>
                <a:tab pos="695325" algn="l"/>
              </a:tabLst>
              <a:defRPr>
                <a:solidFill>
                  <a:schemeClr val="tx1"/>
                </a:solidFill>
                <a:latin typeface="Arial" panose="020B0604020202020204" pitchFamily="34" charset="0"/>
              </a:defRPr>
            </a:lvl5pPr>
            <a:lvl6pPr eaLnBrk="0" fontAlgn="base" hangingPunct="0">
              <a:spcBef>
                <a:spcPct val="0"/>
              </a:spcBef>
              <a:spcAft>
                <a:spcPct val="0"/>
              </a:spcAft>
              <a:tabLst>
                <a:tab pos="695325" algn="l"/>
              </a:tabLst>
              <a:defRPr>
                <a:solidFill>
                  <a:schemeClr val="tx1"/>
                </a:solidFill>
                <a:latin typeface="Arial" panose="020B0604020202020204" pitchFamily="34" charset="0"/>
              </a:defRPr>
            </a:lvl6pPr>
            <a:lvl7pPr eaLnBrk="0" fontAlgn="base" hangingPunct="0">
              <a:spcBef>
                <a:spcPct val="0"/>
              </a:spcBef>
              <a:spcAft>
                <a:spcPct val="0"/>
              </a:spcAft>
              <a:tabLst>
                <a:tab pos="695325" algn="l"/>
              </a:tabLst>
              <a:defRPr>
                <a:solidFill>
                  <a:schemeClr val="tx1"/>
                </a:solidFill>
                <a:latin typeface="Arial" panose="020B0604020202020204" pitchFamily="34" charset="0"/>
              </a:defRPr>
            </a:lvl7pPr>
            <a:lvl8pPr eaLnBrk="0" fontAlgn="base" hangingPunct="0">
              <a:spcBef>
                <a:spcPct val="0"/>
              </a:spcBef>
              <a:spcAft>
                <a:spcPct val="0"/>
              </a:spcAft>
              <a:tabLst>
                <a:tab pos="695325" algn="l"/>
              </a:tabLst>
              <a:defRPr>
                <a:solidFill>
                  <a:schemeClr val="tx1"/>
                </a:solidFill>
                <a:latin typeface="Arial" panose="020B0604020202020204" pitchFamily="34" charset="0"/>
              </a:defRPr>
            </a:lvl8pPr>
            <a:lvl9pPr eaLnBrk="0" fontAlgn="base" hangingPunct="0">
              <a:spcBef>
                <a:spcPct val="0"/>
              </a:spcBef>
              <a:spcAft>
                <a:spcPct val="0"/>
              </a:spcAft>
              <a:tabLst>
                <a:tab pos="695325" algn="l"/>
              </a:tabLst>
              <a:defRPr>
                <a:solidFill>
                  <a:schemeClr val="tx1"/>
                </a:solidFill>
                <a:latin typeface="Arial" panose="020B0604020202020204" pitchFamily="34" charset="0"/>
              </a:defRPr>
            </a:lvl9pPr>
          </a:lstStyle>
          <a:p>
            <a:pPr algn="l"/>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1.7	Expressions r</a:t>
            </a:r>
            <a:r>
              <a:rPr lang="fr-FR" altLang="fr-FR" sz="18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é</a:t>
            </a:r>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guli</a:t>
            </a:r>
            <a:r>
              <a:rPr lang="fr-FR" altLang="fr-FR" sz="18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è</a:t>
            </a:r>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res avec n</a:t>
            </a:r>
            <a:r>
              <a:rPr lang="fr-FR" altLang="fr-FR" sz="18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a:t>
            </a:r>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importe quelle fr</a:t>
            </a:r>
            <a:r>
              <a:rPr lang="fr-FR" altLang="fr-FR" sz="18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é</a:t>
            </a:r>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quence des r</a:t>
            </a:r>
            <a:r>
              <a:rPr lang="fr-FR" altLang="fr-FR" sz="18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é</a:t>
            </a:r>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a:t>
            </a:r>
            <a:r>
              <a:rPr lang="fr-FR" altLang="fr-FR" sz="1800"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é</a:t>
            </a:r>
            <a: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tions.</a:t>
            </a:r>
            <a:br>
              <a:rPr lang="fr-FR" altLang="fr-FR"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br>
            <a:r>
              <a:rPr lang="fr-FR" altLang="fr-FR" sz="1200" dirty="0"/>
              <a:t/>
            </a:r>
            <a:br>
              <a:rPr lang="fr-FR" altLang="fr-FR" sz="1200" dirty="0"/>
            </a:b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Dans les exemples pr</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c</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dents d'expressions </a:t>
            </a:r>
            <a:r>
              <a:rPr lang="fr-FR" altLang="fr-FR" sz="1800" dirty="0">
                <a:latin typeface="Calibri" panose="020F0502020204030204" pitchFamily="34" charset="0"/>
                <a:ea typeface="Calibri" panose="020F0502020204030204" pitchFamily="34" charset="0"/>
                <a:cs typeface="Times New Roman" panose="02020603050405020304" pitchFamily="18" charset="0"/>
              </a:rPr>
              <a:t>à</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un seul </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l</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ment et </a:t>
            </a:r>
            <a:r>
              <a:rPr lang="fr-FR" altLang="fr-FR" sz="1800" dirty="0">
                <a:latin typeface="Calibri" panose="020F0502020204030204" pitchFamily="34" charset="0"/>
                <a:ea typeface="Calibri" panose="020F0502020204030204" pitchFamily="34" charset="0"/>
                <a:cs typeface="Times New Roman" panose="02020603050405020304" pitchFamily="18" charset="0"/>
              </a:rPr>
              <a:t>à</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plusieurs </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l</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ments, le nombre minimum et maximum de caract</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res </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tait connu. Cependant, bien s</a:t>
            </a:r>
            <a:r>
              <a:rPr lang="fr-FR" altLang="fr-FR" sz="1800" dirty="0">
                <a:latin typeface="Calibri" panose="020F0502020204030204" pitchFamily="34" charset="0"/>
                <a:ea typeface="Calibri" panose="020F0502020204030204" pitchFamily="34" charset="0"/>
                <a:cs typeface="Times New Roman" panose="02020603050405020304" pitchFamily="18" charset="0"/>
              </a:rPr>
              <a:t>û</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 il existe des cas o</a:t>
            </a:r>
            <a:r>
              <a:rPr lang="fr-FR" altLang="fr-FR" sz="1800" dirty="0">
                <a:latin typeface="Calibri" panose="020F0502020204030204" pitchFamily="34" charset="0"/>
                <a:ea typeface="Calibri" panose="020F0502020204030204" pitchFamily="34" charset="0"/>
                <a:cs typeface="Times New Roman" panose="02020603050405020304" pitchFamily="18" charset="0"/>
              </a:rPr>
              <a:t>ù</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le nombre de caract</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res dans l'expression r</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guli</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re n'a pas besoin d'être d</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termin</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exactement </a:t>
            </a:r>
            <a:r>
              <a:rPr lang="fr-FR" altLang="fr-FR" sz="1800" dirty="0">
                <a:latin typeface="Calibri" panose="020F0502020204030204" pitchFamily="34" charset="0"/>
                <a:ea typeface="Calibri" panose="020F0502020204030204" pitchFamily="34" charset="0"/>
                <a:cs typeface="Times New Roman" panose="02020603050405020304" pitchFamily="18" charset="0"/>
              </a:rPr>
              <a:t>à</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 l'avance. Ensuite, les param</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tres requis sont l'ast</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risque et le signe plus, permettant n'importe quel nombre de r</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p</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titions d'un caract</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re, d'une classe ou d'un groupe de caract</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res. Ainsi, tous les litt</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raux de cha</a:t>
            </a:r>
            <a:r>
              <a:rPr lang="fr-FR" altLang="fr-FR" sz="1800" dirty="0">
                <a:latin typeface="Calibri" panose="020F0502020204030204" pitchFamily="34" charset="0"/>
                <a:ea typeface="Calibri" panose="020F0502020204030204" pitchFamily="34" charset="0"/>
                <a:cs typeface="Times New Roman" panose="02020603050405020304" pitchFamily="18" charset="0"/>
              </a:rPr>
              <a:t>î</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ne peuvent être entr</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s avec n'importe quel nombre de chiffres (même "z</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ro"), par exemple avec l'expression r</a:t>
            </a:r>
            <a:r>
              <a:rPr lang="fr-FR" altLang="fr-FR" sz="1800" dirty="0">
                <a:latin typeface="Calibri" panose="020F0502020204030204" pitchFamily="34" charset="0"/>
                <a:ea typeface="Calibri" panose="020F0502020204030204" pitchFamily="34" charset="0"/>
                <a:cs typeface="Times New Roman" panose="02020603050405020304" pitchFamily="18" charset="0"/>
              </a:rPr>
              <a:t>é</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guli</a:t>
            </a:r>
            <a:r>
              <a:rPr lang="fr-FR" altLang="fr-FR" sz="1800" dirty="0">
                <a:latin typeface="Calibri" panose="020F0502020204030204" pitchFamily="34" charset="0"/>
                <a:ea typeface="Calibri" panose="020F0502020204030204" pitchFamily="34" charset="0"/>
                <a:cs typeface="Times New Roman" panose="02020603050405020304" pitchFamily="18" charset="0"/>
              </a:rPr>
              <a:t>è</a:t>
            </a:r>
            <a:r>
              <a:rPr lang="fr-FR" altLang="fr-FR" sz="1800" dirty="0">
                <a:latin typeface="Times New Roman" panose="02020603050405020304" pitchFamily="18" charset="0"/>
                <a:ea typeface="Calibri" panose="020F0502020204030204" pitchFamily="34" charset="0"/>
                <a:cs typeface="Times New Roman" panose="02020603050405020304" pitchFamily="18" charset="0"/>
              </a:rPr>
              <a:t>re suivante : </a:t>
            </a:r>
            <a:r>
              <a:rPr lang="fr-FR" altLang="fr-FR" sz="1800" dirty="0">
                <a:latin typeface="Calibri" panose="020F0502020204030204" pitchFamily="34" charset="0"/>
                <a:ea typeface="Calibri" panose="020F0502020204030204" pitchFamily="34" charset="0"/>
                <a:cs typeface="Times New Roman" panose="02020603050405020304" pitchFamily="18" charset="0"/>
              </a:rPr>
              <a:t> </a:t>
            </a:r>
            <a:r>
              <a:rPr lang="fr-FR" altLang="fr-FR" sz="1800" dirty="0"/>
              <a:t/>
            </a:r>
            <a:br>
              <a:rPr lang="fr-FR" altLang="fr-FR" sz="1800" dirty="0"/>
            </a:br>
            <a:r>
              <a:rPr lang="fr-FR" altLang="fr-FR" sz="1800" dirty="0"/>
              <a:t>						</a:t>
            </a:r>
            <a:r>
              <a:rPr lang="fr-FR" altLang="fr-FR" sz="1800" b="1" dirty="0">
                <a:latin typeface="Times New Roman" panose="02020603050405020304" pitchFamily="18" charset="0"/>
                <a:ea typeface="Calibri" panose="020F0502020204030204" pitchFamily="34" charset="0"/>
                <a:cs typeface="Times New Roman" panose="02020603050405020304" pitchFamily="18" charset="0"/>
              </a:rPr>
              <a:t>[0-9]*</a:t>
            </a:r>
            <a:r>
              <a:rPr lang="fr-FR" altLang="fr-FR" sz="1400" b="1"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400" b="1" dirty="0">
                <a:latin typeface="Times New Roman" panose="02020603050405020304" pitchFamily="18" charset="0"/>
                <a:ea typeface="Calibri" panose="020F0502020204030204" pitchFamily="34" charset="0"/>
                <a:cs typeface="Times New Roman" panose="02020603050405020304" pitchFamily="18" charset="0"/>
              </a:rPr>
            </a:br>
            <a:r>
              <a:rPr lang="fr-FR" altLang="fr-FR" sz="1400" b="1" dirty="0" smtClean="0">
                <a:latin typeface="Times New Roman" panose="02020603050405020304" pitchFamily="18" charset="0"/>
                <a:ea typeface="Calibri" panose="020F0502020204030204" pitchFamily="34" charset="0"/>
                <a:cs typeface="Times New Roman" panose="02020603050405020304" pitchFamily="18" charset="0"/>
              </a:rPr>
              <a:t/>
            </a:r>
            <a:br>
              <a:rPr lang="fr-FR" altLang="fr-FR" sz="1400" b="1" dirty="0" smtClean="0">
                <a:latin typeface="Times New Roman" panose="02020603050405020304" pitchFamily="18" charset="0"/>
                <a:ea typeface="Calibri" panose="020F0502020204030204" pitchFamily="34" charset="0"/>
                <a:cs typeface="Times New Roman" panose="02020603050405020304" pitchFamily="18" charset="0"/>
              </a:rPr>
            </a:br>
            <a:r>
              <a:rPr lang="fr-FR" altLang="fr-FR" sz="1400" b="1"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400" b="1" dirty="0">
                <a:latin typeface="Times New Roman" panose="02020603050405020304" pitchFamily="18" charset="0"/>
                <a:ea typeface="Calibri" panose="020F0502020204030204" pitchFamily="34" charset="0"/>
                <a:cs typeface="Times New Roman" panose="02020603050405020304" pitchFamily="18" charset="0"/>
              </a:rPr>
            </a:br>
            <a:r>
              <a:rPr lang="fr-FR" altLang="fr-FR" sz="1200" b="1"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200" b="1" dirty="0">
                <a:latin typeface="Times New Roman" panose="02020603050405020304" pitchFamily="18" charset="0"/>
                <a:ea typeface="Calibri" panose="020F0502020204030204" pitchFamily="34" charset="0"/>
                <a:cs typeface="Times New Roman" panose="02020603050405020304" pitchFamily="18" charset="0"/>
              </a:rPr>
            </a:br>
            <a:r>
              <a:rPr lang="fr-FR" altLang="fr-FR" sz="1200" b="1" dirty="0">
                <a:latin typeface="Times New Roman" panose="02020603050405020304" pitchFamily="18" charset="0"/>
                <a:ea typeface="Calibri" panose="020F0502020204030204" pitchFamily="34" charset="0"/>
                <a:cs typeface="Times New Roman" panose="02020603050405020304" pitchFamily="18" charset="0"/>
              </a:rPr>
              <a:t/>
            </a:r>
            <a:br>
              <a:rPr lang="fr-FR" altLang="fr-FR" sz="1200" b="1" dirty="0">
                <a:latin typeface="Times New Roman" panose="02020603050405020304" pitchFamily="18" charset="0"/>
                <a:ea typeface="Calibri" panose="020F0502020204030204" pitchFamily="34" charset="0"/>
                <a:cs typeface="Times New Roman" panose="02020603050405020304" pitchFamily="18" charset="0"/>
              </a:rPr>
            </a:br>
            <a:r>
              <a:rPr lang="fr-FR" altLang="fr-FR" sz="2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2.  </a:t>
            </a:r>
            <a:r>
              <a:rPr lang="fr-FR" sz="2400" b="1" dirty="0">
                <a:solidFill>
                  <a:schemeClr val="accent1">
                    <a:lumMod val="75000"/>
                  </a:schemeClr>
                </a:solidFill>
                <a:latin typeface="Times New Roman" panose="02020603050405020304" pitchFamily="18" charset="0"/>
                <a:cs typeface="Times New Roman" panose="02020603050405020304" pitchFamily="18" charset="0"/>
              </a:rPr>
              <a:t>Utilitaires </a:t>
            </a:r>
            <a: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t>:</a:t>
            </a:r>
            <a:br>
              <a:rPr lang="fr-FR" sz="24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sz="1600" b="1" dirty="0">
                <a:solidFill>
                  <a:schemeClr val="accent1">
                    <a:lumMod val="75000"/>
                  </a:schemeClr>
                </a:solidFill>
                <a:latin typeface="Times New Roman" panose="02020603050405020304" pitchFamily="18" charset="0"/>
                <a:cs typeface="Times New Roman" panose="02020603050405020304" pitchFamily="18" charset="0"/>
              </a:rPr>
              <a:t/>
            </a:r>
            <a:br>
              <a:rPr lang="fr-FR" sz="1600" b="1" dirty="0">
                <a:solidFill>
                  <a:schemeClr val="accent1">
                    <a:lumMod val="75000"/>
                  </a:schemeClr>
                </a:solidFill>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Les logiciels utilitaires sont de logiciels applicatifs, qui permettent à l’utilisateur d’effectuer des manipulations basiques telles que démarrer.</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Un logiciel utilitaire (aussi appelé programme utilitaire ou simplement </a:t>
            </a:r>
            <a:r>
              <a:rPr lang="fr-FR" sz="1800" b="1" dirty="0">
                <a:latin typeface="Times New Roman" panose="02020603050405020304" pitchFamily="18" charset="0"/>
                <a:cs typeface="Times New Roman" panose="02020603050405020304" pitchFamily="18" charset="0"/>
              </a:rPr>
              <a:t>utilitaire</a:t>
            </a:r>
            <a:r>
              <a:rPr lang="fr-FR" sz="1800" dirty="0">
                <a:latin typeface="Times New Roman" panose="02020603050405020304" pitchFamily="18" charset="0"/>
                <a:cs typeface="Times New Roman" panose="02020603050405020304" pitchFamily="18" charset="0"/>
              </a:rPr>
              <a:t>) est un logiciel conçu pour analyser, configurer, optimiser ou entretenir une pièce d’équipement informatique.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Un système d’exploitation, un logiciel où les informations sont enregistrées sur un support informatique.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Un certain nombre de logiciels utilitaires sont généralement livrés avec les systèmes d’exploitation.</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Cependant, ces programmes ne sont pas considérés comme faisant partie du système d’exploitation. Bien que les logiciels utilitaires livrés avec système d’exploitation soient plus complet et sophistiqué, les utilisateurs installent souvent des logiciels utilitaires TIERS en remplacement ou en complément de ceux fournis avec le système d’exploitation.</a:t>
            </a:r>
            <a:endPar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980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333</TotalTime>
  <Words>349</Words>
  <Application>Microsoft Office PowerPoint</Application>
  <PresentationFormat>Grand écran</PresentationFormat>
  <Paragraphs>91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Times New Roman</vt:lpstr>
      <vt:lpstr>Thème Office</vt:lpstr>
      <vt:lpstr>Séminaire SE I &amp; II 2021-2022</vt:lpstr>
      <vt:lpstr>Présentation PowerPoint</vt:lpstr>
      <vt:lpstr>PROJET SYSTEME D’EXPLOITATION Expressions régulières :   Elles sont le moyen simple d’écrire des séquences des caractères.  Depuis continuellement en informatique, la quête de caractères donnés ou de séquences de caractères concrètes dans des documents fait partie des tâches standards dont il faut régulièrement s’acquitter. L’objectif dans ce cas est souvent de modifier ou de remplacer des portions de texte ou des lignes de code. Cette tâche est d’autant plus complexe que la séquence de caractères quêtée apparaît plusieurs fois dans le document.   Dans les années 1950 déjà, les experts avaient trouvé dans les langages de l’information théorique une solution qui marque dorénavant encore l’épanouissement de logiciels et simplifie largement ce type de tâches répétitives sous la forme d’expressions régulières. Les Expressions régulières sont les unités de description de langages rationnels faisant partie des langages formels. Elles sont un instrument central de l’informatique théorique, qui forme notamment le soubassement du progrès et de l’exécution des programmes informatiques ainsi que de la construction des compilateurs requis à cet effet.   C’est la raison pour laquelle les expressions régulières (souvent également qualifiées de REGEX et reposant sur des règles syntaxiques clairement définies) sont notamment utilisées dans le développement de logiciels. Il existe pour chaque expression régulière un automate fini (également qualifié d’automate avec un nombre fini d’étapes) qui accepte un langage spécifié par l’expression et qui est développé à l’aide de la construction de Thompson à partir d’une expression régulière. Il existe qui plus est pour chaque automate fini une expression régulière qui décrit le langage accepté par l’automate. Celle-ci peut être créée soit par l’algorithme de Kleene soit  par élimination d’état. </vt:lpstr>
      <vt:lpstr>NB : un automate est un modèle comportemental se composant d’états, de transitions d’états et d’actions. Il est qualifié de fini lorsque la quantité d’états qu’il peut accepter est finie (autrement dit limitée). Un exemple connu de l’utilisation des expressions régulière est la fonction rechercher/remplacer des éditeurs de texte que le pionnier en informatique Ken Thompson l’un des développeurs du système d’exploitation UNIX a mis en place pour la première fois dans les années 1960 dans l’éditeur orienté ligne QED, puis dans son  successeur ED.   Cette fonction permet de rechercher des séquences de caractères données dans des textes et de les remplacer éventuellement par une autre séquence de caractères quelconque. Par définition Les Expressions Régulières sont des chaînes de caractères sur la base de règles syntaxiques permettant de décrire des séquences de caractères. Elles font de fait partie des langages rationnels.  1.2 Fonctionnement D’une Expression Régulière Une expression régulière peut-être composée soit exclusivement de caractères normaux (par ex : abc) soit d’une combinaison de caractères normaux et de Meta caractères (par ex : ab*c). Le but des Meta caractères ici est de décrire des constructions ou agencements de caractères donnés, par exemple de décrire si un caractère doit se trouver au début de la ligne, s’il doit ou peut n’apparaître qu’une fois ou plus ou moins souvent. Les deux exemples d’expressions régulières cités fonctionnent ainsi de la manière suivante :    </vt:lpstr>
      <vt:lpstr>Présentation PowerPoint</vt:lpstr>
      <vt:lpstr>Présentation PowerPoint</vt:lpstr>
      <vt:lpstr>1.4  Expressions régulières à un élément : La forme la plus simple d'expression régulière est un modèle de recherche à un seul élément. Puisque vous ne recherchez pas un élément spécifique, vous pouvez facilement définir une expression régulière pour un élément en utilisant une classe de caractères, par exemple. Dans l'expression suivante, les résultats possibles sont des chiffres        1 2 3 4 5 6 7   [1 2 3 4 5 6 7]  Dans ce cas, les nombres se suivent directement, donc la forme simplifiée suivante est également possible [1-7] Une version simplifiée avec un signe moins est également disponible si l'expression régulière est modifiée pour exclure le chiffre "4" de la recherche, vous pouvez également utiliser la variante simplifiée avec le signe moins :  [1-35-7]  1.5 Expressions régulières à plusieurs éléments Même pour les expressions régulières avec plusieurs éléments, vous pouvez manipuler des classes de caractères pour obtenir des résultats différents. Par exemple, si une expression contient deux éléments avec des résultats possibles différents, vous pouvez simplement concaténer les deux classes de caractères correspondantes l’une à la suite de l’autre:        1-7][a-c].  Donc soit la lettre 'a', 'b' ou 'c' suit le premier élément. C'est un nombre de '1' à '7'. Comme mentionné ci-dessus, les minuscules sont obligatoires. Avant d'entrer dans les modificateurs ici, nous pouvons déjà aborder le petit changement suivant dans l'expression "contenir des majuscules".        [1-7][a-cA-C]</vt:lpstr>
      <vt:lpstr>Présentation PowerPoint</vt:lpstr>
      <vt:lpstr>1.7 Expressions régulières avec n’importe quelle fréquence des répétions.  Dans les exemples précédents d'expressions à un seul élément et à plusieurs éléments, le nombre minimum et maximum de caractères était connu. Cependant, bien sûr, il existe des cas où le nombre de caractères dans l'expression régulière n'a pas besoin d'être déterminé exactement à l'avance. Ensuite, les paramètres requis sont l'astérisque et le signe plus, permettant n'importe quel nombre de répétitions d'un caractère, d'une classe ou d'un groupe de caractères. Ainsi, tous les littéraux de chaîne peuvent être entrés avec n'importe quel nombre de chiffres (même "zéro"), par exemple avec l'expression régulière suivante :         [0-9]*     2.  Utilitaires :  Les logiciels utilitaires sont de logiciels applicatifs, qui permettent à l’utilisateur d’effectuer des manipulations basiques telles que démarrer. Un logiciel utilitaire (aussi appelé programme utilitaire ou simplement utilitaire) est un logiciel conçu pour analyser, configurer, optimiser ou entretenir une pièce d’équipement informatique. Un système d’exploitation, un logiciel où les informations sont enregistrées sur un support informatique. Un certain nombre de logiciels utilitaires sont généralement livrés avec les systèmes d’exploitation. Cependant, ces programmes ne sont pas considérés comme faisant partie du système d’exploitation. Bien que les logiciels utilitaires livrés avec système d’exploitation soient plus complet et sophistiqué, les utilisateurs installent souvent des logiciels utilitaires TIERS en remplacement ou en complément de ceux fournis avec le système d’exploitation.</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SYSTEME Dâ€™EXPLOITATION QUESTIONÂ : Expressions rÃ©guliÃ¨res et les Utilitaires  Expressions rÃ©guliÃ¨resÂ :  Elles sont le moyen simple dâ€™Ã©crire des sÃ©quences des caractÃ¨res.  Depuis continuellement en informatique, la quÃªte de caractÃ¨res donnÃ©s ou de sÃ©quences de caractÃ¨res concrÃ¨tes dans des documents fait partie des tÃ¢ches standards dont il faut rÃ©guliÃ¨rement sâ€™acquitter. Lâ€™objectif dans ce cas est souvent de modifier ou de remplacer des portions de texte ou des lignes de code.  Cette tÃ¢che est dâ€™autant plus complexe que la sÃ©quence de caractÃ¨res quÃªtÃ©e apparaÃ®t plusieurs fois dans le document. Dans les annÃ©es 1950 dÃ©jÃ , les experts avaient trouvÃ© dans les langages de lâ€™information thÃ©orique une solution qui marque dorÃ©navant encore lâ€™Ã©panouissement de logiciels et simplifie largement ce type de tÃ¢ches rÃ©pÃ©titives sous la forme dâ€™expressions rÃ©guliÃ¨res. Les Expressions rÃ©guliÃ¨res sont les unitÃ©s de description de langages rationnels faisant partie des langages formels. Elles sont un instrument central de lâ€™informatique thÃ©orique, qui forme notamment le soubassement du progrÃ¨s et de lâ€™exÃ©cution des programmes informatiques ainsi que de la construction des compilateurs requis Ã  cet effet. Câ€™est la raison pour laquelle les expressions rÃ©guliÃ¨res (souvent Ã©galement qualifiÃ©es de REGEX et reposant sur des rÃ¨gles syntaxiques clairement dÃ©finies) sont notamment utilisÃ©es dans le dÃ©veloppement de logiciels. Il existe pour chaque expression rÃ©guliÃ¨re un automate fini (Ã©galement qualifiÃ© dâ€™automate avec un nombre fini dâ€™Ã©tapes) qui accepte un langage spÃ©cifiÃ© par lâ€™expression et qui est dÃ©veloppÃ© Ã  lâ€™aide de la construction de Thompson Ã  partir dâ€™une expression rÃ©guliÃ¨re. Il existe qui plus est pour chaque automate fini une expression rÃ©guliÃ¨re qui dÃ©crit le langage acceptÃ© par lâ€™automate. Celle-ci peut Ãªtre crÃ©Ã©e soit par lâ€™algorithme de Kleene soit par Ã©limination dâ€™Ã©tats.   NB : un automate est un modÃ¨le comportemental se composant dâ€™Ã©ta</dc:title>
  <dc:creator>ELIE IZUNGU</dc:creator>
  <cp:lastModifiedBy>Florent Mvi Tomy</cp:lastModifiedBy>
  <cp:revision>26</cp:revision>
  <dcterms:created xsi:type="dcterms:W3CDTF">2023-04-11T21:48:04Z</dcterms:created>
  <dcterms:modified xsi:type="dcterms:W3CDTF">2023-04-12T16:19:59Z</dcterms:modified>
</cp:coreProperties>
</file>