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Source Sans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306BEA-8B18-4F9E-A695-6B0233EFCC87}">
  <a:tblStyle styleId="{69306BEA-8B18-4F9E-A695-6B0233EFCC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Sans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SansPro-italic.fntdata"/><Relationship Id="rId30" Type="http://schemas.openxmlformats.org/officeDocument/2006/relationships/font" Target="fonts/SourceSans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SourceSansPr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94284016d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94284016d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1b3aae39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1b3aae39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94284016d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94284016d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1b3aae39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1b3aae39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94284016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94284016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94284016d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94284016d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94284016d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94284016d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94284016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94284016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94284016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94284016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8870bc94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8870bc94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8870bc94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8870bc94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8870bc94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8870bc94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1b3aae39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1b3aae39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1b3aae39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1b3aae39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d0eb6a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d0eb6a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1d0eb6a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1d0eb6a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94284016d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94284016d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168075" y="811975"/>
            <a:ext cx="4483200" cy="78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Forecast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2834825" y="3091475"/>
            <a:ext cx="5816400" cy="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FFFFF"/>
                </a:solidFill>
              </a:rPr>
              <a:t>Predicting the future of </a:t>
            </a:r>
            <a:r>
              <a:rPr lang="en-GB" sz="2300">
                <a:solidFill>
                  <a:srgbClr val="FFFFFF"/>
                </a:solidFill>
              </a:rPr>
              <a:t>energy consumption.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FFFFF"/>
                </a:solidFill>
              </a:rPr>
              <a:t>December 2020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23750" y="4604525"/>
            <a:ext cx="88965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YNOV - Master Data Scientist &amp; Data Engineer -  Bonneville Paul, Chicha Tilan, Dieng Mamadou, Haffner Florent, Puglisi Axel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75" y="547138"/>
            <a:ext cx="2964875" cy="10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P1 - Shaping hour from UTC to local time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 a properly form string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Cast it as a Timestamp (number of second since 01/01/1970)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Add 3600 seconds to it in order to get the local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2417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P1 - Clustering overview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355525"/>
            <a:ext cx="4260300" cy="30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first divide our consumer consumption in different categories called clusters.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This will help us generalize forecasting and predict individual average consumption.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139" y="1110275"/>
            <a:ext cx="3527560" cy="35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228850" y="1136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P1 - Clustering - loss function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272975"/>
            <a:ext cx="4351500" cy="31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Elbow method 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 optimal number of clusters is 12.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b="71891" l="4743" r="0" t="1890"/>
          <a:stretch/>
        </p:blipFill>
        <p:spPr>
          <a:xfrm>
            <a:off x="311700" y="1886175"/>
            <a:ext cx="4149450" cy="159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 rotWithShape="1">
          <a:blip r:embed="rId4">
            <a:alphaModFix/>
          </a:blip>
          <a:srcRect b="2189" l="0" r="0" t="60821"/>
          <a:stretch/>
        </p:blipFill>
        <p:spPr>
          <a:xfrm>
            <a:off x="4663225" y="1492150"/>
            <a:ext cx="5676500" cy="29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/>
          <p:nvPr/>
        </p:nvSpPr>
        <p:spPr>
          <a:xfrm>
            <a:off x="6192400" y="3658100"/>
            <a:ext cx="343800" cy="295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>
              <a:srgbClr val="FF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type="title"/>
          </p:nvPr>
        </p:nvSpPr>
        <p:spPr>
          <a:xfrm>
            <a:off x="228850" y="684350"/>
            <a:ext cx="27231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How many cluster ?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P2 - Forecasting individual consumption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Get cluster id by client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Get cluster dataframe by cluster_id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Normalized clients consummation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Make prediction based on time-series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Show plot figure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235550" y="1543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P3 - Final Product : Dashboard 1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687400" y="3177975"/>
            <a:ext cx="7137000" cy="18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The first dashboard displays descriptive customer statistics: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The customer's maximum daily consumption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The minimum daily consumption of the customer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Average daily customer consumption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Prediction of consumption over a chosen number of days</a:t>
            </a:r>
            <a:endParaRPr sz="1500"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5650" y="850900"/>
            <a:ext cx="4793700" cy="225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200" y="1706075"/>
            <a:ext cx="3655500" cy="39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/>
          <p:nvPr/>
        </p:nvSpPr>
        <p:spPr>
          <a:xfrm rot="5400000">
            <a:off x="3223150" y="2260050"/>
            <a:ext cx="564900" cy="623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/>
        </p:nvSpPr>
        <p:spPr>
          <a:xfrm>
            <a:off x="0" y="952325"/>
            <a:ext cx="39288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5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Two dashboards are currently available on the consumption of a targeted customer.</a:t>
            </a:r>
            <a:endParaRPr sz="15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25950" y="204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P3 - Final Product : Dashboard 2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76200" y="1152475"/>
            <a:ext cx="9020100" cy="16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/>
              <a:t>The second dashboard displays the average consumption per hour on a temporal filter: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average consumption per hour over the months of the chosen customer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average consumption per hour on the days of the week of the chosen customer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customer's average consumption per hour</a:t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 rotWithShape="1">
          <a:blip r:embed="rId3">
            <a:alphaModFix/>
          </a:blip>
          <a:srcRect b="0" l="4337" r="12564" t="0"/>
          <a:stretch/>
        </p:blipFill>
        <p:spPr>
          <a:xfrm>
            <a:off x="3705125" y="2919150"/>
            <a:ext cx="155135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 rotWithShape="1">
          <a:blip r:embed="rId4">
            <a:alphaModFix/>
          </a:blip>
          <a:srcRect b="0" l="0" r="7918" t="0"/>
          <a:stretch/>
        </p:blipFill>
        <p:spPr>
          <a:xfrm>
            <a:off x="5351475" y="2947775"/>
            <a:ext cx="1441275" cy="12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6475" y="2947775"/>
            <a:ext cx="1838325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1125" y="2919150"/>
            <a:ext cx="2924175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/>
          <p:nvPr/>
        </p:nvSpPr>
        <p:spPr>
          <a:xfrm rot="5400000">
            <a:off x="1450763" y="3269438"/>
            <a:ext cx="564900" cy="623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P3 : Prediction</a:t>
            </a:r>
            <a:r>
              <a:rPr lang="en-GB"/>
              <a:t>'s</a:t>
            </a:r>
            <a:r>
              <a:rPr lang="en-GB"/>
              <a:t> model loss function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152475"/>
            <a:ext cx="85206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We have used the "Root Mean Squared Error" as loss function on our datas</a:t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200" y="1648059"/>
            <a:ext cx="4337600" cy="467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8"/>
          <p:cNvGraphicFramePr/>
          <p:nvPr/>
        </p:nvGraphicFramePr>
        <p:xfrm>
          <a:off x="346275" y="272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{69306BEA-8B18-4F9E-A695-6B0233EFCC87}</a:tableStyleId>
              </a:tblPr>
              <a:tblGrid>
                <a:gridCol w="2856050"/>
                <a:gridCol w="2374100"/>
                <a:gridCol w="2615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Client_id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C</a:t>
                      </a:r>
                      <a:r>
                        <a:rPr b="1" lang="en-GB"/>
                        <a:t>luster_id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RMSE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CE917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70079c4dff9f801c341b0a74d6ff22f8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FF00"/>
                          </a:solidFill>
                        </a:rPr>
                        <a:t>25,72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CE917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336adcb85162909390c8ef800ec9bea7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FF00"/>
                          </a:solidFill>
                        </a:rPr>
                        <a:t>20,92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CE917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236bb8209514bdd27b04d3ec7b19e410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147,13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2492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Improvements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1177050" y="1126950"/>
            <a:ext cx="6789900" cy="28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236046" rtl="0" algn="l">
              <a:lnSpc>
                <a:spcPct val="113642"/>
              </a:lnSpc>
              <a:spcBef>
                <a:spcPts val="5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Forecasting : 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 function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236046" rtl="0" algn="l">
              <a:lnSpc>
                <a:spcPct val="113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Forecasting : Compute a 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coefficient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based on the cluster and apply it on the client prediction.i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236046" rtl="0" algn="l">
              <a:lnSpc>
                <a:spcPct val="113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a cache of our calculation on the dashboard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236046" rtl="0" algn="l">
              <a:lnSpc>
                <a:spcPct val="113642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table with the dashboard’s data</a:t>
            </a:r>
            <a:r>
              <a:rPr lang="en-GB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236046" rtl="0" algn="l">
              <a:lnSpc>
                <a:spcPct val="11364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</a:pPr>
            <a:r>
              <a:rPr lang="en-GB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Create a function that manage the data from table to dashboard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236046" rtl="0" algn="l">
              <a:lnSpc>
                <a:spcPct val="11364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Make a </a:t>
            </a:r>
            <a:r>
              <a:rPr lang="en-GB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colorful</a:t>
            </a:r>
            <a:r>
              <a:rPr lang="en-GB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visualisation of our client through the clusters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22600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Merci pour votre attention :D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337675"/>
            <a:ext cx="85206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Accurate and timely forecasting is now more important than ever !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1280225" y="1565124"/>
            <a:ext cx="7276200" cy="23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Since mid-2000s we live in a big-data world where everything is stored in gigantic database to be analyzed and optimized,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The importance of efficiency in energy management is growing,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To follow customer expectations, it requires us to use precise data analytics techniques such as time series forecasting.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Those challenges can be combined thanks to tools such as :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b="1" lang="en-GB" sz="1200">
                <a:solidFill>
                  <a:srgbClr val="FF9900"/>
                </a:solidFill>
              </a:rPr>
              <a:t>Apache Spark</a:t>
            </a:r>
            <a:r>
              <a:rPr lang="en-GB" sz="1200"/>
              <a:t>, a very fast data analysis and treatment  framework,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GB" sz="1200">
                <a:solidFill>
                  <a:srgbClr val="4A86E8"/>
                </a:solidFill>
              </a:rPr>
              <a:t>Facebook Prophet</a:t>
            </a:r>
            <a:r>
              <a:rPr lang="en-GB" sz="1200"/>
              <a:t>,</a:t>
            </a:r>
            <a:r>
              <a:rPr lang="en-GB" sz="1200"/>
              <a:t> a procedure for forecasting time series data based on an additive model.</a:t>
            </a:r>
            <a:endParaRPr sz="1200"/>
          </a:p>
        </p:txBody>
      </p:sp>
      <p:pic>
        <p:nvPicPr>
          <p:cNvPr descr="Facebook Prophet logo"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050" y="4096975"/>
            <a:ext cx="196215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2050" y="3954100"/>
            <a:ext cx="162877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time series data ?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978200" y="1358750"/>
            <a:ext cx="37338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From trading to medical, </a:t>
            </a:r>
            <a:r>
              <a:rPr lang="en-GB"/>
              <a:t>health and medicine to chemistry, energy consumption, etc…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/>
              <a:t>Time series are everywhere !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50" y="1289975"/>
            <a:ext cx="4673399" cy="266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forecasting ?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1052550" y="1410305"/>
            <a:ext cx="7038900" cy="23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many sodas from a specific brand will be sell the next summer in Paris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many blue smartphones of the next generation will I be sell in my e-commerce website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Forecasting is a timeseries analysis process that build prediction and is able to solve those questions.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263175" y="1238750"/>
            <a:ext cx="8520600" cy="30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of Engies’s main activities is the purchase and resale of electricity.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It can be done in 2 ways. 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Provisioned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ENGIE want to minimize the energy purchased directly.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/>
              <a:t>To do so, they want to predict the demand of their customers.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 up a forecast model with a 30-day horizon.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We combine 2 models 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first one clustering similar clients (similar curves) -&gt; to smooth them,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second one to predict the future </a:t>
            </a:r>
            <a:r>
              <a:rPr lang="en-GB"/>
              <a:t>consumption.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raw datas : a 21 millions lines  of ENGIE’s clients measurements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5 </a:t>
            </a:r>
            <a:r>
              <a:rPr lang="en-GB"/>
              <a:t>columns 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Id Client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Power (kW)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Each </a:t>
            </a:r>
            <a:r>
              <a:rPr lang="en-GB"/>
              <a:t>measurement is taken</a:t>
            </a:r>
            <a:r>
              <a:rPr lang="en-GB"/>
              <a:t> every 10 minutes.</a:t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53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Datalake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are very dependant of our 1 gigabyte datalake, everything is built around it !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First major issue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7 hours of network crash during data upload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Solution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Using Google Drive to store our data </a:t>
            </a:r>
            <a:br>
              <a:rPr lang="en-GB"/>
            </a:br>
            <a:r>
              <a:rPr lang="en-GB"/>
              <a:t>(now rebuilding our datalake tooks us less than 3 minutes).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Datalake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2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From Data Frame to Parquet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Repartition = 3 -&gt; 230 mo Files </a:t>
            </a:r>
            <a:r>
              <a:rPr lang="en-GB" sz="1400"/>
              <a:t>(between 50 and 300mo are optimal),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Partition by date : because we are working with time-series.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From Parquet to SQL so we can explore easily.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22566" l="0" r="0" t="30401"/>
          <a:stretch/>
        </p:blipFill>
        <p:spPr>
          <a:xfrm>
            <a:off x="1176325" y="1701550"/>
            <a:ext cx="6791325" cy="3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