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0" r:id="rId4"/>
    <p:sldId id="261" r:id="rId5"/>
    <p:sldId id="264" r:id="rId6"/>
    <p:sldId id="267" r:id="rId7"/>
    <p:sldId id="268" r:id="rId8"/>
    <p:sldId id="271" r:id="rId9"/>
    <p:sldId id="269" r:id="rId10"/>
    <p:sldId id="259" r:id="rId11"/>
    <p:sldId id="260" r:id="rId12"/>
    <p:sldId id="275" r:id="rId13"/>
    <p:sldId id="274" r:id="rId14"/>
    <p:sldId id="273" r:id="rId15"/>
    <p:sldId id="272" r:id="rId16"/>
    <p:sldId id="263" r:id="rId17"/>
    <p:sldId id="276" r:id="rId18"/>
    <p:sldId id="25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/>
    <p:restoredTop sz="94595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D17A7-9D03-5041-8954-D9CC2DBAB089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D5E50-18F8-2C4A-BD59-A234DB3F2EB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123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5E50-18F8-2C4A-BD59-A234DB3F2EB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137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5E50-18F8-2C4A-BD59-A234DB3F2EB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997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5E50-18F8-2C4A-BD59-A234DB3F2EB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926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5E50-18F8-2C4A-BD59-A234DB3F2EB3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05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F21C-E7B1-9946-95BC-6A066077B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BFF3F-5A9C-0B4A-81A9-F1171FA0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ABDD-252C-CB4A-B4C6-7C66F59D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7963-5B84-D74D-A870-57A13DDB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8035-44C6-F040-8A40-279DFA9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82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E2DF-5212-E244-A435-1868F13F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FE34-F10B-2249-A2EE-8F8012DC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C079-AB96-9A4D-8237-12E1F10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CE6-3F52-004A-B8CA-F640B70E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0B97-AD21-A94C-B682-5354D25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15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86528-7965-314C-AF37-DC4514837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C0BA6-7E52-284A-99A2-E4F131090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6E1B-70D5-504E-B7DD-0497179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24AE-4EF0-EC49-8F01-22CD97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A5EE-53F6-6C48-A4AE-A2D1F32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41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9AD9-D2C0-664A-ABD2-C71DD436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74D5-82AA-A541-B636-06AB3CD4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0DDB-91B3-244D-91BD-477B810D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CBEF-612A-6A40-9EE8-0CAB9D68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0D53-B01C-F94E-9806-5D2691C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7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4DA6-7DAC-3D4C-BAA8-5777C47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54CC-7B6A-FC44-B8C1-CF342337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A829-5AB2-8D4C-8348-F8A2534C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8A3B-2C9A-C44A-8CE1-FE9F9A1D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CA3B-BA8E-8F42-821B-81F656D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971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8527-5949-6249-9E84-F4A779A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B653-DC95-F942-9321-642B0AA68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F22E-822F-824A-B60F-0347BE72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3AB7-B4C2-3E4A-8BA1-9EE67C2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55E13-8647-3C45-9889-0412E9A8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F664-9F4A-0342-9ADC-41CEBD94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4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55A5-6640-E040-9364-68454780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7DA6-7705-194E-ACCF-64127036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1640-554E-2E4F-8FA2-4093384A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8D08-A3F7-0347-911A-D5F88B5A2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30B1-0C0A-A043-A49D-B6AB5EC6D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82D97-E044-ED4E-8878-BD469F1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17612-EBAC-CB4A-A8F6-AAC51E23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52A8F-BD38-7742-B05C-0948BD0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02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4902-C8F3-4841-8163-41FFCC6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6038-E469-B14D-92C9-E1E7BFC2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9BD8-A354-4647-8C5D-6BF4EFC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501BC-1F30-6B4A-A8E2-0682CBE7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34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98AAA-404C-514C-ACC9-B877F738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E9B06-8814-E441-8ECB-5CAC62F9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20E68-F578-B543-8889-D379C2CA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70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9EF6-D50F-C84B-A745-685A2B40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D96F-A04C-684C-A5E4-B286C06A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15E-A2D0-9E45-A975-4F5D99AC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D179-9AA6-2C4B-A320-E4B4BCA7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A35D-5639-6F43-9A99-1EAFB72B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7E27-5067-2C4D-A012-15C43B8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3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B671-9E0B-DC41-B438-A1FE9B32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94B9D-903F-2449-ADCC-EBF75F438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F1C55-A37A-7041-B908-75F516200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10ABF-541A-D64E-A4F0-C6DBC6B9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6C83-4F2D-154C-BBB8-89F7451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0581-73B0-EC47-B0DE-2D1445FF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3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1EEE-31A1-8942-A572-44FD6B2F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F31B-F2E7-B14A-A545-69E2EDBD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2C74-54F4-7342-BFF7-69474AD3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9BB9-99F5-8444-8C69-8F027EB8AF63}" type="datetimeFigureOut">
              <a:rPr lang="fr-CA" smtClean="0"/>
              <a:t>20-01-15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A137-41EE-5543-94CD-68B66F16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6C5A-D0E5-6042-A829-746AA0BB0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2848-A561-6448-B2F8-D55DE8E46A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89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5C7A8-20C7-044D-8260-5F0EAC767475}"/>
              </a:ext>
            </a:extLst>
          </p:cNvPr>
          <p:cNvSpPr txBox="1"/>
          <p:nvPr/>
        </p:nvSpPr>
        <p:spPr>
          <a:xfrm>
            <a:off x="1684536" y="1172308"/>
            <a:ext cx="88229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i="1" dirty="0">
                <a:solidFill>
                  <a:schemeClr val="bg1"/>
                </a:solidFill>
              </a:rPr>
              <a:t>“Code is the lifeblood of technology.”</a:t>
            </a:r>
            <a:endParaRPr lang="en-CA" sz="4400" b="1" dirty="0">
              <a:solidFill>
                <a:schemeClr val="bg1"/>
              </a:solidFill>
            </a:endParaRPr>
          </a:p>
          <a:p>
            <a:r>
              <a:rPr lang="en-CA" sz="4400" b="1" i="1" dirty="0">
                <a:solidFill>
                  <a:schemeClr val="bg1"/>
                </a:solidFill>
              </a:rPr>
              <a:t> </a:t>
            </a:r>
            <a:endParaRPr lang="en-CA" sz="4400" b="1" dirty="0">
              <a:solidFill>
                <a:schemeClr val="bg1"/>
              </a:solidFill>
            </a:endParaRPr>
          </a:p>
          <a:p>
            <a:r>
              <a:rPr lang="en-CA" sz="4400" b="1" i="1" dirty="0">
                <a:solidFill>
                  <a:schemeClr val="bg1"/>
                </a:solidFill>
              </a:rPr>
              <a:t>“Code is art, and you are the artist.”</a:t>
            </a:r>
            <a:endParaRPr lang="en-CA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B3A15-ED35-5545-B7DB-2146F2501D84}"/>
              </a:ext>
            </a:extLst>
          </p:cNvPr>
          <p:cNvSpPr txBox="1"/>
          <p:nvPr/>
        </p:nvSpPr>
        <p:spPr>
          <a:xfrm>
            <a:off x="3106010" y="4243755"/>
            <a:ext cx="597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chemeClr val="bg1"/>
                </a:solidFill>
                <a:latin typeface="Rockwell" panose="02060603020205020403" pitchFamily="18" charset="77"/>
                <a:cs typeface="Arial" panose="020B0604020202020204" pitchFamily="34" charset="0"/>
              </a:rPr>
              <a:t>CODING HYGIENE</a:t>
            </a:r>
          </a:p>
        </p:txBody>
      </p:sp>
    </p:spTree>
    <p:extLst>
      <p:ext uri="{BB962C8B-B14F-4D97-AF65-F5344CB8AC3E}">
        <p14:creationId xmlns:p14="http://schemas.microsoft.com/office/powerpoint/2010/main" val="17284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BC9D35-3BB0-0441-BDDC-D0E480FE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0"/>
            <a:ext cx="611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43F12-E0E8-D745-9380-728E75DCE2BA}"/>
              </a:ext>
            </a:extLst>
          </p:cNvPr>
          <p:cNvSpPr txBox="1"/>
          <p:nvPr/>
        </p:nvSpPr>
        <p:spPr>
          <a:xfrm>
            <a:off x="9155112" y="5935073"/>
            <a:ext cx="269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https://</a:t>
            </a:r>
            <a:r>
              <a:rPr lang="fr-CA" sz="1400" dirty="0" err="1">
                <a:solidFill>
                  <a:schemeClr val="bg1"/>
                </a:solidFill>
              </a:rPr>
              <a:t>medium.com</a:t>
            </a:r>
            <a:r>
              <a:rPr lang="fr-CA" sz="1400" dirty="0">
                <a:solidFill>
                  <a:schemeClr val="bg1"/>
                </a:solidFill>
              </a:rPr>
              <a:t>/@</a:t>
            </a:r>
            <a:r>
              <a:rPr lang="fr-CA" sz="1400" dirty="0" err="1">
                <a:solidFill>
                  <a:schemeClr val="bg1"/>
                </a:solidFill>
              </a:rPr>
              <a:t>anishmahapatra</a:t>
            </a:r>
            <a:r>
              <a:rPr lang="fr-CA" sz="1400" dirty="0">
                <a:solidFill>
                  <a:schemeClr val="bg1"/>
                </a:solidFill>
              </a:rPr>
              <a:t>/code-hygiene-dont-laugh-it-off-2a5aebcdd84b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8502-6AE8-3647-94F1-CA9D54EB025A}"/>
              </a:ext>
            </a:extLst>
          </p:cNvPr>
          <p:cNvSpPr txBox="1"/>
          <p:nvPr/>
        </p:nvSpPr>
        <p:spPr>
          <a:xfrm>
            <a:off x="345849" y="19731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MAIN RULE # 5</a:t>
            </a:r>
          </a:p>
        </p:txBody>
      </p:sp>
    </p:spTree>
    <p:extLst>
      <p:ext uri="{BB962C8B-B14F-4D97-AF65-F5344CB8AC3E}">
        <p14:creationId xmlns:p14="http://schemas.microsoft.com/office/powerpoint/2010/main" val="107355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27F93-EBEE-B548-BB8B-F9B4747F4D15}"/>
              </a:ext>
            </a:extLst>
          </p:cNvPr>
          <p:cNvSpPr txBox="1"/>
          <p:nvPr/>
        </p:nvSpPr>
        <p:spPr>
          <a:xfrm>
            <a:off x="1073122" y="1115800"/>
            <a:ext cx="1062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Start the code by describing </a:t>
            </a:r>
            <a:r>
              <a:rPr lang="en-CA" dirty="0">
                <a:solidFill>
                  <a:srgbClr val="FFFF00"/>
                </a:solidFill>
              </a:rPr>
              <a:t>who</a:t>
            </a:r>
            <a:r>
              <a:rPr lang="en-CA" dirty="0">
                <a:solidFill>
                  <a:schemeClr val="bg1"/>
                </a:solidFill>
              </a:rPr>
              <a:t> wrote the code and </a:t>
            </a:r>
            <a:r>
              <a:rPr lang="en-CA" dirty="0">
                <a:solidFill>
                  <a:srgbClr val="FFFF00"/>
                </a:solidFill>
              </a:rPr>
              <a:t>what</a:t>
            </a:r>
            <a:r>
              <a:rPr lang="en-CA" dirty="0">
                <a:solidFill>
                  <a:schemeClr val="bg1"/>
                </a:solidFill>
              </a:rPr>
              <a:t> it intent to do. Add </a:t>
            </a:r>
            <a:r>
              <a:rPr lang="en-CA" dirty="0">
                <a:solidFill>
                  <a:srgbClr val="FFFF00"/>
                </a:solidFill>
              </a:rPr>
              <a:t>date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Put all library(packages) at the </a:t>
            </a:r>
            <a:r>
              <a:rPr lang="en-CA" dirty="0">
                <a:solidFill>
                  <a:srgbClr val="FFFF00"/>
                </a:solidFill>
              </a:rPr>
              <a:t>beginning</a:t>
            </a:r>
          </a:p>
          <a:p>
            <a:r>
              <a:rPr lang="en-CA" dirty="0">
                <a:solidFill>
                  <a:schemeClr val="bg1"/>
                </a:solidFill>
              </a:rPr>
              <a:t>	</a:t>
            </a:r>
            <a:r>
              <a:rPr lang="en-CA" i="1" dirty="0">
                <a:solidFill>
                  <a:schemeClr val="bg1"/>
                </a:solidFill>
              </a:rPr>
              <a:t>Frustrating to run a code and realize at the end that a package was missing…</a:t>
            </a:r>
          </a:p>
          <a:p>
            <a:endParaRPr lang="en-CA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Set/create </a:t>
            </a:r>
            <a:r>
              <a:rPr lang="en-CA" dirty="0">
                <a:solidFill>
                  <a:srgbClr val="FFFF00"/>
                </a:solidFill>
              </a:rPr>
              <a:t>directory/source </a:t>
            </a:r>
            <a:r>
              <a:rPr lang="en-CA" dirty="0">
                <a:solidFill>
                  <a:schemeClr val="bg1"/>
                </a:solidFill>
              </a:rPr>
              <a:t>at the </a:t>
            </a:r>
            <a:r>
              <a:rPr lang="en-CA" dirty="0">
                <a:solidFill>
                  <a:srgbClr val="00B050"/>
                </a:solidFill>
              </a:rPr>
              <a:t>beginning</a:t>
            </a:r>
            <a:r>
              <a:rPr lang="en-CA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2AAF3-B9C6-B84B-AF95-588569B7144F}"/>
              </a:ext>
            </a:extLst>
          </p:cNvPr>
          <p:cNvSpPr txBox="1"/>
          <p:nvPr/>
        </p:nvSpPr>
        <p:spPr>
          <a:xfrm>
            <a:off x="544530" y="345776"/>
            <a:ext cx="370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>
                <a:solidFill>
                  <a:schemeClr val="bg1"/>
                </a:solidFill>
              </a:rPr>
              <a:t>Others</a:t>
            </a:r>
            <a:r>
              <a:rPr lang="fr-CA" sz="2400" b="1" dirty="0">
                <a:solidFill>
                  <a:schemeClr val="bg1"/>
                </a:solidFill>
              </a:rPr>
              <a:t> </a:t>
            </a:r>
            <a:r>
              <a:rPr lang="fr-CA" sz="2400" b="1" dirty="0" err="1">
                <a:solidFill>
                  <a:schemeClr val="bg1"/>
                </a:solidFill>
              </a:rPr>
              <a:t>advices</a:t>
            </a:r>
            <a:r>
              <a:rPr lang="fr-CA" sz="2400" b="1" dirty="0">
                <a:solidFill>
                  <a:schemeClr val="bg1"/>
                </a:solidFill>
              </a:rPr>
              <a:t>/tricks </a:t>
            </a:r>
            <a:r>
              <a:rPr lang="fr-CA" sz="2400" b="1" dirty="0" err="1">
                <a:solidFill>
                  <a:schemeClr val="bg1"/>
                </a:solidFill>
              </a:rPr>
              <a:t>found</a:t>
            </a:r>
            <a:endParaRPr lang="fr-CA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FEA20-45BB-944F-94C7-DDC00852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0" y="3429000"/>
            <a:ext cx="4496955" cy="2094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1D940-80B6-8440-87DE-3605A18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45" y="3429000"/>
            <a:ext cx="5315320" cy="1729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F7AB9-04C5-874D-AD9E-DCE8F92C8C68}"/>
              </a:ext>
            </a:extLst>
          </p:cNvPr>
          <p:cNvSpPr txBox="1"/>
          <p:nvPr/>
        </p:nvSpPr>
        <p:spPr>
          <a:xfrm>
            <a:off x="2444995" y="305966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B42E7-88E8-7F4D-83CD-2B28836E0D8E}"/>
              </a:ext>
            </a:extLst>
          </p:cNvPr>
          <p:cNvSpPr txBox="1"/>
          <p:nvPr/>
        </p:nvSpPr>
        <p:spPr>
          <a:xfrm>
            <a:off x="8773537" y="305966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5886C-5866-E44D-BFFE-B73A5AE94730}"/>
              </a:ext>
            </a:extLst>
          </p:cNvPr>
          <p:cNvSpPr txBox="1"/>
          <p:nvPr/>
        </p:nvSpPr>
        <p:spPr>
          <a:xfrm>
            <a:off x="4252789" y="5769120"/>
            <a:ext cx="368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BE CAREFUL </a:t>
            </a:r>
            <a:r>
              <a:rPr lang="fr-CA" sz="2400" b="1" dirty="0">
                <a:solidFill>
                  <a:schemeClr val="bg1"/>
                </a:solidFill>
              </a:rPr>
              <a:t>WITH </a:t>
            </a:r>
            <a:r>
              <a:rPr lang="fr-CA" sz="2400" i="1" dirty="0">
                <a:solidFill>
                  <a:srgbClr val="FFFF00"/>
                </a:solidFill>
              </a:rPr>
              <a:t>SETWD()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4FD95-21B0-F744-A251-410C788AD911}"/>
              </a:ext>
            </a:extLst>
          </p:cNvPr>
          <p:cNvSpPr txBox="1"/>
          <p:nvPr/>
        </p:nvSpPr>
        <p:spPr>
          <a:xfrm>
            <a:off x="5535750" y="6143328"/>
            <a:ext cx="39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 err="1">
                <a:solidFill>
                  <a:schemeClr val="bg1"/>
                </a:solidFill>
              </a:rPr>
              <a:t>Nobody</a:t>
            </a:r>
            <a:r>
              <a:rPr lang="fr-CA" i="1" dirty="0">
                <a:solidFill>
                  <a:schemeClr val="bg1"/>
                </a:solidFill>
              </a:rPr>
              <a:t> has the </a:t>
            </a:r>
            <a:r>
              <a:rPr lang="fr-CA" i="1" dirty="0" err="1">
                <a:solidFill>
                  <a:schemeClr val="bg1"/>
                </a:solidFill>
              </a:rPr>
              <a:t>same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repository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path</a:t>
            </a:r>
            <a:r>
              <a:rPr lang="fr-CA" i="1" dirty="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5786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F4149-F973-BC40-89D4-0DB8B4B5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5" y="1899823"/>
            <a:ext cx="582930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3C7F96-C558-E84E-9583-2BEDB1BEF1B2}"/>
              </a:ext>
            </a:extLst>
          </p:cNvPr>
          <p:cNvSpPr/>
          <p:nvPr/>
        </p:nvSpPr>
        <p:spPr>
          <a:xfrm>
            <a:off x="1259395" y="901826"/>
            <a:ext cx="470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Set/create </a:t>
            </a:r>
            <a:r>
              <a:rPr lang="en-CA" dirty="0">
                <a:solidFill>
                  <a:srgbClr val="FFFF00"/>
                </a:solidFill>
              </a:rPr>
              <a:t>directory/source </a:t>
            </a:r>
            <a:r>
              <a:rPr lang="en-CA" dirty="0">
                <a:solidFill>
                  <a:schemeClr val="bg1"/>
                </a:solidFill>
              </a:rPr>
              <a:t>at the </a:t>
            </a:r>
            <a:r>
              <a:rPr lang="en-CA" dirty="0">
                <a:solidFill>
                  <a:srgbClr val="00B050"/>
                </a:solidFill>
              </a:rPr>
              <a:t>beginning</a:t>
            </a:r>
            <a:r>
              <a:rPr lang="en-CA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B4B18-F4A2-B94A-93C0-080E54A929D3}"/>
              </a:ext>
            </a:extLst>
          </p:cNvPr>
          <p:cNvSpPr txBox="1"/>
          <p:nvPr/>
        </p:nvSpPr>
        <p:spPr>
          <a:xfrm>
            <a:off x="6565187" y="2014808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>
                <a:solidFill>
                  <a:schemeClr val="bg1"/>
                </a:solidFill>
              </a:rPr>
              <a:t>Disadvantage</a:t>
            </a:r>
            <a:r>
              <a:rPr lang="fr-CA" i="1" dirty="0">
                <a:solidFill>
                  <a:schemeClr val="bg1"/>
                </a:solidFill>
              </a:rPr>
              <a:t>: </a:t>
            </a:r>
            <a:r>
              <a:rPr lang="fr-CA" i="1" dirty="0" err="1">
                <a:solidFill>
                  <a:schemeClr val="bg1"/>
                </a:solidFill>
              </a:rPr>
              <a:t>cannot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run</a:t>
            </a:r>
            <a:r>
              <a:rPr lang="fr-CA" i="1" dirty="0">
                <a:solidFill>
                  <a:schemeClr val="bg1"/>
                </a:solidFill>
              </a:rPr>
              <a:t> the </a:t>
            </a:r>
            <a:r>
              <a:rPr lang="fr-CA" i="1" dirty="0" err="1">
                <a:solidFill>
                  <a:schemeClr val="bg1"/>
                </a:solidFill>
              </a:rPr>
              <a:t>whole</a:t>
            </a:r>
            <a:r>
              <a:rPr lang="fr-CA" i="1" dirty="0">
                <a:solidFill>
                  <a:schemeClr val="bg1"/>
                </a:solidFill>
              </a:rPr>
              <a:t> code </a:t>
            </a:r>
            <a:r>
              <a:rPr lang="fr-CA" i="1" dirty="0" err="1">
                <a:solidFill>
                  <a:schemeClr val="bg1"/>
                </a:solidFill>
              </a:rPr>
              <a:t>without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choosing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each</a:t>
            </a:r>
            <a:r>
              <a:rPr lang="fr-CA" i="1" dirty="0">
                <a:solidFill>
                  <a:schemeClr val="bg1"/>
                </a:solidFill>
              </a:rPr>
              <a:t> file one-by-one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F0A56-1B15-E941-8B4F-DAE0EBD2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5" y="3774652"/>
            <a:ext cx="8445500" cy="20701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9BF4D-FE5D-1843-95BE-2ECB5670C12B}"/>
              </a:ext>
            </a:extLst>
          </p:cNvPr>
          <p:cNvSpPr txBox="1"/>
          <p:nvPr/>
        </p:nvSpPr>
        <p:spPr>
          <a:xfrm>
            <a:off x="9349484" y="4196862"/>
            <a:ext cx="2712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>
                <a:solidFill>
                  <a:schemeClr val="bg1"/>
                </a:solidFill>
              </a:rPr>
              <a:t>Better</a:t>
            </a:r>
            <a:r>
              <a:rPr lang="fr-CA" i="1" dirty="0">
                <a:solidFill>
                  <a:schemeClr val="bg1"/>
                </a:solidFill>
              </a:rPr>
              <a:t>? </a:t>
            </a:r>
            <a:r>
              <a:rPr lang="fr-CA" i="1" dirty="0" err="1">
                <a:solidFill>
                  <a:schemeClr val="bg1"/>
                </a:solidFill>
              </a:rPr>
              <a:t>Someone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else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can</a:t>
            </a:r>
            <a:r>
              <a:rPr lang="fr-CA" i="1" dirty="0">
                <a:solidFill>
                  <a:schemeClr val="bg1"/>
                </a:solidFill>
              </a:rPr>
              <a:t> change the </a:t>
            </a:r>
            <a:r>
              <a:rPr lang="fr-CA" i="1" dirty="0" err="1">
                <a:solidFill>
                  <a:schemeClr val="bg1"/>
                </a:solidFill>
              </a:rPr>
              <a:t>path</a:t>
            </a:r>
            <a:r>
              <a:rPr lang="fr-CA" i="1" dirty="0">
                <a:solidFill>
                  <a:schemeClr val="bg1"/>
                </a:solidFill>
              </a:rPr>
              <a:t> at the </a:t>
            </a:r>
            <a:r>
              <a:rPr lang="fr-CA" i="1" dirty="0" err="1">
                <a:solidFill>
                  <a:schemeClr val="bg1"/>
                </a:solidFill>
              </a:rPr>
              <a:t>beginning</a:t>
            </a:r>
            <a:r>
              <a:rPr lang="fr-CA" i="1" dirty="0">
                <a:solidFill>
                  <a:schemeClr val="bg1"/>
                </a:solidFill>
              </a:rPr>
              <a:t> of the code and </a:t>
            </a:r>
            <a:r>
              <a:rPr lang="fr-CA" i="1" dirty="0" err="1">
                <a:solidFill>
                  <a:schemeClr val="bg1"/>
                </a:solidFill>
              </a:rPr>
              <a:t>then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run</a:t>
            </a:r>
            <a:r>
              <a:rPr lang="fr-CA" i="1" dirty="0">
                <a:solidFill>
                  <a:schemeClr val="bg1"/>
                </a:solidFill>
              </a:rPr>
              <a:t> the </a:t>
            </a:r>
            <a:r>
              <a:rPr lang="fr-CA" i="1" dirty="0" err="1">
                <a:solidFill>
                  <a:schemeClr val="bg1"/>
                </a:solidFill>
              </a:rPr>
              <a:t>whole</a:t>
            </a:r>
            <a:r>
              <a:rPr lang="fr-CA" i="1" dirty="0">
                <a:solidFill>
                  <a:schemeClr val="bg1"/>
                </a:solidFill>
              </a:rPr>
              <a:t> code…</a:t>
            </a:r>
          </a:p>
          <a:p>
            <a:r>
              <a:rPr lang="fr-CA" i="1" dirty="0" err="1">
                <a:solidFill>
                  <a:schemeClr val="bg1"/>
                </a:solidFill>
              </a:rPr>
              <a:t>What</a:t>
            </a:r>
            <a:r>
              <a:rPr lang="fr-CA" i="1" dirty="0">
                <a:solidFill>
                  <a:schemeClr val="bg1"/>
                </a:solidFill>
              </a:rPr>
              <a:t> do </a:t>
            </a:r>
            <a:r>
              <a:rPr lang="fr-CA" i="1" dirty="0" err="1">
                <a:solidFill>
                  <a:schemeClr val="bg1"/>
                </a:solidFill>
              </a:rPr>
              <a:t>you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think</a:t>
            </a:r>
            <a:r>
              <a:rPr lang="fr-CA" i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46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27F93-EBEE-B548-BB8B-F9B4747F4D15}"/>
              </a:ext>
            </a:extLst>
          </p:cNvPr>
          <p:cNvSpPr txBox="1"/>
          <p:nvPr/>
        </p:nvSpPr>
        <p:spPr>
          <a:xfrm>
            <a:off x="1073122" y="1115800"/>
            <a:ext cx="10629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Include arguments names when using functions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Except for very frequent arguments…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Use “</a:t>
            </a:r>
            <a:r>
              <a:rPr lang="en-CA" dirty="0">
                <a:solidFill>
                  <a:srgbClr val="FFFF00"/>
                </a:solidFill>
              </a:rPr>
              <a:t>&lt;-</a:t>
            </a:r>
            <a:r>
              <a:rPr lang="en-CA" dirty="0">
                <a:solidFill>
                  <a:schemeClr val="bg1"/>
                </a:solidFill>
              </a:rPr>
              <a:t>”, not “</a:t>
            </a:r>
            <a:r>
              <a:rPr lang="en-CA" dirty="0">
                <a:solidFill>
                  <a:srgbClr val="FF0000"/>
                </a:solidFill>
              </a:rPr>
              <a:t>=</a:t>
            </a:r>
            <a:r>
              <a:rPr lang="en-CA" dirty="0">
                <a:solidFill>
                  <a:schemeClr val="bg1"/>
                </a:solidFill>
              </a:rPr>
              <a:t>”</a:t>
            </a:r>
          </a:p>
          <a:p>
            <a:r>
              <a:rPr lang="en-CA" dirty="0">
                <a:solidFill>
                  <a:schemeClr val="bg1"/>
                </a:solidFill>
              </a:rPr>
              <a:t>	</a:t>
            </a:r>
            <a:r>
              <a:rPr lang="en-CA" i="1" dirty="0">
                <a:solidFill>
                  <a:schemeClr val="bg1"/>
                </a:solidFill>
              </a:rPr>
              <a:t>Alt + space = “</a:t>
            </a:r>
            <a:r>
              <a:rPr lang="en-CA" i="1" dirty="0">
                <a:solidFill>
                  <a:srgbClr val="FFFF00"/>
                </a:solidFill>
              </a:rPr>
              <a:t>&lt;-</a:t>
            </a:r>
            <a:r>
              <a:rPr lang="en-CA" i="1" dirty="0">
                <a:solidFill>
                  <a:schemeClr val="bg1"/>
                </a:solidFill>
              </a:rPr>
              <a:t>” (the </a:t>
            </a:r>
            <a:r>
              <a:rPr lang="en-CA" i="1" dirty="0">
                <a:solidFill>
                  <a:srgbClr val="FFFF00"/>
                </a:solidFill>
              </a:rPr>
              <a:t>assignment operator</a:t>
            </a:r>
            <a:r>
              <a:rPr lang="en-CA" i="1" dirty="0">
                <a:solidFill>
                  <a:schemeClr val="bg1"/>
                </a:solidFill>
              </a:rPr>
              <a:t> is configurable) 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If you use </a:t>
            </a:r>
            <a:r>
              <a:rPr lang="en-CA" dirty="0">
                <a:solidFill>
                  <a:srgbClr val="FFFF00"/>
                </a:solidFill>
              </a:rPr>
              <a:t>temporary code</a:t>
            </a:r>
            <a:r>
              <a:rPr lang="en-CA" dirty="0">
                <a:solidFill>
                  <a:schemeClr val="bg1"/>
                </a:solidFill>
              </a:rPr>
              <a:t>, delete it after or </a:t>
            </a:r>
            <a:r>
              <a:rPr lang="en-CA" dirty="0">
                <a:solidFill>
                  <a:srgbClr val="00B050"/>
                </a:solidFill>
              </a:rPr>
              <a:t>indent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dirty="0">
                <a:solidFill>
                  <a:srgbClr val="00B050"/>
                </a:solidFill>
              </a:rPr>
              <a:t>state clearly </a:t>
            </a:r>
            <a:r>
              <a:rPr lang="en-CA" dirty="0">
                <a:solidFill>
                  <a:schemeClr val="bg1"/>
                </a:solidFill>
              </a:rPr>
              <a:t>that this is </a:t>
            </a:r>
            <a:r>
              <a:rPr lang="en-CA" i="1" dirty="0">
                <a:solidFill>
                  <a:schemeClr val="bg1"/>
                </a:solidFill>
              </a:rPr>
              <a:t>temporary-code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	Make sure that the temporary code can’t interfere with the main code (use different names, like “test” 	or “temp”)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Do wrap long lines!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	You should </a:t>
            </a:r>
            <a:r>
              <a:rPr lang="en-CA" i="1" dirty="0">
                <a:solidFill>
                  <a:srgbClr val="FF0000"/>
                </a:solidFill>
              </a:rPr>
              <a:t>never scroll </a:t>
            </a:r>
            <a:r>
              <a:rPr lang="en-CA" i="1" dirty="0">
                <a:solidFill>
                  <a:srgbClr val="FFFF00"/>
                </a:solidFill>
              </a:rPr>
              <a:t>left-right</a:t>
            </a:r>
            <a:endParaRPr lang="en-CA" i="1" dirty="0">
              <a:solidFill>
                <a:schemeClr val="bg1"/>
              </a:solidFill>
            </a:endParaRP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	Try to limit your code to 80 characters per line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	Soft-wrap R tool…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2AAF3-B9C6-B84B-AF95-588569B7144F}"/>
              </a:ext>
            </a:extLst>
          </p:cNvPr>
          <p:cNvSpPr txBox="1"/>
          <p:nvPr/>
        </p:nvSpPr>
        <p:spPr>
          <a:xfrm>
            <a:off x="544530" y="345776"/>
            <a:ext cx="370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>
                <a:solidFill>
                  <a:schemeClr val="bg1"/>
                </a:solidFill>
              </a:rPr>
              <a:t>Others</a:t>
            </a:r>
            <a:r>
              <a:rPr lang="fr-CA" sz="2400" b="1" dirty="0">
                <a:solidFill>
                  <a:schemeClr val="bg1"/>
                </a:solidFill>
              </a:rPr>
              <a:t> </a:t>
            </a:r>
            <a:r>
              <a:rPr lang="fr-CA" sz="2400" b="1" dirty="0" err="1">
                <a:solidFill>
                  <a:schemeClr val="bg1"/>
                </a:solidFill>
              </a:rPr>
              <a:t>advices</a:t>
            </a:r>
            <a:r>
              <a:rPr lang="fr-CA" sz="2400" b="1" dirty="0">
                <a:solidFill>
                  <a:schemeClr val="bg1"/>
                </a:solidFill>
              </a:rPr>
              <a:t>/tricks </a:t>
            </a:r>
            <a:r>
              <a:rPr lang="fr-CA" sz="2400" b="1" dirty="0" err="1">
                <a:solidFill>
                  <a:schemeClr val="bg1"/>
                </a:solidFill>
              </a:rPr>
              <a:t>found</a:t>
            </a:r>
            <a:endParaRPr lang="fr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27F93-EBEE-B548-BB8B-F9B4747F4D15}"/>
              </a:ext>
            </a:extLst>
          </p:cNvPr>
          <p:cNvSpPr txBox="1"/>
          <p:nvPr/>
        </p:nvSpPr>
        <p:spPr>
          <a:xfrm>
            <a:off x="1073122" y="1115800"/>
            <a:ext cx="10629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Don’t save</a:t>
            </a:r>
            <a:r>
              <a:rPr lang="en-CA" dirty="0">
                <a:solidFill>
                  <a:schemeClr val="bg1"/>
                </a:solidFill>
              </a:rPr>
              <a:t> session history/environment!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“</a:t>
            </a:r>
            <a:r>
              <a:rPr lang="en-CA" i="1" dirty="0">
                <a:solidFill>
                  <a:srgbClr val="00B050"/>
                </a:solidFill>
              </a:rPr>
              <a:t>Start in a clean environment </a:t>
            </a:r>
            <a:r>
              <a:rPr lang="en-CA" i="1" dirty="0">
                <a:solidFill>
                  <a:schemeClr val="bg1"/>
                </a:solidFill>
              </a:rPr>
              <a:t>so that older objects don’t remain in your environment any longer than they need to. If that happens, it can lead to unexpected results.”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Avoid </a:t>
            </a:r>
            <a:r>
              <a:rPr lang="en-CA" dirty="0">
                <a:solidFill>
                  <a:srgbClr val="FFFF00"/>
                </a:solidFill>
              </a:rPr>
              <a:t>Copy &amp; Paste</a:t>
            </a:r>
            <a:r>
              <a:rPr lang="en-CA" dirty="0">
                <a:solidFill>
                  <a:schemeClr val="bg1"/>
                </a:solidFill>
              </a:rPr>
              <a:t> of codes lines</a:t>
            </a:r>
          </a:p>
          <a:p>
            <a:r>
              <a:rPr lang="en-CA" dirty="0">
                <a:solidFill>
                  <a:schemeClr val="bg1"/>
                </a:solidFill>
              </a:rPr>
              <a:t>	</a:t>
            </a:r>
            <a:r>
              <a:rPr lang="en-CA" i="1" dirty="0">
                <a:solidFill>
                  <a:schemeClr val="bg1"/>
                </a:solidFill>
              </a:rPr>
              <a:t>Less possible errors</a:t>
            </a:r>
          </a:p>
          <a:p>
            <a:r>
              <a:rPr lang="en-CA" i="1" dirty="0">
                <a:solidFill>
                  <a:schemeClr val="bg1"/>
                </a:solidFill>
              </a:rPr>
              <a:t>	By rewriting your code, you will get better at coding</a:t>
            </a:r>
          </a:p>
          <a:p>
            <a:r>
              <a:rPr lang="en-CA" i="1" dirty="0">
                <a:solidFill>
                  <a:schemeClr val="bg1"/>
                </a:solidFill>
              </a:rPr>
              <a:t>	Be flexible though…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Use </a:t>
            </a:r>
            <a:r>
              <a:rPr lang="en-CA" dirty="0" err="1">
                <a:solidFill>
                  <a:srgbClr val="00B050"/>
                </a:solidFill>
              </a:rPr>
              <a:t>png</a:t>
            </a:r>
            <a:r>
              <a:rPr lang="en-CA" dirty="0">
                <a:solidFill>
                  <a:srgbClr val="00B050"/>
                </a:solidFill>
              </a:rPr>
              <a:t>()</a:t>
            </a:r>
            <a:r>
              <a:rPr lang="en-CA" dirty="0">
                <a:solidFill>
                  <a:schemeClr val="bg1"/>
                </a:solidFill>
              </a:rPr>
              <a:t>, tiff(), jpg(), etc.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>
                <a:solidFill>
                  <a:schemeClr val="bg1"/>
                </a:solidFill>
              </a:rPr>
              <a:t> plot-viewer – export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Better control on parameters, better reproducibility!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Working on </a:t>
            </a:r>
            <a:r>
              <a:rPr lang="en-CA" dirty="0">
                <a:solidFill>
                  <a:srgbClr val="FFFF00"/>
                </a:solidFill>
              </a:rPr>
              <a:t>somebody else’s</a:t>
            </a:r>
            <a:r>
              <a:rPr lang="en-CA" dirty="0">
                <a:solidFill>
                  <a:schemeClr val="bg1"/>
                </a:solidFill>
              </a:rPr>
              <a:t> code? </a:t>
            </a:r>
            <a:r>
              <a:rPr lang="en-CA" dirty="0">
                <a:solidFill>
                  <a:srgbClr val="00B050"/>
                </a:solidFill>
              </a:rPr>
              <a:t>Put your initials </a:t>
            </a:r>
            <a:r>
              <a:rPr lang="en-CA" dirty="0">
                <a:solidFill>
                  <a:schemeClr val="bg1"/>
                </a:solidFill>
              </a:rPr>
              <a:t>in comments to identify added/modified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See main rule #6…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2AAF3-B9C6-B84B-AF95-588569B7144F}"/>
              </a:ext>
            </a:extLst>
          </p:cNvPr>
          <p:cNvSpPr txBox="1"/>
          <p:nvPr/>
        </p:nvSpPr>
        <p:spPr>
          <a:xfrm>
            <a:off x="544530" y="345776"/>
            <a:ext cx="370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>
                <a:solidFill>
                  <a:schemeClr val="bg1"/>
                </a:solidFill>
              </a:rPr>
              <a:t>Others</a:t>
            </a:r>
            <a:r>
              <a:rPr lang="fr-CA" sz="2400" b="1" dirty="0">
                <a:solidFill>
                  <a:schemeClr val="bg1"/>
                </a:solidFill>
              </a:rPr>
              <a:t> </a:t>
            </a:r>
            <a:r>
              <a:rPr lang="fr-CA" sz="2400" b="1" dirty="0" err="1">
                <a:solidFill>
                  <a:schemeClr val="bg1"/>
                </a:solidFill>
              </a:rPr>
              <a:t>advices</a:t>
            </a:r>
            <a:r>
              <a:rPr lang="fr-CA" sz="2400" b="1" dirty="0">
                <a:solidFill>
                  <a:schemeClr val="bg1"/>
                </a:solidFill>
              </a:rPr>
              <a:t>/tricks </a:t>
            </a:r>
            <a:r>
              <a:rPr lang="fr-CA" sz="2400" b="1" dirty="0" err="1">
                <a:solidFill>
                  <a:schemeClr val="bg1"/>
                </a:solidFill>
              </a:rPr>
              <a:t>found</a:t>
            </a:r>
            <a:endParaRPr lang="fr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676CC-4BFE-1F42-B251-27B4D9A48D24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8089A-D3FB-B241-B8BF-00DC1EDECDB1}"/>
              </a:ext>
            </a:extLst>
          </p:cNvPr>
          <p:cNvSpPr txBox="1"/>
          <p:nvPr/>
        </p:nvSpPr>
        <p:spPr>
          <a:xfrm>
            <a:off x="-89046" y="2354138"/>
            <a:ext cx="123700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b="1" dirty="0">
                <a:solidFill>
                  <a:schemeClr val="bg1"/>
                </a:solidFill>
              </a:rPr>
              <a:t>Write </a:t>
            </a:r>
            <a:r>
              <a:rPr lang="fr-CA" sz="11500" b="1" dirty="0" err="1">
                <a:solidFill>
                  <a:schemeClr val="bg1"/>
                </a:solidFill>
              </a:rPr>
              <a:t>Functions</a:t>
            </a:r>
            <a:endParaRPr lang="fr-CA" sz="11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1A919-7B18-2E4E-842D-CCBB83C5D34D}"/>
              </a:ext>
            </a:extLst>
          </p:cNvPr>
          <p:cNvSpPr txBox="1"/>
          <p:nvPr/>
        </p:nvSpPr>
        <p:spPr>
          <a:xfrm>
            <a:off x="2843761" y="4781264"/>
            <a:ext cx="650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dirty="0">
                <a:solidFill>
                  <a:schemeClr val="bg1"/>
                </a:solidFill>
              </a:rPr>
              <a:t>Who’s </a:t>
            </a:r>
            <a:r>
              <a:rPr lang="fr-CA" sz="2800" i="1" dirty="0" err="1">
                <a:solidFill>
                  <a:schemeClr val="bg1"/>
                </a:solidFill>
              </a:rPr>
              <a:t>next</a:t>
            </a:r>
            <a:r>
              <a:rPr lang="fr-CA" sz="2800" i="1" dirty="0">
                <a:solidFill>
                  <a:schemeClr val="bg1"/>
                </a:solidFill>
              </a:rPr>
              <a:t>? I </a:t>
            </a:r>
            <a:r>
              <a:rPr lang="fr-CA" sz="2800" i="1" dirty="0" err="1">
                <a:solidFill>
                  <a:schemeClr val="bg1"/>
                </a:solidFill>
              </a:rPr>
              <a:t>am</a:t>
            </a:r>
            <a:r>
              <a:rPr lang="fr-CA" sz="2800" i="1" dirty="0">
                <a:solidFill>
                  <a:schemeClr val="bg1"/>
                </a:solidFill>
              </a:rPr>
              <a:t> </a:t>
            </a:r>
            <a:r>
              <a:rPr lang="fr-CA" sz="2800" i="1" dirty="0" err="1">
                <a:solidFill>
                  <a:schemeClr val="bg1"/>
                </a:solidFill>
              </a:rPr>
              <a:t>bad</a:t>
            </a:r>
            <a:r>
              <a:rPr lang="fr-CA" sz="2800" i="1" dirty="0">
                <a:solidFill>
                  <a:schemeClr val="bg1"/>
                </a:solidFill>
              </a:rPr>
              <a:t> at </a:t>
            </a:r>
            <a:r>
              <a:rPr lang="fr-CA" sz="2800" i="1" dirty="0" err="1">
                <a:solidFill>
                  <a:schemeClr val="bg1"/>
                </a:solidFill>
              </a:rPr>
              <a:t>writing</a:t>
            </a:r>
            <a:r>
              <a:rPr lang="fr-CA" sz="2800" i="1" dirty="0">
                <a:solidFill>
                  <a:schemeClr val="bg1"/>
                </a:solidFill>
              </a:rPr>
              <a:t> </a:t>
            </a:r>
            <a:r>
              <a:rPr lang="fr-CA" sz="2800" i="1" dirty="0" err="1">
                <a:solidFill>
                  <a:schemeClr val="bg1"/>
                </a:solidFill>
              </a:rPr>
              <a:t>functions</a:t>
            </a:r>
            <a:r>
              <a:rPr lang="fr-CA" sz="2800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C57A8-FC63-7847-8E53-F2FA68AB103F}"/>
              </a:ext>
            </a:extLst>
          </p:cNvPr>
          <p:cNvSpPr txBox="1"/>
          <p:nvPr/>
        </p:nvSpPr>
        <p:spPr>
          <a:xfrm>
            <a:off x="5497692" y="3939590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and </a:t>
            </a:r>
            <a:r>
              <a:rPr lang="fr-CA" dirty="0" err="1">
                <a:solidFill>
                  <a:schemeClr val="bg1"/>
                </a:solidFill>
              </a:rPr>
              <a:t>loops</a:t>
            </a:r>
            <a:r>
              <a:rPr lang="fr-CA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646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E0173-94E3-0549-BC1D-73C812FA6D81}"/>
              </a:ext>
            </a:extLst>
          </p:cNvPr>
          <p:cNvSpPr txBox="1"/>
          <p:nvPr/>
        </p:nvSpPr>
        <p:spPr>
          <a:xfrm>
            <a:off x="517027" y="335490"/>
            <a:ext cx="255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Extra L. De </a:t>
            </a:r>
            <a:r>
              <a:rPr lang="fr-CA" sz="2400" b="1" dirty="0" err="1">
                <a:solidFill>
                  <a:schemeClr val="bg1"/>
                </a:solidFill>
              </a:rPr>
              <a:t>Vriendt</a:t>
            </a:r>
            <a:endParaRPr lang="fr-CA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9AA3-860B-BC4E-A692-8E77D0CB182B}"/>
              </a:ext>
            </a:extLst>
          </p:cNvPr>
          <p:cNvSpPr txBox="1"/>
          <p:nvPr/>
        </p:nvSpPr>
        <p:spPr>
          <a:xfrm>
            <a:off x="1795872" y="1128183"/>
            <a:ext cx="10163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Keep a script of « useful codes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Include the </a:t>
            </a:r>
            <a:r>
              <a:rPr lang="en-CA" dirty="0">
                <a:solidFill>
                  <a:srgbClr val="FFFF00"/>
                </a:solidFill>
              </a:rPr>
              <a:t>date</a:t>
            </a:r>
            <a:r>
              <a:rPr lang="en-CA" dirty="0">
                <a:solidFill>
                  <a:schemeClr val="bg1"/>
                </a:solidFill>
              </a:rPr>
              <a:t> in final files/figures (“Figure_prc_browsing_classes_2020_01_05”)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ALWAYS</a:t>
            </a:r>
            <a:r>
              <a:rPr lang="en-CA" dirty="0">
                <a:solidFill>
                  <a:schemeClr val="bg1"/>
                </a:solidFill>
              </a:rPr>
              <a:t> write date as </a:t>
            </a:r>
            <a:r>
              <a:rPr lang="en-CA" dirty="0">
                <a:solidFill>
                  <a:srgbClr val="FFFF00"/>
                </a:solidFill>
              </a:rPr>
              <a:t>YEAR-MONTH-DAY </a:t>
            </a:r>
            <a:r>
              <a:rPr lang="en-CA" dirty="0">
                <a:solidFill>
                  <a:schemeClr val="bg1"/>
                </a:solidFill>
              </a:rPr>
              <a:t>(for everything, everywhere!)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Adding </a:t>
            </a:r>
            <a:r>
              <a:rPr lang="en-CA" dirty="0">
                <a:solidFill>
                  <a:srgbClr val="FFFF00"/>
                </a:solidFill>
              </a:rPr>
              <a:t>new code </a:t>
            </a:r>
            <a:r>
              <a:rPr lang="en-CA" dirty="0">
                <a:solidFill>
                  <a:schemeClr val="bg1"/>
                </a:solidFill>
              </a:rPr>
              <a:t>to </a:t>
            </a:r>
            <a:r>
              <a:rPr lang="en-CA" dirty="0">
                <a:solidFill>
                  <a:srgbClr val="0070C0"/>
                </a:solidFill>
              </a:rPr>
              <a:t>old code</a:t>
            </a:r>
            <a:r>
              <a:rPr lang="en-CA" dirty="0">
                <a:solidFill>
                  <a:schemeClr val="bg1"/>
                </a:solidFill>
              </a:rPr>
              <a:t>? Write </a:t>
            </a:r>
            <a:r>
              <a:rPr lang="en-CA" dirty="0">
                <a:solidFill>
                  <a:srgbClr val="00B050"/>
                </a:solidFill>
              </a:rPr>
              <a:t>“</a:t>
            </a:r>
            <a:r>
              <a:rPr lang="en-CA" b="1" dirty="0">
                <a:solidFill>
                  <a:srgbClr val="00B050"/>
                </a:solidFill>
              </a:rPr>
              <a:t>UPDATE + date</a:t>
            </a:r>
            <a:r>
              <a:rPr lang="en-CA" dirty="0">
                <a:solidFill>
                  <a:srgbClr val="00B050"/>
                </a:solidFill>
              </a:rPr>
              <a:t>”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b="1" dirty="0">
                <a:solidFill>
                  <a:srgbClr val="00B050"/>
                </a:solidFill>
              </a:rPr>
              <a:t>indent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Add the </a:t>
            </a:r>
            <a:r>
              <a:rPr lang="en-CA" dirty="0" err="1">
                <a:solidFill>
                  <a:srgbClr val="FFFF00"/>
                </a:solidFill>
              </a:rPr>
              <a:t>url</a:t>
            </a:r>
            <a:r>
              <a:rPr lang="en-CA" dirty="0">
                <a:solidFill>
                  <a:schemeClr val="bg1"/>
                </a:solidFill>
              </a:rPr>
              <a:t> of the reference code in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Indent by multiple of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Always </a:t>
            </a:r>
            <a:r>
              <a:rPr lang="en-CA" dirty="0">
                <a:solidFill>
                  <a:srgbClr val="FFFF00"/>
                </a:solidFill>
              </a:rPr>
              <a:t>double-check </a:t>
            </a:r>
            <a:r>
              <a:rPr lang="en-CA" dirty="0">
                <a:solidFill>
                  <a:schemeClr val="bg1"/>
                </a:solidFill>
              </a:rPr>
              <a:t>data transformation/selection, especially in complex data manipulations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Verify that the values haven’t changed or changed in the desired way, count the number of lines/columns you should have and compare with what you have. Data get lost so easily…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E0173-94E3-0549-BC1D-73C812FA6D81}"/>
              </a:ext>
            </a:extLst>
          </p:cNvPr>
          <p:cNvSpPr txBox="1"/>
          <p:nvPr/>
        </p:nvSpPr>
        <p:spPr>
          <a:xfrm>
            <a:off x="517027" y="335490"/>
            <a:ext cx="255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Extra L. De </a:t>
            </a:r>
            <a:r>
              <a:rPr lang="fr-CA" sz="2400" b="1" dirty="0" err="1">
                <a:solidFill>
                  <a:schemeClr val="bg1"/>
                </a:solidFill>
              </a:rPr>
              <a:t>Vriendt</a:t>
            </a:r>
            <a:endParaRPr lang="fr-CA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9AA3-860B-BC4E-A692-8E77D0CB182B}"/>
              </a:ext>
            </a:extLst>
          </p:cNvPr>
          <p:cNvSpPr txBox="1"/>
          <p:nvPr/>
        </p:nvSpPr>
        <p:spPr>
          <a:xfrm>
            <a:off x="1795871" y="1128183"/>
            <a:ext cx="99148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Avoid capitalization!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Can only be a source of problems. In code, in assignations, in file/figure names, etc. just </a:t>
            </a:r>
            <a:r>
              <a:rPr lang="en-CA" i="1" dirty="0">
                <a:solidFill>
                  <a:srgbClr val="FF0000"/>
                </a:solidFill>
              </a:rPr>
              <a:t>DON’T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Avoid spaces in names (</a:t>
            </a:r>
            <a:r>
              <a:rPr lang="en-CA" dirty="0">
                <a:solidFill>
                  <a:srgbClr val="FFFF00"/>
                </a:solidFill>
              </a:rPr>
              <a:t>use “_ ”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Write </a:t>
            </a:r>
            <a:r>
              <a:rPr lang="en-CA" dirty="0">
                <a:solidFill>
                  <a:srgbClr val="FFFF00"/>
                </a:solidFill>
              </a:rPr>
              <a:t>results</a:t>
            </a:r>
            <a:r>
              <a:rPr lang="en-CA" dirty="0">
                <a:solidFill>
                  <a:schemeClr val="bg1"/>
                </a:solidFill>
              </a:rPr>
              <a:t> of analyses in </a:t>
            </a:r>
            <a:r>
              <a:rPr lang="en-CA" dirty="0">
                <a:solidFill>
                  <a:srgbClr val="FFFF00"/>
                </a:solidFill>
              </a:rPr>
              <a:t>end-of-line comments</a:t>
            </a:r>
          </a:p>
          <a:p>
            <a:pPr lvl="2"/>
            <a:r>
              <a:rPr lang="en-CA" i="1" dirty="0">
                <a:solidFill>
                  <a:schemeClr val="bg1"/>
                </a:solidFill>
              </a:rPr>
              <a:t>When rerolling the stats, you will see if an error slipped in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Find &amp; Replace</a:t>
            </a:r>
          </a:p>
          <a:p>
            <a:r>
              <a:rPr lang="en-CA" dirty="0">
                <a:solidFill>
                  <a:schemeClr val="bg1"/>
                </a:solidFill>
              </a:rPr>
              <a:t>	</a:t>
            </a:r>
            <a:r>
              <a:rPr lang="en-CA" i="1" dirty="0">
                <a:solidFill>
                  <a:schemeClr val="bg1"/>
                </a:solidFill>
              </a:rPr>
              <a:t>Save time! But be </a:t>
            </a:r>
            <a:r>
              <a:rPr lang="en-CA" i="1" dirty="0">
                <a:solidFill>
                  <a:srgbClr val="00B050"/>
                </a:solidFill>
              </a:rPr>
              <a:t>careful </a:t>
            </a:r>
            <a:r>
              <a:rPr lang="en-CA" i="1" dirty="0">
                <a:solidFill>
                  <a:schemeClr val="bg1"/>
                </a:solidFill>
              </a:rPr>
              <a:t>and </a:t>
            </a:r>
            <a:r>
              <a:rPr lang="en-CA" i="1" dirty="0">
                <a:solidFill>
                  <a:srgbClr val="FFFF00"/>
                </a:solidFill>
              </a:rPr>
              <a:t>resist</a:t>
            </a:r>
            <a:r>
              <a:rPr lang="en-CA" i="1" dirty="0">
                <a:solidFill>
                  <a:schemeClr val="bg1"/>
                </a:solidFill>
              </a:rPr>
              <a:t> the temptation to “</a:t>
            </a:r>
            <a:r>
              <a:rPr lang="en-CA" i="1" dirty="0">
                <a:solidFill>
                  <a:srgbClr val="FFFF00"/>
                </a:solidFill>
              </a:rPr>
              <a:t>Replace all</a:t>
            </a:r>
            <a:r>
              <a:rPr lang="en-CA" i="1" dirty="0">
                <a:solidFill>
                  <a:schemeClr val="bg1"/>
                </a:solidFill>
              </a:rPr>
              <a:t>”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Keep a </a:t>
            </a:r>
            <a:r>
              <a:rPr lang="en-CA" dirty="0">
                <a:solidFill>
                  <a:srgbClr val="FFFF00"/>
                </a:solidFill>
              </a:rPr>
              <a:t>“Trash”</a:t>
            </a:r>
            <a:r>
              <a:rPr lang="en-CA" dirty="0">
                <a:solidFill>
                  <a:schemeClr val="bg1"/>
                </a:solidFill>
              </a:rPr>
              <a:t> section at the end of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BD8AF3-18D3-4E4E-BB0A-228FFAC01C7F}"/>
              </a:ext>
            </a:extLst>
          </p:cNvPr>
          <p:cNvSpPr txBox="1"/>
          <p:nvPr/>
        </p:nvSpPr>
        <p:spPr>
          <a:xfrm>
            <a:off x="691662" y="480645"/>
            <a:ext cx="517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Everybody knows tricks! What is yours?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2A8B3-4A96-ED45-896E-4215D7F4686E}"/>
              </a:ext>
            </a:extLst>
          </p:cNvPr>
          <p:cNvSpPr txBox="1"/>
          <p:nvPr/>
        </p:nvSpPr>
        <p:spPr>
          <a:xfrm>
            <a:off x="469042" y="1364831"/>
            <a:ext cx="11253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When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using</a:t>
            </a:r>
            <a:r>
              <a:rPr lang="fr-CA" dirty="0">
                <a:solidFill>
                  <a:schemeClr val="bg1"/>
                </a:solidFill>
              </a:rPr>
              <a:t> {}  for </a:t>
            </a:r>
            <a:r>
              <a:rPr lang="fr-CA" dirty="0" err="1">
                <a:solidFill>
                  <a:schemeClr val="bg1"/>
                </a:solidFill>
              </a:rPr>
              <a:t>loops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</a:rPr>
              <a:t>function</a:t>
            </a:r>
            <a:r>
              <a:rPr lang="fr-CA" dirty="0">
                <a:solidFill>
                  <a:schemeClr val="bg1"/>
                </a:solidFill>
              </a:rPr>
              <a:t>, put { </a:t>
            </a:r>
            <a:r>
              <a:rPr lang="fr-CA" dirty="0" err="1">
                <a:solidFill>
                  <a:schemeClr val="bg1"/>
                </a:solidFill>
              </a:rPr>
              <a:t>alone</a:t>
            </a:r>
            <a:r>
              <a:rPr lang="fr-CA" dirty="0">
                <a:solidFill>
                  <a:schemeClr val="bg1"/>
                </a:solidFill>
              </a:rPr>
              <a:t> in first line and } on the last line to </a:t>
            </a:r>
            <a:r>
              <a:rPr lang="fr-CA" dirty="0" err="1">
                <a:solidFill>
                  <a:schemeClr val="bg1"/>
                </a:solidFill>
              </a:rPr>
              <a:t>allow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folding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When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working</a:t>
            </a:r>
            <a:r>
              <a:rPr lang="fr-CA" dirty="0">
                <a:solidFill>
                  <a:schemeClr val="bg1"/>
                </a:solidFill>
              </a:rPr>
              <a:t> on an </a:t>
            </a:r>
            <a:r>
              <a:rPr lang="fr-CA" dirty="0" err="1">
                <a:solidFill>
                  <a:schemeClr val="bg1"/>
                </a:solidFill>
              </a:rPr>
              <a:t>already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existing</a:t>
            </a:r>
            <a:r>
              <a:rPr lang="fr-CA" dirty="0">
                <a:solidFill>
                  <a:schemeClr val="bg1"/>
                </a:solidFill>
              </a:rPr>
              <a:t> code, </a:t>
            </a:r>
            <a:r>
              <a:rPr lang="fr-CA" dirty="0" err="1">
                <a:solidFill>
                  <a:schemeClr val="bg1"/>
                </a:solidFill>
              </a:rPr>
              <a:t>start</a:t>
            </a:r>
            <a:r>
              <a:rPr lang="fr-CA" dirty="0">
                <a:solidFill>
                  <a:schemeClr val="bg1"/>
                </a:solidFill>
              </a:rPr>
              <a:t> by </a:t>
            </a:r>
            <a:r>
              <a:rPr lang="fr-CA" dirty="0" err="1">
                <a:solidFill>
                  <a:schemeClr val="bg1"/>
                </a:solidFill>
              </a:rPr>
              <a:t>saving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into</a:t>
            </a:r>
            <a:r>
              <a:rPr lang="fr-CA" dirty="0">
                <a:solidFill>
                  <a:schemeClr val="bg1"/>
                </a:solidFill>
              </a:rPr>
              <a:t> a new file to </a:t>
            </a:r>
            <a:r>
              <a:rPr lang="fr-CA" dirty="0" err="1">
                <a:solidFill>
                  <a:schemeClr val="bg1"/>
                </a:solidFill>
              </a:rPr>
              <a:t>avoid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overwriting</a:t>
            </a:r>
            <a:r>
              <a:rPr lang="fr-CA" dirty="0">
                <a:solidFill>
                  <a:schemeClr val="bg1"/>
                </a:solidFill>
              </a:rPr>
              <a:t> the original code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6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0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B0DB2-7AF8-9241-BA00-5BFD5D80084E}"/>
              </a:ext>
            </a:extLst>
          </p:cNvPr>
          <p:cNvSpPr txBox="1"/>
          <p:nvPr/>
        </p:nvSpPr>
        <p:spPr>
          <a:xfrm>
            <a:off x="2250830" y="1241700"/>
            <a:ext cx="837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https://</a:t>
            </a:r>
            <a:r>
              <a:rPr lang="fr-CA" dirty="0" err="1">
                <a:solidFill>
                  <a:schemeClr val="bg1"/>
                </a:solidFill>
              </a:rPr>
              <a:t>medium.com</a:t>
            </a:r>
            <a:r>
              <a:rPr lang="fr-CA" dirty="0">
                <a:solidFill>
                  <a:schemeClr val="bg1"/>
                </a:solidFill>
              </a:rPr>
              <a:t>/@</a:t>
            </a:r>
            <a:r>
              <a:rPr lang="fr-CA" dirty="0" err="1">
                <a:solidFill>
                  <a:schemeClr val="bg1"/>
                </a:solidFill>
              </a:rPr>
              <a:t>anishmahapatra</a:t>
            </a:r>
            <a:r>
              <a:rPr lang="fr-CA" dirty="0">
                <a:solidFill>
                  <a:schemeClr val="bg1"/>
                </a:solidFill>
              </a:rPr>
              <a:t>/code-hygiene-dont-laugh-it-off-2a5aebcdd84b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F9946-F38F-8D4F-9660-93771193B4C7}"/>
              </a:ext>
            </a:extLst>
          </p:cNvPr>
          <p:cNvSpPr txBox="1"/>
          <p:nvPr/>
        </p:nvSpPr>
        <p:spPr>
          <a:xfrm>
            <a:off x="2258541" y="2803132"/>
            <a:ext cx="522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https://</a:t>
            </a:r>
            <a:r>
              <a:rPr lang="fr-CA" dirty="0" err="1">
                <a:solidFill>
                  <a:schemeClr val="bg1"/>
                </a:solidFill>
              </a:rPr>
              <a:t>waterdata.usgs.gov</a:t>
            </a:r>
            <a:r>
              <a:rPr lang="fr-CA" dirty="0">
                <a:solidFill>
                  <a:schemeClr val="bg1"/>
                </a:solidFill>
              </a:rPr>
              <a:t>/blog/intro-best-practices/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D0BBF-3674-CD4D-9918-B1A47035E5B7}"/>
              </a:ext>
            </a:extLst>
          </p:cNvPr>
          <p:cNvSpPr txBox="1"/>
          <p:nvPr/>
        </p:nvSpPr>
        <p:spPr>
          <a:xfrm>
            <a:off x="2250830" y="2315253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highlight>
                  <a:srgbClr val="008000"/>
                </a:highlight>
              </a:rPr>
              <a:t>https://</a:t>
            </a:r>
            <a:r>
              <a:rPr lang="fr-CA" dirty="0" err="1">
                <a:solidFill>
                  <a:schemeClr val="bg1"/>
                </a:solidFill>
                <a:highlight>
                  <a:srgbClr val="008000"/>
                </a:highlight>
              </a:rPr>
              <a:t>style.tidyverse.org</a:t>
            </a:r>
            <a:r>
              <a:rPr lang="fr-CA" dirty="0">
                <a:solidFill>
                  <a:schemeClr val="bg1"/>
                </a:solidFill>
                <a:highlight>
                  <a:srgbClr val="008000"/>
                </a:highlight>
              </a:rPr>
              <a:t>/</a:t>
            </a:r>
            <a:r>
              <a:rPr lang="fr-CA" dirty="0" err="1">
                <a:solidFill>
                  <a:schemeClr val="bg1"/>
                </a:solidFill>
                <a:highlight>
                  <a:srgbClr val="008000"/>
                </a:highlight>
              </a:rPr>
              <a:t>syntax.html</a:t>
            </a:r>
            <a:endParaRPr lang="fr-CA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AD0F7-B64D-064D-A7C5-923953B1E713}"/>
              </a:ext>
            </a:extLst>
          </p:cNvPr>
          <p:cNvSpPr txBox="1"/>
          <p:nvPr/>
        </p:nvSpPr>
        <p:spPr>
          <a:xfrm>
            <a:off x="2250830" y="3302358"/>
            <a:ext cx="673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https://</a:t>
            </a:r>
            <a:r>
              <a:rPr lang="fr-CA" dirty="0" err="1">
                <a:solidFill>
                  <a:schemeClr val="bg1"/>
                </a:solidFill>
              </a:rPr>
              <a:t>www.r-bloggers.com</a:t>
            </a:r>
            <a:r>
              <a:rPr lang="fr-CA" dirty="0">
                <a:solidFill>
                  <a:schemeClr val="bg1"/>
                </a:solidFill>
              </a:rPr>
              <a:t>/r-best-practices-r-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-</a:t>
            </a:r>
            <a:r>
              <a:rPr lang="fr-CA" dirty="0" err="1">
                <a:solidFill>
                  <a:schemeClr val="bg1"/>
                </a:solidFill>
              </a:rPr>
              <a:t>writing</a:t>
            </a:r>
            <a:r>
              <a:rPr lang="fr-CA" dirty="0">
                <a:solidFill>
                  <a:schemeClr val="bg1"/>
                </a:solidFill>
              </a:rPr>
              <a:t>-the-r-</a:t>
            </a:r>
            <a:r>
              <a:rPr lang="fr-CA" dirty="0" err="1">
                <a:solidFill>
                  <a:schemeClr val="bg1"/>
                </a:solidFill>
              </a:rPr>
              <a:t>way</a:t>
            </a:r>
            <a:r>
              <a:rPr lang="fr-CA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1BA5C-9C99-994D-BB0A-9214F20EABC4}"/>
              </a:ext>
            </a:extLst>
          </p:cNvPr>
          <p:cNvSpPr txBox="1"/>
          <p:nvPr/>
        </p:nvSpPr>
        <p:spPr>
          <a:xfrm>
            <a:off x="2250830" y="1780235"/>
            <a:ext cx="735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https://</a:t>
            </a:r>
            <a:r>
              <a:rPr lang="fr-CA" dirty="0" err="1">
                <a:solidFill>
                  <a:schemeClr val="bg1"/>
                </a:solidFill>
              </a:rPr>
              <a:t>stat.ethz.ch</a:t>
            </a:r>
            <a:r>
              <a:rPr lang="fr-CA" dirty="0">
                <a:solidFill>
                  <a:schemeClr val="bg1"/>
                </a:solidFill>
              </a:rPr>
              <a:t>/</a:t>
            </a:r>
            <a:r>
              <a:rPr lang="fr-CA" dirty="0" err="1">
                <a:solidFill>
                  <a:schemeClr val="bg1"/>
                </a:solidFill>
              </a:rPr>
              <a:t>Teaching</a:t>
            </a:r>
            <a:r>
              <a:rPr lang="fr-CA" dirty="0">
                <a:solidFill>
                  <a:schemeClr val="bg1"/>
                </a:solidFill>
              </a:rPr>
              <a:t>/</a:t>
            </a:r>
            <a:r>
              <a:rPr lang="fr-CA" dirty="0" err="1">
                <a:solidFill>
                  <a:schemeClr val="bg1"/>
                </a:solidFill>
              </a:rPr>
              <a:t>maechler</a:t>
            </a:r>
            <a:r>
              <a:rPr lang="fr-CA" dirty="0">
                <a:solidFill>
                  <a:schemeClr val="bg1"/>
                </a:solidFill>
              </a:rPr>
              <a:t>/R/useR_2014/Maechler-2014-pr.pdf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CC8A9-8721-9448-98F0-36E4DEAD540D}"/>
              </a:ext>
            </a:extLst>
          </p:cNvPr>
          <p:cNvSpPr txBox="1"/>
          <p:nvPr/>
        </p:nvSpPr>
        <p:spPr>
          <a:xfrm>
            <a:off x="820615" y="398584"/>
            <a:ext cx="28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This </a:t>
            </a:r>
            <a:r>
              <a:rPr lang="fr-CA" dirty="0" err="1">
                <a:solidFill>
                  <a:schemeClr val="bg1"/>
                </a:solidFill>
              </a:rPr>
              <a:t>powerpoint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based</a:t>
            </a:r>
            <a:r>
              <a:rPr lang="fr-CA" dirty="0">
                <a:solidFill>
                  <a:schemeClr val="bg1"/>
                </a:solidFill>
              </a:rPr>
              <a:t> 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B0E55-90BA-A84B-B910-A31DE5E70B07}"/>
              </a:ext>
            </a:extLst>
          </p:cNvPr>
          <p:cNvSpPr txBox="1"/>
          <p:nvPr/>
        </p:nvSpPr>
        <p:spPr>
          <a:xfrm>
            <a:off x="994332" y="5197064"/>
            <a:ext cx="1009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i="1" dirty="0" err="1">
                <a:solidFill>
                  <a:schemeClr val="bg1"/>
                </a:solidFill>
              </a:rPr>
              <a:t>Search</a:t>
            </a:r>
            <a:r>
              <a:rPr lang="fr-CA" sz="2800" b="1" i="1" dirty="0">
                <a:solidFill>
                  <a:schemeClr val="bg1"/>
                </a:solidFill>
              </a:rPr>
              <a:t>: « Best </a:t>
            </a:r>
            <a:r>
              <a:rPr lang="fr-CA" sz="2800" b="1" i="1" dirty="0" err="1">
                <a:solidFill>
                  <a:schemeClr val="bg1"/>
                </a:solidFill>
              </a:rPr>
              <a:t>coding</a:t>
            </a:r>
            <a:r>
              <a:rPr lang="fr-CA" sz="2800" b="1" i="1" dirty="0">
                <a:solidFill>
                  <a:schemeClr val="bg1"/>
                </a:solidFill>
              </a:rPr>
              <a:t> practices » or «  Best </a:t>
            </a:r>
            <a:r>
              <a:rPr lang="fr-CA" sz="2800" b="1" i="1" dirty="0" err="1">
                <a:solidFill>
                  <a:schemeClr val="bg1"/>
                </a:solidFill>
              </a:rPr>
              <a:t>coding</a:t>
            </a:r>
            <a:r>
              <a:rPr lang="fr-CA" sz="2800" b="1" i="1" dirty="0">
                <a:solidFill>
                  <a:schemeClr val="bg1"/>
                </a:solidFill>
              </a:rPr>
              <a:t> practices in R 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B0286-F08B-A84F-BF4F-EEF8EFB035A9}"/>
              </a:ext>
            </a:extLst>
          </p:cNvPr>
          <p:cNvSpPr txBox="1"/>
          <p:nvPr/>
        </p:nvSpPr>
        <p:spPr>
          <a:xfrm>
            <a:off x="5926163" y="2318770"/>
            <a:ext cx="450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olidFill>
                  <a:srgbClr val="FFFF00"/>
                </a:solidFill>
                <a:sym typeface="Wingdings" pitchFamily="2" charset="2"/>
              </a:rPr>
              <a:t> </a:t>
            </a:r>
            <a:r>
              <a:rPr lang="fr-CA" i="1" dirty="0" err="1">
                <a:solidFill>
                  <a:srgbClr val="FFFF00"/>
                </a:solidFill>
              </a:rPr>
              <a:t>Very</a:t>
            </a:r>
            <a:r>
              <a:rPr lang="fr-CA" i="1" dirty="0">
                <a:solidFill>
                  <a:srgbClr val="FFFF00"/>
                </a:solidFill>
              </a:rPr>
              <a:t> </a:t>
            </a:r>
            <a:r>
              <a:rPr lang="fr-CA" i="1" dirty="0" err="1">
                <a:solidFill>
                  <a:srgbClr val="FFFF00"/>
                </a:solidFill>
              </a:rPr>
              <a:t>detailed</a:t>
            </a:r>
            <a:r>
              <a:rPr lang="fr-CA" i="1" dirty="0">
                <a:solidFill>
                  <a:srgbClr val="FFFF00"/>
                </a:solidFill>
              </a:rPr>
              <a:t> </a:t>
            </a:r>
            <a:r>
              <a:rPr lang="fr-CA" i="1" dirty="0" err="1">
                <a:solidFill>
                  <a:srgbClr val="FFFF00"/>
                </a:solidFill>
              </a:rPr>
              <a:t>with</a:t>
            </a:r>
            <a:r>
              <a:rPr lang="fr-CA" i="1" dirty="0">
                <a:solidFill>
                  <a:srgbClr val="FFFF00"/>
                </a:solidFill>
              </a:rPr>
              <a:t> Good and Bad </a:t>
            </a:r>
            <a:r>
              <a:rPr lang="fr-CA" i="1" dirty="0" err="1">
                <a:solidFill>
                  <a:srgbClr val="FFFF00"/>
                </a:solidFill>
              </a:rPr>
              <a:t>examples</a:t>
            </a:r>
            <a:r>
              <a:rPr lang="fr-CA" i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DEA54-41C2-664A-8148-B6D8B34D601A}"/>
              </a:ext>
            </a:extLst>
          </p:cNvPr>
          <p:cNvSpPr txBox="1"/>
          <p:nvPr/>
        </p:nvSpPr>
        <p:spPr>
          <a:xfrm>
            <a:off x="2250830" y="4400583"/>
            <a:ext cx="441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00B050"/>
                </a:solidFill>
              </a:rPr>
              <a:t>And </a:t>
            </a:r>
            <a:r>
              <a:rPr lang="fr-CA" sz="2400" b="1" dirty="0" err="1">
                <a:solidFill>
                  <a:srgbClr val="00B050"/>
                </a:solidFill>
              </a:rPr>
              <a:t>based</a:t>
            </a:r>
            <a:r>
              <a:rPr lang="fr-CA" sz="2400" b="1" dirty="0">
                <a:solidFill>
                  <a:srgbClr val="00B050"/>
                </a:solidFill>
              </a:rPr>
              <a:t> on the use of </a:t>
            </a:r>
            <a:r>
              <a:rPr lang="fr-CA" sz="2400" b="1" dirty="0" err="1">
                <a:solidFill>
                  <a:srgbClr val="00B050"/>
                </a:solidFill>
              </a:rPr>
              <a:t>Rstudio</a:t>
            </a:r>
            <a:r>
              <a:rPr lang="fr-CA" sz="2400" b="1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3BFF9-4A22-8445-9798-0D743DA9DF7A}"/>
              </a:ext>
            </a:extLst>
          </p:cNvPr>
          <p:cNvSpPr txBox="1"/>
          <p:nvPr/>
        </p:nvSpPr>
        <p:spPr>
          <a:xfrm>
            <a:off x="2258541" y="3804836"/>
            <a:ext cx="710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https://</a:t>
            </a:r>
            <a:r>
              <a:rPr lang="fr-CA" dirty="0" err="1">
                <a:solidFill>
                  <a:schemeClr val="bg1"/>
                </a:solidFill>
              </a:rPr>
              <a:t>swcarpentry.github.io</a:t>
            </a:r>
            <a:r>
              <a:rPr lang="fr-CA" dirty="0">
                <a:solidFill>
                  <a:schemeClr val="bg1"/>
                </a:solidFill>
              </a:rPr>
              <a:t>/r-novice-inflammation/06-best-practices-R/</a:t>
            </a:r>
          </a:p>
        </p:txBody>
      </p:sp>
    </p:spTree>
    <p:extLst>
      <p:ext uri="{BB962C8B-B14F-4D97-AF65-F5344CB8AC3E}">
        <p14:creationId xmlns:p14="http://schemas.microsoft.com/office/powerpoint/2010/main" val="16559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B411-AE91-1244-876C-C4959FE539B8}"/>
              </a:ext>
            </a:extLst>
          </p:cNvPr>
          <p:cNvSpPr txBox="1"/>
          <p:nvPr/>
        </p:nvSpPr>
        <p:spPr>
          <a:xfrm>
            <a:off x="1796264" y="1674688"/>
            <a:ext cx="859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>
                <a:solidFill>
                  <a:schemeClr val="bg1"/>
                </a:solidFill>
              </a:rPr>
              <a:t>The main </a:t>
            </a:r>
            <a:r>
              <a:rPr lang="fr-CA" sz="3200" b="1" dirty="0" err="1">
                <a:solidFill>
                  <a:schemeClr val="bg1"/>
                </a:solidFill>
              </a:rPr>
              <a:t>idea</a:t>
            </a:r>
            <a:r>
              <a:rPr lang="fr-CA" sz="3200" b="1" dirty="0">
                <a:solidFill>
                  <a:schemeClr val="bg1"/>
                </a:solidFill>
              </a:rPr>
              <a:t> </a:t>
            </a:r>
            <a:r>
              <a:rPr lang="fr-CA" sz="3200" b="1" dirty="0" err="1">
                <a:solidFill>
                  <a:schemeClr val="bg1"/>
                </a:solidFill>
              </a:rPr>
              <a:t>is</a:t>
            </a:r>
            <a:r>
              <a:rPr lang="fr-CA" sz="3200" b="1" dirty="0">
                <a:solidFill>
                  <a:schemeClr val="bg1"/>
                </a:solidFill>
              </a:rPr>
              <a:t> </a:t>
            </a:r>
            <a:r>
              <a:rPr lang="fr-CA" sz="3200" b="1" dirty="0" err="1">
                <a:solidFill>
                  <a:schemeClr val="bg1"/>
                </a:solidFill>
              </a:rPr>
              <a:t>that</a:t>
            </a:r>
            <a:r>
              <a:rPr lang="fr-CA" sz="3200" b="1" dirty="0">
                <a:solidFill>
                  <a:schemeClr val="bg1"/>
                </a:solidFill>
              </a:rPr>
              <a:t> </a:t>
            </a:r>
            <a:r>
              <a:rPr lang="fr-CA" sz="3200" b="1" dirty="0" err="1">
                <a:solidFill>
                  <a:schemeClr val="bg1"/>
                </a:solidFill>
              </a:rPr>
              <a:t>your</a:t>
            </a:r>
            <a:r>
              <a:rPr lang="fr-CA" sz="3200" b="1" dirty="0">
                <a:solidFill>
                  <a:schemeClr val="bg1"/>
                </a:solidFill>
              </a:rPr>
              <a:t> code </a:t>
            </a:r>
            <a:r>
              <a:rPr lang="fr-CA" sz="3200" b="1" dirty="0" err="1">
                <a:solidFill>
                  <a:schemeClr val="bg1"/>
                </a:solidFill>
              </a:rPr>
              <a:t>should</a:t>
            </a:r>
            <a:r>
              <a:rPr lang="fr-CA" sz="3200" b="1" dirty="0">
                <a:solidFill>
                  <a:schemeClr val="bg1"/>
                </a:solidFill>
              </a:rPr>
              <a:t> </a:t>
            </a:r>
            <a:r>
              <a:rPr lang="fr-CA" sz="3200" b="1" dirty="0" err="1">
                <a:solidFill>
                  <a:schemeClr val="bg1"/>
                </a:solidFill>
              </a:rPr>
              <a:t>be</a:t>
            </a:r>
            <a:r>
              <a:rPr lang="fr-CA" sz="3200" b="1" dirty="0">
                <a:solidFill>
                  <a:schemeClr val="bg1"/>
                </a:solidFill>
              </a:rPr>
              <a:t> reproductible!</a:t>
            </a:r>
            <a:endParaRPr lang="fr-CA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4E6F6-AEE1-7946-BAB9-F52736FAE542}"/>
              </a:ext>
            </a:extLst>
          </p:cNvPr>
          <p:cNvSpPr txBox="1"/>
          <p:nvPr/>
        </p:nvSpPr>
        <p:spPr>
          <a:xfrm>
            <a:off x="1194285" y="3225863"/>
            <a:ext cx="980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i="1" dirty="0" err="1">
                <a:solidFill>
                  <a:schemeClr val="bg1"/>
                </a:solidFill>
              </a:rPr>
              <a:t>Someone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should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be</a:t>
            </a:r>
            <a:r>
              <a:rPr lang="fr-CA" sz="2400" i="1" dirty="0">
                <a:solidFill>
                  <a:schemeClr val="bg1"/>
                </a:solidFill>
              </a:rPr>
              <a:t> able to </a:t>
            </a:r>
            <a:r>
              <a:rPr lang="fr-CA" sz="2400" i="1" dirty="0" err="1">
                <a:solidFill>
                  <a:schemeClr val="bg1"/>
                </a:solidFill>
              </a:rPr>
              <a:t>re-run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your</a:t>
            </a:r>
            <a:r>
              <a:rPr lang="fr-CA" sz="2400" i="1" dirty="0">
                <a:solidFill>
                  <a:schemeClr val="bg1"/>
                </a:solidFill>
              </a:rPr>
              <a:t> code and </a:t>
            </a:r>
            <a:r>
              <a:rPr lang="fr-CA" sz="2400" b="1" i="1" dirty="0" err="1">
                <a:solidFill>
                  <a:srgbClr val="FFFF00"/>
                </a:solidFill>
              </a:rPr>
              <a:t>understand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b="1" i="1" dirty="0" err="1">
                <a:solidFill>
                  <a:srgbClr val="00B050"/>
                </a:solidFill>
              </a:rPr>
              <a:t>what</a:t>
            </a:r>
            <a:r>
              <a:rPr lang="fr-CA" sz="2400" i="1" dirty="0">
                <a:solidFill>
                  <a:schemeClr val="bg1"/>
                </a:solidFill>
              </a:rPr>
              <a:t> and </a:t>
            </a:r>
            <a:r>
              <a:rPr lang="fr-CA" sz="2400" b="1" i="1" dirty="0" err="1">
                <a:solidFill>
                  <a:srgbClr val="00B050"/>
                </a:solidFill>
              </a:rPr>
              <a:t>why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you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did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what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you</a:t>
            </a:r>
            <a:r>
              <a:rPr lang="fr-CA" sz="2400" i="1" dirty="0">
                <a:solidFill>
                  <a:schemeClr val="bg1"/>
                </a:solidFill>
              </a:rPr>
              <a:t> </a:t>
            </a:r>
            <a:r>
              <a:rPr lang="fr-CA" sz="2400" i="1" dirty="0" err="1">
                <a:solidFill>
                  <a:schemeClr val="bg1"/>
                </a:solidFill>
              </a:rPr>
              <a:t>did</a:t>
            </a:r>
            <a:r>
              <a:rPr lang="fr-CA" sz="2400" i="1" dirty="0">
                <a:solidFill>
                  <a:schemeClr val="bg1"/>
                </a:solidFill>
              </a:rPr>
              <a:t>.</a:t>
            </a:r>
            <a:endParaRPr lang="fr-CA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85BF-6EEE-6844-B99F-C55695B45249}"/>
              </a:ext>
            </a:extLst>
          </p:cNvPr>
          <p:cNvSpPr txBox="1"/>
          <p:nvPr/>
        </p:nvSpPr>
        <p:spPr>
          <a:xfrm>
            <a:off x="3045772" y="4777394"/>
            <a:ext cx="6002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</a:rPr>
              <a:t>SPOILERS</a:t>
            </a:r>
            <a:r>
              <a:rPr lang="fr-CA" sz="2800" dirty="0">
                <a:solidFill>
                  <a:schemeClr val="bg1"/>
                </a:solidFill>
              </a:rPr>
              <a:t>: This </a:t>
            </a:r>
            <a:r>
              <a:rPr lang="fr-CA" sz="2800" i="1" dirty="0" err="1">
                <a:solidFill>
                  <a:schemeClr val="bg1"/>
                </a:solidFill>
              </a:rPr>
              <a:t>someone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could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b="1" dirty="0">
                <a:solidFill>
                  <a:srgbClr val="FF0000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932FA-CE27-7242-BA4E-968E90FB3333}"/>
              </a:ext>
            </a:extLst>
          </p:cNvPr>
          <p:cNvSpPr txBox="1"/>
          <p:nvPr/>
        </p:nvSpPr>
        <p:spPr>
          <a:xfrm>
            <a:off x="8126859" y="5213283"/>
            <a:ext cx="396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olidFill>
                  <a:schemeClr val="bg1"/>
                </a:solidFill>
              </a:rPr>
              <a:t>… </a:t>
            </a:r>
            <a:r>
              <a:rPr lang="fr-CA" i="1" dirty="0" err="1">
                <a:solidFill>
                  <a:schemeClr val="bg1"/>
                </a:solidFill>
              </a:rPr>
              <a:t>getting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lost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with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your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own</a:t>
            </a:r>
            <a:r>
              <a:rPr lang="fr-CA" i="1" dirty="0">
                <a:solidFill>
                  <a:schemeClr val="bg1"/>
                </a:solidFill>
              </a:rPr>
              <a:t> code… #</a:t>
            </a:r>
            <a:r>
              <a:rPr lang="fr-CA" i="1" dirty="0" err="1">
                <a:solidFill>
                  <a:schemeClr val="bg1"/>
                </a:solidFill>
              </a:rPr>
              <a:t>fail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28513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B968-B1BF-C349-B54E-51F2DEF40363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4449E-57F0-8448-9A15-480A7EB93C1C}"/>
              </a:ext>
            </a:extLst>
          </p:cNvPr>
          <p:cNvSpPr txBox="1"/>
          <p:nvPr/>
        </p:nvSpPr>
        <p:spPr>
          <a:xfrm>
            <a:off x="2620305" y="2497976"/>
            <a:ext cx="695139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500" b="1" dirty="0">
                <a:solidFill>
                  <a:schemeClr val="bg1"/>
                </a:solidFill>
              </a:rPr>
              <a:t>COMMENT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F0768-233C-EF4F-871F-D51F7FB2704D}"/>
              </a:ext>
            </a:extLst>
          </p:cNvPr>
          <p:cNvSpPr txBox="1"/>
          <p:nvPr/>
        </p:nvSpPr>
        <p:spPr>
          <a:xfrm>
            <a:off x="4736386" y="4360024"/>
            <a:ext cx="727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#### Section 1 #### (or … # Section 1 ####)  </a:t>
            </a:r>
            <a:r>
              <a:rPr lang="en-CA" i="1">
                <a:solidFill>
                  <a:srgbClr val="FFFF00"/>
                </a:solidFill>
              </a:rPr>
              <a:t>Will make the section foldable!</a:t>
            </a:r>
          </a:p>
          <a:p>
            <a:r>
              <a:rPr lang="en-CA">
                <a:solidFill>
                  <a:schemeClr val="bg1"/>
                </a:solidFill>
              </a:rPr>
              <a:t>	### </a:t>
            </a:r>
            <a:r>
              <a:rPr lang="en-CA" i="1">
                <a:solidFill>
                  <a:schemeClr val="bg1"/>
                </a:solidFill>
              </a:rPr>
              <a:t>Major « sectioning » comments or for section subtitles</a:t>
            </a:r>
          </a:p>
          <a:p>
            <a:r>
              <a:rPr lang="en-CA">
                <a:solidFill>
                  <a:schemeClr val="bg1"/>
                </a:solidFill>
              </a:rPr>
              <a:t>	## </a:t>
            </a:r>
            <a:r>
              <a:rPr lang="en-CA" i="1">
                <a:solidFill>
                  <a:schemeClr val="bg1"/>
                </a:solidFill>
              </a:rPr>
              <a:t>For usual comments</a:t>
            </a:r>
          </a:p>
          <a:p>
            <a:r>
              <a:rPr lang="en-CA">
                <a:solidFill>
                  <a:schemeClr val="bg1"/>
                </a:solidFill>
              </a:rPr>
              <a:t>	# </a:t>
            </a:r>
            <a:r>
              <a:rPr lang="en-CA" i="1">
                <a:solidFill>
                  <a:schemeClr val="bg1"/>
                </a:solidFill>
              </a:rPr>
              <a:t>For end-of-line comments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134C7-B425-7E42-BD4D-12E239C85E44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636D3-B8F1-6246-B964-7874903E67F1}"/>
              </a:ext>
            </a:extLst>
          </p:cNvPr>
          <p:cNvSpPr txBox="1"/>
          <p:nvPr/>
        </p:nvSpPr>
        <p:spPr>
          <a:xfrm>
            <a:off x="3999528" y="1193160"/>
            <a:ext cx="41929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500" b="1" dirty="0" err="1">
                <a:solidFill>
                  <a:schemeClr val="bg1"/>
                </a:solidFill>
              </a:rPr>
              <a:t>Indent</a:t>
            </a:r>
            <a:endParaRPr lang="fr-CA" sz="115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6711A-E148-E844-A7D9-EB5E9251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0" y="3429000"/>
            <a:ext cx="4995071" cy="3295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B3C61-1703-6F41-B7D5-979F04C7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2" y="3424218"/>
            <a:ext cx="5252622" cy="329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E314C-FC7E-4F48-8812-505D1D03E392}"/>
              </a:ext>
            </a:extLst>
          </p:cNvPr>
          <p:cNvSpPr txBox="1"/>
          <p:nvPr/>
        </p:nvSpPr>
        <p:spPr>
          <a:xfrm>
            <a:off x="2489550" y="29710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6EF2C-C927-D44B-9B34-3E5F966739B7}"/>
              </a:ext>
            </a:extLst>
          </p:cNvPr>
          <p:cNvSpPr txBox="1"/>
          <p:nvPr/>
        </p:nvSpPr>
        <p:spPr>
          <a:xfrm>
            <a:off x="9083755" y="297101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396B1-A344-174D-8C73-73CF7E629BC3}"/>
              </a:ext>
            </a:extLst>
          </p:cNvPr>
          <p:cNvSpPr txBox="1"/>
          <p:nvPr/>
        </p:nvSpPr>
        <p:spPr>
          <a:xfrm>
            <a:off x="6756153" y="192649"/>
            <a:ext cx="543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To </a:t>
            </a:r>
            <a:r>
              <a:rPr lang="en-CA" dirty="0">
                <a:solidFill>
                  <a:srgbClr val="FFFF00"/>
                </a:solidFill>
              </a:rPr>
              <a:t>indent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rgbClr val="00B050"/>
                </a:solidFill>
              </a:rPr>
              <a:t>blocks of lines</a:t>
            </a:r>
            <a:r>
              <a:rPr lang="en-CA" dirty="0">
                <a:solidFill>
                  <a:schemeClr val="bg1"/>
                </a:solidFill>
              </a:rPr>
              <a:t>, select lines and press “Tab”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To </a:t>
            </a:r>
            <a:r>
              <a:rPr lang="en-CA" dirty="0">
                <a:solidFill>
                  <a:srgbClr val="FF0000"/>
                </a:solidFill>
              </a:rPr>
              <a:t>remove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rgbClr val="FFFF00"/>
                </a:solidFill>
              </a:rPr>
              <a:t>indent</a:t>
            </a:r>
            <a:r>
              <a:rPr lang="en-CA" dirty="0">
                <a:solidFill>
                  <a:schemeClr val="bg1"/>
                </a:solidFill>
              </a:rPr>
              <a:t>, select lines and press “Shift + Tab”</a:t>
            </a:r>
          </a:p>
        </p:txBody>
      </p:sp>
    </p:spTree>
    <p:extLst>
      <p:ext uri="{BB962C8B-B14F-4D97-AF65-F5344CB8AC3E}">
        <p14:creationId xmlns:p14="http://schemas.microsoft.com/office/powerpoint/2010/main" val="4851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DEE1D-21B1-4B4F-B920-D777FBD2FBA8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71694-470C-204D-8CF8-1275EF5ECC28}"/>
              </a:ext>
            </a:extLst>
          </p:cNvPr>
          <p:cNvSpPr txBox="1"/>
          <p:nvPr/>
        </p:nvSpPr>
        <p:spPr>
          <a:xfrm>
            <a:off x="1398005" y="2497976"/>
            <a:ext cx="9395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b="1" dirty="0">
                <a:solidFill>
                  <a:schemeClr val="bg1"/>
                </a:solidFill>
              </a:rPr>
              <a:t>Nomenclature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A695E-C5E8-AA44-BB1B-8DFC70F3723A}"/>
              </a:ext>
            </a:extLst>
          </p:cNvPr>
          <p:cNvSpPr txBox="1"/>
          <p:nvPr/>
        </p:nvSpPr>
        <p:spPr>
          <a:xfrm>
            <a:off x="4592549" y="4360024"/>
            <a:ext cx="724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Do not </a:t>
            </a:r>
            <a:r>
              <a:rPr lang="fr-CA" dirty="0" err="1">
                <a:solidFill>
                  <a:schemeClr val="bg1"/>
                </a:solidFill>
              </a:rPr>
              <a:t>name</a:t>
            </a:r>
            <a:r>
              <a:rPr lang="fr-CA" dirty="0">
                <a:solidFill>
                  <a:schemeClr val="bg1"/>
                </a:solidFill>
              </a:rPr>
              <a:t> variables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letters</a:t>
            </a:r>
            <a:r>
              <a:rPr lang="fr-CA" dirty="0">
                <a:solidFill>
                  <a:schemeClr val="bg1"/>
                </a:solidFill>
              </a:rPr>
              <a:t> or </a:t>
            </a:r>
            <a:r>
              <a:rPr lang="fr-CA" dirty="0" err="1">
                <a:solidFill>
                  <a:schemeClr val="bg1"/>
                </a:solidFill>
              </a:rPr>
              <a:t>weird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names</a:t>
            </a:r>
            <a:r>
              <a:rPr lang="fr-CA" dirty="0">
                <a:solidFill>
                  <a:schemeClr val="bg1"/>
                </a:solidFill>
              </a:rPr>
              <a:t>: a, b, c, final, final1,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Do not </a:t>
            </a:r>
            <a:r>
              <a:rPr lang="fr-CA" dirty="0" err="1">
                <a:solidFill>
                  <a:schemeClr val="bg1"/>
                </a:solidFill>
              </a:rPr>
              <a:t>name</a:t>
            </a:r>
            <a:r>
              <a:rPr lang="fr-CA" dirty="0">
                <a:solidFill>
                  <a:schemeClr val="bg1"/>
                </a:solidFill>
              </a:rPr>
              <a:t> variables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names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frequently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seen</a:t>
            </a:r>
            <a:r>
              <a:rPr lang="fr-CA" dirty="0">
                <a:solidFill>
                  <a:schemeClr val="bg1"/>
                </a:solidFill>
              </a:rPr>
              <a:t> in </a:t>
            </a:r>
            <a:r>
              <a:rPr lang="fr-CA" dirty="0" err="1">
                <a:solidFill>
                  <a:schemeClr val="bg1"/>
                </a:solidFill>
              </a:rPr>
              <a:t>functions</a:t>
            </a: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Use </a:t>
            </a:r>
            <a:r>
              <a:rPr lang="fr-CA" dirty="0" err="1">
                <a:solidFill>
                  <a:schemeClr val="bg1"/>
                </a:solidFill>
              </a:rPr>
              <a:t>names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make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sense</a:t>
            </a:r>
            <a:r>
              <a:rPr lang="fr-CA" dirty="0">
                <a:solidFill>
                  <a:schemeClr val="bg1"/>
                </a:solidFill>
              </a:rPr>
              <a:t> ! </a:t>
            </a:r>
          </a:p>
          <a:p>
            <a:r>
              <a:rPr lang="fr-CA" i="1" dirty="0">
                <a:solidFill>
                  <a:schemeClr val="bg1"/>
                </a:solidFill>
              </a:rPr>
              <a:t>	</a:t>
            </a:r>
            <a:r>
              <a:rPr lang="fr-CA" i="1" dirty="0" err="1">
                <a:solidFill>
                  <a:schemeClr val="bg1"/>
                </a:solidFill>
              </a:rPr>
              <a:t>Even</a:t>
            </a:r>
            <a:r>
              <a:rPr lang="fr-CA" i="1" dirty="0">
                <a:solidFill>
                  <a:schemeClr val="bg1"/>
                </a:solidFill>
              </a:rPr>
              <a:t> if </a:t>
            </a:r>
            <a:r>
              <a:rPr lang="fr-CA" i="1" dirty="0" err="1">
                <a:solidFill>
                  <a:schemeClr val="bg1"/>
                </a:solidFill>
              </a:rPr>
              <a:t>they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get</a:t>
            </a:r>
            <a:r>
              <a:rPr lang="fr-CA" i="1" dirty="0">
                <a:solidFill>
                  <a:schemeClr val="bg1"/>
                </a:solidFill>
              </a:rPr>
              <a:t> longer, at least </a:t>
            </a:r>
            <a:r>
              <a:rPr lang="fr-CA" i="1" dirty="0" err="1">
                <a:solidFill>
                  <a:schemeClr val="bg1"/>
                </a:solidFill>
              </a:rPr>
              <a:t>you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understand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what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you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ar</a:t>
            </a:r>
            <a:r>
              <a:rPr lang="fr-CA" i="1" dirty="0">
                <a:solidFill>
                  <a:schemeClr val="bg1"/>
                </a:solidFill>
              </a:rPr>
              <a:t>	</a:t>
            </a:r>
            <a:r>
              <a:rPr lang="fr-CA" i="1" dirty="0" err="1">
                <a:solidFill>
                  <a:schemeClr val="bg1"/>
                </a:solidFill>
              </a:rPr>
              <a:t>working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with</a:t>
            </a:r>
            <a:r>
              <a:rPr lang="fr-CA" i="1" dirty="0">
                <a:solidFill>
                  <a:schemeClr val="bg1"/>
                </a:solidFill>
              </a:rPr>
              <a:t>… and </a:t>
            </a:r>
            <a:r>
              <a:rPr lang="fr-CA" i="1" dirty="0" err="1">
                <a:solidFill>
                  <a:schemeClr val="bg1"/>
                </a:solidFill>
              </a:rPr>
              <a:t>with</a:t>
            </a:r>
            <a:r>
              <a:rPr lang="fr-CA" i="1" dirty="0">
                <a:solidFill>
                  <a:schemeClr val="bg1"/>
                </a:solidFill>
              </a:rPr>
              <a:t> the </a:t>
            </a:r>
            <a:r>
              <a:rPr lang="fr-CA" i="1" dirty="0" err="1">
                <a:solidFill>
                  <a:schemeClr val="bg1"/>
                </a:solidFill>
              </a:rPr>
              <a:t>assist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name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thing</a:t>
            </a:r>
            <a:r>
              <a:rPr lang="fr-CA" i="1" dirty="0">
                <a:solidFill>
                  <a:schemeClr val="bg1"/>
                </a:solidFill>
              </a:rPr>
              <a:t>, </a:t>
            </a:r>
            <a:r>
              <a:rPr lang="fr-CA" i="1" dirty="0" err="1">
                <a:solidFill>
                  <a:schemeClr val="bg1"/>
                </a:solidFill>
              </a:rPr>
              <a:t>it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is</a:t>
            </a:r>
            <a:r>
              <a:rPr lang="fr-CA" i="1" dirty="0">
                <a:solidFill>
                  <a:schemeClr val="bg1"/>
                </a:solidFill>
              </a:rPr>
              <a:t> not </a:t>
            </a:r>
            <a:r>
              <a:rPr lang="fr-CA" i="1" dirty="0" err="1">
                <a:solidFill>
                  <a:schemeClr val="bg1"/>
                </a:solidFill>
              </a:rPr>
              <a:t>so</a:t>
            </a:r>
            <a:r>
              <a:rPr lang="fr-CA" i="1" dirty="0">
                <a:solidFill>
                  <a:schemeClr val="bg1"/>
                </a:solidFill>
              </a:rPr>
              <a:t> </a:t>
            </a:r>
            <a:r>
              <a:rPr lang="fr-CA" i="1" dirty="0" err="1">
                <a:solidFill>
                  <a:schemeClr val="bg1"/>
                </a:solidFill>
              </a:rPr>
              <a:t>bad</a:t>
            </a:r>
            <a:r>
              <a:rPr lang="fr-CA" i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456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CA39D-5962-024E-81D4-4427701C5044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F0020-ACD7-FF44-A020-363331247785}"/>
              </a:ext>
            </a:extLst>
          </p:cNvPr>
          <p:cNvSpPr txBox="1"/>
          <p:nvPr/>
        </p:nvSpPr>
        <p:spPr>
          <a:xfrm>
            <a:off x="1398005" y="2497976"/>
            <a:ext cx="9395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b="1" dirty="0">
                <a:solidFill>
                  <a:schemeClr val="bg1"/>
                </a:solidFill>
              </a:rPr>
              <a:t>Use </a:t>
            </a:r>
            <a:r>
              <a:rPr lang="fr-CA" sz="11500" b="1" dirty="0" err="1">
                <a:solidFill>
                  <a:schemeClr val="bg1"/>
                </a:solidFill>
              </a:rPr>
              <a:t>spaces</a:t>
            </a:r>
            <a:r>
              <a:rPr lang="fr-CA" sz="11500" b="1" dirty="0">
                <a:solidFill>
                  <a:schemeClr val="bg1"/>
                </a:solidFill>
              </a:rPr>
              <a:t>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30C20-845F-6140-9B35-91B855C438C8}"/>
              </a:ext>
            </a:extLst>
          </p:cNvPr>
          <p:cNvSpPr txBox="1"/>
          <p:nvPr/>
        </p:nvSpPr>
        <p:spPr>
          <a:xfrm>
            <a:off x="7100232" y="5326522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highlight>
                  <a:srgbClr val="008000"/>
                </a:highlight>
              </a:rPr>
              <a:t>https://</a:t>
            </a:r>
            <a:r>
              <a:rPr lang="fr-CA" dirty="0" err="1">
                <a:solidFill>
                  <a:schemeClr val="bg1"/>
                </a:solidFill>
                <a:highlight>
                  <a:srgbClr val="008000"/>
                </a:highlight>
              </a:rPr>
              <a:t>style.tidyverse.org</a:t>
            </a:r>
            <a:r>
              <a:rPr lang="fr-CA" dirty="0">
                <a:solidFill>
                  <a:schemeClr val="bg1"/>
                </a:solidFill>
                <a:highlight>
                  <a:srgbClr val="008000"/>
                </a:highlight>
              </a:rPr>
              <a:t>/</a:t>
            </a:r>
            <a:r>
              <a:rPr lang="fr-CA" dirty="0" err="1">
                <a:solidFill>
                  <a:schemeClr val="bg1"/>
                </a:solidFill>
                <a:highlight>
                  <a:srgbClr val="008000"/>
                </a:highlight>
              </a:rPr>
              <a:t>syntax.html</a:t>
            </a:r>
            <a:endParaRPr lang="fr-CA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627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4769E-1540-814E-9DBA-ADA03AF5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670050"/>
            <a:ext cx="8648700" cy="351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CCA93-E3DC-D44D-AD7B-BB3855FAB2CB}"/>
              </a:ext>
            </a:extLst>
          </p:cNvPr>
          <p:cNvSpPr txBox="1"/>
          <p:nvPr/>
        </p:nvSpPr>
        <p:spPr>
          <a:xfrm>
            <a:off x="9155112" y="5935073"/>
            <a:ext cx="269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https://</a:t>
            </a:r>
            <a:r>
              <a:rPr lang="fr-CA" sz="1400" dirty="0" err="1">
                <a:solidFill>
                  <a:schemeClr val="bg1"/>
                </a:solidFill>
              </a:rPr>
              <a:t>medium.com</a:t>
            </a:r>
            <a:r>
              <a:rPr lang="fr-CA" sz="1400" dirty="0">
                <a:solidFill>
                  <a:schemeClr val="bg1"/>
                </a:solidFill>
              </a:rPr>
              <a:t>/@</a:t>
            </a:r>
            <a:r>
              <a:rPr lang="fr-CA" sz="1400" dirty="0" err="1">
                <a:solidFill>
                  <a:schemeClr val="bg1"/>
                </a:solidFill>
              </a:rPr>
              <a:t>anishmahapatra</a:t>
            </a:r>
            <a:r>
              <a:rPr lang="fr-CA" sz="1400" dirty="0">
                <a:solidFill>
                  <a:schemeClr val="bg1"/>
                </a:solidFill>
              </a:rPr>
              <a:t>/code-hygiene-dont-laugh-it-off-2a5aebcdd84b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A9F24-854E-FF4A-BDBC-146770AD3D85}"/>
              </a:ext>
            </a:extLst>
          </p:cNvPr>
          <p:cNvSpPr txBox="1"/>
          <p:nvPr/>
        </p:nvSpPr>
        <p:spPr>
          <a:xfrm>
            <a:off x="820615" y="515815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>
                <a:solidFill>
                  <a:schemeClr val="bg1"/>
                </a:solidFill>
              </a:rPr>
              <a:t>MAIN RULE # 4</a:t>
            </a:r>
          </a:p>
        </p:txBody>
      </p:sp>
    </p:spTree>
    <p:extLst>
      <p:ext uri="{BB962C8B-B14F-4D97-AF65-F5344CB8AC3E}">
        <p14:creationId xmlns:p14="http://schemas.microsoft.com/office/powerpoint/2010/main" val="394125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676CC-4BFE-1F42-B251-27B4D9A48D24}"/>
              </a:ext>
            </a:extLst>
          </p:cNvPr>
          <p:cNvSpPr txBox="1"/>
          <p:nvPr/>
        </p:nvSpPr>
        <p:spPr>
          <a:xfrm>
            <a:off x="820615" y="51581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MAIN RULE #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8089A-D3FB-B241-B8BF-00DC1EDECDB1}"/>
              </a:ext>
            </a:extLst>
          </p:cNvPr>
          <p:cNvSpPr txBox="1"/>
          <p:nvPr/>
        </p:nvSpPr>
        <p:spPr>
          <a:xfrm>
            <a:off x="1398005" y="2497976"/>
            <a:ext cx="9395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b="1" dirty="0" err="1">
                <a:solidFill>
                  <a:schemeClr val="bg1"/>
                </a:solidFill>
              </a:rPr>
              <a:t>Take</a:t>
            </a:r>
            <a:r>
              <a:rPr lang="fr-CA" sz="11500" b="1" dirty="0">
                <a:solidFill>
                  <a:schemeClr val="bg1"/>
                </a:solidFill>
              </a:rPr>
              <a:t> the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1A919-7B18-2E4E-842D-CCBB83C5D34D}"/>
              </a:ext>
            </a:extLst>
          </p:cNvPr>
          <p:cNvSpPr txBox="1"/>
          <p:nvPr/>
        </p:nvSpPr>
        <p:spPr>
          <a:xfrm>
            <a:off x="4544933" y="4098414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dirty="0">
                <a:solidFill>
                  <a:schemeClr val="bg1"/>
                </a:solidFill>
              </a:rPr>
              <a:t>Be </a:t>
            </a:r>
            <a:r>
              <a:rPr lang="fr-CA" sz="2800" i="1" dirty="0" err="1">
                <a:solidFill>
                  <a:schemeClr val="bg1"/>
                </a:solidFill>
              </a:rPr>
              <a:t>nice</a:t>
            </a:r>
            <a:r>
              <a:rPr lang="fr-CA" sz="2800" i="1" dirty="0">
                <a:solidFill>
                  <a:schemeClr val="bg1"/>
                </a:solidFill>
              </a:rPr>
              <a:t> to </a:t>
            </a:r>
            <a:r>
              <a:rPr lang="fr-CA" sz="2800" i="1" dirty="0" err="1">
                <a:solidFill>
                  <a:schemeClr val="bg1"/>
                </a:solidFill>
              </a:rPr>
              <a:t>your</a:t>
            </a:r>
            <a:r>
              <a:rPr lang="fr-CA" sz="2800" i="1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7B502-70DE-9043-9288-9E784DB5F99C}"/>
              </a:ext>
            </a:extLst>
          </p:cNvPr>
          <p:cNvSpPr txBox="1"/>
          <p:nvPr/>
        </p:nvSpPr>
        <p:spPr>
          <a:xfrm>
            <a:off x="3928738" y="5085707"/>
            <a:ext cx="443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>
                <a:solidFill>
                  <a:schemeClr val="bg1"/>
                </a:solidFill>
              </a:rPr>
              <a:t>Choose</a:t>
            </a:r>
            <a:r>
              <a:rPr lang="fr-CA" sz="2400" b="1" dirty="0">
                <a:solidFill>
                  <a:schemeClr val="bg1"/>
                </a:solidFill>
              </a:rPr>
              <a:t> a standard and </a:t>
            </a:r>
            <a:r>
              <a:rPr lang="fr-CA" sz="2400" b="1" dirty="0">
                <a:solidFill>
                  <a:srgbClr val="FFFF00"/>
                </a:solidFill>
              </a:rPr>
              <a:t>stick to </a:t>
            </a:r>
            <a:r>
              <a:rPr lang="fr-CA" sz="2400" b="1" dirty="0" err="1">
                <a:solidFill>
                  <a:srgbClr val="FFFF00"/>
                </a:solidFill>
              </a:rPr>
              <a:t>it</a:t>
            </a:r>
            <a:r>
              <a:rPr lang="fr-CA" sz="2400" b="1" dirty="0" err="1">
                <a:solidFill>
                  <a:schemeClr val="bg1"/>
                </a:solidFill>
              </a:rPr>
              <a:t>!</a:t>
            </a:r>
            <a:endParaRPr lang="fr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1029</Words>
  <Application>Microsoft Macintosh PowerPoint</Application>
  <PresentationFormat>Widescreen</PresentationFormat>
  <Paragraphs>133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De Vriendt</dc:creator>
  <cp:lastModifiedBy>Laurent De Vriendt</cp:lastModifiedBy>
  <cp:revision>47</cp:revision>
  <dcterms:created xsi:type="dcterms:W3CDTF">2020-01-14T15:16:31Z</dcterms:created>
  <dcterms:modified xsi:type="dcterms:W3CDTF">2020-01-15T18:00:00Z</dcterms:modified>
</cp:coreProperties>
</file>