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60" r:id="rId6"/>
    <p:sldId id="261" r:id="rId7"/>
    <p:sldId id="258" r:id="rId8"/>
    <p:sldId id="263" r:id="rId9"/>
    <p:sldId id="259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E45E8-8019-4C79-9801-B2B9C8CD5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8B66C2-A402-46D0-AA8B-FB5401E81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B3FFF1-2887-49F0-922C-8B0B197F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618B-0DFD-45E6-9D8D-23B557B35CCD}" type="datetimeFigureOut">
              <a:rPr lang="fr-CA" smtClean="0"/>
              <a:t>2020-02-12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C66D7-24E0-4B79-8CEF-708B3A0D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4FAB44-834D-458C-8071-883139CA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B47-6859-4FE8-BAB5-03BF231DB5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02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37D71-4441-42DC-BABB-C62A37B7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9EE834-922C-449A-B0BE-A4E1D2D1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C18C5F-2BD6-4861-A2DA-19174383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618B-0DFD-45E6-9D8D-23B557B35CCD}" type="datetimeFigureOut">
              <a:rPr lang="fr-CA" smtClean="0"/>
              <a:t>2020-02-12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E6A09-CAD4-4BFF-9397-ECF5BBA4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920F38-C66B-4D1B-9B75-A3D144A4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B47-6859-4FE8-BAB5-03BF231DB5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210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233EF0-7101-46BF-81A1-F2A307690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944B34-33EE-4223-A35C-83B8BC60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CD85BB-6FA5-4017-AA3E-AE0A4AC1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618B-0DFD-45E6-9D8D-23B557B35CCD}" type="datetimeFigureOut">
              <a:rPr lang="fr-CA" smtClean="0"/>
              <a:t>2020-02-12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8079AD-3A76-4E53-A37B-25965E72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4D773F-C92A-4B2B-BA7B-55B3C730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B47-6859-4FE8-BAB5-03BF231DB5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90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6EA63-DD5B-4483-B908-8A754E8E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4B421-E5E1-4359-AF06-B676320F7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B78DAF-ED89-4F9A-A468-CF3E5AA0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618B-0DFD-45E6-9D8D-23B557B35CCD}" type="datetimeFigureOut">
              <a:rPr lang="fr-CA" smtClean="0"/>
              <a:t>2020-02-12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024454-46B0-4190-A2AC-E4D986F2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5C566-F39A-49E3-862F-FA7DEF2C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B47-6859-4FE8-BAB5-03BF231DB5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812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02EE6-3C6B-4015-B7FD-E2D4384D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0F955D-7EAB-498B-9E6D-0596F171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C7151-45B7-4F74-908F-A9CC97EE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618B-0DFD-45E6-9D8D-23B557B35CCD}" type="datetimeFigureOut">
              <a:rPr lang="fr-CA" smtClean="0"/>
              <a:t>2020-02-12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62D3F8-7244-4B2C-9280-6279180F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128780-6FE5-4FBD-9BF4-DCD75FE2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B47-6859-4FE8-BAB5-03BF231DB5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343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3C6ED-7DFC-4EC7-A3A1-0150611E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E0F69D-14CD-4FA8-9C84-85297A196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1E284F-1F63-4F7A-8232-480D7A681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FE14A-0527-4ECE-84A4-B9D7588B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618B-0DFD-45E6-9D8D-23B557B35CCD}" type="datetimeFigureOut">
              <a:rPr lang="fr-CA" smtClean="0"/>
              <a:t>2020-02-12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196FA8-715D-4E6A-9B6C-F472D6B9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06E720-C273-46B3-B9DC-AE16EDC2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B47-6859-4FE8-BAB5-03BF231DB5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11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AD68E-234E-47BD-9D4C-AC930C3D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C66AEF-423D-457F-8652-4BF27A8F3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1A3B12-F2D7-47D2-81E6-9A44D7E24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E98B5B-DDA9-45BC-AC25-26035BDE3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AA53A9-AD09-4144-827A-8BA9C238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16598E-7AD4-47F0-9FDB-D2CC66AF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618B-0DFD-45E6-9D8D-23B557B35CCD}" type="datetimeFigureOut">
              <a:rPr lang="fr-CA" smtClean="0"/>
              <a:t>2020-02-12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CD6F96-190C-4A30-B0AF-A9F0DBB9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FA1AC1-4DBF-43BE-A24D-8723A86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B47-6859-4FE8-BAB5-03BF231DB5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724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8158-362B-4775-9687-F927BB09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2CCA9C-14F8-4CD1-AF68-29E8B5F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618B-0DFD-45E6-9D8D-23B557B35CCD}" type="datetimeFigureOut">
              <a:rPr lang="fr-CA" smtClean="0"/>
              <a:t>2020-02-12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86D449-B6D3-4DAC-8C88-B5862C4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13849-025D-47E2-8EBD-E7CCB69E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B47-6859-4FE8-BAB5-03BF231DB5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563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7B0C72-0908-4AAC-8C73-01889325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618B-0DFD-45E6-9D8D-23B557B35CCD}" type="datetimeFigureOut">
              <a:rPr lang="fr-CA" smtClean="0"/>
              <a:t>2020-02-12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CC304C-D06F-45EF-A886-E9A8D66F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1811D0-05FD-4F5D-A765-22E23D2A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B47-6859-4FE8-BAB5-03BF231DB5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172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8FB00-92AA-429B-BD92-0ACF44F2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51E44-FD19-44E6-8F2A-B06E7A3A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3BF59B-3758-4F2B-965B-41F91083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F9AC86-B6E7-4B43-996F-460BD4F5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618B-0DFD-45E6-9D8D-23B557B35CCD}" type="datetimeFigureOut">
              <a:rPr lang="fr-CA" smtClean="0"/>
              <a:t>2020-02-12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2798F3-6CA9-4A1E-A0D2-611ECC53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D8A226-6A42-48CA-AE64-4C82F896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B47-6859-4FE8-BAB5-03BF231DB5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665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9F9F7-87CF-44C1-B9C0-D7B938BF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023A93-E6A2-4429-A8ED-15ACCE9FD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4573B7-341E-4891-827D-810B8B063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D6C6CE-758E-41E8-B7C6-E6812550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618B-0DFD-45E6-9D8D-23B557B35CCD}" type="datetimeFigureOut">
              <a:rPr lang="fr-CA" smtClean="0"/>
              <a:t>2020-02-12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48DF6C-A723-4BEF-85EF-82783350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D7FA02-B29A-4B62-BCC2-F4195E0C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7B47-6859-4FE8-BAB5-03BF231DB5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72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765840-DA2B-4437-9756-B657F944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F9EE29-944B-4CA4-84D2-373A88D9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336061-5789-4098-8C98-6ECD377AC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C618B-0DFD-45E6-9D8D-23B557B35CCD}" type="datetimeFigureOut">
              <a:rPr lang="fr-CA" smtClean="0"/>
              <a:t>2020-02-12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DC22B9-F572-43E6-A57C-9EE6BD332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12ABC2-0890-4BD7-A988-495A289AC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47B47-6859-4FE8-BAB5-03BF231DB5D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656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0E54A45-5D92-4AA4-A49A-7613FB0C8486}"/>
              </a:ext>
            </a:extLst>
          </p:cNvPr>
          <p:cNvSpPr txBox="1"/>
          <p:nvPr/>
        </p:nvSpPr>
        <p:spPr>
          <a:xfrm>
            <a:off x="3879272" y="374073"/>
            <a:ext cx="4433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800" b="1" dirty="0">
                <a:solidFill>
                  <a:srgbClr val="FFC000"/>
                </a:solidFill>
              </a:rPr>
              <a:t>GEEK-LUNCH </a:t>
            </a:r>
          </a:p>
          <a:p>
            <a:pPr algn="ctr"/>
            <a:r>
              <a:rPr lang="fr-CA" sz="3200" dirty="0">
                <a:solidFill>
                  <a:schemeClr val="bg1"/>
                </a:solidFill>
              </a:rPr>
              <a:t>2020-02-12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1F93E4-40A9-4B8B-9015-DD8566D54F1B}"/>
              </a:ext>
            </a:extLst>
          </p:cNvPr>
          <p:cNvSpPr txBox="1"/>
          <p:nvPr/>
        </p:nvSpPr>
        <p:spPr>
          <a:xfrm>
            <a:off x="1787237" y="2551837"/>
            <a:ext cx="9102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 few reasons why you should take 2 minutes (or 2 hours) to think about how your samples will be identified, labeled and stored</a:t>
            </a:r>
            <a:endParaRPr lang="fr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8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5990862-D450-4ABD-A252-21CBE68B976F}"/>
              </a:ext>
            </a:extLst>
          </p:cNvPr>
          <p:cNvSpPr txBox="1"/>
          <p:nvPr/>
        </p:nvSpPr>
        <p:spPr>
          <a:xfrm>
            <a:off x="2078182" y="2521527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	QUESTIONS ?</a:t>
            </a:r>
          </a:p>
        </p:txBody>
      </p:sp>
    </p:spTree>
    <p:extLst>
      <p:ext uri="{BB962C8B-B14F-4D97-AF65-F5344CB8AC3E}">
        <p14:creationId xmlns:p14="http://schemas.microsoft.com/office/powerpoint/2010/main" val="202376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5990862-D450-4ABD-A252-21CBE68B976F}"/>
              </a:ext>
            </a:extLst>
          </p:cNvPr>
          <p:cNvSpPr txBox="1"/>
          <p:nvPr/>
        </p:nvSpPr>
        <p:spPr>
          <a:xfrm>
            <a:off x="1731816" y="290945"/>
            <a:ext cx="8769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 SAMPLES LABELING/IDENTIFICATION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E724F3-49E1-4B8E-B6EC-261C02A0D031}"/>
              </a:ext>
            </a:extLst>
          </p:cNvPr>
          <p:cNvSpPr txBox="1"/>
          <p:nvPr/>
        </p:nvSpPr>
        <p:spPr>
          <a:xfrm>
            <a:off x="1911927" y="1912952"/>
            <a:ext cx="465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SAMPLE 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5299C-4320-4CCD-A246-2A1E16370293}"/>
              </a:ext>
            </a:extLst>
          </p:cNvPr>
          <p:cNvSpPr/>
          <p:nvPr/>
        </p:nvSpPr>
        <p:spPr>
          <a:xfrm>
            <a:off x="401781" y="3811010"/>
            <a:ext cx="4281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Most “mean” something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AAACD1-8B11-46B0-A299-3913E276BBF3}"/>
              </a:ext>
            </a:extLst>
          </p:cNvPr>
          <p:cNvSpPr txBox="1"/>
          <p:nvPr/>
        </p:nvSpPr>
        <p:spPr>
          <a:xfrm>
            <a:off x="401781" y="1080575"/>
            <a:ext cx="906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C000"/>
                </a:solidFill>
              </a:rPr>
              <a:t>Poorly identified samples will sooner or later become unusable.</a:t>
            </a:r>
            <a:endParaRPr lang="fr-CA" sz="2400" i="1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A1470-286C-4C74-AD76-A9309D75F580}"/>
              </a:ext>
            </a:extLst>
          </p:cNvPr>
          <p:cNvSpPr/>
          <p:nvPr/>
        </p:nvSpPr>
        <p:spPr>
          <a:xfrm>
            <a:off x="401781" y="2584982"/>
            <a:ext cx="41286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Usually a code which quickly refers to the sample and allow its distinction from other samples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FA2F98-056D-42B8-BF96-D4807BDBDA2E}"/>
              </a:ext>
            </a:extLst>
          </p:cNvPr>
          <p:cNvSpPr txBox="1"/>
          <p:nvPr/>
        </p:nvSpPr>
        <p:spPr>
          <a:xfrm>
            <a:off x="7952509" y="1912951"/>
            <a:ext cx="465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LABELING INFORMATION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7FCC04-E4D3-428D-B230-9BD8C3BA6C54}"/>
              </a:ext>
            </a:extLst>
          </p:cNvPr>
          <p:cNvSpPr txBox="1"/>
          <p:nvPr/>
        </p:nvSpPr>
        <p:spPr>
          <a:xfrm>
            <a:off x="5624945" y="1912951"/>
            <a:ext cx="465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bg1"/>
                </a:solidFill>
              </a:rPr>
              <a:t>VS.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6C7B69-EB1E-4146-BEC4-6D1E8DC1A2CD}"/>
              </a:ext>
            </a:extLst>
          </p:cNvPr>
          <p:cNvSpPr/>
          <p:nvPr/>
        </p:nvSpPr>
        <p:spPr>
          <a:xfrm>
            <a:off x="401780" y="4647855"/>
            <a:ext cx="4281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Avoid long or complicated ID. It worth's spending a few hours thinking about it.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CA61C7-58B8-4C78-87CD-1A15F947D6E6}"/>
              </a:ext>
            </a:extLst>
          </p:cNvPr>
          <p:cNvSpPr/>
          <p:nvPr/>
        </p:nvSpPr>
        <p:spPr>
          <a:xfrm>
            <a:off x="7398327" y="2629904"/>
            <a:ext cx="41286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Additional information which should appear with the sample NOT ON ONLY ON DATA SHEET 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24DF78-09A1-4FE4-B7AA-8141471F2D92}"/>
              </a:ext>
            </a:extLst>
          </p:cNvPr>
          <p:cNvSpPr/>
          <p:nvPr/>
        </p:nvSpPr>
        <p:spPr>
          <a:xfrm>
            <a:off x="7391282" y="3871430"/>
            <a:ext cx="41286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Important information about the sample but that cannot be derived directly based on sample 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4B39BC-75D0-41DA-9328-BE2944E5A4AD}"/>
              </a:ext>
            </a:extLst>
          </p:cNvPr>
          <p:cNvSpPr/>
          <p:nvPr/>
        </p:nvSpPr>
        <p:spPr>
          <a:xfrm>
            <a:off x="8139545" y="5026035"/>
            <a:ext cx="42810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EX. - treatment, species, lab ….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- date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- GPS </a:t>
            </a:r>
            <a:r>
              <a:rPr lang="en-US" sz="2000" dirty="0" err="1">
                <a:solidFill>
                  <a:schemeClr val="bg1"/>
                </a:solidFill>
              </a:rPr>
              <a:t>locs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  - original vs. subsamples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- </a:t>
            </a: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…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7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5990862-D450-4ABD-A252-21CBE68B976F}"/>
              </a:ext>
            </a:extLst>
          </p:cNvPr>
          <p:cNvSpPr txBox="1"/>
          <p:nvPr/>
        </p:nvSpPr>
        <p:spPr>
          <a:xfrm>
            <a:off x="1731816" y="290945"/>
            <a:ext cx="8769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 SAMPLES LABELING/IDENTIFICATION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E724F3-49E1-4B8E-B6EC-261C02A0D031}"/>
              </a:ext>
            </a:extLst>
          </p:cNvPr>
          <p:cNvSpPr txBox="1"/>
          <p:nvPr/>
        </p:nvSpPr>
        <p:spPr>
          <a:xfrm>
            <a:off x="401782" y="1729685"/>
            <a:ext cx="4655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err="1">
                <a:solidFill>
                  <a:schemeClr val="bg1"/>
                </a:solidFill>
              </a:rPr>
              <a:t>Think</a:t>
            </a:r>
            <a:r>
              <a:rPr lang="fr-CA" sz="2000" dirty="0">
                <a:solidFill>
                  <a:schemeClr val="bg1"/>
                </a:solidFill>
              </a:rPr>
              <a:t> about </a:t>
            </a:r>
            <a:r>
              <a:rPr lang="fr-CA" sz="2000" dirty="0" err="1">
                <a:solidFill>
                  <a:schemeClr val="bg1"/>
                </a:solidFill>
              </a:rPr>
              <a:t>your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labeling</a:t>
            </a:r>
            <a:r>
              <a:rPr lang="fr-CA" sz="2000" dirty="0">
                <a:solidFill>
                  <a:schemeClr val="bg1"/>
                </a:solidFill>
              </a:rPr>
              <a:t> system </a:t>
            </a:r>
            <a:r>
              <a:rPr lang="fr-CA" sz="2000" dirty="0" err="1">
                <a:solidFill>
                  <a:schemeClr val="bg1"/>
                </a:solidFill>
              </a:rPr>
              <a:t>before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going</a:t>
            </a:r>
            <a:r>
              <a:rPr lang="fr-CA" sz="2000" dirty="0">
                <a:solidFill>
                  <a:schemeClr val="bg1"/>
                </a:solidFill>
              </a:rPr>
              <a:t> to the </a:t>
            </a:r>
            <a:r>
              <a:rPr lang="fr-CA" sz="2000" dirty="0" err="1">
                <a:solidFill>
                  <a:schemeClr val="bg1"/>
                </a:solidFill>
              </a:rPr>
              <a:t>field</a:t>
            </a:r>
            <a:r>
              <a:rPr lang="fr-CA" sz="2000" dirty="0">
                <a:solidFill>
                  <a:schemeClr val="bg1"/>
                </a:solidFill>
              </a:rPr>
              <a:t>, </a:t>
            </a:r>
            <a:r>
              <a:rPr lang="fr-CA" sz="2000" dirty="0" err="1">
                <a:solidFill>
                  <a:schemeClr val="bg1"/>
                </a:solidFill>
              </a:rPr>
              <a:t>it’s</a:t>
            </a:r>
            <a:r>
              <a:rPr lang="fr-CA" sz="2000" dirty="0">
                <a:solidFill>
                  <a:schemeClr val="bg1"/>
                </a:solidFill>
              </a:rPr>
              <a:t> not </a:t>
            </a:r>
            <a:r>
              <a:rPr lang="fr-CA" sz="2000" dirty="0" err="1">
                <a:solidFill>
                  <a:schemeClr val="bg1"/>
                </a:solidFill>
              </a:rPr>
              <a:t>something</a:t>
            </a:r>
            <a:r>
              <a:rPr lang="fr-CA" sz="2000" dirty="0">
                <a:solidFill>
                  <a:schemeClr val="bg1"/>
                </a:solidFill>
              </a:rPr>
              <a:t> to plan </a:t>
            </a:r>
            <a:r>
              <a:rPr lang="fr-CA" sz="2000" dirty="0" err="1">
                <a:solidFill>
                  <a:schemeClr val="bg1"/>
                </a:solidFill>
              </a:rPr>
              <a:t>while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starting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collecting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samples</a:t>
            </a:r>
            <a:r>
              <a:rPr lang="fr-CA" sz="2000" dirty="0">
                <a:solidFill>
                  <a:schemeClr val="bg1"/>
                </a:solidFill>
              </a:rPr>
              <a:t>. </a:t>
            </a:r>
            <a:r>
              <a:rPr lang="fr-CA" sz="2000" dirty="0" err="1">
                <a:solidFill>
                  <a:schemeClr val="bg1"/>
                </a:solidFill>
              </a:rPr>
              <a:t>Choose</a:t>
            </a:r>
            <a:r>
              <a:rPr lang="fr-CA" sz="2000" dirty="0">
                <a:solidFill>
                  <a:schemeClr val="bg1"/>
                </a:solidFill>
              </a:rPr>
              <a:t> one and stick to </a:t>
            </a:r>
            <a:r>
              <a:rPr lang="fr-CA" sz="2000" dirty="0" err="1">
                <a:solidFill>
                  <a:schemeClr val="bg1"/>
                </a:solidFill>
              </a:rPr>
              <a:t>it</a:t>
            </a:r>
            <a:r>
              <a:rPr lang="fr-CA" sz="2000" dirty="0">
                <a:solidFill>
                  <a:schemeClr val="bg1"/>
                </a:solidFill>
              </a:rPr>
              <a:t> !</a:t>
            </a:r>
          </a:p>
          <a:p>
            <a:endParaRPr lang="fr-CA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5299C-4320-4CCD-A246-2A1E16370293}"/>
              </a:ext>
            </a:extLst>
          </p:cNvPr>
          <p:cNvSpPr/>
          <p:nvPr/>
        </p:nvSpPr>
        <p:spPr>
          <a:xfrm>
            <a:off x="249381" y="5842337"/>
            <a:ext cx="4281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Less is better...except when it come to add info on your samples.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AAACD1-8B11-46B0-A299-3913E276BBF3}"/>
              </a:ext>
            </a:extLst>
          </p:cNvPr>
          <p:cNvSpPr txBox="1"/>
          <p:nvPr/>
        </p:nvSpPr>
        <p:spPr>
          <a:xfrm>
            <a:off x="401781" y="1080575"/>
            <a:ext cx="906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C000"/>
                </a:solidFill>
              </a:rPr>
              <a:t>Poorly identified samples will sooner or later become unusable.</a:t>
            </a:r>
            <a:endParaRPr lang="fr-CA" sz="2400" i="1" dirty="0">
              <a:solidFill>
                <a:srgbClr val="FFC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A1470-286C-4C74-AD76-A9309D75F580}"/>
              </a:ext>
            </a:extLst>
          </p:cNvPr>
          <p:cNvSpPr/>
          <p:nvPr/>
        </p:nvSpPr>
        <p:spPr>
          <a:xfrm>
            <a:off x="318654" y="4170702"/>
            <a:ext cx="41286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Identify your samples while collecting it, don’t wait to be back at the lab to complete identification.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C9CC1B3-B8FE-4F83-A9AE-4B6C8D866887}"/>
              </a:ext>
            </a:extLst>
          </p:cNvPr>
          <p:cNvGrpSpPr/>
          <p:nvPr/>
        </p:nvGrpSpPr>
        <p:grpSpPr>
          <a:xfrm>
            <a:off x="4749993" y="1450707"/>
            <a:ext cx="3881390" cy="5439989"/>
            <a:chOff x="4749993" y="1450707"/>
            <a:chExt cx="3881390" cy="5439989"/>
          </a:xfrm>
        </p:grpSpPr>
        <p:pic>
          <p:nvPicPr>
            <p:cNvPr id="1028" name="Picture 4" descr="Résultat de recherche d'images pour &quot;blood tube&quot;">
              <a:extLst>
                <a:ext uri="{FF2B5EF4-FFF2-40B4-BE49-F238E27FC236}">
                  <a16:creationId xmlns:a16="http://schemas.microsoft.com/office/drawing/2014/main" id="{E6778326-CCAD-481D-B506-AC58640933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74"/>
            <a:stretch/>
          </p:blipFill>
          <p:spPr bwMode="auto">
            <a:xfrm>
              <a:off x="4749993" y="1450707"/>
              <a:ext cx="3881390" cy="5439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4C9A90C-4A37-4CE1-8252-55A6F6A72EC1}"/>
                </a:ext>
              </a:extLst>
            </p:cNvPr>
            <p:cNvSpPr txBox="1"/>
            <p:nvPr/>
          </p:nvSpPr>
          <p:spPr>
            <a:xfrm>
              <a:off x="5775759" y="2699181"/>
              <a:ext cx="2160252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CA" sz="1600" dirty="0"/>
                <a:t>ID:267101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A08F29-5FF2-4566-A4DB-A36C9FFA74E8}"/>
              </a:ext>
            </a:extLst>
          </p:cNvPr>
          <p:cNvGrpSpPr/>
          <p:nvPr/>
        </p:nvGrpSpPr>
        <p:grpSpPr>
          <a:xfrm>
            <a:off x="7741517" y="1450706"/>
            <a:ext cx="3881390" cy="5439989"/>
            <a:chOff x="7741517" y="1450706"/>
            <a:chExt cx="3881390" cy="5439989"/>
          </a:xfrm>
        </p:grpSpPr>
        <p:pic>
          <p:nvPicPr>
            <p:cNvPr id="11" name="Picture 4" descr="Résultat de recherche d'images pour &quot;blood tube&quot;">
              <a:extLst>
                <a:ext uri="{FF2B5EF4-FFF2-40B4-BE49-F238E27FC236}">
                  <a16:creationId xmlns:a16="http://schemas.microsoft.com/office/drawing/2014/main" id="{1B14497D-DB03-4EFD-997A-AB70710983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74"/>
            <a:stretch/>
          </p:blipFill>
          <p:spPr bwMode="auto">
            <a:xfrm>
              <a:off x="7741517" y="1450706"/>
              <a:ext cx="3881390" cy="5439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067164E-33D5-432D-BD3E-78EFBC1353DD}"/>
                </a:ext>
              </a:extLst>
            </p:cNvPr>
            <p:cNvSpPr txBox="1"/>
            <p:nvPr/>
          </p:nvSpPr>
          <p:spPr>
            <a:xfrm>
              <a:off x="8518430" y="2699181"/>
              <a:ext cx="299152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CA" sz="1600" dirty="0"/>
                <a:t>ID:267101</a:t>
              </a:r>
            </a:p>
            <a:p>
              <a:r>
                <a:rPr lang="fr-CA" sz="1600" dirty="0"/>
                <a:t>Blood/</a:t>
              </a:r>
              <a:r>
                <a:rPr lang="fr-CA" sz="1600" dirty="0" err="1"/>
                <a:t>n.extracted</a:t>
              </a:r>
              <a:endParaRPr lang="fr-CA" sz="1600" dirty="0"/>
            </a:p>
            <a:p>
              <a:r>
                <a:rPr lang="fr-CA" sz="1600" dirty="0"/>
                <a:t>2020/02/12 -recapture</a:t>
              </a:r>
            </a:p>
            <a:p>
              <a:r>
                <a:rPr lang="fr-CA" sz="1600" dirty="0"/>
                <a:t>Black </a:t>
              </a:r>
              <a:r>
                <a:rPr lang="fr-CA" sz="1600" dirty="0" err="1"/>
                <a:t>bear</a:t>
              </a:r>
              <a:r>
                <a:rPr lang="fr-CA" sz="1600" dirty="0"/>
                <a:t> /male/</a:t>
              </a:r>
              <a:r>
                <a:rPr lang="fr-CA" sz="1600" dirty="0" err="1"/>
                <a:t>Northern</a:t>
              </a:r>
              <a:r>
                <a:rPr lang="fr-CA" sz="1600" dirty="0"/>
                <a:t> QC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F2C2F31-2970-4525-9558-AAD57CC3D795}"/>
              </a:ext>
            </a:extLst>
          </p:cNvPr>
          <p:cNvSpPr txBox="1"/>
          <p:nvPr/>
        </p:nvSpPr>
        <p:spPr>
          <a:xfrm>
            <a:off x="10946729" y="2699181"/>
            <a:ext cx="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Sb.#</a:t>
            </a:r>
          </a:p>
        </p:txBody>
      </p:sp>
    </p:spTree>
    <p:extLst>
      <p:ext uri="{BB962C8B-B14F-4D97-AF65-F5344CB8AC3E}">
        <p14:creationId xmlns:p14="http://schemas.microsoft.com/office/powerpoint/2010/main" val="18240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5990862-D450-4ABD-A252-21CBE68B976F}"/>
              </a:ext>
            </a:extLst>
          </p:cNvPr>
          <p:cNvSpPr txBox="1"/>
          <p:nvPr/>
        </p:nvSpPr>
        <p:spPr>
          <a:xfrm>
            <a:off x="2493818" y="2576944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EXAMPLES</a:t>
            </a:r>
          </a:p>
          <a:p>
            <a:pPr algn="ctr"/>
            <a:endParaRPr lang="fr-C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0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2E724F3-49E1-4B8E-B6EC-261C02A0D031}"/>
              </a:ext>
            </a:extLst>
          </p:cNvPr>
          <p:cNvSpPr txBox="1"/>
          <p:nvPr/>
        </p:nvSpPr>
        <p:spPr>
          <a:xfrm>
            <a:off x="540328" y="2226440"/>
            <a:ext cx="10820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err="1">
                <a:solidFill>
                  <a:schemeClr val="bg1"/>
                </a:solidFill>
              </a:rPr>
              <a:t>Include</a:t>
            </a:r>
            <a:r>
              <a:rPr lang="fr-CA" sz="2000" dirty="0">
                <a:solidFill>
                  <a:schemeClr val="bg1"/>
                </a:solidFill>
              </a:rPr>
              <a:t> as </a:t>
            </a:r>
            <a:r>
              <a:rPr lang="fr-CA" sz="2000" dirty="0" err="1">
                <a:solidFill>
                  <a:schemeClr val="bg1"/>
                </a:solidFill>
              </a:rPr>
              <a:t>much</a:t>
            </a:r>
            <a:r>
              <a:rPr lang="fr-CA" sz="2000" dirty="0">
                <a:solidFill>
                  <a:schemeClr val="bg1"/>
                </a:solidFill>
              </a:rPr>
              <a:t> information possible </a:t>
            </a:r>
            <a:r>
              <a:rPr lang="fr-CA" sz="2000" dirty="0" err="1">
                <a:solidFill>
                  <a:schemeClr val="bg1"/>
                </a:solidFill>
              </a:rPr>
              <a:t>directly</a:t>
            </a:r>
            <a:r>
              <a:rPr lang="fr-CA" sz="2000" dirty="0">
                <a:solidFill>
                  <a:schemeClr val="bg1"/>
                </a:solidFill>
              </a:rPr>
              <a:t> on the </a:t>
            </a:r>
            <a:r>
              <a:rPr lang="fr-CA" sz="2000" dirty="0" err="1">
                <a:solidFill>
                  <a:schemeClr val="bg1"/>
                </a:solidFill>
              </a:rPr>
              <a:t>sample</a:t>
            </a:r>
            <a:r>
              <a:rPr lang="fr-CA" sz="2000" dirty="0">
                <a:solidFill>
                  <a:schemeClr val="bg1"/>
                </a:solidFill>
              </a:rPr>
              <a:t>. Don’t </a:t>
            </a:r>
            <a:r>
              <a:rPr lang="fr-CA" sz="2000" dirty="0" err="1">
                <a:solidFill>
                  <a:schemeClr val="bg1"/>
                </a:solidFill>
              </a:rPr>
              <a:t>wait</a:t>
            </a:r>
            <a:r>
              <a:rPr lang="fr-CA" sz="2000" dirty="0">
                <a:solidFill>
                  <a:schemeClr val="bg1"/>
                </a:solidFill>
              </a:rPr>
              <a:t> for the moment </a:t>
            </a:r>
            <a:r>
              <a:rPr lang="fr-CA" sz="2000" dirty="0" err="1">
                <a:solidFill>
                  <a:schemeClr val="bg1"/>
                </a:solidFill>
              </a:rPr>
              <a:t>you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will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write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your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metadata</a:t>
            </a:r>
            <a:r>
              <a:rPr lang="fr-CA" sz="2000" dirty="0">
                <a:solidFill>
                  <a:schemeClr val="bg1"/>
                </a:solidFill>
              </a:rPr>
              <a:t> as </a:t>
            </a:r>
            <a:r>
              <a:rPr lang="fr-CA" sz="2000" dirty="0" err="1">
                <a:solidFill>
                  <a:schemeClr val="bg1"/>
                </a:solidFill>
              </a:rPr>
              <a:t>you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will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probably</a:t>
            </a:r>
            <a:r>
              <a:rPr lang="fr-CA" sz="2000" dirty="0">
                <a:solidFill>
                  <a:schemeClr val="bg1"/>
                </a:solidFill>
              </a:rPr>
              <a:t> have </a:t>
            </a:r>
            <a:r>
              <a:rPr lang="fr-CA" sz="2000" dirty="0" err="1">
                <a:solidFill>
                  <a:schemeClr val="bg1"/>
                </a:solidFill>
              </a:rPr>
              <a:t>forgotten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half</a:t>
            </a:r>
            <a:r>
              <a:rPr lang="fr-CA" sz="2000" dirty="0">
                <a:solidFill>
                  <a:schemeClr val="bg1"/>
                </a:solidFill>
              </a:rPr>
              <a:t> of the important </a:t>
            </a:r>
            <a:r>
              <a:rPr lang="fr-CA" sz="2000" dirty="0" err="1">
                <a:solidFill>
                  <a:schemeClr val="bg1"/>
                </a:solidFill>
              </a:rPr>
              <a:t>details</a:t>
            </a:r>
            <a:r>
              <a:rPr lang="fr-CA" sz="2000" dirty="0">
                <a:solidFill>
                  <a:schemeClr val="bg1"/>
                </a:solidFill>
              </a:rPr>
              <a:t> about </a:t>
            </a:r>
            <a:r>
              <a:rPr lang="fr-CA" sz="2000" dirty="0" err="1">
                <a:solidFill>
                  <a:schemeClr val="bg1"/>
                </a:solidFill>
              </a:rPr>
              <a:t>each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sample</a:t>
            </a:r>
            <a:r>
              <a:rPr lang="fr-CA" sz="2000" dirty="0">
                <a:solidFill>
                  <a:schemeClr val="bg1"/>
                </a:solidFill>
              </a:rPr>
              <a:t> by </a:t>
            </a:r>
            <a:r>
              <a:rPr lang="fr-CA" sz="2000" dirty="0" err="1">
                <a:solidFill>
                  <a:schemeClr val="bg1"/>
                </a:solidFill>
              </a:rPr>
              <a:t>then</a:t>
            </a:r>
            <a:r>
              <a:rPr lang="fr-CA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5299C-4320-4CCD-A246-2A1E16370293}"/>
              </a:ext>
            </a:extLst>
          </p:cNvPr>
          <p:cNvSpPr/>
          <p:nvPr/>
        </p:nvSpPr>
        <p:spPr>
          <a:xfrm>
            <a:off x="540328" y="3515498"/>
            <a:ext cx="11055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Don't rely only over data sheet to save the information. Write directly on sample bag. Make samples usable by themselves.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842504-F668-42E1-92FA-77F11A83C3A9}"/>
              </a:ext>
            </a:extLst>
          </p:cNvPr>
          <p:cNvSpPr/>
          <p:nvPr/>
        </p:nvSpPr>
        <p:spPr>
          <a:xfrm>
            <a:off x="581892" y="4444330"/>
            <a:ext cx="10598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Ask someone to “test or validate” your ID/labeling system before starting the sampling phase.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11863-9879-4BF7-84F4-8E100A59021E}"/>
              </a:ext>
            </a:extLst>
          </p:cNvPr>
          <p:cNvSpPr/>
          <p:nvPr/>
        </p:nvSpPr>
        <p:spPr>
          <a:xfrm>
            <a:off x="554183" y="1586561"/>
            <a:ext cx="106264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your labeling system as informative as possible, otherwise you'll regret it in the lab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8CEE6A-0136-4CD5-BE8E-3794FD663461}"/>
              </a:ext>
            </a:extLst>
          </p:cNvPr>
          <p:cNvSpPr txBox="1"/>
          <p:nvPr/>
        </p:nvSpPr>
        <p:spPr>
          <a:xfrm>
            <a:off x="540328" y="104139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>
                <a:solidFill>
                  <a:srgbClr val="FFC000"/>
                </a:solidFill>
              </a:rPr>
              <a:t>Some</a:t>
            </a:r>
            <a:r>
              <a:rPr lang="fr-CA" sz="2400" dirty="0">
                <a:solidFill>
                  <a:srgbClr val="FFC000"/>
                </a:solidFill>
              </a:rPr>
              <a:t> GOOD practices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B3B98-1D8C-46A9-8739-6D6B5C7D154A}"/>
              </a:ext>
            </a:extLst>
          </p:cNvPr>
          <p:cNvSpPr/>
          <p:nvPr/>
        </p:nvSpPr>
        <p:spPr>
          <a:xfrm>
            <a:off x="581892" y="5142453"/>
            <a:ext cx="11055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</a:rPr>
              <a:t>Do not </a:t>
            </a:r>
            <a:r>
              <a:rPr lang="fr-CA" sz="2000" dirty="0" err="1">
                <a:solidFill>
                  <a:schemeClr val="bg1"/>
                </a:solidFill>
              </a:rPr>
              <a:t>hesitate</a:t>
            </a:r>
            <a:r>
              <a:rPr lang="fr-CA" sz="2000" dirty="0">
                <a:solidFill>
                  <a:schemeClr val="bg1"/>
                </a:solidFill>
              </a:rPr>
              <a:t> to </a:t>
            </a:r>
            <a:r>
              <a:rPr lang="fr-CA" sz="2000" dirty="0" err="1">
                <a:solidFill>
                  <a:schemeClr val="bg1"/>
                </a:solidFill>
              </a:rPr>
              <a:t>insist</a:t>
            </a:r>
            <a:r>
              <a:rPr lang="fr-CA" sz="2000" dirty="0">
                <a:solidFill>
                  <a:schemeClr val="bg1"/>
                </a:solidFill>
              </a:rPr>
              <a:t> (</a:t>
            </a:r>
            <a:r>
              <a:rPr lang="fr-CA" sz="2000" dirty="0" err="1">
                <a:solidFill>
                  <a:schemeClr val="bg1"/>
                </a:solidFill>
              </a:rPr>
              <a:t>even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with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professionals</a:t>
            </a:r>
            <a:r>
              <a:rPr lang="fr-CA" sz="2000" dirty="0">
                <a:solidFill>
                  <a:schemeClr val="bg1"/>
                </a:solidFill>
              </a:rPr>
              <a:t>) on the importance of a good identification system.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9148F3-7CF5-44EB-9AF7-DB8E3515ECA0}"/>
              </a:ext>
            </a:extLst>
          </p:cNvPr>
          <p:cNvSpPr txBox="1"/>
          <p:nvPr/>
        </p:nvSpPr>
        <p:spPr>
          <a:xfrm>
            <a:off x="1731816" y="290945"/>
            <a:ext cx="8769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 SAMPLES LABELING/IDENTIFICATION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4BC129-3B18-4C18-AF6A-ADBAFB348962}"/>
              </a:ext>
            </a:extLst>
          </p:cNvPr>
          <p:cNvSpPr/>
          <p:nvPr/>
        </p:nvSpPr>
        <p:spPr>
          <a:xfrm>
            <a:off x="581891" y="5869383"/>
            <a:ext cx="10030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 err="1">
                <a:solidFill>
                  <a:srgbClr val="FFC000"/>
                </a:solidFill>
              </a:rPr>
              <a:t>Identify</a:t>
            </a:r>
            <a:r>
              <a:rPr lang="fr-CA" sz="2400" dirty="0">
                <a:solidFill>
                  <a:srgbClr val="FFC000"/>
                </a:solidFill>
              </a:rPr>
              <a:t> </a:t>
            </a:r>
            <a:r>
              <a:rPr lang="fr-CA" sz="2400" dirty="0" err="1">
                <a:solidFill>
                  <a:srgbClr val="FFC000"/>
                </a:solidFill>
              </a:rPr>
              <a:t>your</a:t>
            </a:r>
            <a:r>
              <a:rPr lang="fr-CA" sz="2400" dirty="0">
                <a:solidFill>
                  <a:srgbClr val="FFC000"/>
                </a:solidFill>
              </a:rPr>
              <a:t> </a:t>
            </a:r>
            <a:r>
              <a:rPr lang="fr-CA" sz="2400" dirty="0" err="1">
                <a:solidFill>
                  <a:srgbClr val="FFC000"/>
                </a:solidFill>
              </a:rPr>
              <a:t>sub-samples</a:t>
            </a:r>
            <a:r>
              <a:rPr lang="fr-CA" sz="2400" dirty="0">
                <a:solidFill>
                  <a:srgbClr val="FFC000"/>
                </a:solidFill>
              </a:rPr>
              <a:t> the </a:t>
            </a:r>
            <a:r>
              <a:rPr lang="fr-CA" sz="2400" dirty="0" err="1">
                <a:solidFill>
                  <a:srgbClr val="FFC000"/>
                </a:solidFill>
              </a:rPr>
              <a:t>same</a:t>
            </a:r>
            <a:r>
              <a:rPr lang="fr-CA" sz="2400" dirty="0">
                <a:solidFill>
                  <a:srgbClr val="FFC000"/>
                </a:solidFill>
              </a:rPr>
              <a:t> </a:t>
            </a:r>
            <a:r>
              <a:rPr lang="fr-CA" sz="2400" dirty="0" err="1">
                <a:solidFill>
                  <a:srgbClr val="FFC000"/>
                </a:solidFill>
              </a:rPr>
              <a:t>way</a:t>
            </a:r>
            <a:r>
              <a:rPr lang="fr-CA" sz="2400" dirty="0">
                <a:solidFill>
                  <a:srgbClr val="FFC000"/>
                </a:solidFill>
              </a:rPr>
              <a:t> </a:t>
            </a:r>
            <a:r>
              <a:rPr lang="fr-CA" sz="2400" dirty="0" err="1">
                <a:solidFill>
                  <a:srgbClr val="FFC000"/>
                </a:solidFill>
              </a:rPr>
              <a:t>you</a:t>
            </a:r>
            <a:r>
              <a:rPr lang="fr-CA" sz="2400" dirty="0">
                <a:solidFill>
                  <a:srgbClr val="FFC000"/>
                </a:solidFill>
              </a:rPr>
              <a:t> </a:t>
            </a:r>
            <a:r>
              <a:rPr lang="fr-CA" sz="2400" dirty="0" err="1">
                <a:solidFill>
                  <a:srgbClr val="FFC000"/>
                </a:solidFill>
              </a:rPr>
              <a:t>labeled</a:t>
            </a:r>
            <a:r>
              <a:rPr lang="fr-CA" sz="2400" dirty="0">
                <a:solidFill>
                  <a:srgbClr val="FFC000"/>
                </a:solidFill>
              </a:rPr>
              <a:t> the « original » </a:t>
            </a:r>
            <a:r>
              <a:rPr lang="fr-CA" sz="2400" dirty="0" err="1">
                <a:solidFill>
                  <a:srgbClr val="FFC000"/>
                </a:solidFill>
              </a:rPr>
              <a:t>samples</a:t>
            </a:r>
            <a:endParaRPr lang="fr-CA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6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2E724F3-49E1-4B8E-B6EC-261C02A0D031}"/>
              </a:ext>
            </a:extLst>
          </p:cNvPr>
          <p:cNvSpPr txBox="1"/>
          <p:nvPr/>
        </p:nvSpPr>
        <p:spPr>
          <a:xfrm>
            <a:off x="540328" y="3681179"/>
            <a:ext cx="10820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</a:rPr>
              <a:t>Don’t assume </a:t>
            </a:r>
            <a:r>
              <a:rPr lang="fr-CA" sz="2000" dirty="0" err="1">
                <a:solidFill>
                  <a:schemeClr val="bg1"/>
                </a:solidFill>
              </a:rPr>
              <a:t>that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because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you</a:t>
            </a:r>
            <a:r>
              <a:rPr lang="fr-CA" sz="2000" dirty="0">
                <a:solidFill>
                  <a:schemeClr val="bg1"/>
                </a:solidFill>
              </a:rPr>
              <a:t> know </a:t>
            </a:r>
            <a:r>
              <a:rPr lang="fr-CA" sz="2000" dirty="0" err="1">
                <a:solidFill>
                  <a:schemeClr val="bg1"/>
                </a:solidFill>
              </a:rPr>
              <a:t>what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is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your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sample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that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everybody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will</a:t>
            </a:r>
            <a:r>
              <a:rPr lang="fr-CA" sz="2000" dirty="0">
                <a:solidFill>
                  <a:schemeClr val="bg1"/>
                </a:solidFill>
              </a:rPr>
              <a:t> know </a:t>
            </a:r>
            <a:r>
              <a:rPr lang="fr-CA" sz="2000" dirty="0" err="1">
                <a:solidFill>
                  <a:schemeClr val="bg1"/>
                </a:solidFill>
              </a:rPr>
              <a:t>too</a:t>
            </a:r>
            <a:r>
              <a:rPr lang="fr-CA" sz="2000" dirty="0">
                <a:solidFill>
                  <a:schemeClr val="bg1"/>
                </a:solidFill>
              </a:rPr>
              <a:t>…how </a:t>
            </a:r>
            <a:r>
              <a:rPr lang="fr-CA" sz="2000" dirty="0" err="1">
                <a:solidFill>
                  <a:schemeClr val="bg1"/>
                </a:solidFill>
              </a:rPr>
              <a:t>many</a:t>
            </a:r>
            <a:r>
              <a:rPr lang="fr-CA" sz="2000" dirty="0">
                <a:solidFill>
                  <a:schemeClr val="bg1"/>
                </a:solidFill>
              </a:rPr>
              <a:t> people can </a:t>
            </a:r>
            <a:r>
              <a:rPr lang="fr-CA" sz="2000" dirty="0" err="1">
                <a:solidFill>
                  <a:schemeClr val="bg1"/>
                </a:solidFill>
              </a:rPr>
              <a:t>truly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differenciate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ungulates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feces</a:t>
            </a:r>
            <a:r>
              <a:rPr lang="fr-CA" sz="2000" dirty="0">
                <a:solidFill>
                  <a:schemeClr val="bg1"/>
                </a:solidFill>
              </a:rPr>
              <a:t> at </a:t>
            </a:r>
            <a:r>
              <a:rPr lang="fr-CA" sz="2000" dirty="0" err="1">
                <a:solidFill>
                  <a:schemeClr val="bg1"/>
                </a:solidFill>
              </a:rPr>
              <a:t>species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level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just</a:t>
            </a:r>
            <a:r>
              <a:rPr lang="fr-CA" sz="2000" dirty="0">
                <a:solidFill>
                  <a:schemeClr val="bg1"/>
                </a:solidFill>
              </a:rPr>
              <a:t> by </a:t>
            </a:r>
            <a:r>
              <a:rPr lang="fr-CA" sz="2000" dirty="0" err="1">
                <a:solidFill>
                  <a:schemeClr val="bg1"/>
                </a:solidFill>
              </a:rPr>
              <a:t>looking</a:t>
            </a:r>
            <a:r>
              <a:rPr lang="fr-CA" sz="2000" dirty="0">
                <a:solidFill>
                  <a:schemeClr val="bg1"/>
                </a:solidFill>
              </a:rPr>
              <a:t> at </a:t>
            </a:r>
            <a:r>
              <a:rPr lang="fr-CA" sz="2000" dirty="0" err="1">
                <a:solidFill>
                  <a:schemeClr val="bg1"/>
                </a:solidFill>
              </a:rPr>
              <a:t>it</a:t>
            </a:r>
            <a:r>
              <a:rPr lang="fr-CA" sz="2000" dirty="0">
                <a:solidFill>
                  <a:schemeClr val="bg1"/>
                </a:solidFill>
              </a:rPr>
              <a:t> ;)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5299C-4320-4CCD-A246-2A1E16370293}"/>
              </a:ext>
            </a:extLst>
          </p:cNvPr>
          <p:cNvSpPr/>
          <p:nvPr/>
        </p:nvSpPr>
        <p:spPr>
          <a:xfrm>
            <a:off x="540328" y="4693137"/>
            <a:ext cx="11055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Labeling by DATE alone means nothing…except date of the day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11863-9879-4BF7-84F4-8E100A59021E}"/>
              </a:ext>
            </a:extLst>
          </p:cNvPr>
          <p:cNvSpPr/>
          <p:nvPr/>
        </p:nvSpPr>
        <p:spPr>
          <a:xfrm>
            <a:off x="554183" y="2764200"/>
            <a:ext cx="11097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Avoid using NUMBERS or LETTERS (alphabetic order) that mean nothing to identify samples…what will you do once you reached “Z”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8CEE6A-0136-4CD5-BE8E-3794FD663461}"/>
              </a:ext>
            </a:extLst>
          </p:cNvPr>
          <p:cNvSpPr txBox="1"/>
          <p:nvPr/>
        </p:nvSpPr>
        <p:spPr>
          <a:xfrm>
            <a:off x="540328" y="988944"/>
            <a:ext cx="1141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>
                <a:solidFill>
                  <a:srgbClr val="FFC000"/>
                </a:solidFill>
              </a:rPr>
              <a:t>Some</a:t>
            </a:r>
            <a:r>
              <a:rPr lang="fr-CA" sz="2400" dirty="0">
                <a:solidFill>
                  <a:srgbClr val="FFC000"/>
                </a:solidFill>
              </a:rPr>
              <a:t> BAD practices….</a:t>
            </a:r>
            <a:r>
              <a:rPr lang="fr-CA" sz="2000" dirty="0" err="1">
                <a:solidFill>
                  <a:srgbClr val="FFC000"/>
                </a:solidFill>
              </a:rPr>
              <a:t>even</a:t>
            </a:r>
            <a:r>
              <a:rPr lang="fr-CA" sz="2000" dirty="0">
                <a:solidFill>
                  <a:srgbClr val="FFC000"/>
                </a:solidFill>
              </a:rPr>
              <a:t> if in </a:t>
            </a:r>
            <a:r>
              <a:rPr lang="fr-CA" sz="2000" dirty="0" err="1">
                <a:solidFill>
                  <a:srgbClr val="FFC000"/>
                </a:solidFill>
              </a:rPr>
              <a:t>your</a:t>
            </a:r>
            <a:r>
              <a:rPr lang="fr-CA" sz="2000" dirty="0">
                <a:solidFill>
                  <a:srgbClr val="FFC000"/>
                </a:solidFill>
              </a:rPr>
              <a:t> </a:t>
            </a:r>
            <a:r>
              <a:rPr lang="fr-CA" sz="2000" dirty="0" err="1">
                <a:solidFill>
                  <a:srgbClr val="FFC000"/>
                </a:solidFill>
              </a:rPr>
              <a:t>head</a:t>
            </a:r>
            <a:r>
              <a:rPr lang="fr-CA" sz="2000" dirty="0">
                <a:solidFill>
                  <a:srgbClr val="FFC000"/>
                </a:solidFill>
              </a:rPr>
              <a:t> </a:t>
            </a:r>
            <a:r>
              <a:rPr lang="fr-CA" sz="2000" dirty="0" err="1">
                <a:solidFill>
                  <a:srgbClr val="FFC000"/>
                </a:solidFill>
              </a:rPr>
              <a:t>you</a:t>
            </a:r>
            <a:r>
              <a:rPr lang="fr-CA" sz="2000" dirty="0">
                <a:solidFill>
                  <a:srgbClr val="FFC000"/>
                </a:solidFill>
              </a:rPr>
              <a:t> </a:t>
            </a:r>
            <a:r>
              <a:rPr lang="fr-CA" sz="2000" dirty="0" err="1">
                <a:solidFill>
                  <a:srgbClr val="FFC000"/>
                </a:solidFill>
              </a:rPr>
              <a:t>think</a:t>
            </a:r>
            <a:r>
              <a:rPr lang="fr-CA" sz="2000" dirty="0">
                <a:solidFill>
                  <a:srgbClr val="FFC000"/>
                </a:solidFill>
              </a:rPr>
              <a:t> </a:t>
            </a:r>
            <a:r>
              <a:rPr lang="fr-CA" sz="2000" dirty="0" err="1">
                <a:solidFill>
                  <a:srgbClr val="FFC000"/>
                </a:solidFill>
              </a:rPr>
              <a:t>you</a:t>
            </a:r>
            <a:r>
              <a:rPr lang="fr-CA" sz="2000" dirty="0">
                <a:solidFill>
                  <a:srgbClr val="FFC000"/>
                </a:solidFill>
              </a:rPr>
              <a:t> </a:t>
            </a:r>
            <a:r>
              <a:rPr lang="fr-CA" sz="2000" dirty="0" err="1">
                <a:solidFill>
                  <a:srgbClr val="FFC000"/>
                </a:solidFill>
              </a:rPr>
              <a:t>will</a:t>
            </a:r>
            <a:r>
              <a:rPr lang="fr-CA" sz="2000" dirty="0">
                <a:solidFill>
                  <a:srgbClr val="FFC000"/>
                </a:solidFill>
              </a:rPr>
              <a:t> </a:t>
            </a:r>
            <a:r>
              <a:rPr lang="fr-CA" sz="2000" dirty="0" err="1">
                <a:solidFill>
                  <a:srgbClr val="FFC000"/>
                </a:solidFill>
              </a:rPr>
              <a:t>be</a:t>
            </a:r>
            <a:r>
              <a:rPr lang="fr-CA" sz="2000" dirty="0">
                <a:solidFill>
                  <a:srgbClr val="FFC000"/>
                </a:solidFill>
              </a:rPr>
              <a:t> ok </a:t>
            </a:r>
            <a:r>
              <a:rPr lang="fr-CA" sz="2000" dirty="0" err="1">
                <a:solidFill>
                  <a:srgbClr val="FFC000"/>
                </a:solidFill>
              </a:rPr>
              <a:t>identifing</a:t>
            </a:r>
            <a:r>
              <a:rPr lang="fr-CA" sz="2000" dirty="0">
                <a:solidFill>
                  <a:srgbClr val="FFC000"/>
                </a:solidFill>
              </a:rPr>
              <a:t> </a:t>
            </a:r>
            <a:r>
              <a:rPr lang="fr-CA" sz="2000" dirty="0" err="1">
                <a:solidFill>
                  <a:srgbClr val="FFC000"/>
                </a:solidFill>
              </a:rPr>
              <a:t>your</a:t>
            </a:r>
            <a:r>
              <a:rPr lang="fr-CA" sz="2000" dirty="0">
                <a:solidFill>
                  <a:srgbClr val="FFC000"/>
                </a:solidFill>
              </a:rPr>
              <a:t> </a:t>
            </a:r>
            <a:r>
              <a:rPr lang="fr-CA" sz="2000" dirty="0" err="1">
                <a:solidFill>
                  <a:srgbClr val="FFC000"/>
                </a:solidFill>
              </a:rPr>
              <a:t>samples</a:t>
            </a:r>
            <a:r>
              <a:rPr lang="fr-CA" sz="2000" dirty="0">
                <a:solidFill>
                  <a:srgbClr val="FFC000"/>
                </a:solidFill>
              </a:rPr>
              <a:t> </a:t>
            </a:r>
            <a:r>
              <a:rPr lang="fr-CA" sz="2000" dirty="0" err="1">
                <a:solidFill>
                  <a:srgbClr val="FFC000"/>
                </a:solidFill>
              </a:rPr>
              <a:t>that</a:t>
            </a:r>
            <a:r>
              <a:rPr lang="fr-CA" sz="2000" dirty="0">
                <a:solidFill>
                  <a:srgbClr val="FFC000"/>
                </a:solidFill>
              </a:rPr>
              <a:t> </a:t>
            </a:r>
            <a:r>
              <a:rPr lang="fr-CA" sz="2000" dirty="0" err="1">
                <a:solidFill>
                  <a:srgbClr val="FFC000"/>
                </a:solidFill>
              </a:rPr>
              <a:t>way</a:t>
            </a:r>
            <a:r>
              <a:rPr lang="fr-CA" sz="2000" dirty="0">
                <a:solidFill>
                  <a:srgbClr val="FFC000"/>
                </a:solidFill>
              </a:rPr>
              <a:t> </a:t>
            </a:r>
            <a:r>
              <a:rPr lang="fr-CA" sz="2000" dirty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fr-CA" sz="2400" dirty="0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B3B98-1D8C-46A9-8739-6D6B5C7D154A}"/>
              </a:ext>
            </a:extLst>
          </p:cNvPr>
          <p:cNvSpPr/>
          <p:nvPr/>
        </p:nvSpPr>
        <p:spPr>
          <a:xfrm>
            <a:off x="540328" y="5441996"/>
            <a:ext cx="100306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err="1">
                <a:solidFill>
                  <a:schemeClr val="bg1"/>
                </a:solidFill>
              </a:rPr>
              <a:t>Other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bad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examples</a:t>
            </a:r>
            <a:r>
              <a:rPr lang="fr-CA" sz="2000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9148F3-7CF5-44EB-9AF7-DB8E3515ECA0}"/>
              </a:ext>
            </a:extLst>
          </p:cNvPr>
          <p:cNvSpPr txBox="1"/>
          <p:nvPr/>
        </p:nvSpPr>
        <p:spPr>
          <a:xfrm>
            <a:off x="1731816" y="290945"/>
            <a:ext cx="8769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 SAMPLES LABELING/IDENTIFICATION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1229B-F92A-4D46-AA2E-5BFF5C0CAF6A}"/>
              </a:ext>
            </a:extLst>
          </p:cNvPr>
          <p:cNvSpPr/>
          <p:nvPr/>
        </p:nvSpPr>
        <p:spPr>
          <a:xfrm>
            <a:off x="554183" y="1901262"/>
            <a:ext cx="100306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 err="1">
                <a:solidFill>
                  <a:schemeClr val="bg1"/>
                </a:solidFill>
              </a:rPr>
              <a:t>Avoid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using</a:t>
            </a:r>
            <a:r>
              <a:rPr lang="fr-CA" sz="2000" dirty="0">
                <a:solidFill>
                  <a:schemeClr val="bg1"/>
                </a:solidFill>
              </a:rPr>
              <a:t> ID </a:t>
            </a:r>
            <a:r>
              <a:rPr lang="fr-CA" sz="2000" dirty="0" err="1">
                <a:solidFill>
                  <a:schemeClr val="bg1"/>
                </a:solidFill>
              </a:rPr>
              <a:t>that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might</a:t>
            </a:r>
            <a:r>
              <a:rPr lang="fr-CA" sz="2000" dirty="0">
                <a:solidFill>
                  <a:schemeClr val="bg1"/>
                </a:solidFill>
              </a:rPr>
              <a:t> change in time (ex. </a:t>
            </a:r>
            <a:r>
              <a:rPr lang="fr-CA" sz="2000" dirty="0" err="1">
                <a:solidFill>
                  <a:schemeClr val="bg1"/>
                </a:solidFill>
              </a:rPr>
              <a:t>collar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number</a:t>
            </a:r>
            <a:r>
              <a:rPr lang="fr-CA" sz="2000" dirty="0">
                <a:solidFill>
                  <a:schemeClr val="bg1"/>
                </a:solidFill>
              </a:rPr>
              <a:t>) to </a:t>
            </a:r>
            <a:r>
              <a:rPr lang="fr-CA" sz="2000" dirty="0" err="1">
                <a:solidFill>
                  <a:schemeClr val="bg1"/>
                </a:solidFill>
              </a:rPr>
              <a:t>refer</a:t>
            </a:r>
            <a:r>
              <a:rPr lang="fr-CA" sz="2000" dirty="0">
                <a:solidFill>
                  <a:schemeClr val="bg1"/>
                </a:solidFill>
              </a:rPr>
              <a:t> to </a:t>
            </a:r>
            <a:r>
              <a:rPr lang="fr-CA" sz="2000" dirty="0" err="1">
                <a:solidFill>
                  <a:schemeClr val="bg1"/>
                </a:solidFill>
              </a:rPr>
              <a:t>individual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samples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571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5990862-D450-4ABD-A252-21CBE68B976F}"/>
              </a:ext>
            </a:extLst>
          </p:cNvPr>
          <p:cNvSpPr txBox="1"/>
          <p:nvPr/>
        </p:nvSpPr>
        <p:spPr>
          <a:xfrm>
            <a:off x="2590800" y="290945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SAMPLES CONSERVATION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DC04F8-24EE-4996-8450-2C2764C741C2}"/>
              </a:ext>
            </a:extLst>
          </p:cNvPr>
          <p:cNvSpPr txBox="1"/>
          <p:nvPr/>
        </p:nvSpPr>
        <p:spPr>
          <a:xfrm>
            <a:off x="401781" y="1080575"/>
            <a:ext cx="906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C000"/>
                </a:solidFill>
              </a:rPr>
              <a:t>Poorly stored samples will sooner or later become unusable.</a:t>
            </a:r>
            <a:endParaRPr lang="fr-CA" sz="2400" i="1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7694C-37C7-49CF-AC64-0209733281EB}"/>
              </a:ext>
            </a:extLst>
          </p:cNvPr>
          <p:cNvSpPr/>
          <p:nvPr/>
        </p:nvSpPr>
        <p:spPr>
          <a:xfrm>
            <a:off x="401781" y="1728978"/>
            <a:ext cx="100306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</a:rPr>
              <a:t>Variable </a:t>
            </a:r>
            <a:r>
              <a:rPr lang="fr-CA" sz="2000" dirty="0" err="1">
                <a:solidFill>
                  <a:schemeClr val="bg1"/>
                </a:solidFill>
              </a:rPr>
              <a:t>with</a:t>
            </a:r>
            <a:r>
              <a:rPr lang="fr-CA" sz="2000" dirty="0">
                <a:solidFill>
                  <a:schemeClr val="bg1"/>
                </a:solidFill>
              </a:rPr>
              <a:t> tissue types. </a:t>
            </a:r>
            <a:r>
              <a:rPr lang="fr-CA" sz="2000" dirty="0" err="1">
                <a:solidFill>
                  <a:schemeClr val="bg1"/>
                </a:solidFill>
              </a:rPr>
              <a:t>Still</a:t>
            </a:r>
            <a:r>
              <a:rPr lang="fr-CA" sz="2000" dirty="0">
                <a:solidFill>
                  <a:schemeClr val="bg1"/>
                </a:solidFill>
              </a:rPr>
              <a:t>, </a:t>
            </a:r>
            <a:r>
              <a:rPr lang="fr-CA" sz="2000" dirty="0" err="1">
                <a:solidFill>
                  <a:schemeClr val="bg1"/>
                </a:solidFill>
              </a:rPr>
              <a:t>here</a:t>
            </a:r>
            <a:r>
              <a:rPr lang="fr-CA" sz="2000" dirty="0">
                <a:solidFill>
                  <a:schemeClr val="bg1"/>
                </a:solidFill>
              </a:rPr>
              <a:t> a few aspects to </a:t>
            </a:r>
            <a:r>
              <a:rPr lang="fr-CA" sz="2000" dirty="0" err="1">
                <a:solidFill>
                  <a:schemeClr val="bg1"/>
                </a:solidFill>
              </a:rPr>
              <a:t>consider</a:t>
            </a:r>
            <a:r>
              <a:rPr lang="fr-CA" sz="2000" dirty="0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6CE74-FDD7-4980-A895-EAABC33C2397}"/>
              </a:ext>
            </a:extLst>
          </p:cNvPr>
          <p:cNvSpPr/>
          <p:nvPr/>
        </p:nvSpPr>
        <p:spPr>
          <a:xfrm>
            <a:off x="1080654" y="2129330"/>
            <a:ext cx="100306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>
                <a:solidFill>
                  <a:schemeClr val="bg1"/>
                </a:solidFill>
              </a:rPr>
              <a:t>1- Light</a:t>
            </a:r>
          </a:p>
          <a:p>
            <a:r>
              <a:rPr lang="fr-CA" sz="2000" dirty="0">
                <a:solidFill>
                  <a:schemeClr val="bg1"/>
                </a:solidFill>
              </a:rPr>
              <a:t>2- </a:t>
            </a:r>
            <a:r>
              <a:rPr lang="fr-CA" sz="2000" dirty="0" err="1">
                <a:solidFill>
                  <a:schemeClr val="bg1"/>
                </a:solidFill>
              </a:rPr>
              <a:t>Temperature</a:t>
            </a:r>
            <a:endParaRPr lang="fr-CA" sz="2000" dirty="0">
              <a:solidFill>
                <a:schemeClr val="bg1"/>
              </a:solidFill>
            </a:endParaRPr>
          </a:p>
          <a:p>
            <a:r>
              <a:rPr lang="fr-CA" sz="2000" dirty="0">
                <a:solidFill>
                  <a:schemeClr val="bg1"/>
                </a:solidFill>
              </a:rPr>
              <a:t>3- </a:t>
            </a:r>
            <a:r>
              <a:rPr lang="fr-CA" sz="2000" dirty="0" err="1">
                <a:solidFill>
                  <a:schemeClr val="bg1"/>
                </a:solidFill>
              </a:rPr>
              <a:t>Humidity</a:t>
            </a:r>
            <a:endParaRPr lang="fr-CA" sz="2000" dirty="0">
              <a:solidFill>
                <a:schemeClr val="bg1"/>
              </a:solidFill>
            </a:endParaRPr>
          </a:p>
          <a:p>
            <a:r>
              <a:rPr lang="fr-CA" sz="2000" dirty="0">
                <a:solidFill>
                  <a:schemeClr val="bg1"/>
                </a:solidFill>
              </a:rPr>
              <a:t>4- Type of containers </a:t>
            </a:r>
          </a:p>
          <a:p>
            <a:r>
              <a:rPr lang="fr-CA" sz="2000" dirty="0">
                <a:solidFill>
                  <a:srgbClr val="FFC000"/>
                </a:solidFill>
              </a:rPr>
              <a:t>5- Contamination </a:t>
            </a:r>
            <a:r>
              <a:rPr lang="fr-CA" sz="2000" i="1" dirty="0">
                <a:solidFill>
                  <a:schemeClr val="bg1"/>
                </a:solidFill>
              </a:rPr>
              <a:t>(ex. </a:t>
            </a:r>
            <a:r>
              <a:rPr lang="fr-CA" sz="2000" i="1" dirty="0" err="1">
                <a:solidFill>
                  <a:schemeClr val="bg1"/>
                </a:solidFill>
              </a:rPr>
              <a:t>Dried</a:t>
            </a:r>
            <a:r>
              <a:rPr lang="fr-CA" sz="2000" i="1" dirty="0">
                <a:solidFill>
                  <a:schemeClr val="bg1"/>
                </a:solidFill>
              </a:rPr>
              <a:t> plants </a:t>
            </a:r>
            <a:r>
              <a:rPr lang="fr-CA" sz="2000" i="1" dirty="0" err="1">
                <a:solidFill>
                  <a:schemeClr val="bg1"/>
                </a:solidFill>
              </a:rPr>
              <a:t>conserved</a:t>
            </a:r>
            <a:r>
              <a:rPr lang="fr-CA" sz="2000" i="1" dirty="0">
                <a:solidFill>
                  <a:schemeClr val="bg1"/>
                </a:solidFill>
              </a:rPr>
              <a:t> in </a:t>
            </a:r>
            <a:r>
              <a:rPr lang="fr-CA" sz="2000" i="1" dirty="0" err="1">
                <a:solidFill>
                  <a:schemeClr val="bg1"/>
                </a:solidFill>
              </a:rPr>
              <a:t>paper</a:t>
            </a:r>
            <a:r>
              <a:rPr lang="fr-CA" sz="2000" i="1" dirty="0">
                <a:solidFill>
                  <a:schemeClr val="bg1"/>
                </a:solidFill>
              </a:rPr>
              <a:t> </a:t>
            </a:r>
            <a:r>
              <a:rPr lang="fr-CA" sz="2000" i="1" dirty="0" err="1">
                <a:solidFill>
                  <a:schemeClr val="bg1"/>
                </a:solidFill>
              </a:rPr>
              <a:t>bags</a:t>
            </a:r>
            <a:r>
              <a:rPr lang="fr-CA" sz="2000" i="1" dirty="0">
                <a:solidFill>
                  <a:schemeClr val="bg1"/>
                </a:solidFill>
              </a:rPr>
              <a:t> over a long </a:t>
            </a:r>
            <a:r>
              <a:rPr lang="fr-CA" sz="2000" i="1" dirty="0" err="1">
                <a:solidFill>
                  <a:schemeClr val="bg1"/>
                </a:solidFill>
              </a:rPr>
              <a:t>period</a:t>
            </a:r>
            <a:r>
              <a:rPr lang="fr-CA" sz="2000" i="1" dirty="0">
                <a:solidFill>
                  <a:schemeClr val="bg1"/>
                </a:solidFill>
              </a:rPr>
              <a:t> of time </a:t>
            </a:r>
            <a:r>
              <a:rPr lang="fr-CA" sz="2000" i="1" dirty="0" err="1">
                <a:solidFill>
                  <a:schemeClr val="bg1"/>
                </a:solidFill>
              </a:rPr>
              <a:t>will</a:t>
            </a:r>
            <a:r>
              <a:rPr lang="fr-CA" sz="2000" i="1" dirty="0">
                <a:solidFill>
                  <a:schemeClr val="bg1"/>
                </a:solidFill>
              </a:rPr>
              <a:t> </a:t>
            </a:r>
            <a:r>
              <a:rPr lang="fr-CA" sz="2000" i="1" dirty="0" err="1">
                <a:solidFill>
                  <a:schemeClr val="bg1"/>
                </a:solidFill>
              </a:rPr>
              <a:t>eventually</a:t>
            </a:r>
            <a:r>
              <a:rPr lang="fr-CA" sz="2000" i="1" dirty="0">
                <a:solidFill>
                  <a:schemeClr val="bg1"/>
                </a:solidFill>
              </a:rPr>
              <a:t> </a:t>
            </a:r>
            <a:r>
              <a:rPr lang="fr-CA" sz="2000" i="1" dirty="0" err="1">
                <a:solidFill>
                  <a:schemeClr val="bg1"/>
                </a:solidFill>
              </a:rPr>
              <a:t>become</a:t>
            </a:r>
            <a:r>
              <a:rPr lang="fr-CA" sz="2000" i="1" dirty="0">
                <a:solidFill>
                  <a:schemeClr val="bg1"/>
                </a:solidFill>
              </a:rPr>
              <a:t> </a:t>
            </a:r>
            <a:r>
              <a:rPr lang="fr-CA" sz="2000" i="1" dirty="0" err="1">
                <a:solidFill>
                  <a:schemeClr val="bg1"/>
                </a:solidFill>
              </a:rPr>
              <a:t>enriched</a:t>
            </a:r>
            <a:r>
              <a:rPr lang="fr-CA" sz="2000" i="1" dirty="0">
                <a:solidFill>
                  <a:schemeClr val="bg1"/>
                </a:solidFill>
              </a:rPr>
              <a:t> in </a:t>
            </a:r>
            <a:r>
              <a:rPr lang="fr-CA" sz="2000" i="1" dirty="0" err="1">
                <a:solidFill>
                  <a:schemeClr val="bg1"/>
                </a:solidFill>
              </a:rPr>
              <a:t>carbon</a:t>
            </a:r>
            <a:r>
              <a:rPr lang="fr-CA" sz="2000" i="1" dirty="0">
                <a:solidFill>
                  <a:schemeClr val="bg1"/>
                </a:solidFill>
              </a:rPr>
              <a:t> </a:t>
            </a:r>
            <a:r>
              <a:rPr lang="fr-CA" sz="2000" i="1" dirty="0" err="1">
                <a:solidFill>
                  <a:schemeClr val="bg1"/>
                </a:solidFill>
              </a:rPr>
              <a:t>simply</a:t>
            </a:r>
            <a:r>
              <a:rPr lang="fr-CA" sz="2000" i="1" dirty="0">
                <a:solidFill>
                  <a:schemeClr val="bg1"/>
                </a:solidFill>
              </a:rPr>
              <a:t> </a:t>
            </a:r>
            <a:r>
              <a:rPr lang="fr-CA" sz="2000" i="1" dirty="0" err="1">
                <a:solidFill>
                  <a:schemeClr val="bg1"/>
                </a:solidFill>
              </a:rPr>
              <a:t>because</a:t>
            </a:r>
            <a:r>
              <a:rPr lang="fr-CA" sz="2000" i="1" dirty="0">
                <a:solidFill>
                  <a:schemeClr val="bg1"/>
                </a:solidFill>
              </a:rPr>
              <a:t> </a:t>
            </a:r>
            <a:r>
              <a:rPr lang="fr-CA" sz="2000" i="1" dirty="0" err="1">
                <a:solidFill>
                  <a:schemeClr val="bg1"/>
                </a:solidFill>
              </a:rPr>
              <a:t>bags</a:t>
            </a:r>
            <a:r>
              <a:rPr lang="fr-CA" sz="2000" i="1" dirty="0">
                <a:solidFill>
                  <a:schemeClr val="bg1"/>
                </a:solidFill>
              </a:rPr>
              <a:t> </a:t>
            </a:r>
            <a:r>
              <a:rPr lang="fr-CA" sz="2000" i="1" dirty="0" err="1">
                <a:solidFill>
                  <a:schemeClr val="bg1"/>
                </a:solidFill>
              </a:rPr>
              <a:t>contain</a:t>
            </a:r>
            <a:r>
              <a:rPr lang="fr-CA" sz="2000" i="1" dirty="0">
                <a:solidFill>
                  <a:schemeClr val="bg1"/>
                </a:solidFill>
              </a:rPr>
              <a:t> </a:t>
            </a:r>
            <a:r>
              <a:rPr lang="fr-CA" sz="2000" i="1" dirty="0" err="1">
                <a:solidFill>
                  <a:schemeClr val="bg1"/>
                </a:solidFill>
              </a:rPr>
              <a:t>carbon</a:t>
            </a:r>
            <a:r>
              <a:rPr lang="fr-CA" sz="2000" i="1" dirty="0">
                <a:solidFill>
                  <a:schemeClr val="bg1"/>
                </a:solidFill>
              </a:rPr>
              <a:t>)</a:t>
            </a:r>
          </a:p>
          <a:p>
            <a:endParaRPr lang="fr-CA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EA107-CD6E-47C8-93FC-B74912DCDC72}"/>
              </a:ext>
            </a:extLst>
          </p:cNvPr>
          <p:cNvSpPr/>
          <p:nvPr/>
        </p:nvSpPr>
        <p:spPr>
          <a:xfrm>
            <a:off x="401780" y="4258017"/>
            <a:ext cx="116378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</a:rPr>
              <a:t>Pre-</a:t>
            </a:r>
            <a:r>
              <a:rPr lang="fr-CA" sz="2000" dirty="0" err="1">
                <a:solidFill>
                  <a:schemeClr val="bg1"/>
                </a:solidFill>
              </a:rPr>
              <a:t>treatments</a:t>
            </a:r>
            <a:r>
              <a:rPr lang="fr-CA" sz="2000" dirty="0">
                <a:solidFill>
                  <a:schemeClr val="bg1"/>
                </a:solidFill>
              </a:rPr>
              <a:t>. No </a:t>
            </a:r>
            <a:r>
              <a:rPr lang="fr-CA" sz="2000" dirty="0" err="1">
                <a:solidFill>
                  <a:schemeClr val="bg1"/>
                </a:solidFill>
              </a:rPr>
              <a:t>method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is</a:t>
            </a:r>
            <a:r>
              <a:rPr lang="fr-CA" sz="2000" dirty="0">
                <a:solidFill>
                  <a:schemeClr val="bg1"/>
                </a:solidFill>
              </a:rPr>
              <a:t> free of </a:t>
            </a:r>
            <a:r>
              <a:rPr lang="fr-CA" sz="2000" dirty="0" err="1">
                <a:solidFill>
                  <a:schemeClr val="bg1"/>
                </a:solidFill>
              </a:rPr>
              <a:t>disavantage</a:t>
            </a:r>
            <a:r>
              <a:rPr lang="fr-CA" sz="2000" dirty="0">
                <a:solidFill>
                  <a:schemeClr val="bg1"/>
                </a:solidFill>
              </a:rPr>
              <a:t>, but </a:t>
            </a:r>
            <a:r>
              <a:rPr lang="fr-CA" sz="2000" dirty="0" err="1">
                <a:solidFill>
                  <a:schemeClr val="bg1"/>
                </a:solidFill>
              </a:rPr>
              <a:t>somes</a:t>
            </a:r>
            <a:r>
              <a:rPr lang="fr-CA" sz="2000" dirty="0">
                <a:solidFill>
                  <a:schemeClr val="bg1"/>
                </a:solidFill>
              </a:rPr>
              <a:t> are more </a:t>
            </a:r>
            <a:r>
              <a:rPr lang="fr-CA" sz="2000" dirty="0" err="1">
                <a:solidFill>
                  <a:schemeClr val="bg1"/>
                </a:solidFill>
              </a:rPr>
              <a:t>risky</a:t>
            </a:r>
            <a:r>
              <a:rPr lang="fr-CA" sz="2000" dirty="0">
                <a:solidFill>
                  <a:schemeClr val="bg1"/>
                </a:solidFill>
              </a:rPr>
              <a:t> for conservation over long </a:t>
            </a:r>
            <a:r>
              <a:rPr lang="fr-CA" sz="2000" dirty="0" err="1">
                <a:solidFill>
                  <a:schemeClr val="bg1"/>
                </a:solidFill>
              </a:rPr>
              <a:t>periods</a:t>
            </a:r>
            <a:r>
              <a:rPr lang="fr-CA" sz="2000" dirty="0">
                <a:solidFill>
                  <a:schemeClr val="bg1"/>
                </a:solidFill>
              </a:rPr>
              <a:t> of time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1AB42-C848-4784-8651-6A158D153BF9}"/>
              </a:ext>
            </a:extLst>
          </p:cNvPr>
          <p:cNvSpPr/>
          <p:nvPr/>
        </p:nvSpPr>
        <p:spPr>
          <a:xfrm>
            <a:off x="1080653" y="5046339"/>
            <a:ext cx="100306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>
                <a:solidFill>
                  <a:schemeClr val="bg1"/>
                </a:solidFill>
              </a:rPr>
              <a:t>1- as </a:t>
            </a:r>
            <a:r>
              <a:rPr lang="fr-CA" sz="2000" dirty="0" err="1">
                <a:solidFill>
                  <a:schemeClr val="bg1"/>
                </a:solidFill>
              </a:rPr>
              <a:t>received</a:t>
            </a:r>
            <a:r>
              <a:rPr lang="fr-CA" sz="2000" dirty="0">
                <a:solidFill>
                  <a:schemeClr val="bg1"/>
                </a:solidFill>
              </a:rPr>
              <a:t> (</a:t>
            </a:r>
            <a:r>
              <a:rPr lang="fr-CA" sz="2000" dirty="0" err="1">
                <a:solidFill>
                  <a:schemeClr val="bg1"/>
                </a:solidFill>
              </a:rPr>
              <a:t>maybe</a:t>
            </a:r>
            <a:r>
              <a:rPr lang="fr-CA" sz="2000" dirty="0">
                <a:solidFill>
                  <a:schemeClr val="bg1"/>
                </a:solidFill>
              </a:rPr>
              <a:t> a good </a:t>
            </a:r>
            <a:r>
              <a:rPr lang="fr-CA" sz="2000" dirty="0" err="1">
                <a:solidFill>
                  <a:schemeClr val="bg1"/>
                </a:solidFill>
              </a:rPr>
              <a:t>idea</a:t>
            </a:r>
            <a:r>
              <a:rPr lang="fr-CA" sz="2000" dirty="0">
                <a:solidFill>
                  <a:schemeClr val="bg1"/>
                </a:solidFill>
              </a:rPr>
              <a:t> to </a:t>
            </a:r>
            <a:r>
              <a:rPr lang="fr-CA" sz="2000" dirty="0" err="1">
                <a:solidFill>
                  <a:schemeClr val="bg1"/>
                </a:solidFill>
              </a:rPr>
              <a:t>subsample</a:t>
            </a:r>
            <a:r>
              <a:rPr lang="fr-CA" sz="2000" dirty="0">
                <a:solidFill>
                  <a:schemeClr val="bg1"/>
                </a:solidFill>
              </a:rPr>
              <a:t>)</a:t>
            </a:r>
          </a:p>
          <a:p>
            <a:r>
              <a:rPr lang="fr-CA" sz="2000" dirty="0">
                <a:solidFill>
                  <a:schemeClr val="bg1"/>
                </a:solidFill>
              </a:rPr>
              <a:t>2- solvant/</a:t>
            </a:r>
            <a:r>
              <a:rPr lang="fr-CA" sz="2000" dirty="0" err="1">
                <a:solidFill>
                  <a:schemeClr val="bg1"/>
                </a:solidFill>
              </a:rPr>
              <a:t>chemicals</a:t>
            </a:r>
            <a:endParaRPr lang="fr-CA" sz="2000" dirty="0">
              <a:solidFill>
                <a:schemeClr val="bg1"/>
              </a:solidFill>
            </a:endParaRPr>
          </a:p>
          <a:p>
            <a:r>
              <a:rPr lang="fr-CA" sz="2000" dirty="0">
                <a:solidFill>
                  <a:schemeClr val="bg1"/>
                </a:solidFill>
              </a:rPr>
              <a:t>3- </a:t>
            </a:r>
            <a:r>
              <a:rPr lang="fr-CA" sz="2000" dirty="0" err="1">
                <a:solidFill>
                  <a:schemeClr val="bg1"/>
                </a:solidFill>
              </a:rPr>
              <a:t>dried</a:t>
            </a:r>
            <a:endParaRPr lang="fr-CA" sz="2000" dirty="0">
              <a:solidFill>
                <a:schemeClr val="bg1"/>
              </a:solidFill>
            </a:endParaRPr>
          </a:p>
          <a:p>
            <a:r>
              <a:rPr lang="fr-CA" sz="2000" dirty="0">
                <a:solidFill>
                  <a:schemeClr val="bg1"/>
                </a:solidFill>
              </a:rPr>
              <a:t>4- freeze (best option for long </a:t>
            </a:r>
            <a:r>
              <a:rPr lang="fr-CA" sz="2000" dirty="0" err="1">
                <a:solidFill>
                  <a:schemeClr val="bg1"/>
                </a:solidFill>
              </a:rPr>
              <a:t>terms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is</a:t>
            </a:r>
            <a:r>
              <a:rPr lang="fr-CA" sz="2000" dirty="0">
                <a:solidFill>
                  <a:schemeClr val="bg1"/>
                </a:solidFill>
              </a:rPr>
              <a:t> -80</a:t>
            </a:r>
            <a:r>
              <a:rPr lang="fr-CA" sz="2000" baseline="30000" dirty="0">
                <a:solidFill>
                  <a:schemeClr val="bg1"/>
                </a:solidFill>
              </a:rPr>
              <a:t>o</a:t>
            </a:r>
            <a:r>
              <a:rPr lang="fr-CA" sz="2000" dirty="0">
                <a:solidFill>
                  <a:schemeClr val="bg1"/>
                </a:solidFill>
              </a:rPr>
              <a:t>C). </a:t>
            </a:r>
            <a:r>
              <a:rPr lang="fr-CA" sz="2000" dirty="0" err="1">
                <a:solidFill>
                  <a:schemeClr val="bg1"/>
                </a:solidFill>
              </a:rPr>
              <a:t>Avoid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melting</a:t>
            </a:r>
            <a:r>
              <a:rPr lang="fr-CA" sz="2000" dirty="0">
                <a:solidFill>
                  <a:schemeClr val="bg1"/>
                </a:solidFill>
              </a:rPr>
              <a:t>/</a:t>
            </a:r>
            <a:r>
              <a:rPr lang="fr-CA" sz="2000" dirty="0" err="1">
                <a:solidFill>
                  <a:schemeClr val="bg1"/>
                </a:solidFill>
              </a:rPr>
              <a:t>freezing</a:t>
            </a:r>
            <a:r>
              <a:rPr lang="fr-CA" sz="2000" dirty="0">
                <a:solidFill>
                  <a:schemeClr val="bg1"/>
                </a:solidFill>
              </a:rPr>
              <a:t> cycles</a:t>
            </a:r>
          </a:p>
          <a:p>
            <a:r>
              <a:rPr lang="fr-CA" sz="2000" dirty="0">
                <a:solidFill>
                  <a:schemeClr val="bg1"/>
                </a:solidFill>
              </a:rPr>
              <a:t>5- freeze-</a:t>
            </a:r>
            <a:r>
              <a:rPr lang="fr-CA" sz="2000" dirty="0" err="1">
                <a:solidFill>
                  <a:schemeClr val="bg1"/>
                </a:solidFill>
              </a:rPr>
              <a:t>dried</a:t>
            </a:r>
            <a:r>
              <a:rPr lang="fr-CA" sz="2000" dirty="0">
                <a:solidFill>
                  <a:schemeClr val="bg1"/>
                </a:solidFill>
              </a:rPr>
              <a:t> (</a:t>
            </a:r>
            <a:r>
              <a:rPr lang="fr-CA" sz="2000" dirty="0" err="1">
                <a:solidFill>
                  <a:schemeClr val="bg1"/>
                </a:solidFill>
              </a:rPr>
              <a:t>lyophilizaton</a:t>
            </a:r>
            <a:r>
              <a:rPr lang="fr-CA" sz="2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48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5990862-D450-4ABD-A252-21CBE68B976F}"/>
              </a:ext>
            </a:extLst>
          </p:cNvPr>
          <p:cNvSpPr txBox="1"/>
          <p:nvPr/>
        </p:nvSpPr>
        <p:spPr>
          <a:xfrm>
            <a:off x="2590800" y="413758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 err="1">
                <a:solidFill>
                  <a:srgbClr val="FFC000"/>
                </a:solidFill>
              </a:rPr>
              <a:t>Where</a:t>
            </a:r>
            <a:r>
              <a:rPr lang="fr-CA" sz="4000" dirty="0">
                <a:solidFill>
                  <a:srgbClr val="FFC000"/>
                </a:solidFill>
              </a:rPr>
              <a:t> to </a:t>
            </a:r>
            <a:r>
              <a:rPr lang="fr-CA" sz="4000" dirty="0" err="1">
                <a:solidFill>
                  <a:srgbClr val="FFC000"/>
                </a:solidFill>
              </a:rPr>
              <a:t>find</a:t>
            </a:r>
            <a:r>
              <a:rPr lang="fr-CA" sz="4000" dirty="0">
                <a:solidFill>
                  <a:srgbClr val="FFC000"/>
                </a:solidFill>
              </a:rPr>
              <a:t> the right information about </a:t>
            </a:r>
            <a:r>
              <a:rPr lang="fr-CA" sz="4000" dirty="0" err="1">
                <a:solidFill>
                  <a:srgbClr val="FFC000"/>
                </a:solidFill>
              </a:rPr>
              <a:t>samples</a:t>
            </a:r>
            <a:r>
              <a:rPr lang="fr-CA" sz="4000" dirty="0">
                <a:solidFill>
                  <a:srgbClr val="FFC000"/>
                </a:solidFill>
              </a:rPr>
              <a:t> conservation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54B9BC-E38C-4BF0-8591-0DB2E61C4FF8}"/>
              </a:ext>
            </a:extLst>
          </p:cNvPr>
          <p:cNvSpPr txBox="1"/>
          <p:nvPr/>
        </p:nvSpPr>
        <p:spPr>
          <a:xfrm>
            <a:off x="2590800" y="2937398"/>
            <a:ext cx="7010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>
                <a:solidFill>
                  <a:schemeClr val="bg1"/>
                </a:solidFill>
              </a:rPr>
              <a:t>Don’t </a:t>
            </a:r>
            <a:r>
              <a:rPr lang="fr-CA" sz="3200" dirty="0" err="1">
                <a:solidFill>
                  <a:schemeClr val="bg1"/>
                </a:solidFill>
              </a:rPr>
              <a:t>ask</a:t>
            </a:r>
            <a:r>
              <a:rPr lang="fr-CA" sz="3200" dirty="0">
                <a:solidFill>
                  <a:schemeClr val="bg1"/>
                </a:solidFill>
              </a:rPr>
              <a:t> </a:t>
            </a:r>
            <a:r>
              <a:rPr lang="fr-CA" sz="3200" dirty="0" err="1">
                <a:solidFill>
                  <a:schemeClr val="bg1"/>
                </a:solidFill>
              </a:rPr>
              <a:t>your</a:t>
            </a:r>
            <a:r>
              <a:rPr lang="fr-CA" sz="3200" dirty="0">
                <a:solidFill>
                  <a:schemeClr val="bg1"/>
                </a:solidFill>
              </a:rPr>
              <a:t> </a:t>
            </a:r>
            <a:r>
              <a:rPr lang="fr-CA" sz="3200" dirty="0" err="1">
                <a:solidFill>
                  <a:schemeClr val="bg1"/>
                </a:solidFill>
              </a:rPr>
              <a:t>director</a:t>
            </a:r>
            <a:r>
              <a:rPr lang="fr-CA" sz="3200" dirty="0">
                <a:solidFill>
                  <a:schemeClr val="bg1"/>
                </a:solidFill>
              </a:rPr>
              <a:t>, </a:t>
            </a:r>
            <a:r>
              <a:rPr lang="fr-CA" sz="3200" dirty="0" err="1">
                <a:solidFill>
                  <a:schemeClr val="bg1"/>
                </a:solidFill>
              </a:rPr>
              <a:t>wildlife</a:t>
            </a:r>
            <a:r>
              <a:rPr lang="fr-CA" sz="3200" dirty="0">
                <a:solidFill>
                  <a:schemeClr val="bg1"/>
                </a:solidFill>
              </a:rPr>
              <a:t> </a:t>
            </a:r>
            <a:r>
              <a:rPr lang="fr-CA" sz="3200" dirty="0" err="1">
                <a:solidFill>
                  <a:schemeClr val="bg1"/>
                </a:solidFill>
              </a:rPr>
              <a:t>technicians</a:t>
            </a:r>
            <a:r>
              <a:rPr lang="fr-CA" sz="3200" dirty="0">
                <a:solidFill>
                  <a:schemeClr val="bg1"/>
                </a:solidFill>
              </a:rPr>
              <a:t>, senior </a:t>
            </a:r>
            <a:r>
              <a:rPr lang="fr-CA" sz="3200" dirty="0" err="1">
                <a:solidFill>
                  <a:schemeClr val="bg1"/>
                </a:solidFill>
              </a:rPr>
              <a:t>biologists</a:t>
            </a:r>
            <a:r>
              <a:rPr lang="fr-CA" sz="3200" dirty="0">
                <a:solidFill>
                  <a:schemeClr val="bg1"/>
                </a:solidFill>
              </a:rPr>
              <a:t> etc… </a:t>
            </a:r>
            <a:r>
              <a:rPr lang="fr-CA" sz="3200" dirty="0" err="1">
                <a:solidFill>
                  <a:schemeClr val="bg1"/>
                </a:solidFill>
              </a:rPr>
              <a:t>Ask</a:t>
            </a:r>
            <a:r>
              <a:rPr lang="fr-CA" sz="3200" dirty="0">
                <a:solidFill>
                  <a:schemeClr val="bg1"/>
                </a:solidFill>
              </a:rPr>
              <a:t> </a:t>
            </a:r>
            <a:r>
              <a:rPr lang="fr-CA" sz="3200" dirty="0" err="1">
                <a:solidFill>
                  <a:schemeClr val="bg1"/>
                </a:solidFill>
              </a:rPr>
              <a:t>lab</a:t>
            </a:r>
            <a:r>
              <a:rPr lang="fr-CA" sz="3200" dirty="0">
                <a:solidFill>
                  <a:schemeClr val="bg1"/>
                </a:solidFill>
              </a:rPr>
              <a:t> </a:t>
            </a:r>
            <a:r>
              <a:rPr lang="fr-CA" sz="3200" dirty="0" err="1">
                <a:solidFill>
                  <a:schemeClr val="bg1"/>
                </a:solidFill>
              </a:rPr>
              <a:t>technicians</a:t>
            </a:r>
            <a:r>
              <a:rPr lang="fr-CA" sz="3200" dirty="0">
                <a:solidFill>
                  <a:schemeClr val="bg1"/>
                </a:solidFill>
              </a:rPr>
              <a:t>. You </a:t>
            </a:r>
            <a:r>
              <a:rPr lang="fr-CA" sz="3200" dirty="0" err="1">
                <a:solidFill>
                  <a:schemeClr val="bg1"/>
                </a:solidFill>
              </a:rPr>
              <a:t>will</a:t>
            </a:r>
            <a:r>
              <a:rPr lang="fr-CA" sz="3200" dirty="0">
                <a:solidFill>
                  <a:schemeClr val="bg1"/>
                </a:solidFill>
              </a:rPr>
              <a:t> </a:t>
            </a:r>
            <a:r>
              <a:rPr lang="fr-CA" sz="3200" dirty="0" err="1">
                <a:solidFill>
                  <a:schemeClr val="bg1"/>
                </a:solidFill>
              </a:rPr>
              <a:t>save</a:t>
            </a:r>
            <a:r>
              <a:rPr lang="fr-CA" sz="3200" dirty="0">
                <a:solidFill>
                  <a:schemeClr val="bg1"/>
                </a:solidFill>
              </a:rPr>
              <a:t> </a:t>
            </a:r>
            <a:r>
              <a:rPr lang="fr-CA" sz="3200" dirty="0" err="1">
                <a:solidFill>
                  <a:schemeClr val="bg1"/>
                </a:solidFill>
              </a:rPr>
              <a:t>hours</a:t>
            </a:r>
            <a:r>
              <a:rPr lang="fr-CA" sz="3200" dirty="0">
                <a:solidFill>
                  <a:schemeClr val="bg1"/>
                </a:solidFill>
              </a:rPr>
              <a:t>, and </a:t>
            </a:r>
            <a:r>
              <a:rPr lang="fr-CA" sz="3200" dirty="0" err="1">
                <a:solidFill>
                  <a:schemeClr val="bg1"/>
                </a:solidFill>
              </a:rPr>
              <a:t>probably</a:t>
            </a:r>
            <a:r>
              <a:rPr lang="fr-CA" sz="3200" dirty="0">
                <a:solidFill>
                  <a:schemeClr val="bg1"/>
                </a:solidFill>
              </a:rPr>
              <a:t> </a:t>
            </a:r>
            <a:r>
              <a:rPr lang="fr-CA" sz="3200" dirty="0" err="1">
                <a:solidFill>
                  <a:schemeClr val="bg1"/>
                </a:solidFill>
              </a:rPr>
              <a:t>your</a:t>
            </a:r>
            <a:r>
              <a:rPr lang="fr-CA" sz="3200" dirty="0">
                <a:solidFill>
                  <a:schemeClr val="bg1"/>
                </a:solidFill>
              </a:rPr>
              <a:t> </a:t>
            </a:r>
            <a:r>
              <a:rPr lang="fr-CA" sz="3200" dirty="0" err="1">
                <a:solidFill>
                  <a:schemeClr val="bg1"/>
                </a:solidFill>
              </a:rPr>
              <a:t>samples</a:t>
            </a:r>
            <a:r>
              <a:rPr lang="fr-CA" sz="3200" dirty="0">
                <a:solidFill>
                  <a:schemeClr val="bg1"/>
                </a:solidFill>
              </a:rPr>
              <a:t> by the </a:t>
            </a:r>
            <a:r>
              <a:rPr lang="fr-CA" sz="3200" dirty="0" err="1">
                <a:solidFill>
                  <a:schemeClr val="bg1"/>
                </a:solidFill>
              </a:rPr>
              <a:t>same</a:t>
            </a:r>
            <a:r>
              <a:rPr lang="fr-CA" sz="3200" dirty="0">
                <a:solidFill>
                  <a:schemeClr val="bg1"/>
                </a:solidFill>
              </a:rPr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27495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5990862-D450-4ABD-A252-21CBE68B976F}"/>
              </a:ext>
            </a:extLst>
          </p:cNvPr>
          <p:cNvSpPr txBox="1"/>
          <p:nvPr/>
        </p:nvSpPr>
        <p:spPr>
          <a:xfrm>
            <a:off x="2590800" y="290945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>
                <a:solidFill>
                  <a:schemeClr val="bg1"/>
                </a:solidFill>
              </a:rPr>
              <a:t>SAMPLES = METADATA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6B2D0F-ECBA-4C35-A973-25608B65215D}"/>
              </a:ext>
            </a:extLst>
          </p:cNvPr>
          <p:cNvSpPr/>
          <p:nvPr/>
        </p:nvSpPr>
        <p:spPr>
          <a:xfrm>
            <a:off x="318655" y="998831"/>
            <a:ext cx="1105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i="1" dirty="0" err="1">
                <a:solidFill>
                  <a:srgbClr val="FFC000"/>
                </a:solidFill>
              </a:rPr>
              <a:t>Samples</a:t>
            </a:r>
            <a:r>
              <a:rPr lang="fr-CA" sz="2400" i="1" dirty="0">
                <a:solidFill>
                  <a:srgbClr val="FFC000"/>
                </a:solidFill>
              </a:rPr>
              <a:t> </a:t>
            </a:r>
            <a:r>
              <a:rPr lang="fr-CA" sz="2400" i="1" dirty="0" err="1">
                <a:solidFill>
                  <a:srgbClr val="FFC000"/>
                </a:solidFill>
              </a:rPr>
              <a:t>with</a:t>
            </a:r>
            <a:r>
              <a:rPr lang="fr-CA" sz="2400" i="1" dirty="0">
                <a:solidFill>
                  <a:srgbClr val="FFC000"/>
                </a:solidFill>
              </a:rPr>
              <a:t> </a:t>
            </a:r>
            <a:r>
              <a:rPr lang="fr-CA" sz="2400" i="1" dirty="0" err="1">
                <a:solidFill>
                  <a:srgbClr val="FFC000"/>
                </a:solidFill>
              </a:rPr>
              <a:t>useless</a:t>
            </a:r>
            <a:r>
              <a:rPr lang="fr-CA" sz="2400" i="1" dirty="0">
                <a:solidFill>
                  <a:srgbClr val="FFC000"/>
                </a:solidFill>
              </a:rPr>
              <a:t> </a:t>
            </a:r>
            <a:r>
              <a:rPr lang="fr-CA" sz="2400" i="1" dirty="0" err="1">
                <a:solidFill>
                  <a:srgbClr val="FFC000"/>
                </a:solidFill>
              </a:rPr>
              <a:t>metadata</a:t>
            </a:r>
            <a:r>
              <a:rPr lang="fr-CA" sz="2400" i="1" dirty="0">
                <a:solidFill>
                  <a:srgbClr val="FFC000"/>
                </a:solidFill>
              </a:rPr>
              <a:t> </a:t>
            </a:r>
            <a:r>
              <a:rPr lang="fr-CA" sz="2400" i="1" dirty="0" err="1">
                <a:solidFill>
                  <a:srgbClr val="FFC000"/>
                </a:solidFill>
              </a:rPr>
              <a:t>will</a:t>
            </a:r>
            <a:r>
              <a:rPr lang="fr-CA" sz="2400" i="1" dirty="0">
                <a:solidFill>
                  <a:srgbClr val="FFC000"/>
                </a:solidFill>
              </a:rPr>
              <a:t> </a:t>
            </a:r>
            <a:r>
              <a:rPr lang="fr-CA" sz="2400" i="1" dirty="0" err="1">
                <a:solidFill>
                  <a:srgbClr val="FFC000"/>
                </a:solidFill>
              </a:rPr>
              <a:t>sooner</a:t>
            </a:r>
            <a:r>
              <a:rPr lang="fr-CA" sz="2400" i="1" dirty="0">
                <a:solidFill>
                  <a:srgbClr val="FFC000"/>
                </a:solidFill>
              </a:rPr>
              <a:t> or </a:t>
            </a:r>
            <a:r>
              <a:rPr lang="fr-CA" sz="2400" i="1" dirty="0" err="1">
                <a:solidFill>
                  <a:srgbClr val="FFC000"/>
                </a:solidFill>
              </a:rPr>
              <a:t>later</a:t>
            </a:r>
            <a:r>
              <a:rPr lang="fr-CA" sz="2400" i="1" dirty="0">
                <a:solidFill>
                  <a:srgbClr val="FFC000"/>
                </a:solidFill>
              </a:rPr>
              <a:t> </a:t>
            </a:r>
            <a:r>
              <a:rPr lang="fr-CA" sz="2400" i="1" dirty="0" err="1">
                <a:solidFill>
                  <a:srgbClr val="FFC000"/>
                </a:solidFill>
              </a:rPr>
              <a:t>become</a:t>
            </a:r>
            <a:r>
              <a:rPr lang="fr-CA" sz="2400" i="1" dirty="0">
                <a:solidFill>
                  <a:srgbClr val="FFC000"/>
                </a:solidFill>
              </a:rPr>
              <a:t> </a:t>
            </a:r>
            <a:r>
              <a:rPr lang="fr-CA" sz="2400" i="1" dirty="0" err="1">
                <a:solidFill>
                  <a:srgbClr val="FFC000"/>
                </a:solidFill>
              </a:rPr>
              <a:t>unusable</a:t>
            </a:r>
            <a:endParaRPr lang="fr-CA" sz="2400" i="1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FB512-5C9C-4FF3-AA43-5AF01E9D4084}"/>
              </a:ext>
            </a:extLst>
          </p:cNvPr>
          <p:cNvSpPr/>
          <p:nvPr/>
        </p:nvSpPr>
        <p:spPr>
          <a:xfrm>
            <a:off x="401781" y="1728978"/>
            <a:ext cx="100306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</a:rPr>
              <a:t>A few aspects to </a:t>
            </a:r>
            <a:r>
              <a:rPr lang="fr-CA" sz="2000" dirty="0" err="1">
                <a:solidFill>
                  <a:schemeClr val="bg1"/>
                </a:solidFill>
              </a:rPr>
              <a:t>consider</a:t>
            </a:r>
            <a:r>
              <a:rPr lang="fr-CA" sz="2000" dirty="0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0C733-DCE1-4E97-BB67-08494D368C48}"/>
              </a:ext>
            </a:extLst>
          </p:cNvPr>
          <p:cNvSpPr/>
          <p:nvPr/>
        </p:nvSpPr>
        <p:spPr>
          <a:xfrm>
            <a:off x="1080654" y="2361802"/>
            <a:ext cx="100306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chemeClr val="bg1"/>
                </a:solidFill>
              </a:rPr>
              <a:t>Don’t </a:t>
            </a:r>
            <a:r>
              <a:rPr lang="fr-CA" sz="2000" dirty="0" err="1">
                <a:solidFill>
                  <a:schemeClr val="bg1"/>
                </a:solidFill>
              </a:rPr>
              <a:t>wait</a:t>
            </a:r>
            <a:r>
              <a:rPr lang="fr-CA" sz="2000" dirty="0">
                <a:solidFill>
                  <a:schemeClr val="bg1"/>
                </a:solidFill>
              </a:rPr>
              <a:t> at the end of </a:t>
            </a:r>
            <a:r>
              <a:rPr lang="fr-CA" sz="2000" dirty="0" err="1">
                <a:solidFill>
                  <a:schemeClr val="bg1"/>
                </a:solidFill>
              </a:rPr>
              <a:t>your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project</a:t>
            </a:r>
            <a:r>
              <a:rPr lang="fr-CA" sz="2000" dirty="0">
                <a:solidFill>
                  <a:schemeClr val="bg1"/>
                </a:solidFill>
              </a:rPr>
              <a:t>. </a:t>
            </a:r>
            <a:r>
              <a:rPr lang="fr-CA" sz="2000" dirty="0" err="1">
                <a:solidFill>
                  <a:schemeClr val="bg1"/>
                </a:solidFill>
              </a:rPr>
              <a:t>Metadata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should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be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updated</a:t>
            </a:r>
            <a:r>
              <a:rPr lang="fr-CA" sz="2000" dirty="0">
                <a:solidFill>
                  <a:schemeClr val="bg1"/>
                </a:solidFill>
              </a:rPr>
              <a:t> as new </a:t>
            </a:r>
            <a:r>
              <a:rPr lang="fr-CA" sz="2000" dirty="0" err="1">
                <a:solidFill>
                  <a:schemeClr val="bg1"/>
                </a:solidFill>
              </a:rPr>
              <a:t>samples</a:t>
            </a:r>
            <a:r>
              <a:rPr lang="fr-CA" sz="2000" dirty="0">
                <a:solidFill>
                  <a:schemeClr val="bg1"/>
                </a:solidFill>
              </a:rPr>
              <a:t> arrive.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FF492-CEDC-4179-A64E-DCB314F9C1A9}"/>
              </a:ext>
            </a:extLst>
          </p:cNvPr>
          <p:cNvSpPr/>
          <p:nvPr/>
        </p:nvSpPr>
        <p:spPr>
          <a:xfrm>
            <a:off x="1080654" y="3030636"/>
            <a:ext cx="10030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err="1">
                <a:solidFill>
                  <a:schemeClr val="bg1"/>
                </a:solidFill>
              </a:rPr>
              <a:t>Detail</a:t>
            </a:r>
            <a:r>
              <a:rPr lang="fr-CA" sz="2000" dirty="0">
                <a:solidFill>
                  <a:schemeClr val="bg1"/>
                </a:solidFill>
              </a:rPr>
              <a:t> if original </a:t>
            </a:r>
            <a:r>
              <a:rPr lang="fr-CA" sz="2000" dirty="0" err="1">
                <a:solidFill>
                  <a:schemeClr val="bg1"/>
                </a:solidFill>
              </a:rPr>
              <a:t>samples</a:t>
            </a:r>
            <a:r>
              <a:rPr lang="fr-CA" sz="2000" dirty="0">
                <a:solidFill>
                  <a:schemeClr val="bg1"/>
                </a:solidFill>
              </a:rPr>
              <a:t> have </a:t>
            </a:r>
            <a:r>
              <a:rPr lang="fr-CA" sz="2000" dirty="0" err="1">
                <a:solidFill>
                  <a:schemeClr val="bg1"/>
                </a:solidFill>
              </a:rPr>
              <a:t>being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subsampled</a:t>
            </a:r>
            <a:r>
              <a:rPr lang="fr-CA" sz="2000" dirty="0">
                <a:solidFill>
                  <a:schemeClr val="bg1"/>
                </a:solidFill>
              </a:rPr>
              <a:t> (and for </a:t>
            </a:r>
            <a:r>
              <a:rPr lang="fr-CA" sz="2000" dirty="0" err="1">
                <a:solidFill>
                  <a:schemeClr val="bg1"/>
                </a:solidFill>
              </a:rPr>
              <a:t>what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reasons</a:t>
            </a:r>
            <a:r>
              <a:rPr lang="fr-CA" sz="2000" dirty="0">
                <a:solidFill>
                  <a:schemeClr val="bg1"/>
                </a:solidFill>
              </a:rPr>
              <a:t>). </a:t>
            </a:r>
            <a:r>
              <a:rPr lang="fr-CA" sz="2000" dirty="0" err="1">
                <a:solidFill>
                  <a:schemeClr val="bg1"/>
                </a:solidFill>
              </a:rPr>
              <a:t>Usefull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when</a:t>
            </a:r>
            <a:r>
              <a:rPr lang="fr-CA" sz="2000" dirty="0">
                <a:solidFill>
                  <a:schemeClr val="bg1"/>
                </a:solidFill>
              </a:rPr>
              <a:t> time come to plan </a:t>
            </a:r>
            <a:r>
              <a:rPr lang="fr-CA" sz="2000" dirty="0" err="1">
                <a:solidFill>
                  <a:schemeClr val="bg1"/>
                </a:solidFill>
              </a:rPr>
              <a:t>additional</a:t>
            </a:r>
            <a:r>
              <a:rPr lang="fr-CA" sz="2000" dirty="0">
                <a:solidFill>
                  <a:schemeClr val="bg1"/>
                </a:solidFill>
              </a:rPr>
              <a:t>/new </a:t>
            </a:r>
            <a:r>
              <a:rPr lang="fr-CA" sz="2000" dirty="0" err="1">
                <a:solidFill>
                  <a:schemeClr val="bg1"/>
                </a:solidFill>
              </a:rPr>
              <a:t>lab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procedures</a:t>
            </a:r>
            <a:r>
              <a:rPr lang="fr-CA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DAC3-7D5E-4500-81BD-B3121C024EC7}"/>
              </a:ext>
            </a:extLst>
          </p:cNvPr>
          <p:cNvSpPr/>
          <p:nvPr/>
        </p:nvSpPr>
        <p:spPr>
          <a:xfrm>
            <a:off x="1080654" y="4315023"/>
            <a:ext cx="10030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err="1">
                <a:solidFill>
                  <a:schemeClr val="bg1"/>
                </a:solidFill>
              </a:rPr>
              <a:t>Include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samples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b="1" dirty="0">
                <a:solidFill>
                  <a:srgbClr val="FFC000"/>
                </a:solidFill>
              </a:rPr>
              <a:t>location</a:t>
            </a:r>
            <a:r>
              <a:rPr lang="fr-CA" sz="2000" dirty="0">
                <a:solidFill>
                  <a:schemeClr val="bg1"/>
                </a:solidFill>
              </a:rPr>
              <a:t> and </a:t>
            </a:r>
            <a:r>
              <a:rPr lang="fr-CA" sz="2000" b="1" dirty="0" err="1">
                <a:solidFill>
                  <a:srgbClr val="FFC000"/>
                </a:solidFill>
              </a:rPr>
              <a:t>methods</a:t>
            </a:r>
            <a:r>
              <a:rPr lang="fr-CA" sz="2000" b="1" dirty="0">
                <a:solidFill>
                  <a:srgbClr val="FFC000"/>
                </a:solidFill>
              </a:rPr>
              <a:t> of conservation</a:t>
            </a:r>
            <a:r>
              <a:rPr lang="fr-CA" sz="2000" dirty="0">
                <a:solidFill>
                  <a:schemeClr val="bg1"/>
                </a:solidFill>
              </a:rPr>
              <a:t>. </a:t>
            </a:r>
            <a:r>
              <a:rPr lang="fr-CA" sz="2000" dirty="0" err="1">
                <a:solidFill>
                  <a:schemeClr val="bg1"/>
                </a:solidFill>
              </a:rPr>
              <a:t>Seems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stupid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until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you</a:t>
            </a:r>
            <a:r>
              <a:rPr lang="fr-CA" sz="2000" dirty="0">
                <a:solidFill>
                  <a:schemeClr val="bg1"/>
                </a:solidFill>
              </a:rPr>
              <a:t> have to </a:t>
            </a:r>
            <a:r>
              <a:rPr lang="fr-CA" sz="2000" dirty="0" err="1">
                <a:solidFill>
                  <a:schemeClr val="bg1"/>
                </a:solidFill>
              </a:rPr>
              <a:t>search</a:t>
            </a:r>
            <a:r>
              <a:rPr lang="fr-CA" sz="2000" dirty="0">
                <a:solidFill>
                  <a:schemeClr val="bg1"/>
                </a:solidFill>
              </a:rPr>
              <a:t> for </a:t>
            </a:r>
            <a:r>
              <a:rPr lang="fr-CA" sz="2000" dirty="0" err="1">
                <a:solidFill>
                  <a:schemeClr val="bg1"/>
                </a:solidFill>
              </a:rPr>
              <a:t>samples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collected</a:t>
            </a:r>
            <a:r>
              <a:rPr lang="fr-CA" sz="2000" dirty="0">
                <a:solidFill>
                  <a:schemeClr val="bg1"/>
                </a:solidFill>
              </a:rPr>
              <a:t> 5 </a:t>
            </a:r>
            <a:r>
              <a:rPr lang="fr-CA" sz="2000" dirty="0" err="1">
                <a:solidFill>
                  <a:schemeClr val="bg1"/>
                </a:solidFill>
              </a:rPr>
              <a:t>years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ago</a:t>
            </a:r>
            <a:r>
              <a:rPr lang="fr-CA" sz="2000" dirty="0">
                <a:solidFill>
                  <a:schemeClr val="bg1"/>
                </a:solidFill>
              </a:rPr>
              <a:t> and </a:t>
            </a:r>
            <a:r>
              <a:rPr lang="fr-CA" sz="2000" dirty="0" err="1">
                <a:solidFill>
                  <a:schemeClr val="bg1"/>
                </a:solidFill>
              </a:rPr>
              <a:t>you</a:t>
            </a:r>
            <a:r>
              <a:rPr lang="fr-CA" sz="2000" dirty="0">
                <a:solidFill>
                  <a:schemeClr val="bg1"/>
                </a:solidFill>
              </a:rPr>
              <a:t> </a:t>
            </a:r>
            <a:r>
              <a:rPr lang="fr-CA" sz="2000" dirty="0" err="1">
                <a:solidFill>
                  <a:schemeClr val="bg1"/>
                </a:solidFill>
              </a:rPr>
              <a:t>don’t</a:t>
            </a:r>
            <a:r>
              <a:rPr lang="fr-CA" sz="2000" dirty="0">
                <a:solidFill>
                  <a:schemeClr val="bg1"/>
                </a:solidFill>
              </a:rPr>
              <a:t> know </a:t>
            </a:r>
            <a:r>
              <a:rPr lang="fr-CA" sz="2000" dirty="0" err="1">
                <a:solidFill>
                  <a:schemeClr val="bg1"/>
                </a:solidFill>
              </a:rPr>
              <a:t>where</a:t>
            </a:r>
            <a:r>
              <a:rPr lang="fr-CA" sz="2000" dirty="0">
                <a:solidFill>
                  <a:schemeClr val="bg1"/>
                </a:solidFill>
              </a:rPr>
              <a:t> to start.</a:t>
            </a:r>
          </a:p>
        </p:txBody>
      </p:sp>
    </p:spTree>
    <p:extLst>
      <p:ext uri="{BB962C8B-B14F-4D97-AF65-F5344CB8AC3E}">
        <p14:creationId xmlns:p14="http://schemas.microsoft.com/office/powerpoint/2010/main" val="1007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758</Words>
  <Application>Microsoft Office PowerPoint</Application>
  <PresentationFormat>Grand écran</PresentationFormat>
  <Paragraphs>68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Bonin</dc:creator>
  <cp:lastModifiedBy>Michaël Bonin</cp:lastModifiedBy>
  <cp:revision>26</cp:revision>
  <dcterms:created xsi:type="dcterms:W3CDTF">2020-02-11T01:05:28Z</dcterms:created>
  <dcterms:modified xsi:type="dcterms:W3CDTF">2020-02-12T16:52:40Z</dcterms:modified>
</cp:coreProperties>
</file>