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40E3E2E-A68A-4E93-A9AE-89707A3ACC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2FAAC3-DBFA-49CF-B656-717B57947D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7D0B611-6E21-4D33-846E-91AF1760A332}" type="datetime1">
              <a:rPr lang="fr-FR"/>
              <a:pPr lvl="0"/>
              <a:t>11/06/2018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8722C0E-36AC-4381-B570-F7E7A4807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99634442-ADEE-4D5E-8B08-B86A3BAD433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22D9A3-B15F-4CEC-9F45-D2A68954522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8C8E89-4F22-4D70-811B-640AAFFC5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F392186-BA38-473E-823E-A4B994CF6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264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2052-EBFA-404F-A7A8-98A69AB58A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F7E02-78F2-409F-AF7E-E4CD5ABB60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BFBFBF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8F57-A3C4-4335-BEF8-70B8396FA8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fld id="{8B9BA5C6-17E3-4469-9BB1-52B675FFE415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2215-C5C1-487A-94A3-FF4DEDAF8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6E12-683D-41F7-ABA4-0293E8FAA3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fld id="{D27F63F8-820D-4712-B0CD-BF9A78A349A7}" type="slidenum">
              <a:t>‹N°›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B93D7-E572-4E99-8680-02832DC0FB4E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7395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F5E2-851E-4F8B-B469-E6005343AF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8E39-7C7A-481B-8C47-7B4A01562C9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90FA-D48D-4094-9E09-8CFF5BF0F3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6CF7D5-8423-45E1-B0C6-3942318A6A1D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754A-5DAB-4C26-97A2-8A9274CD6C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874F-08C3-4332-A3ED-F8885D5F72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2813DD-3EED-4F68-A3DD-1E8D80177CB5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2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E8E6-5F8E-4CAD-8D4D-80DA92EF53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8696" y="381003"/>
            <a:ext cx="2476496" cy="589755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03717-C692-4344-B9E5-82FA31726E9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2943-39CB-4783-A1F5-79D936875A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F91487-8B13-498C-907F-1925D79A2311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4BB4-7974-4362-A8AF-E53732FC24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DDFB-9CEE-4C4C-A0FE-397F714DF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F0314A-5A27-4527-AF99-755E2416CCC2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3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73A2-4859-41FB-8591-99A699E2FF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E0E0-7B3A-44BA-8329-3A3BB2A47F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B470-DAE9-4362-B9C4-0A1BCFD961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E40F0-E7BF-44B8-8713-A8D49AD92F5F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0E37-D4F7-4178-97FD-DA6499607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E525-F778-433E-8736-DDFBFEBD95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3F807-7DB0-4EEC-9D0F-0D8C7FA70002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52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3DBD-F036-4DF7-8588-1AFEBCAA7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FA67-C5FE-45E4-99DF-3D5A899CE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D04A-65B4-48F5-BD7B-09AC66B137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F6290A-3BFB-484F-BA77-90E1E4589775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2DF5-4874-4941-A9FC-EEBBD760D6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4EE6-1F61-4EF8-9377-F95C6FA005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1F717-5D9E-4BA4-9E26-7E5D5373D281}" type="slidenum">
              <a:t>‹N°›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4D3-7C78-4985-9270-8B1CCA2A200F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8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6C-C381-41E1-A830-F05A956166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569D-08D0-4D9F-A978-22BEAF82AE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5B0DC-DC31-448E-BDC3-EC30F3621C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BDB6-4B95-4EF4-86AE-DEC524FD09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872A1-1435-4B74-8B08-5170F43094B6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01BB-E58B-4D9C-AAAF-0A587EB0D3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FB1F-07F2-417F-ACBD-66D926426F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57B3FC-06BD-4D18-AF90-AD0BD41A04EE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6858158C-B52E-464F-9A17-040020535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49A6D-8969-4820-8F73-8A1009B7C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713658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335B74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ECD6-42FF-4682-8B5C-7259A3516B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C887E-982B-452E-B1E2-C2159250CCF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26480" y="1713658"/>
            <a:ext cx="4480560" cy="73152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rgbClr val="335B74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D7726-E470-4DF4-BBE4-9EB7040797B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11DAF-E3F4-4E51-8C31-584A8AB2FA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AF280-F61D-461F-BA0A-8A4F397D7998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EF46E-6A5C-433D-A6D0-9ADA484BC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1EDB-4705-49E7-8D29-F73EF50928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6B170-9386-45D8-876E-28A036A899CF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7F7C2109-58E7-443C-B87C-F692468ED5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F94A3-C60A-40C4-A463-42B5403DBE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5D5958-2C55-4ADF-A219-F6CF2AFC1E18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D0BA-4A08-4ABC-8C30-E4F3A13825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78E39-1058-46B8-899A-70C2D6312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675773-1DE3-413E-A2EC-1CBF09A03013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FE1EF-9DBF-492B-924C-328A30B027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535DE2-DBE6-43AC-9FC0-5C2BAC3BA9E6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E9991-EA49-47FA-9D25-A5732B49D7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1200-E491-41A4-B7DE-F276A2AF2F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2CE735-EF97-460F-8C06-6D8A71C04AF5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8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65E9-6F22-4D36-A128-778CB233F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43CD-38C2-40F9-9666-89F9ECF15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55B24-0C93-4BD3-9CE8-B9A0E7570DA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C798-D719-44C6-B3B2-AD9627CD9F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49B9A3-51CD-4F19-B9AE-526E64D5AB99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EDCC-E731-4236-872E-4609F27976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E73C-98EC-44E3-8A33-CE89D4057A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148468-16D3-4BB7-A56E-727BC10E74DF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6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217B63B-C80D-45CE-9EE6-F6928A8EE66E}"/>
              </a:ext>
            </a:extLst>
          </p:cNvPr>
          <p:cNvSpPr/>
          <p:nvPr/>
        </p:nvSpPr>
        <p:spPr>
          <a:xfrm>
            <a:off x="0" y="5105396"/>
            <a:ext cx="11292840" cy="1752603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E081E5-0DD3-406A-BB52-7320659C0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3" cy="9144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C264D5B-355A-4109-AAD8-BE6F37B9D18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C74027-ED64-4F6C-AF41-A359E3C8C7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D9D9D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95FCAB2-B590-42D1-B938-CACCF51AE0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B31B65-478D-4269-8DA2-16A1BDC3FE04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ED32524-DCCD-4D3B-B7A6-9991B1CC8F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9EBE97-B1E6-450A-BD54-DA971836F2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9D6F50-9B71-4739-BA3B-8E039D7C940F}" type="slidenum"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0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7BB5424-6158-4629-A11C-FBD700321D3E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26445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D1BC741-FF24-4467-993D-38C4DD1DE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AD6A6B-F4AD-4ADA-BA3C-6B8B2C95F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4925CF-1A7B-473D-9CBC-9AE7B9D65F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16200004">
            <a:off x="10797557" y="998543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50" b="0" i="0" u="none" strike="noStrike" kern="1200" cap="none" spc="0" baseline="0">
                <a:solidFill>
                  <a:srgbClr val="CFE0EA"/>
                </a:solidFill>
                <a:uFillTx/>
                <a:latin typeface="Arial Nova" pitchFamily="34"/>
              </a:defRPr>
            </a:lvl1pPr>
          </a:lstStyle>
          <a:p>
            <a:pPr lvl="0"/>
            <a:fld id="{B2FB9673-6D03-4F70-9F09-D00899816DC1}" type="datetime1">
              <a:rPr lang="de-DE"/>
              <a:pPr lvl="0"/>
              <a:t>11.06.2018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B2788-2809-4FD1-B5BC-11A0C7BA9B1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53" y="4046520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50" b="0" i="0" u="none" strike="noStrike" kern="1200" cap="none" spc="0" baseline="0">
                <a:solidFill>
                  <a:srgbClr val="CFE0EA"/>
                </a:solidFill>
                <a:uFillTx/>
                <a:latin typeface="Arial Nova" pitchFamily="34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863D91-CDF6-4474-B531-F144875E79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600" b="0" i="0" u="none" strike="noStrike" kern="1200" cap="none" spc="0" baseline="0">
                <a:solidFill>
                  <a:srgbClr val="70A1C0"/>
                </a:solidFill>
                <a:uFillTx/>
                <a:latin typeface="Arial Nova" pitchFamily="34"/>
              </a:defRPr>
            </a:lvl1pPr>
          </a:lstStyle>
          <a:p>
            <a:pPr lvl="0"/>
            <a:fld id="{74D98164-2472-4881-9913-9D05B7501ADF}" type="slidenum"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-50" baseline="0">
          <a:solidFill>
            <a:srgbClr val="000000"/>
          </a:solidFill>
          <a:uFillTx/>
          <a:latin typeface="Arial Nova" pitchFamily="34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1CADE4"/>
        </a:buClr>
        <a:buSzPct val="80000"/>
        <a:buFont typeface="Arial" pitchFamily="34"/>
        <a:buChar char="•"/>
        <a:tabLst/>
        <a:defRPr lang="fr-FR" sz="1800" b="0" i="0" u="none" strike="noStrike" kern="1200" cap="none" spc="10" baseline="0">
          <a:solidFill>
            <a:srgbClr val="000000"/>
          </a:solidFill>
          <a:uFillTx/>
          <a:latin typeface="Arial Nova" pitchFamily="34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1CADE4"/>
        </a:buClr>
        <a:buSzPct val="100000"/>
        <a:buFont typeface="Wingdings 2" pitchFamily="18"/>
        <a:buChar char=""/>
        <a:tabLst/>
        <a:defRPr lang="fr-FR" sz="1600" b="0" i="0" u="none" strike="noStrike" kern="1200" cap="none" spc="0" baseline="0">
          <a:solidFill>
            <a:srgbClr val="262626"/>
          </a:solidFill>
          <a:uFillTx/>
          <a:latin typeface="Arial Nova" pitchFamily="34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1CADE4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262626"/>
          </a:solidFill>
          <a:uFillTx/>
          <a:latin typeface="Arial Nova" pitchFamily="34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1CADE4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262626"/>
          </a:solidFill>
          <a:uFillTx/>
          <a:latin typeface="Arial Nova" pitchFamily="34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1CADE4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262626"/>
          </a:solidFill>
          <a:uFillTx/>
          <a:latin typeface="Arial Nova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86643-FA72-4D15-B080-6671C46F34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776539"/>
            <a:ext cx="9144000" cy="1381192"/>
          </a:xfrm>
        </p:spPr>
        <p:txBody>
          <a:bodyPr anchor="ctr"/>
          <a:lstStyle/>
          <a:p>
            <a:pPr lvl="0"/>
            <a:r>
              <a:rPr lang="fr-FR" sz="4000">
                <a:solidFill>
                  <a:srgbClr val="A4DEF4"/>
                </a:solidFill>
              </a:rPr>
              <a:t>Bataille navale, projet tuteuré de S2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90B0BF-B06C-4DB6-9B24-78DA9616B5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7140" y="5181603"/>
            <a:ext cx="10591796" cy="908959"/>
          </a:xfrm>
        </p:spPr>
        <p:txBody>
          <a:bodyPr/>
          <a:lstStyle/>
          <a:p>
            <a:pPr lvl="0"/>
            <a:r>
              <a:rPr lang="de-DE" sz="1800"/>
              <a:t>Hugo BLANCHARD, Théo RICHARD, Erwan ROBIN, Baptiste VETTER et Florent FLIEDNER</a:t>
            </a:r>
          </a:p>
          <a:p>
            <a:pPr lvl="0"/>
            <a:r>
              <a:rPr lang="de-DE" sz="1800"/>
              <a:t>GROUPE 12</a:t>
            </a:r>
          </a:p>
        </p:txBody>
      </p:sp>
      <p:sp>
        <p:nvSpPr>
          <p:cNvPr id="4" name="Espace réservé du numéro de diapositive 18">
            <a:extLst>
              <a:ext uri="{FF2B5EF4-FFF2-40B4-BE49-F238E27FC236}">
                <a16:creationId xmlns:a16="http://schemas.microsoft.com/office/drawing/2014/main" id="{0F8FB1C5-C2D6-4D44-8B91-B6B86B3B78A3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FE6AA7-FE55-4163-8795-13C153906E14}" type="slidenum">
              <a:rPr>
                <a:solidFill>
                  <a:schemeClr val="bg1"/>
                </a:solidFill>
              </a:rPr>
              <a:t>1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61E6F482-1D40-4A2B-8029-77828954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6" y="-474719"/>
            <a:ext cx="4416588" cy="24843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3">
            <a:extLst>
              <a:ext uri="{FF2B5EF4-FFF2-40B4-BE49-F238E27FC236}">
                <a16:creationId xmlns:a16="http://schemas.microsoft.com/office/drawing/2014/main" id="{B563E881-7FB7-4B26-B753-E29CE32E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239" y="151799"/>
            <a:ext cx="2499155" cy="12312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46836-D695-44D6-89A8-B1E5CD6672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F48BC-860F-4C36-A8B6-54961E1FBA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Bilan technique:</a:t>
            </a:r>
          </a:p>
          <a:p>
            <a:pPr lvl="1"/>
            <a:r>
              <a:rPr lang="fr-FR" dirty="0"/>
              <a:t>Programme fonctionnel pour l’IA et le multijoueur en ligne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Pas de parties personnalisées et le multijoueur local (algorithme fonctionnel)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Vue convenable, apport esthétique</a:t>
            </a:r>
          </a:p>
          <a:p>
            <a:pPr marL="274320" lvl="1" indent="0">
              <a:buNone/>
            </a:pPr>
            <a:endParaRPr lang="fr-FR" dirty="0"/>
          </a:p>
          <a:p>
            <a:pPr lvl="0"/>
            <a:r>
              <a:rPr lang="fr-FR" dirty="0"/>
              <a:t>Bilan pédagogique:</a:t>
            </a:r>
          </a:p>
          <a:p>
            <a:pPr lvl="1"/>
            <a:r>
              <a:rPr lang="fr-FR" dirty="0"/>
              <a:t>Réel apport en connaissances, approche du réseau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Utilisations de connaissances de l’IUT, domaine très vaste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Progrès en IHM et en programmation objet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0DF3E-D6E0-4B39-B0E6-0A9B229E8416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57FB34-C60A-47FD-95D1-CFB0AD9AB0CE}" type="slidenum">
              <a:rPr>
                <a:solidFill>
                  <a:schemeClr val="bg1"/>
                </a:solidFill>
              </a:rPr>
              <a:t>10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6EDD9-9262-4719-BDBA-9A904ED298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F31EF-1AC0-4BC3-B0D3-D1BC70F6A1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Bilan humain:</a:t>
            </a:r>
          </a:p>
          <a:p>
            <a:pPr lvl="1"/>
            <a:r>
              <a:rPr lang="fr-FR" dirty="0"/>
              <a:t>Rapports professionnels renforcés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Déjà membres pour le projet tuteuré de S1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Organisation du travail correcte, réunions une fois par semaine minimum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Bonne ambiance de travail, personne à l’écart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93F057-8A85-47E3-AB51-3BA89E7E2E33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B7BD71-EF4C-4FB3-BE20-9DE9DCB01107}" type="slidenum">
              <a:rPr>
                <a:solidFill>
                  <a:schemeClr val="bg1"/>
                </a:solidFill>
              </a:rPr>
              <a:t>11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04FBE-756D-4BCA-AF12-DE56A4E729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69CAC-8E97-4CDA-92D3-A6790C0D74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Satisfaits de ce projet</a:t>
            </a:r>
          </a:p>
          <a:p>
            <a:pPr lvl="0"/>
            <a:r>
              <a:rPr lang="fr-FR"/>
              <a:t>Fonctionnalités difficiles importées</a:t>
            </a:r>
          </a:p>
          <a:p>
            <a:pPr lvl="0"/>
            <a:endParaRPr lang="fr-FR"/>
          </a:p>
          <a:p>
            <a:pPr lvl="0"/>
            <a:r>
              <a:rPr lang="fr-FR"/>
              <a:t>Attention aux nouvelles notions (ne pas négliger le temps nécessaire)</a:t>
            </a:r>
          </a:p>
          <a:p>
            <a:pPr lvl="0"/>
            <a:r>
              <a:rPr lang="fr-FR"/>
              <a:t>Réel apport en connaissances </a:t>
            </a:r>
          </a:p>
          <a:p>
            <a:pPr lvl="0"/>
            <a:endParaRPr lang="fr-FR"/>
          </a:p>
          <a:p>
            <a:pPr lvl="0"/>
            <a:r>
              <a:rPr lang="fr-FR"/>
              <a:t>Liens du groupe renforcés</a:t>
            </a:r>
          </a:p>
          <a:p>
            <a:pPr lvl="0"/>
            <a:r>
              <a:rPr lang="fr-FR"/>
              <a:t>Bonne organisation générale</a:t>
            </a:r>
          </a:p>
          <a:p>
            <a:pPr marL="0" lv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2A8985-141D-4974-9A3D-290E3574ECD9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D337F2-1BF3-4E78-8FA0-A56AB4152CC3}" type="slidenum">
              <a:rPr>
                <a:solidFill>
                  <a:schemeClr val="bg1"/>
                </a:solidFill>
              </a:rPr>
              <a:t>12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A5956-E9D4-47AD-911E-43ADD2BD05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DB8-C38B-416D-9B40-921174EE59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2438403"/>
            <a:ext cx="8595360" cy="4351336"/>
          </a:xfrm>
        </p:spPr>
        <p:txBody>
          <a:bodyPr/>
          <a:lstStyle/>
          <a:p>
            <a:pPr lvl="0"/>
            <a:r>
              <a:rPr lang="fr-FR" sz="2000" dirty="0"/>
              <a:t>Jeu de bataille navale</a:t>
            </a:r>
          </a:p>
          <a:p>
            <a:pPr lvl="0"/>
            <a:endParaRPr lang="fr-FR" sz="2000" dirty="0"/>
          </a:p>
          <a:p>
            <a:pPr lvl="0"/>
            <a:r>
              <a:rPr lang="fr-FR" sz="2000" dirty="0"/>
              <a:t>But pédagogique</a:t>
            </a:r>
          </a:p>
          <a:p>
            <a:pPr lvl="0"/>
            <a:endParaRPr lang="fr-FR" sz="2000" dirty="0"/>
          </a:p>
          <a:p>
            <a:pPr lvl="0"/>
            <a:r>
              <a:rPr lang="fr-FR" sz="2000" dirty="0"/>
              <a:t>Efforçant à travailler en groupe, à s’organiser</a:t>
            </a:r>
          </a:p>
          <a:p>
            <a:pPr lvl="0"/>
            <a:endParaRPr lang="fr-FR" sz="2000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B1DDA-9DA4-4799-99CB-36EA2F1A592C}"/>
              </a:ext>
            </a:extLst>
          </p:cNvPr>
          <p:cNvSpPr txBox="1"/>
          <p:nvPr/>
        </p:nvSpPr>
        <p:spPr>
          <a:xfrm>
            <a:off x="11292840" y="6172200"/>
            <a:ext cx="914400" cy="5458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0CC451-C1D0-48AF-A846-E8337CD47C3F}" type="slidenum">
              <a:rPr>
                <a:solidFill>
                  <a:schemeClr val="bg1"/>
                </a:solidFill>
              </a:rPr>
              <a:t>2</a:t>
            </a:fld>
            <a:endParaRPr lang="de-DE" sz="33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B543F8E4-41D7-4929-BA4D-EEA49ADC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77" y="365760"/>
            <a:ext cx="5144798" cy="2538429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078CE-CFAC-49E7-9643-8F186490CC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C8959-270B-44B0-8070-E4E1F8895B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Simple d’utilisation</a:t>
            </a:r>
          </a:p>
          <a:p>
            <a:pPr lvl="0"/>
            <a:r>
              <a:rPr lang="fr-FR"/>
              <a:t>Interface intuitive</a:t>
            </a:r>
          </a:p>
          <a:p>
            <a:pPr lvl="0"/>
            <a:endParaRPr lang="fr-FR"/>
          </a:p>
          <a:p>
            <a:pPr lvl="0"/>
            <a:r>
              <a:rPr lang="fr-FR"/>
              <a:t>Plusieurs modes (solo ou multijoueur)</a:t>
            </a:r>
          </a:p>
          <a:p>
            <a:pPr lvl="0"/>
            <a:r>
              <a:rPr lang="fr-FR"/>
              <a:t>Plusieurs types de partie (classique ou personnalisée)</a:t>
            </a:r>
          </a:p>
          <a:p>
            <a:pPr lvl="0"/>
            <a:endParaRPr lang="fr-FR"/>
          </a:p>
          <a:p>
            <a:pPr lvl="0"/>
            <a:r>
              <a:rPr lang="fr-FR"/>
              <a:t>Utilisation de Swing et éléments en réseau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60436-9A98-4CFB-9BAE-54E409921F92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EFD81F-CB47-4C68-8FB3-173FA6FA7E9B}" type="slidenum">
              <a:rPr>
                <a:solidFill>
                  <a:schemeClr val="bg1"/>
                </a:solidFill>
              </a:rPr>
              <a:t>3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B01D5-4E26-4E6A-BCBB-C8D964C488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Démarche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EE779-5665-481A-824C-CA28FB17DA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Java swing appris en cours</a:t>
            </a:r>
          </a:p>
          <a:p>
            <a:pPr lvl="0"/>
            <a:r>
              <a:rPr lang="fr-FR"/>
              <a:t>Environnement: IntelliJ IDEA et versionning sur gitLab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/>
              <a:t>Recherches sur le réseau en java (java.net)</a:t>
            </a:r>
          </a:p>
          <a:p>
            <a:pPr lvl="0"/>
            <a:r>
              <a:rPr lang="fr-FR"/>
              <a:t>Cycle en V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marL="0" lvl="0" indent="0">
              <a:buNone/>
            </a:pPr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8EF18D-DEA2-4F0D-B14B-26265E475D62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F0B20-9420-4F8F-995B-856F27686058}" type="slidenum">
              <a:rPr b="1">
                <a:solidFill>
                  <a:schemeClr val="bg1"/>
                </a:solidFill>
              </a:rPr>
              <a:t>4</a:t>
            </a:fld>
            <a:endParaRPr lang="de-DE" sz="3600" b="1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pic>
        <p:nvPicPr>
          <p:cNvPr id="5" name="Image 5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982DEFA2-2C19-4F77-9FCB-A40F03CF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41" y="2861413"/>
            <a:ext cx="7453192" cy="37920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9F213-2CF4-4400-BA2A-A47BA1D6C6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Difficultés et défis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2FBEE-3246-4DC3-A3E5-03E33C7D18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116052" cy="4351336"/>
          </a:xfrm>
        </p:spPr>
        <p:txBody>
          <a:bodyPr/>
          <a:lstStyle/>
          <a:p>
            <a:pPr lvl="0"/>
            <a:r>
              <a:rPr lang="fr-FR" dirty="0"/>
              <a:t> Relier algo/vue</a:t>
            </a:r>
          </a:p>
          <a:p>
            <a:pPr lvl="1"/>
            <a:r>
              <a:rPr lang="fr-FR" dirty="0"/>
              <a:t>Théorie très optimiste face à la pratique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Difficulté de relier des codes, apport de nouveaux bugs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Placement des bateaux complexe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996718-37ED-4021-BC15-3FF69D03B0CC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B400CE-ABF7-49AE-8E0E-2FA58A00EE5C}" type="slidenum">
              <a:rPr>
                <a:solidFill>
                  <a:schemeClr val="bg1"/>
                </a:solidFill>
              </a:rPr>
              <a:t>5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32F807C-872C-4A72-8E8A-25DF5923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78" y="2081595"/>
            <a:ext cx="6016303" cy="40985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D611-3A92-4D1D-A7D6-0403732589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Difficultés et défis techniques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328481D-0A85-4E9F-8B88-B8C25FEF554C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A7AF97-94BA-4E76-833E-C0F326F22845}" type="slidenum">
              <a:rPr>
                <a:solidFill>
                  <a:schemeClr val="bg1"/>
                </a:solidFill>
              </a:rPr>
              <a:t>6</a:t>
            </a:fld>
            <a:endParaRPr lang="de-DE" sz="3600" b="0" i="0" u="none" strike="noStrike" kern="1200" cap="none" spc="0" baseline="0" dirty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0C60279-1862-4145-BEC8-CC7AA083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691319"/>
            <a:ext cx="5093208" cy="46624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9">
            <a:extLst>
              <a:ext uri="{FF2B5EF4-FFF2-40B4-BE49-F238E27FC236}">
                <a16:creationId xmlns:a16="http://schemas.microsoft.com/office/drawing/2014/main" id="{77AAC18C-91D8-4CD0-BB67-BD419FBF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99991" flipH="1">
            <a:off x="7808976" y="3611880"/>
            <a:ext cx="1600200" cy="4663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10">
            <a:extLst>
              <a:ext uri="{FF2B5EF4-FFF2-40B4-BE49-F238E27FC236}">
                <a16:creationId xmlns:a16="http://schemas.microsoft.com/office/drawing/2014/main" id="{E0C66A44-DD6E-423B-8B12-4C2686D7201B}"/>
              </a:ext>
            </a:extLst>
          </p:cNvPr>
          <p:cNvSpPr txBox="1"/>
          <p:nvPr/>
        </p:nvSpPr>
        <p:spPr>
          <a:xfrm>
            <a:off x="0" y="2002536"/>
            <a:ext cx="6465192" cy="43340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Algorithme ordinateur :</a:t>
            </a:r>
          </a:p>
          <a:p>
            <a:pPr marL="800100" marR="0" lvl="1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Premier coup au hasard</a:t>
            </a:r>
          </a:p>
          <a:p>
            <a:pPr marL="800100" marR="0" lvl="1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Si touché, direction aléatoires</a:t>
            </a:r>
          </a:p>
          <a:p>
            <a:pPr marL="800100" marR="0" lvl="1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Si direction aléatoire touché </a:t>
            </a: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continuer dans la direction</a:t>
            </a:r>
          </a:p>
          <a:p>
            <a:pPr marL="800100" marR="0" lvl="1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Si loupé et pas coulé </a:t>
            </a: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repartir première case dans direction opposé</a:t>
            </a:r>
          </a:p>
          <a:p>
            <a:pPr marL="800100" marR="0" lvl="1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Schoolbook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Recommencer</a:t>
            </a:r>
          </a:p>
          <a:p>
            <a:pPr marL="342900" marR="0" lvl="0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Intégration algorithmique</a:t>
            </a:r>
          </a:p>
          <a:p>
            <a:pPr marL="342900" marR="0" lvl="0" indent="-34290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Nova" pitchFamily="34"/>
              </a:rPr>
              <a:t>Intégration visuelle</a:t>
            </a:r>
          </a:p>
        </p:txBody>
      </p:sp>
      <p:sp>
        <p:nvSpPr>
          <p:cNvPr id="7" name="Organigramme : Connecteur 12">
            <a:extLst>
              <a:ext uri="{FF2B5EF4-FFF2-40B4-BE49-F238E27FC236}">
                <a16:creationId xmlns:a16="http://schemas.microsoft.com/office/drawing/2014/main" id="{4CDA5925-D4AA-49C4-BFE2-1EEA1759BCC7}"/>
              </a:ext>
            </a:extLst>
          </p:cNvPr>
          <p:cNvSpPr/>
          <p:nvPr/>
        </p:nvSpPr>
        <p:spPr>
          <a:xfrm>
            <a:off x="10082787" y="5239512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8" name="Organigramme : Connecteur 13">
            <a:extLst>
              <a:ext uri="{FF2B5EF4-FFF2-40B4-BE49-F238E27FC236}">
                <a16:creationId xmlns:a16="http://schemas.microsoft.com/office/drawing/2014/main" id="{7D11112F-C8F7-44AF-8CD3-AD96D71FC8EE}"/>
              </a:ext>
            </a:extLst>
          </p:cNvPr>
          <p:cNvSpPr/>
          <p:nvPr/>
        </p:nvSpPr>
        <p:spPr>
          <a:xfrm>
            <a:off x="8426954" y="3685022"/>
            <a:ext cx="306324" cy="30175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0000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9" name="Organigramme : Connecteur 14">
            <a:extLst>
              <a:ext uri="{FF2B5EF4-FFF2-40B4-BE49-F238E27FC236}">
                <a16:creationId xmlns:a16="http://schemas.microsoft.com/office/drawing/2014/main" id="{77BF7580-1970-4840-90C5-94BDAB013470}"/>
              </a:ext>
            </a:extLst>
          </p:cNvPr>
          <p:cNvSpPr/>
          <p:nvPr/>
        </p:nvSpPr>
        <p:spPr>
          <a:xfrm>
            <a:off x="8990838" y="3685022"/>
            <a:ext cx="306324" cy="30175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0000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0" name="Organigramme : Connecteur 15">
            <a:extLst>
              <a:ext uri="{FF2B5EF4-FFF2-40B4-BE49-F238E27FC236}">
                <a16:creationId xmlns:a16="http://schemas.microsoft.com/office/drawing/2014/main" id="{98CE89F4-7854-48CB-BFF2-9B616B1BB95E}"/>
              </a:ext>
            </a:extLst>
          </p:cNvPr>
          <p:cNvSpPr/>
          <p:nvPr/>
        </p:nvSpPr>
        <p:spPr>
          <a:xfrm>
            <a:off x="7275579" y="2622170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1" name="Organigramme : Connecteur 16">
            <a:extLst>
              <a:ext uri="{FF2B5EF4-FFF2-40B4-BE49-F238E27FC236}">
                <a16:creationId xmlns:a16="http://schemas.microsoft.com/office/drawing/2014/main" id="{D8E21840-8527-4AC1-AB4D-0A7C480C8E55}"/>
              </a:ext>
            </a:extLst>
          </p:cNvPr>
          <p:cNvSpPr/>
          <p:nvPr/>
        </p:nvSpPr>
        <p:spPr>
          <a:xfrm>
            <a:off x="8415524" y="4206240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2" name="Organigramme : Connecteur 17">
            <a:extLst>
              <a:ext uri="{FF2B5EF4-FFF2-40B4-BE49-F238E27FC236}">
                <a16:creationId xmlns:a16="http://schemas.microsoft.com/office/drawing/2014/main" id="{18FD3162-E413-4966-B4B4-F25FDEC16A79}"/>
              </a:ext>
            </a:extLst>
          </p:cNvPr>
          <p:cNvSpPr/>
          <p:nvPr/>
        </p:nvSpPr>
        <p:spPr>
          <a:xfrm>
            <a:off x="8415524" y="3154030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3" name="Organigramme : Connecteur 18">
            <a:extLst>
              <a:ext uri="{FF2B5EF4-FFF2-40B4-BE49-F238E27FC236}">
                <a16:creationId xmlns:a16="http://schemas.microsoft.com/office/drawing/2014/main" id="{7250A20B-80F5-4795-9003-2DBFC07DF510}"/>
              </a:ext>
            </a:extLst>
          </p:cNvPr>
          <p:cNvSpPr/>
          <p:nvPr/>
        </p:nvSpPr>
        <p:spPr>
          <a:xfrm>
            <a:off x="7844408" y="3674772"/>
            <a:ext cx="306324" cy="30175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0000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4" name="Organigramme : Connecteur 19">
            <a:extLst>
              <a:ext uri="{FF2B5EF4-FFF2-40B4-BE49-F238E27FC236}">
                <a16:creationId xmlns:a16="http://schemas.microsoft.com/office/drawing/2014/main" id="{1D93CE0F-F8D6-4131-8588-BA1079A120BE}"/>
              </a:ext>
            </a:extLst>
          </p:cNvPr>
          <p:cNvSpPr/>
          <p:nvPr/>
        </p:nvSpPr>
        <p:spPr>
          <a:xfrm>
            <a:off x="7305297" y="3680295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15" name="Organigramme : Connecteur 20">
            <a:extLst>
              <a:ext uri="{FF2B5EF4-FFF2-40B4-BE49-F238E27FC236}">
                <a16:creationId xmlns:a16="http://schemas.microsoft.com/office/drawing/2014/main" id="{8810EEE6-BA7C-45DD-992E-F95937EC5F97}"/>
              </a:ext>
            </a:extLst>
          </p:cNvPr>
          <p:cNvSpPr/>
          <p:nvPr/>
        </p:nvSpPr>
        <p:spPr>
          <a:xfrm>
            <a:off x="10082787" y="2645295"/>
            <a:ext cx="332228" cy="3112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FE3E5"/>
          </a:solidFill>
          <a:ln w="139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 descr="Une image contenant capture d’écran, texte&#10;&#10;Description générée avec un niveau de confiance élevé">
            <a:extLst>
              <a:ext uri="{FF2B5EF4-FFF2-40B4-BE49-F238E27FC236}">
                <a16:creationId xmlns:a16="http://schemas.microsoft.com/office/drawing/2014/main" id="{14E3AA37-95F8-484B-8DC2-28E728D1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" t="6107" r="2007" b="3003"/>
          <a:stretch>
            <a:fillRect/>
          </a:stretch>
        </p:blipFill>
        <p:spPr>
          <a:xfrm>
            <a:off x="3836712" y="1527139"/>
            <a:ext cx="7286917" cy="54204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96D451F-66D4-4CD0-91EF-75731C134C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Difficultés et défis techniques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9A5342B-0667-40D4-BDFA-45F7CBEE7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4132" y="1941920"/>
            <a:ext cx="8595360" cy="4351336"/>
          </a:xfrm>
        </p:spPr>
        <p:txBody>
          <a:bodyPr/>
          <a:lstStyle/>
          <a:p>
            <a:pPr lvl="0"/>
            <a:r>
              <a:rPr lang="fr-FR"/>
              <a:t>Jeu en réseau:</a:t>
            </a:r>
          </a:p>
          <a:p>
            <a:pPr lvl="1"/>
            <a:r>
              <a:rPr lang="fr-FR"/>
              <a:t>Aucun cours au sein de l’IUT</a:t>
            </a:r>
          </a:p>
          <a:p>
            <a:pPr lvl="1"/>
            <a:endParaRPr lang="fr-FR"/>
          </a:p>
          <a:p>
            <a:pPr lvl="1"/>
            <a:r>
              <a:rPr lang="fr-FR"/>
              <a:t>Recherches personnelles</a:t>
            </a:r>
          </a:p>
          <a:p>
            <a:pPr lvl="1"/>
            <a:r>
              <a:rPr lang="fr-FR"/>
              <a:t>Utilisation des sockets au sein </a:t>
            </a:r>
          </a:p>
          <a:p>
            <a:pPr marL="274320" lvl="1" indent="0">
              <a:buNone/>
            </a:pPr>
            <a:r>
              <a:rPr lang="fr-FR"/>
              <a:t>de java.net</a:t>
            </a:r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Codage de forme:</a:t>
            </a:r>
          </a:p>
          <a:p>
            <a:pPr marL="274320" lvl="1" indent="0">
              <a:buNone/>
            </a:pPr>
            <a:r>
              <a:rPr lang="fr-FR"/>
              <a:t>1/2/5/1/0, propre au message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01BD68C-1FB8-48C9-AA1B-72AA990F7D19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5C2112-3D7D-4618-811E-FB66DFDBF658}" type="slidenum">
              <a:rPr>
                <a:solidFill>
                  <a:schemeClr val="bg1"/>
                </a:solidFill>
              </a:rPr>
              <a:t>7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AEA3C-9DD9-446C-ABE1-BDD678C2D1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5B9C2-76A1-42A0-926A-FE8185D3327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400"/>
              <a:t>Répartition des tâches</a:t>
            </a:r>
          </a:p>
          <a:p>
            <a:pPr lvl="0"/>
            <a:endParaRPr lang="fr-FR"/>
          </a:p>
          <a:p>
            <a:pPr lvl="0"/>
            <a:r>
              <a:rPr lang="fr-FR"/>
              <a:t>Théo:</a:t>
            </a:r>
          </a:p>
          <a:p>
            <a:pPr lvl="1"/>
            <a:r>
              <a:rPr lang="fr-FR"/>
              <a:t>Placement des bateaux (vue)</a:t>
            </a:r>
          </a:p>
          <a:p>
            <a:pPr lvl="1"/>
            <a:r>
              <a:rPr lang="fr-FR"/>
              <a:t>Liaison algo-vue</a:t>
            </a:r>
          </a:p>
          <a:p>
            <a:pPr lvl="0"/>
            <a:r>
              <a:rPr lang="fr-FR"/>
              <a:t>Erwan</a:t>
            </a:r>
          </a:p>
          <a:p>
            <a:pPr lvl="1"/>
            <a:r>
              <a:rPr lang="fr-FR"/>
              <a:t>Algorithme de base et vue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8C013-775E-4D4E-B9C4-34145D0F835E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0F8878-3C43-4916-BAD7-0A4642376C58}" type="slidenum">
              <a:rPr>
                <a:solidFill>
                  <a:schemeClr val="bg1"/>
                </a:solidFill>
              </a:rPr>
              <a:t>8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152C97-DB2B-4EDA-B43A-7DF8C63428D8}"/>
              </a:ext>
            </a:extLst>
          </p:cNvPr>
          <p:cNvSpPr txBox="1"/>
          <p:nvPr/>
        </p:nvSpPr>
        <p:spPr>
          <a:xfrm>
            <a:off x="5880762" y="1828800"/>
            <a:ext cx="8595360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1CADE4"/>
              </a:buClr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10" baseline="0">
              <a:solidFill>
                <a:srgbClr val="000000"/>
              </a:solidFill>
              <a:uFillTx/>
              <a:latin typeface="Arial Nova" pitchFamily="34"/>
            </a:endParaRPr>
          </a:p>
          <a:p>
            <a: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1CADE4"/>
              </a:buClr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10" baseline="0">
              <a:solidFill>
                <a:srgbClr val="000000"/>
              </a:solidFill>
              <a:uFillTx/>
              <a:latin typeface="Arial Nova" pitchFamily="34"/>
            </a:endParaRPr>
          </a:p>
          <a:p>
            <a: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1CADE4"/>
              </a:buClr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Arial Nova" pitchFamily="34"/>
              </a:rPr>
              <a:t>Florent: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Arial Nova" pitchFamily="34"/>
              </a:rPr>
              <a:t>IA et algorithme de base</a:t>
            </a:r>
          </a:p>
          <a:p>
            <a: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1CADE4"/>
              </a:buClr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Arial Nova" pitchFamily="34"/>
              </a:rPr>
              <a:t>Hugo: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Arial Nova" pitchFamily="34"/>
              </a:rPr>
              <a:t>Aspect réseau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Arial Nova" pitchFamily="34"/>
              </a:rPr>
              <a:t>Déroulement de partie</a:t>
            </a:r>
          </a:p>
          <a:p>
            <a: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1CADE4"/>
              </a:buClr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Arial Nova" pitchFamily="34"/>
              </a:rPr>
              <a:t>Baptiste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Arial Nova" pitchFamily="34"/>
              </a:rPr>
              <a:t>Menus et thèmes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Arial Nova" pitchFamily="34"/>
              </a:rPr>
              <a:t>Liaison vue-algo</a:t>
            </a:r>
          </a:p>
          <a:p>
            <a: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CADE4"/>
              </a:buClr>
              <a:buSzPct val="100000"/>
              <a:buFont typeface="Wingdings 2" pitchFamily="18"/>
              <a:buChar char="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0" i="0" u="none" strike="noStrike" kern="1200" cap="none" spc="0" baseline="0">
              <a:solidFill>
                <a:srgbClr val="262626"/>
              </a:solidFill>
              <a:uFillTx/>
              <a:latin typeface="Arial Nova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7BB2-D70D-42EE-9AA1-828F650A90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47160-16EE-4162-86B2-B8FF730B6F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9754892" cy="4351336"/>
          </a:xfrm>
        </p:spPr>
        <p:txBody>
          <a:bodyPr/>
          <a:lstStyle/>
          <a:p>
            <a:pPr lvl="0"/>
            <a:r>
              <a:rPr lang="fr-FR"/>
              <a:t>Bonne coordination</a:t>
            </a:r>
          </a:p>
          <a:p>
            <a:pPr lvl="0"/>
            <a:endParaRPr lang="fr-FR"/>
          </a:p>
          <a:p>
            <a:pPr lvl="0"/>
            <a:r>
              <a:rPr lang="fr-FR"/>
              <a:t>Algo terminé dans les temps</a:t>
            </a:r>
          </a:p>
          <a:p>
            <a:pPr lvl="0"/>
            <a:endParaRPr lang="fr-FR"/>
          </a:p>
          <a:p>
            <a:pPr lvl="0"/>
            <a:r>
              <a:rPr lang="fr-FR"/>
              <a:t>Beaucoup de travail pour le réseau</a:t>
            </a:r>
          </a:p>
          <a:p>
            <a:pPr lvl="0"/>
            <a:endParaRPr lang="fr-FR"/>
          </a:p>
          <a:p>
            <a:pPr lvl="0"/>
            <a:r>
              <a:rPr lang="fr-FR"/>
              <a:t>Mauvaise estimation du temps pour la liaison algo-vue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B36890-DE8B-4AFF-AE64-6DD3116FBA18}"/>
              </a:ext>
            </a:extLst>
          </p:cNvPr>
          <p:cNvSpPr txBox="1"/>
          <p:nvPr/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25BC0E-C97D-4C88-BDDB-0F94CB9F18ED}" type="slidenum">
              <a:rPr>
                <a:solidFill>
                  <a:schemeClr val="bg1"/>
                </a:solidFill>
              </a:rPr>
              <a:t>9</a:t>
            </a:fld>
            <a:endParaRPr lang="de-DE" sz="3600" b="0" i="0" u="none" strike="noStrike" kern="1200" cap="none" spc="0" baseline="0">
              <a:solidFill>
                <a:schemeClr val="bg1"/>
              </a:solidFill>
              <a:uFillTx/>
              <a:latin typeface="Arial Nova" pitchFamily="34"/>
            </a:endParaRPr>
          </a:p>
        </p:txBody>
      </p:sp>
      <p:grpSp>
        <p:nvGrpSpPr>
          <p:cNvPr id="5" name="Diagramme 4">
            <a:extLst>
              <a:ext uri="{FF2B5EF4-FFF2-40B4-BE49-F238E27FC236}">
                <a16:creationId xmlns:a16="http://schemas.microsoft.com/office/drawing/2014/main" id="{3F96A548-62BD-4A64-862A-F0E1F17A4045}"/>
              </a:ext>
            </a:extLst>
          </p:cNvPr>
          <p:cNvGrpSpPr/>
          <p:nvPr/>
        </p:nvGrpSpPr>
        <p:grpSpPr>
          <a:xfrm>
            <a:off x="921605" y="5044625"/>
            <a:ext cx="10168064" cy="1514438"/>
            <a:chOff x="921605" y="5044625"/>
            <a:chExt cx="10168064" cy="1514438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4294F983-2BEB-4296-834D-B1711F85E824}"/>
                </a:ext>
              </a:extLst>
            </p:cNvPr>
            <p:cNvSpPr/>
            <p:nvPr/>
          </p:nvSpPr>
          <p:spPr>
            <a:xfrm>
              <a:off x="1678911" y="5044625"/>
              <a:ext cx="8653433" cy="1514438"/>
            </a:xfrm>
            <a:custGeom>
              <a:avLst>
                <a:gd name="f0" fmla="val 1971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+- 21600 0 f21"/>
                <a:gd name="f30" fmla="*/ f22 f13 1"/>
                <a:gd name="f31" fmla="*/ f21 f12 1"/>
                <a:gd name="f32" fmla="+- f25 0 f3"/>
                <a:gd name="f33" fmla="+- f26 0 f3"/>
                <a:gd name="f34" fmla="*/ 0 f27 1"/>
                <a:gd name="f35" fmla="*/ 21600 f27 1"/>
                <a:gd name="f36" fmla="*/ f29 f22 1"/>
                <a:gd name="f37" fmla="*/ f28 f13 1"/>
                <a:gd name="f38" fmla="*/ f36 1 10800"/>
                <a:gd name="f39" fmla="*/ f34 1 f27"/>
                <a:gd name="f40" fmla="*/ f35 1 f27"/>
                <a:gd name="f41" fmla="+- f21 f38 0"/>
                <a:gd name="f42" fmla="*/ f39 f12 1"/>
                <a:gd name="f43" fmla="*/ f39 f13 1"/>
                <a:gd name="f44" fmla="*/ f40 f13 1"/>
                <a:gd name="f45" fmla="*/ f41 f12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2" t="f30" r="f45" b="f37"/>
              <a:pathLst>
                <a:path w="21600" h="21600">
                  <a:moveTo>
                    <a:pt x="f7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8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7" y="f28"/>
                  </a:lnTo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A22569C-099C-4294-81CF-81179BF53C3D}"/>
                </a:ext>
              </a:extLst>
            </p:cNvPr>
            <p:cNvSpPr/>
            <p:nvPr/>
          </p:nvSpPr>
          <p:spPr>
            <a:xfrm>
              <a:off x="921605" y="5498954"/>
              <a:ext cx="1882100" cy="605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82096"/>
                <a:gd name="f7" fmla="val 605774"/>
                <a:gd name="f8" fmla="val 100964"/>
                <a:gd name="f9" fmla="val 45203"/>
                <a:gd name="f10" fmla="val 1781132"/>
                <a:gd name="f11" fmla="val 1836893"/>
                <a:gd name="f12" fmla="val 504810"/>
                <a:gd name="f13" fmla="val 560571"/>
                <a:gd name="f14" fmla="+- 0 0 -90"/>
                <a:gd name="f15" fmla="*/ f3 1 1882096"/>
                <a:gd name="f16" fmla="*/ f4 1 605774"/>
                <a:gd name="f17" fmla="+- f7 0 f5"/>
                <a:gd name="f18" fmla="+- f6 0 f5"/>
                <a:gd name="f19" fmla="*/ f14 f0 1"/>
                <a:gd name="f20" fmla="*/ f18 1 1882096"/>
                <a:gd name="f21" fmla="*/ f17 1 605774"/>
                <a:gd name="f22" fmla="*/ 0 f18 1"/>
                <a:gd name="f23" fmla="*/ 100964 f17 1"/>
                <a:gd name="f24" fmla="*/ 100964 f18 1"/>
                <a:gd name="f25" fmla="*/ 0 f17 1"/>
                <a:gd name="f26" fmla="*/ 1781132 f18 1"/>
                <a:gd name="f27" fmla="*/ 1882096 f18 1"/>
                <a:gd name="f28" fmla="*/ 504810 f17 1"/>
                <a:gd name="f29" fmla="*/ 605774 f17 1"/>
                <a:gd name="f30" fmla="*/ f19 1 f2"/>
                <a:gd name="f31" fmla="*/ f22 1 1882096"/>
                <a:gd name="f32" fmla="*/ f23 1 605774"/>
                <a:gd name="f33" fmla="*/ f24 1 1882096"/>
                <a:gd name="f34" fmla="*/ f25 1 605774"/>
                <a:gd name="f35" fmla="*/ f26 1 1882096"/>
                <a:gd name="f36" fmla="*/ f27 1 1882096"/>
                <a:gd name="f37" fmla="*/ f28 1 605774"/>
                <a:gd name="f38" fmla="*/ f29 1 6057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882096" h="60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1397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6721" tIns="86721" rIns="86721" bIns="86721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Conception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44C18615-1C23-4156-AF1D-40314D50FBB7}"/>
                </a:ext>
              </a:extLst>
            </p:cNvPr>
            <p:cNvSpPr/>
            <p:nvPr/>
          </p:nvSpPr>
          <p:spPr>
            <a:xfrm>
              <a:off x="2993096" y="5498954"/>
              <a:ext cx="1882100" cy="605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82096"/>
                <a:gd name="f7" fmla="val 605774"/>
                <a:gd name="f8" fmla="val 100964"/>
                <a:gd name="f9" fmla="val 45203"/>
                <a:gd name="f10" fmla="val 1781132"/>
                <a:gd name="f11" fmla="val 1836893"/>
                <a:gd name="f12" fmla="val 504810"/>
                <a:gd name="f13" fmla="val 560571"/>
                <a:gd name="f14" fmla="+- 0 0 -90"/>
                <a:gd name="f15" fmla="*/ f3 1 1882096"/>
                <a:gd name="f16" fmla="*/ f4 1 605774"/>
                <a:gd name="f17" fmla="+- f7 0 f5"/>
                <a:gd name="f18" fmla="+- f6 0 f5"/>
                <a:gd name="f19" fmla="*/ f14 f0 1"/>
                <a:gd name="f20" fmla="*/ f18 1 1882096"/>
                <a:gd name="f21" fmla="*/ f17 1 605774"/>
                <a:gd name="f22" fmla="*/ 0 f18 1"/>
                <a:gd name="f23" fmla="*/ 100964 f17 1"/>
                <a:gd name="f24" fmla="*/ 100964 f18 1"/>
                <a:gd name="f25" fmla="*/ 0 f17 1"/>
                <a:gd name="f26" fmla="*/ 1781132 f18 1"/>
                <a:gd name="f27" fmla="*/ 1882096 f18 1"/>
                <a:gd name="f28" fmla="*/ 504810 f17 1"/>
                <a:gd name="f29" fmla="*/ 605774 f17 1"/>
                <a:gd name="f30" fmla="*/ f19 1 f2"/>
                <a:gd name="f31" fmla="*/ f22 1 1882096"/>
                <a:gd name="f32" fmla="*/ f23 1 605774"/>
                <a:gd name="f33" fmla="*/ f24 1 1882096"/>
                <a:gd name="f34" fmla="*/ f25 1 605774"/>
                <a:gd name="f35" fmla="*/ f26 1 1882096"/>
                <a:gd name="f36" fmla="*/ f27 1 1882096"/>
                <a:gd name="f37" fmla="*/ f28 1 605774"/>
                <a:gd name="f38" fmla="*/ f29 1 6057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882096" h="60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1397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6721" tIns="86721" rIns="86721" bIns="86721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Répartition des tâches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2F5D66-818F-49DC-8715-F1FB2140223C}"/>
                </a:ext>
              </a:extLst>
            </p:cNvPr>
            <p:cNvSpPr/>
            <p:nvPr/>
          </p:nvSpPr>
          <p:spPr>
            <a:xfrm>
              <a:off x="5064587" y="5498954"/>
              <a:ext cx="1882100" cy="605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82096"/>
                <a:gd name="f7" fmla="val 605774"/>
                <a:gd name="f8" fmla="val 100964"/>
                <a:gd name="f9" fmla="val 45203"/>
                <a:gd name="f10" fmla="val 1781132"/>
                <a:gd name="f11" fmla="val 1836893"/>
                <a:gd name="f12" fmla="val 504810"/>
                <a:gd name="f13" fmla="val 560571"/>
                <a:gd name="f14" fmla="+- 0 0 -90"/>
                <a:gd name="f15" fmla="*/ f3 1 1882096"/>
                <a:gd name="f16" fmla="*/ f4 1 605774"/>
                <a:gd name="f17" fmla="+- f7 0 f5"/>
                <a:gd name="f18" fmla="+- f6 0 f5"/>
                <a:gd name="f19" fmla="*/ f14 f0 1"/>
                <a:gd name="f20" fmla="*/ f18 1 1882096"/>
                <a:gd name="f21" fmla="*/ f17 1 605774"/>
                <a:gd name="f22" fmla="*/ 0 f18 1"/>
                <a:gd name="f23" fmla="*/ 100964 f17 1"/>
                <a:gd name="f24" fmla="*/ 100964 f18 1"/>
                <a:gd name="f25" fmla="*/ 0 f17 1"/>
                <a:gd name="f26" fmla="*/ 1781132 f18 1"/>
                <a:gd name="f27" fmla="*/ 1882096 f18 1"/>
                <a:gd name="f28" fmla="*/ 504810 f17 1"/>
                <a:gd name="f29" fmla="*/ 605774 f17 1"/>
                <a:gd name="f30" fmla="*/ f19 1 f2"/>
                <a:gd name="f31" fmla="*/ f22 1 1882096"/>
                <a:gd name="f32" fmla="*/ f23 1 605774"/>
                <a:gd name="f33" fmla="*/ f24 1 1882096"/>
                <a:gd name="f34" fmla="*/ f25 1 605774"/>
                <a:gd name="f35" fmla="*/ f26 1 1882096"/>
                <a:gd name="f36" fmla="*/ f27 1 1882096"/>
                <a:gd name="f37" fmla="*/ f28 1 605774"/>
                <a:gd name="f38" fmla="*/ f29 1 6057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882096" h="60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1397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6721" tIns="86721" rIns="86721" bIns="86721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Travail personnel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6E0A2F7-A867-4B13-B665-10048D707612}"/>
                </a:ext>
              </a:extLst>
            </p:cNvPr>
            <p:cNvSpPr/>
            <p:nvPr/>
          </p:nvSpPr>
          <p:spPr>
            <a:xfrm>
              <a:off x="7136078" y="5498954"/>
              <a:ext cx="1882100" cy="605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82096"/>
                <a:gd name="f7" fmla="val 605774"/>
                <a:gd name="f8" fmla="val 100964"/>
                <a:gd name="f9" fmla="val 45203"/>
                <a:gd name="f10" fmla="val 1781132"/>
                <a:gd name="f11" fmla="val 1836893"/>
                <a:gd name="f12" fmla="val 504810"/>
                <a:gd name="f13" fmla="val 560571"/>
                <a:gd name="f14" fmla="+- 0 0 -90"/>
                <a:gd name="f15" fmla="*/ f3 1 1882096"/>
                <a:gd name="f16" fmla="*/ f4 1 605774"/>
                <a:gd name="f17" fmla="+- f7 0 f5"/>
                <a:gd name="f18" fmla="+- f6 0 f5"/>
                <a:gd name="f19" fmla="*/ f14 f0 1"/>
                <a:gd name="f20" fmla="*/ f18 1 1882096"/>
                <a:gd name="f21" fmla="*/ f17 1 605774"/>
                <a:gd name="f22" fmla="*/ 0 f18 1"/>
                <a:gd name="f23" fmla="*/ 100964 f17 1"/>
                <a:gd name="f24" fmla="*/ 100964 f18 1"/>
                <a:gd name="f25" fmla="*/ 0 f17 1"/>
                <a:gd name="f26" fmla="*/ 1781132 f18 1"/>
                <a:gd name="f27" fmla="*/ 1882096 f18 1"/>
                <a:gd name="f28" fmla="*/ 504810 f17 1"/>
                <a:gd name="f29" fmla="*/ 605774 f17 1"/>
                <a:gd name="f30" fmla="*/ f19 1 f2"/>
                <a:gd name="f31" fmla="*/ f22 1 1882096"/>
                <a:gd name="f32" fmla="*/ f23 1 605774"/>
                <a:gd name="f33" fmla="*/ f24 1 1882096"/>
                <a:gd name="f34" fmla="*/ f25 1 605774"/>
                <a:gd name="f35" fmla="*/ f26 1 1882096"/>
                <a:gd name="f36" fmla="*/ f27 1 1882096"/>
                <a:gd name="f37" fmla="*/ f28 1 605774"/>
                <a:gd name="f38" fmla="*/ f29 1 6057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882096" h="60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1397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6721" tIns="86721" rIns="86721" bIns="86721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Liaison algo-vue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5A952A0-CF43-44D1-96DE-B9AFCA98AD76}"/>
                </a:ext>
              </a:extLst>
            </p:cNvPr>
            <p:cNvSpPr/>
            <p:nvPr/>
          </p:nvSpPr>
          <p:spPr>
            <a:xfrm>
              <a:off x="9207569" y="5498954"/>
              <a:ext cx="1882100" cy="605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82096"/>
                <a:gd name="f7" fmla="val 605774"/>
                <a:gd name="f8" fmla="val 100964"/>
                <a:gd name="f9" fmla="val 45203"/>
                <a:gd name="f10" fmla="val 1781132"/>
                <a:gd name="f11" fmla="val 1836893"/>
                <a:gd name="f12" fmla="val 504810"/>
                <a:gd name="f13" fmla="val 560571"/>
                <a:gd name="f14" fmla="+- 0 0 -90"/>
                <a:gd name="f15" fmla="*/ f3 1 1882096"/>
                <a:gd name="f16" fmla="*/ f4 1 605774"/>
                <a:gd name="f17" fmla="+- f7 0 f5"/>
                <a:gd name="f18" fmla="+- f6 0 f5"/>
                <a:gd name="f19" fmla="*/ f14 f0 1"/>
                <a:gd name="f20" fmla="*/ f18 1 1882096"/>
                <a:gd name="f21" fmla="*/ f17 1 605774"/>
                <a:gd name="f22" fmla="*/ 0 f18 1"/>
                <a:gd name="f23" fmla="*/ 100964 f17 1"/>
                <a:gd name="f24" fmla="*/ 100964 f18 1"/>
                <a:gd name="f25" fmla="*/ 0 f17 1"/>
                <a:gd name="f26" fmla="*/ 1781132 f18 1"/>
                <a:gd name="f27" fmla="*/ 1882096 f18 1"/>
                <a:gd name="f28" fmla="*/ 504810 f17 1"/>
                <a:gd name="f29" fmla="*/ 605774 f17 1"/>
                <a:gd name="f30" fmla="*/ f19 1 f2"/>
                <a:gd name="f31" fmla="*/ f22 1 1882096"/>
                <a:gd name="f32" fmla="*/ f23 1 605774"/>
                <a:gd name="f33" fmla="*/ f24 1 1882096"/>
                <a:gd name="f34" fmla="*/ f25 1 605774"/>
                <a:gd name="f35" fmla="*/ f26 1 1882096"/>
                <a:gd name="f36" fmla="*/ f27 1 1882096"/>
                <a:gd name="f37" fmla="*/ f28 1 605774"/>
                <a:gd name="f38" fmla="*/ f29 1 6057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882096" h="6057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1397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6721" tIns="86721" rIns="86721" bIns="86721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Liaison des codes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TM03457515%5b%5bfn=Vue%5d%5d</Template>
  <TotalTime>124</TotalTime>
  <Words>418</Words>
  <Application>Microsoft Office PowerPoint</Application>
  <PresentationFormat>Grand écran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Nova</vt:lpstr>
      <vt:lpstr>Calibri</vt:lpstr>
      <vt:lpstr>Century Schoolbook</vt:lpstr>
      <vt:lpstr>Wingdings</vt:lpstr>
      <vt:lpstr>Wingdings 2</vt:lpstr>
      <vt:lpstr>Affichage</vt:lpstr>
      <vt:lpstr>Bataille navale, projet tuteuré de S2</vt:lpstr>
      <vt:lpstr>Présentation du sujet</vt:lpstr>
      <vt:lpstr>Cahier des charges</vt:lpstr>
      <vt:lpstr>Démarche mise en œuvre</vt:lpstr>
      <vt:lpstr>Difficultés et défis techniques</vt:lpstr>
      <vt:lpstr>Difficultés et défis techniques</vt:lpstr>
      <vt:lpstr>Difficultés et défis techniques</vt:lpstr>
      <vt:lpstr>Déroulement du projet</vt:lpstr>
      <vt:lpstr>Déroulement du projet</vt:lpstr>
      <vt:lpstr>Bilan</vt:lpstr>
      <vt:lpstr>Bilan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Bataille navale, projet tuteuré de S2</dc:title>
  <dc:creator>Florent</dc:creator>
  <cp:lastModifiedBy>Florent</cp:lastModifiedBy>
  <cp:revision>8</cp:revision>
  <dcterms:created xsi:type="dcterms:W3CDTF">2012-07-30T22:21:58Z</dcterms:created>
  <dcterms:modified xsi:type="dcterms:W3CDTF">2018-06-11T09:18:28Z</dcterms:modified>
</cp:coreProperties>
</file>