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6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1F6306-569F-4A92-9705-2574AFE554B5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1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306-569F-4A92-9705-2574AFE554B5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2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1F6306-569F-4A92-9705-2574AFE554B5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7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306-569F-4A92-9705-2574AFE554B5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2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1F6306-569F-4A92-9705-2574AFE554B5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8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306-569F-4A92-9705-2574AFE554B5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306-569F-4A92-9705-2574AFE554B5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306-569F-4A92-9705-2574AFE554B5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5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306-569F-4A92-9705-2574AFE554B5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1F6306-569F-4A92-9705-2574AFE554B5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8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306-569F-4A92-9705-2574AFE554B5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6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B1F6306-569F-4A92-9705-2574AFE554B5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151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C133-23E4-4347-A482-724DAB227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Proiect semestrial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Data transmission 2020-2021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22977-47C1-4327-AA54-E586FF99F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607258"/>
            <a:ext cx="10993546" cy="59032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Library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D6B1E-E9CC-4CCB-B7D6-AAA0F8972F09}"/>
              </a:ext>
            </a:extLst>
          </p:cNvPr>
          <p:cNvSpPr txBox="1"/>
          <p:nvPr/>
        </p:nvSpPr>
        <p:spPr>
          <a:xfrm>
            <a:off x="7618444" y="4679302"/>
            <a:ext cx="386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Studen</a:t>
            </a:r>
            <a:r>
              <a:rPr lang="ro-RO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ții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:  Pietrar Florentin-Mircea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		 </a:t>
            </a:r>
            <a:r>
              <a:rPr lang="ro-RO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Stupinean Larisa-Cristina</a:t>
            </a:r>
          </a:p>
          <a:p>
            <a:r>
              <a:rPr lang="ro-RO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Grupa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:     </a:t>
            </a:r>
            <a:r>
              <a:rPr lang="ro-RO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30332</a:t>
            </a:r>
          </a:p>
        </p:txBody>
      </p:sp>
    </p:spTree>
    <p:extLst>
      <p:ext uri="{BB962C8B-B14F-4D97-AF65-F5344CB8AC3E}">
        <p14:creationId xmlns:p14="http://schemas.microsoft.com/office/powerpoint/2010/main" val="358319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1A9C-B152-4B71-9AE9-C9F5C218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kern="1200" cap="all" dirty="0">
                <a:solidFill>
                  <a:srgbClr val="2E3A4D"/>
                </a:solidFill>
                <a:effectLst/>
                <a:latin typeface="Constantia" panose="02030602050306030303" pitchFamily="18" charset="0"/>
              </a:rPr>
              <a:t>Funcționalități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8826-514F-4E41-A81F-B5B20AC09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25834"/>
            <a:ext cx="11029615" cy="10138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pPr algn="just"/>
            <a:r>
              <a:rPr lang="ro-RO" sz="1900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Utilizatorul primește o notificare, </a:t>
            </a:r>
            <a:r>
              <a:rPr lang="ro-RO" sz="1900" dirty="0">
                <a:solidFill>
                  <a:srgbClr val="000000"/>
                </a:solidFill>
                <a:latin typeface="Constantia" panose="02030602050306030303" pitchFamily="18" charset="0"/>
              </a:rPr>
              <a:t>iar cartea proaspăt adăugată apare și în secțiunea </a:t>
            </a:r>
            <a:r>
              <a:rPr lang="ro-RO" sz="1900" b="1" dirty="0">
                <a:solidFill>
                  <a:srgbClr val="000000"/>
                </a:solidFill>
                <a:latin typeface="Constantia" panose="02030602050306030303" pitchFamily="18" charset="0"/>
              </a:rPr>
              <a:t>View books</a:t>
            </a:r>
            <a:endParaRPr lang="en-GB" sz="1900" b="0" i="0" u="none" strike="noStrike" baseline="0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6EAF1-F9AE-4F5E-8D25-7B1BF1A30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67"/>
          <a:stretch/>
        </p:blipFill>
        <p:spPr>
          <a:xfrm>
            <a:off x="4524375" y="2274593"/>
            <a:ext cx="7200000" cy="3881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F1477-4E51-4F85-8063-B8409D6C9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9"/>
          <a:stretch/>
        </p:blipFill>
        <p:spPr>
          <a:xfrm>
            <a:off x="467625" y="2821981"/>
            <a:ext cx="7200000" cy="3892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D5880E-6D00-42E7-9CBC-059399F38504}"/>
              </a:ext>
            </a:extLst>
          </p:cNvPr>
          <p:cNvSpPr/>
          <p:nvPr/>
        </p:nvSpPr>
        <p:spPr>
          <a:xfrm>
            <a:off x="10420350" y="2461487"/>
            <a:ext cx="1428583" cy="38906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5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98BC-BACD-403E-BF86-636474D0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kern="1200" cap="all" dirty="0">
                <a:solidFill>
                  <a:srgbClr val="2E3A4D"/>
                </a:solidFill>
                <a:effectLst/>
                <a:latin typeface="Constantia" panose="02030602050306030303" pitchFamily="18" charset="0"/>
              </a:rPr>
              <a:t>Funcționalități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45B6-1B70-4D9C-90FA-DC8C955A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77225"/>
            <a:ext cx="3543134" cy="3288719"/>
          </a:xfrm>
        </p:spPr>
        <p:txBody>
          <a:bodyPr>
            <a:normAutofit/>
          </a:bodyPr>
          <a:lstStyle/>
          <a:p>
            <a:pPr algn="just"/>
            <a:r>
              <a:rPr lang="ro-RO" dirty="0">
                <a:latin typeface="Constantia" panose="02030602050306030303" pitchFamily="18" charset="0"/>
              </a:rPr>
              <a:t>Utilizatorul poate actualiza titlul, autorul și/sau descrierea cărții direct din secțiunea </a:t>
            </a:r>
            <a:r>
              <a:rPr lang="ro-RO" b="1" dirty="0">
                <a:latin typeface="Constantia" panose="02030602050306030303" pitchFamily="18" charset="0"/>
              </a:rPr>
              <a:t>View books</a:t>
            </a:r>
            <a:r>
              <a:rPr lang="ro-RO" dirty="0">
                <a:latin typeface="Constantia" panose="02030602050306030303" pitchFamily="18" charset="0"/>
              </a:rPr>
              <a:t>, prin apăsarea butonului </a:t>
            </a:r>
            <a:r>
              <a:rPr lang="ro-RO" b="1" dirty="0">
                <a:latin typeface="Constantia" panose="02030602050306030303" pitchFamily="18" charset="0"/>
              </a:rPr>
              <a:t>Update book</a:t>
            </a:r>
            <a:r>
              <a:rPr lang="ro-RO" dirty="0">
                <a:latin typeface="Constantia" panose="02030602050306030303" pitchFamily="18" charset="0"/>
              </a:rPr>
              <a:t> după modificarea câmpurilor dorite</a:t>
            </a:r>
          </a:p>
          <a:p>
            <a:pPr algn="just"/>
            <a:r>
              <a:rPr lang="ro-RO" dirty="0">
                <a:latin typeface="Constantia" panose="02030602050306030303" pitchFamily="18" charset="0"/>
              </a:rPr>
              <a:t>La final, utilizatorul primește o notificare prin care este anunțat că informațiile au fost actualizate</a:t>
            </a: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D4A8A-615A-4338-ABE0-6AC70B749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0"/>
          <a:stretch/>
        </p:blipFill>
        <p:spPr>
          <a:xfrm>
            <a:off x="4410808" y="2343150"/>
            <a:ext cx="7200000" cy="3898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D9EA45-1A62-43A1-B5F0-18B64AABC9A9}"/>
              </a:ext>
            </a:extLst>
          </p:cNvPr>
          <p:cNvSpPr/>
          <p:nvPr/>
        </p:nvSpPr>
        <p:spPr>
          <a:xfrm>
            <a:off x="10239375" y="2532181"/>
            <a:ext cx="1428583" cy="38906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CA36B-9B9A-4220-8D3D-9560DB94DE88}"/>
              </a:ext>
            </a:extLst>
          </p:cNvPr>
          <p:cNvSpPr/>
          <p:nvPr/>
        </p:nvSpPr>
        <p:spPr>
          <a:xfrm>
            <a:off x="7296516" y="4823688"/>
            <a:ext cx="1428583" cy="29123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8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46A9-4CAB-4B60-AF2F-A211EFB0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kern="1200" cap="all" dirty="0">
                <a:solidFill>
                  <a:srgbClr val="2E3A4D"/>
                </a:solidFill>
                <a:effectLst/>
                <a:latin typeface="Constantia" panose="02030602050306030303" pitchFamily="18" charset="0"/>
              </a:rPr>
              <a:t>Funcționalități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32AD-6910-4399-B2E1-429180CA1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08235"/>
            <a:ext cx="11029615" cy="1158322"/>
          </a:xfrm>
        </p:spPr>
        <p:txBody>
          <a:bodyPr/>
          <a:lstStyle/>
          <a:p>
            <a:pPr algn="just"/>
            <a:r>
              <a:rPr lang="ro-RO" dirty="0">
                <a:latin typeface="Constantia" panose="02030602050306030303" pitchFamily="18" charset="0"/>
              </a:rPr>
              <a:t>De asemenea, utilizatorul poate șterge cărți prin apăsarea butonului </a:t>
            </a:r>
            <a:r>
              <a:rPr lang="ro-RO" b="1" dirty="0">
                <a:latin typeface="Constantia" panose="02030602050306030303" pitchFamily="18" charset="0"/>
              </a:rPr>
              <a:t>Delete book</a:t>
            </a:r>
            <a:endParaRPr lang="ro-RO" dirty="0">
              <a:latin typeface="Constantia" panose="02030602050306030303" pitchFamily="18" charset="0"/>
            </a:endParaRPr>
          </a:p>
          <a:p>
            <a:pPr algn="just"/>
            <a:r>
              <a:rPr lang="ro-RO" dirty="0">
                <a:latin typeface="Constantia" panose="02030602050306030303" pitchFamily="18" charset="0"/>
              </a:rPr>
              <a:t>Și în acest caz, acesta va fi anunțat printr-o notificare dacă operațiunea a avut succes, iar cartea este ștearsă automat din baza de date, lucru observabil și în pagina principală, la secțiunea </a:t>
            </a:r>
            <a:r>
              <a:rPr lang="ro-RO" b="1" dirty="0">
                <a:latin typeface="Constantia" panose="02030602050306030303" pitchFamily="18" charset="0"/>
              </a:rPr>
              <a:t>View books</a:t>
            </a: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F33A2-50F9-4425-B7C1-200B9DBF1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0"/>
          <a:stretch/>
        </p:blipFill>
        <p:spPr>
          <a:xfrm>
            <a:off x="2400300" y="2921775"/>
            <a:ext cx="7200000" cy="3898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448B21-721B-46AE-B3A6-F1E2EFFD2F7C}"/>
              </a:ext>
            </a:extLst>
          </p:cNvPr>
          <p:cNvSpPr/>
          <p:nvPr/>
        </p:nvSpPr>
        <p:spPr>
          <a:xfrm>
            <a:off x="8239125" y="3116174"/>
            <a:ext cx="1428583" cy="38906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2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61B-7C84-45D3-96D7-F150BA19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Probleme apărute și rezolvarea acestora</a:t>
            </a:r>
            <a:endParaRPr lang="en-GB" sz="3200" b="1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AD03-95FE-4EBD-ACB7-1C20B2E70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19769"/>
            <a:ext cx="11029615" cy="3826021"/>
          </a:xfrm>
        </p:spPr>
        <p:txBody>
          <a:bodyPr/>
          <a:lstStyle/>
          <a:p>
            <a:pPr algn="just"/>
            <a:r>
              <a:rPr lang="ro-RO" dirty="0">
                <a:latin typeface="Constantia" panose="02030602050306030303" pitchFamily="18" charset="0"/>
              </a:rPr>
              <a:t>Inserarea din fișierele </a:t>
            </a:r>
            <a:r>
              <a:rPr lang="ro-RO" i="1" dirty="0">
                <a:latin typeface="Constantia" panose="02030602050306030303" pitchFamily="18" charset="0"/>
              </a:rPr>
              <a:t>.json</a:t>
            </a:r>
            <a:r>
              <a:rPr lang="ro-RO" dirty="0">
                <a:latin typeface="Constantia" panose="02030602050306030303" pitchFamily="18" charset="0"/>
              </a:rPr>
              <a:t> au fost problematice inițial – problema a fost rezolvată prin stocarea într-o variabilă a datelor deja existente în fișier, la care se concatenează datele noi, fișierul </a:t>
            </a:r>
            <a:r>
              <a:rPr lang="ro-RO" i="1" dirty="0">
                <a:latin typeface="Constantia" panose="02030602050306030303" pitchFamily="18" charset="0"/>
              </a:rPr>
              <a:t>.json </a:t>
            </a:r>
            <a:r>
              <a:rPr lang="ro-RO" dirty="0">
                <a:latin typeface="Constantia" panose="02030602050306030303" pitchFamily="18" charset="0"/>
              </a:rPr>
              <a:t>fiind apoi suprascris</a:t>
            </a:r>
          </a:p>
          <a:p>
            <a:pPr algn="just"/>
            <a:r>
              <a:rPr lang="ro-RO" dirty="0">
                <a:latin typeface="Constantia" panose="02030602050306030303" pitchFamily="18" charset="0"/>
              </a:rPr>
              <a:t>După inserarea unei noi cărți, aceasta nu era vizibilă în secțiunea </a:t>
            </a:r>
            <a:r>
              <a:rPr lang="ro-RO" b="1" dirty="0">
                <a:latin typeface="Constantia" panose="02030602050306030303" pitchFamily="18" charset="0"/>
              </a:rPr>
              <a:t>View books</a:t>
            </a:r>
            <a:r>
              <a:rPr lang="ro-RO" dirty="0">
                <a:latin typeface="Constantia" panose="02030602050306030303" pitchFamily="18" charset="0"/>
              </a:rPr>
              <a:t> din client deoarece panel-ul respectiv nu se reajusta atunci când se adăuga un element nou – problema a fost rezolvată prin setarea proprietății </a:t>
            </a:r>
            <a:r>
              <a:rPr lang="ro-RO" i="1" dirty="0">
                <a:latin typeface="Constantia" panose="02030602050306030303" pitchFamily="18" charset="0"/>
              </a:rPr>
              <a:t>overflow</a:t>
            </a:r>
            <a:r>
              <a:rPr lang="ro-RO" dirty="0">
                <a:latin typeface="Constantia" panose="02030602050306030303" pitchFamily="18" charset="0"/>
              </a:rPr>
              <a:t> a panel-ului ca fiind </a:t>
            </a:r>
            <a:r>
              <a:rPr lang="ro-RO" i="1" dirty="0">
                <a:latin typeface="Constantia" panose="02030602050306030303" pitchFamily="18" charset="0"/>
              </a:rPr>
              <a:t>auto</a:t>
            </a:r>
            <a:r>
              <a:rPr lang="ro-RO" dirty="0">
                <a:latin typeface="Constantia" panose="02030602050306030303" pitchFamily="18" charset="0"/>
              </a:rPr>
              <a:t>, ceea ce înseamnă că acesta oferă posibilitatea de </a:t>
            </a:r>
            <a:r>
              <a:rPr lang="ro-RO" i="1" dirty="0">
                <a:latin typeface="Constantia" panose="02030602050306030303" pitchFamily="18" charset="0"/>
              </a:rPr>
              <a:t>scroll</a:t>
            </a:r>
            <a:endParaRPr lang="en-GB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8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46A9-4CAB-4B60-AF2F-A211EFB0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cuprins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32AD-6910-4399-B2E1-429180CA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o-RO" dirty="0">
                <a:latin typeface="Constantia" panose="02030602050306030303" pitchFamily="18" charset="0"/>
              </a:rPr>
              <a:t>Introducere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>
                <a:latin typeface="Constantia" panose="02030602050306030303" pitchFamily="18" charset="0"/>
              </a:rPr>
              <a:t>Implementare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>
                <a:latin typeface="Constantia" panose="02030602050306030303" pitchFamily="18" charset="0"/>
              </a:rPr>
              <a:t>Funcționalități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>
                <a:latin typeface="Constantia" panose="02030602050306030303" pitchFamily="18" charset="0"/>
              </a:rPr>
              <a:t>Probleme apărute și rezolvarea acestora</a:t>
            </a:r>
          </a:p>
        </p:txBody>
      </p:sp>
    </p:spTree>
    <p:extLst>
      <p:ext uri="{BB962C8B-B14F-4D97-AF65-F5344CB8AC3E}">
        <p14:creationId xmlns:p14="http://schemas.microsoft.com/office/powerpoint/2010/main" val="403733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DDC6-DE4F-49FE-A7DC-FF235B1F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introducere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4BDE-35AB-4D80-A3F8-0DA3A512B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08" y="2726422"/>
            <a:ext cx="11105983" cy="368276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ro-RO" sz="2900" dirty="0">
                <a:latin typeface="Constantia" panose="02030602050306030303" pitchFamily="18" charset="0"/>
              </a:rPr>
              <a:t>Tema proiectului – </a:t>
            </a:r>
            <a:r>
              <a:rPr lang="en-US" sz="2900" dirty="0">
                <a:latin typeface="Constantia" panose="02030602050306030303" pitchFamily="18" charset="0"/>
              </a:rPr>
              <a:t>Library Application</a:t>
            </a:r>
          </a:p>
          <a:p>
            <a:pPr algn="just"/>
            <a:r>
              <a:rPr lang="ro-RO" sz="2900" dirty="0">
                <a:latin typeface="Constantia" panose="02030602050306030303" pitchFamily="18" charset="0"/>
              </a:rPr>
              <a:t>Obiectivul proiectului – dezvoltarea unei aplicații care să poată fi folosită pentru gestionarea cărților dintr-o bibliotecă</a:t>
            </a:r>
          </a:p>
          <a:p>
            <a:pPr algn="just"/>
            <a:r>
              <a:rPr lang="ro-RO" sz="2900" dirty="0">
                <a:latin typeface="Constantia" panose="02030602050306030303" pitchFamily="18" charset="0"/>
              </a:rPr>
              <a:t>Elementele principale ale aplicației Client: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o-RO" sz="2900" dirty="0">
                <a:latin typeface="Constantia" panose="02030602050306030303" pitchFamily="18" charset="0"/>
              </a:rPr>
              <a:t>login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o-RO" sz="2900" dirty="0">
                <a:latin typeface="Constantia" panose="02030602050306030303" pitchFamily="18" charset="0"/>
              </a:rPr>
              <a:t>interacțiuni cu utilizatorul prin notificări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o-RO" sz="2900" dirty="0">
                <a:latin typeface="Constantia" panose="02030602050306030303" pitchFamily="18" charset="0"/>
              </a:rPr>
              <a:t>operații CRUD – </a:t>
            </a:r>
            <a:r>
              <a:rPr lang="en-US" sz="2900" dirty="0">
                <a:latin typeface="Constantia" panose="02030602050306030303" pitchFamily="18" charset="0"/>
              </a:rPr>
              <a:t>create, read, update, delete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o-RO" sz="2900" dirty="0">
                <a:latin typeface="Constantia" panose="02030602050306030303" pitchFamily="18" charset="0"/>
              </a:rPr>
              <a:t>salvează configurații anterioare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900" dirty="0">
                <a:latin typeface="Constantia" panose="02030602050306030303" pitchFamily="18" charset="0"/>
              </a:rPr>
              <a:t>Elementele principale ale aplicației Server: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o-RO" sz="2900" dirty="0">
                <a:latin typeface="Constantia" panose="02030602050306030303" pitchFamily="18" charset="0"/>
              </a:rPr>
              <a:t>primește conexiuni cu unul sau mai mulți clienți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o-RO" sz="2900" dirty="0">
                <a:latin typeface="Constantia" panose="02030602050306030303" pitchFamily="18" charset="0"/>
              </a:rPr>
              <a:t>realizează legătura cu baza de date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o-RO" sz="2900" dirty="0">
                <a:latin typeface="Constantia" panose="02030602050306030303" pitchFamily="18" charset="0"/>
              </a:rPr>
              <a:t>realizează operații de selecție, inserare, modificare și ștergere a unor câmpuri din tabelele bazei de date</a:t>
            </a:r>
          </a:p>
          <a:p>
            <a:pPr algn="just"/>
            <a:endParaRPr lang="ro-RO" sz="3300" dirty="0">
              <a:latin typeface="Constantia" panose="02030602050306030303" pitchFamily="18" charset="0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endParaRPr lang="ro-RO" sz="2900" dirty="0"/>
          </a:p>
          <a:p>
            <a:pPr lvl="2" algn="just">
              <a:buFont typeface="Arial" panose="020B0604020202020204" pitchFamily="34" charset="0"/>
              <a:buChar char="•"/>
            </a:pPr>
            <a:endParaRPr lang="ro-RO" sz="2900" dirty="0"/>
          </a:p>
          <a:p>
            <a:pPr lvl="2" algn="just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7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23A6-B7F0-49A5-BB3A-8FBA84FD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implementarea</a:t>
            </a:r>
            <a:endParaRPr lang="en-GB" sz="3200" b="1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EB94-04F4-4A2E-B46D-49FE7E31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68897"/>
            <a:ext cx="11029615" cy="3042002"/>
          </a:xfrm>
        </p:spPr>
        <p:txBody>
          <a:bodyPr>
            <a:noAutofit/>
          </a:bodyPr>
          <a:lstStyle/>
          <a:p>
            <a:pPr algn="just"/>
            <a:r>
              <a:rPr lang="ro-RO" dirty="0">
                <a:latin typeface="Constantia" panose="02030602050306030303" pitchFamily="18" charset="0"/>
              </a:rPr>
              <a:t>Baza de date – conține obiectele JSON </a:t>
            </a:r>
            <a:r>
              <a:rPr lang="ro-RO" i="1" dirty="0">
                <a:latin typeface="Constantia" panose="02030602050306030303" pitchFamily="18" charset="0"/>
              </a:rPr>
              <a:t>users</a:t>
            </a:r>
            <a:r>
              <a:rPr lang="ro-RO" dirty="0">
                <a:latin typeface="Constantia" panose="02030602050306030303" pitchFamily="18" charset="0"/>
              </a:rPr>
              <a:t> și </a:t>
            </a:r>
            <a:r>
              <a:rPr lang="ro-RO" i="1" dirty="0">
                <a:latin typeface="Constantia" panose="02030602050306030303" pitchFamily="18" charset="0"/>
              </a:rPr>
              <a:t>books </a:t>
            </a:r>
            <a:r>
              <a:rPr lang="ro-RO" dirty="0">
                <a:latin typeface="Constantia" panose="02030602050306030303" pitchFamily="18" charset="0"/>
              </a:rPr>
              <a:t>care sunt persistente</a:t>
            </a:r>
          </a:p>
          <a:p>
            <a:pPr algn="just"/>
            <a:r>
              <a:rPr lang="ro-RO" dirty="0">
                <a:latin typeface="Constantia" panose="02030602050306030303" pitchFamily="18" charset="0"/>
              </a:rPr>
              <a:t>Baza de date este hostată local pe partea de server scrisă în </a:t>
            </a:r>
            <a:r>
              <a:rPr lang="ro-RO" i="1" dirty="0">
                <a:latin typeface="Constantia" panose="02030602050306030303" pitchFamily="18" charset="0"/>
              </a:rPr>
              <a:t>node.js</a:t>
            </a:r>
            <a:r>
              <a:rPr lang="ro-RO" dirty="0">
                <a:latin typeface="Constantia" panose="02030602050306030303" pitchFamily="18" charset="0"/>
              </a:rPr>
              <a:t>, ea implementând un API pentru login și pentru operațiile CRUD pentru a permite clientului să își execute request-urile</a:t>
            </a:r>
          </a:p>
          <a:p>
            <a:pPr algn="just"/>
            <a:r>
              <a:rPr lang="ro-RO" dirty="0">
                <a:latin typeface="Constantia" panose="02030602050306030303" pitchFamily="18" charset="0"/>
              </a:rPr>
              <a:t>Serverul de backend funcționează pe portul 3000 – prin accesarea lui într-un browser putem folosi metoda </a:t>
            </a:r>
            <a:r>
              <a:rPr lang="ro-RO" b="1" dirty="0">
                <a:latin typeface="Constantia" panose="02030602050306030303" pitchFamily="18" charset="0"/>
              </a:rPr>
              <a:t>GET</a:t>
            </a:r>
            <a:r>
              <a:rPr lang="ro-RO" dirty="0">
                <a:latin typeface="Constantia" panose="02030602050306030303" pitchFamily="18" charset="0"/>
              </a:rPr>
              <a:t> pentru a vizualiza conținutul obiectului </a:t>
            </a:r>
            <a:r>
              <a:rPr lang="ro-RO" i="1" dirty="0">
                <a:latin typeface="Constantia" panose="02030602050306030303" pitchFamily="18" charset="0"/>
              </a:rPr>
              <a:t>books</a:t>
            </a:r>
          </a:p>
          <a:p>
            <a:pPr algn="just"/>
            <a:r>
              <a:rPr lang="ro-RO" dirty="0">
                <a:latin typeface="Constantia" panose="02030602050306030303" pitchFamily="18" charset="0"/>
              </a:rPr>
              <a:t>Clientul este realizat cu ajutorul framework-ului </a:t>
            </a:r>
            <a:r>
              <a:rPr lang="ro-RO" i="1" dirty="0">
                <a:latin typeface="Constantia" panose="02030602050306030303" pitchFamily="18" charset="0"/>
              </a:rPr>
              <a:t>Vue.js</a:t>
            </a:r>
            <a:r>
              <a:rPr lang="ro-RO" dirty="0">
                <a:latin typeface="Constantia" panose="02030602050306030303" pitchFamily="18" charset="0"/>
              </a:rPr>
              <a:t> – el oferă posibilitatea de login și register, iar apoi oferă posibilitatea vizualizării cărților stocate în </a:t>
            </a:r>
            <a:r>
              <a:rPr lang="ro-RO" i="1" dirty="0">
                <a:latin typeface="Constantia" panose="02030602050306030303" pitchFamily="18" charset="0"/>
              </a:rPr>
              <a:t>books</a:t>
            </a:r>
            <a:endParaRPr lang="en-US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42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46DF-8133-45E2-8B6E-D6541B98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Funcționalități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6350C-1015-4B14-A6FF-9D1F0ADF2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81792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ro-RO" dirty="0">
                <a:latin typeface="Constantia" panose="02030602050306030303" pitchFamily="18" charset="0"/>
              </a:rPr>
              <a:t>La rularea aplicației, pentru utilizatorii noi, primul pas este crearea unui cont din pagina de înregistrare care poate fi accesată prin apăsarea link-ului </a:t>
            </a:r>
            <a:r>
              <a:rPr lang="ro-RO" b="1" dirty="0">
                <a:latin typeface="Constantia" panose="02030602050306030303" pitchFamily="18" charset="0"/>
                <a:sym typeface="Symbol" panose="05050102010706020507" pitchFamily="18" charset="2"/>
              </a:rPr>
              <a:t>Register</a:t>
            </a:r>
            <a:r>
              <a:rPr lang="ro-RO" dirty="0">
                <a:latin typeface="Constantia" panose="02030602050306030303" pitchFamily="18" charset="0"/>
                <a:sym typeface="Symbol" panose="05050102010706020507" pitchFamily="18" charset="2"/>
              </a:rPr>
              <a:t> din pagina de Login</a:t>
            </a:r>
            <a:endParaRPr lang="en-US" b="1" dirty="0">
              <a:latin typeface="Constantia" panose="020306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11B15-DA43-4D38-A40B-3D1B31016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0"/>
          <a:stretch/>
        </p:blipFill>
        <p:spPr>
          <a:xfrm>
            <a:off x="2495999" y="2771775"/>
            <a:ext cx="7200000" cy="3898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3271E1-EC24-4925-98AA-87BB8A9431F1}"/>
              </a:ext>
            </a:extLst>
          </p:cNvPr>
          <p:cNvCxnSpPr>
            <a:cxnSpLocks/>
          </p:cNvCxnSpPr>
          <p:nvPr/>
        </p:nvCxnSpPr>
        <p:spPr>
          <a:xfrm flipV="1">
            <a:off x="4915949" y="4515550"/>
            <a:ext cx="1071868" cy="7695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3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E572-5EAE-480D-83B5-058F5707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Funcționalități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8D4B-EB77-4E15-8742-F4F1C334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04857"/>
            <a:ext cx="11029615" cy="1013800"/>
          </a:xfrm>
        </p:spPr>
        <p:txBody>
          <a:bodyPr>
            <a:normAutofit/>
          </a:bodyPr>
          <a:lstStyle/>
          <a:p>
            <a:pPr algn="just"/>
            <a:r>
              <a:rPr lang="ro-RO" dirty="0">
                <a:latin typeface="Constantia" panose="02030602050306030303" pitchFamily="18" charset="0"/>
              </a:rPr>
              <a:t>După care utilizatorul trebuie să își aleagă un username și o parolă și să apese butonul </a:t>
            </a:r>
            <a:r>
              <a:rPr lang="ro-RO" b="1" dirty="0">
                <a:latin typeface="Constantia" panose="02030602050306030303" pitchFamily="18" charset="0"/>
              </a:rPr>
              <a:t>Sign up</a:t>
            </a:r>
            <a:r>
              <a:rPr lang="ro-RO" dirty="0">
                <a:latin typeface="Constantia" panose="02030602050306030303" pitchFamily="18" charset="0"/>
              </a:rPr>
              <a:t> pentru a se înregistra</a:t>
            </a: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5ECDF-2774-4059-BEEF-51D6D1E65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9"/>
          <a:stretch/>
        </p:blipFill>
        <p:spPr>
          <a:xfrm>
            <a:off x="2496000" y="2619375"/>
            <a:ext cx="7200000" cy="3892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9A36DE-2376-437F-8F02-68DD32684DEA}"/>
              </a:ext>
            </a:extLst>
          </p:cNvPr>
          <p:cNvCxnSpPr>
            <a:cxnSpLocks/>
          </p:cNvCxnSpPr>
          <p:nvPr/>
        </p:nvCxnSpPr>
        <p:spPr>
          <a:xfrm flipV="1">
            <a:off x="4868324" y="4180868"/>
            <a:ext cx="1071868" cy="7695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64E3-26C2-449A-AEC0-4973067D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kern="1200" cap="all" dirty="0">
                <a:solidFill>
                  <a:srgbClr val="2E3A4D"/>
                </a:solidFill>
                <a:effectLst/>
                <a:latin typeface="Constantia" panose="02030602050306030303" pitchFamily="18" charset="0"/>
              </a:rPr>
              <a:t>Funcționalități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8C10-075C-4DB9-A11E-CD5E888A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67" y="2449381"/>
            <a:ext cx="4076533" cy="2998919"/>
          </a:xfrm>
        </p:spPr>
        <p:txBody>
          <a:bodyPr>
            <a:normAutofit/>
          </a:bodyPr>
          <a:lstStyle/>
          <a:p>
            <a:pPr algn="just"/>
            <a:r>
              <a:rPr lang="ro-RO" dirty="0">
                <a:latin typeface="Constantia" panose="02030602050306030303" pitchFamily="18" charset="0"/>
              </a:rPr>
              <a:t>Utilizatorul primește o notificare prin care este anunțat dacă user-ul său a fost creat și este redirecționat către pagina de Login</a:t>
            </a:r>
          </a:p>
          <a:p>
            <a:pPr algn="just"/>
            <a:r>
              <a:rPr lang="ro-RO" dirty="0">
                <a:latin typeface="Constantia" panose="02030602050306030303" pitchFamily="18" charset="0"/>
              </a:rPr>
              <a:t>De aici, utilizatorul se poate autentifica pentru a accesa pagina principală apăsând butonul </a:t>
            </a:r>
            <a:r>
              <a:rPr lang="ro-RO" b="1" dirty="0">
                <a:latin typeface="Constantia" panose="02030602050306030303" pitchFamily="18" charset="0"/>
              </a:rPr>
              <a:t>Sign in</a:t>
            </a: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71F05-58D8-4DF6-9BAB-1F159CD6D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9"/>
          <a:stretch/>
        </p:blipFill>
        <p:spPr>
          <a:xfrm>
            <a:off x="4638412" y="2263344"/>
            <a:ext cx="7200000" cy="3892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F96D1D-822D-4C3E-909F-085DE08C4F9C}"/>
              </a:ext>
            </a:extLst>
          </p:cNvPr>
          <p:cNvCxnSpPr>
            <a:cxnSpLocks/>
          </p:cNvCxnSpPr>
          <p:nvPr/>
        </p:nvCxnSpPr>
        <p:spPr>
          <a:xfrm flipV="1">
            <a:off x="6887624" y="3824837"/>
            <a:ext cx="1071868" cy="7695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2E408C4-1BDA-46BD-90B8-DDB9614FDF87}"/>
              </a:ext>
            </a:extLst>
          </p:cNvPr>
          <p:cNvSpPr/>
          <p:nvPr/>
        </p:nvSpPr>
        <p:spPr>
          <a:xfrm>
            <a:off x="10495152" y="2458906"/>
            <a:ext cx="1428583" cy="38906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8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9C7C-A4C5-4D5D-875F-CD69863C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kern="1200" cap="all" dirty="0">
                <a:solidFill>
                  <a:srgbClr val="2E3A4D"/>
                </a:solidFill>
                <a:effectLst/>
                <a:latin typeface="Constantia" panose="02030602050306030303" pitchFamily="18" charset="0"/>
              </a:rPr>
              <a:t>Funcționalități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B793-8365-4827-BB4B-5CF2BF556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6159"/>
            <a:ext cx="11029615" cy="748320"/>
          </a:xfrm>
        </p:spPr>
        <p:txBody>
          <a:bodyPr>
            <a:normAutofit lnSpcReduction="10000"/>
          </a:bodyPr>
          <a:lstStyle/>
          <a:p>
            <a:pPr algn="just"/>
            <a:r>
              <a:rPr lang="ro-RO" dirty="0">
                <a:latin typeface="Constantia" panose="02030602050306030303" pitchFamily="18" charset="0"/>
              </a:rPr>
              <a:t>După logare utilizatorului îi apare o notificare și este redirecționat către pagina principală</a:t>
            </a:r>
          </a:p>
          <a:p>
            <a:pPr algn="just"/>
            <a:r>
              <a:rPr lang="ro-RO" dirty="0">
                <a:latin typeface="Constantia" panose="02030602050306030303" pitchFamily="18" charset="0"/>
              </a:rPr>
              <a:t>În pagina principală utilizatorul poate vizualiza cărțile din baza de date în secțiunea </a:t>
            </a:r>
            <a:r>
              <a:rPr lang="ro-RO" b="1" dirty="0">
                <a:latin typeface="Constantia" panose="02030602050306030303" pitchFamily="18" charset="0"/>
              </a:rPr>
              <a:t>View books</a:t>
            </a: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79194-40D6-4EF5-8578-92A608ECC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9"/>
          <a:stretch/>
        </p:blipFill>
        <p:spPr>
          <a:xfrm>
            <a:off x="2495999" y="2684479"/>
            <a:ext cx="7200000" cy="389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5F92B2-25A5-432B-A0A3-8E855811E49F}"/>
              </a:ext>
            </a:extLst>
          </p:cNvPr>
          <p:cNvSpPr/>
          <p:nvPr/>
        </p:nvSpPr>
        <p:spPr>
          <a:xfrm>
            <a:off x="8362950" y="2876107"/>
            <a:ext cx="1428583" cy="38906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CAD4-F3EC-4ABA-BE6B-AC0B4802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kern="1200" cap="all" dirty="0">
                <a:solidFill>
                  <a:srgbClr val="2E3A4D"/>
                </a:solidFill>
                <a:effectLst/>
                <a:latin typeface="Constantia" panose="02030602050306030303" pitchFamily="18" charset="0"/>
              </a:rPr>
              <a:t>Funcționalități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0573-6F26-43FA-B3B1-B49A021C5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125"/>
            <a:ext cx="11029615" cy="772429"/>
          </a:xfrm>
        </p:spPr>
        <p:txBody>
          <a:bodyPr>
            <a:normAutofit/>
          </a:bodyPr>
          <a:lstStyle/>
          <a:p>
            <a:pPr algn="just"/>
            <a:r>
              <a:rPr lang="ro-RO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Utilizatorul poate adăuga o carte în baza de date din secțiunea </a:t>
            </a:r>
            <a:r>
              <a:rPr lang="ro-RO" b="1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Insert</a:t>
            </a:r>
            <a:r>
              <a:rPr lang="ro-RO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 prin completarea informațiilor necesare și apăsarea butonului </a:t>
            </a:r>
            <a:r>
              <a:rPr lang="ro-RO" b="1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Insert book</a:t>
            </a:r>
            <a:endParaRPr lang="en-GB" b="0" i="0" u="none" strike="noStrike" baseline="0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9313C-5804-4982-85EC-3BE874A43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27"/>
          <a:stretch/>
        </p:blipFill>
        <p:spPr>
          <a:xfrm>
            <a:off x="2495999" y="2711554"/>
            <a:ext cx="7200000" cy="38868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96574-60C1-4A90-A0F9-9114C1C38FE2}"/>
              </a:ext>
            </a:extLst>
          </p:cNvPr>
          <p:cNvCxnSpPr>
            <a:cxnSpLocks/>
          </p:cNvCxnSpPr>
          <p:nvPr/>
        </p:nvCxnSpPr>
        <p:spPr>
          <a:xfrm flipV="1">
            <a:off x="4858799" y="5386330"/>
            <a:ext cx="1071868" cy="7695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9872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1E12FDB7026C4A98FCDC80DFA5BDEC" ma:contentTypeVersion="0" ma:contentTypeDescription="Create a new document." ma:contentTypeScope="" ma:versionID="4c68a65edd12c22aec0e434d57e5ec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580E43-BD56-44C2-B88D-0DD3CF68E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97C233-B4B2-4AE5-8D35-49BEB9B2A348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846E2E3-807D-4BCF-964B-064B855B06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899</TotalTime>
  <Words>562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Constantia</vt:lpstr>
      <vt:lpstr>Gill Sans MT</vt:lpstr>
      <vt:lpstr>Wingdings</vt:lpstr>
      <vt:lpstr>Wingdings 2</vt:lpstr>
      <vt:lpstr>Dividend</vt:lpstr>
      <vt:lpstr>Proiect semestrial Data transmission 2020-2021</vt:lpstr>
      <vt:lpstr>cuprins</vt:lpstr>
      <vt:lpstr>introducere</vt:lpstr>
      <vt:lpstr>implementarea</vt:lpstr>
      <vt:lpstr>Funcționalități</vt:lpstr>
      <vt:lpstr>Funcționalități</vt:lpstr>
      <vt:lpstr>Funcționalități</vt:lpstr>
      <vt:lpstr>Funcționalități</vt:lpstr>
      <vt:lpstr>Funcționalități</vt:lpstr>
      <vt:lpstr>Funcționalități</vt:lpstr>
      <vt:lpstr>Funcționalități</vt:lpstr>
      <vt:lpstr>Funcționalități</vt:lpstr>
      <vt:lpstr>Probleme apărute și rezolvarea acestora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 system identification 2020-2021</dc:title>
  <dc:creator/>
  <cp:lastModifiedBy>Larisa Cristina Stupinean</cp:lastModifiedBy>
  <cp:revision>70</cp:revision>
  <dcterms:created xsi:type="dcterms:W3CDTF">2020-12-16T11:29:02Z</dcterms:created>
  <dcterms:modified xsi:type="dcterms:W3CDTF">2021-06-01T14:56:22Z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0x010100C21E12FDB7026C4A98FCDC80DFA5BDEC</vt:lpwstr>
  </property>
</Properties>
</file>