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2" r:id="rId3"/>
    <p:sldId id="319" r:id="rId4"/>
    <p:sldId id="320" r:id="rId5"/>
    <p:sldId id="333" r:id="rId6"/>
    <p:sldId id="323" r:id="rId7"/>
    <p:sldId id="326" r:id="rId8"/>
    <p:sldId id="327" r:id="rId9"/>
    <p:sldId id="324" r:id="rId10"/>
    <p:sldId id="328" r:id="rId11"/>
    <p:sldId id="329" r:id="rId12"/>
    <p:sldId id="330" r:id="rId13"/>
    <p:sldId id="300" r:id="rId14"/>
    <p:sldId id="325" r:id="rId15"/>
    <p:sldId id="302" r:id="rId16"/>
    <p:sldId id="267" r:id="rId17"/>
    <p:sldId id="316" r:id="rId18"/>
    <p:sldId id="303" r:id="rId19"/>
    <p:sldId id="305" r:id="rId20"/>
    <p:sldId id="315" r:id="rId21"/>
    <p:sldId id="307" r:id="rId22"/>
    <p:sldId id="308" r:id="rId23"/>
    <p:sldId id="332" r:id="rId24"/>
    <p:sldId id="309" r:id="rId25"/>
    <p:sldId id="310" r:id="rId26"/>
    <p:sldId id="312" r:id="rId27"/>
    <p:sldId id="271" r:id="rId28"/>
    <p:sldId id="313" r:id="rId29"/>
    <p:sldId id="314" r:id="rId30"/>
    <p:sldId id="272" r:id="rId31"/>
    <p:sldId id="273" r:id="rId32"/>
    <p:sldId id="275" r:id="rId33"/>
    <p:sldId id="290" r:id="rId34"/>
    <p:sldId id="276" r:id="rId35"/>
    <p:sldId id="2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E81"/>
    <a:srgbClr val="00B0F0"/>
    <a:srgbClr val="4472C4"/>
    <a:srgbClr val="C9D0DE"/>
    <a:srgbClr val="94A5BB"/>
    <a:srgbClr val="8497B0"/>
    <a:srgbClr val="C1CBDE"/>
    <a:srgbClr val="D0D8E4"/>
    <a:srgbClr val="1A73DE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319" autoAdjust="0"/>
  </p:normalViewPr>
  <p:slideViewPr>
    <p:cSldViewPr snapToGrid="0">
      <p:cViewPr varScale="1">
        <p:scale>
          <a:sx n="94" d="100"/>
          <a:sy n="94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F99CE-84CD-4922-85AD-CCB2DDC63F4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C14F3-0D47-4899-ACA4-30EE8F89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.kr/slideshow/8529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confinder.com/" TargetMode="External"/><Relationship Id="rId3" Type="http://schemas.openxmlformats.org/officeDocument/2006/relationships/hyperlink" Target="https://konlpy.org/en/latest/" TargetMode="External"/><Relationship Id="rId7" Type="http://schemas.openxmlformats.org/officeDocument/2006/relationships/hyperlink" Target="https://www.free-powerpoint-templates-design.com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ptbizcam.co.kr/" TargetMode="External"/><Relationship Id="rId5" Type="http://schemas.openxmlformats.org/officeDocument/2006/relationships/hyperlink" Target="http://freesearch.pe.kr/archives/category/deep-learning" TargetMode="External"/><Relationship Id="rId4" Type="http://schemas.openxmlformats.org/officeDocument/2006/relationships/hyperlink" Target="https://lovit.github.io/nlp/2018/04/09/three_tokenizers_soynlp/" TargetMode="External"/><Relationship Id="rId9" Type="http://schemas.openxmlformats.org/officeDocument/2006/relationships/hyperlink" Target="https://loading.io/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소개 </a:t>
            </a:r>
            <a:r>
              <a:rPr lang="en-US" altLang="ko-KR" dirty="0"/>
              <a:t>: Introduce Our Team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개요 </a:t>
            </a:r>
            <a:r>
              <a:rPr lang="en-US" altLang="ko-KR" dirty="0"/>
              <a:t>: General Outline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일정 </a:t>
            </a:r>
            <a:r>
              <a:rPr lang="en-US" altLang="ko-KR" dirty="0"/>
              <a:t>: WBS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내용 </a:t>
            </a:r>
            <a:r>
              <a:rPr lang="en-US" altLang="ko-KR" dirty="0"/>
              <a:t>: Details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시연 </a:t>
            </a:r>
            <a:r>
              <a:rPr lang="en-US" altLang="ko-KR" dirty="0"/>
              <a:t>: Test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기타 </a:t>
            </a:r>
            <a:r>
              <a:rPr lang="en-US" altLang="ko-KR" dirty="0"/>
              <a:t>: Complement,</a:t>
            </a:r>
            <a:r>
              <a:rPr lang="ko-KR" altLang="en-US" dirty="0"/>
              <a:t> </a:t>
            </a:r>
            <a:r>
              <a:rPr lang="en-US" altLang="ko-KR" dirty="0"/>
              <a:t>Reference, </a:t>
            </a:r>
            <a:r>
              <a:rPr lang="en-US" altLang="ko-KR" dirty="0" err="1"/>
              <a:t>QnA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5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내용    </a:t>
            </a:r>
            <a:r>
              <a:rPr lang="en-US" altLang="ko-KR" dirty="0"/>
              <a:t>: </a:t>
            </a:r>
            <a:r>
              <a:rPr lang="ko-KR" altLang="en-US" dirty="0"/>
              <a:t>데이터사전 예시</a:t>
            </a:r>
            <a:endParaRPr lang="en-US" altLang="ko-KR" dirty="0"/>
          </a:p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실제 예시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5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09B8CB53-0EC6-4829-BB41-5043D829B6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103706A-D146-4D70-9037-C6D86E35C4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/>
              <a:t>개요</a:t>
            </a:r>
            <a:endParaRPr lang="en-US" altLang="ko-KR"/>
          </a:p>
          <a:p>
            <a:pPr eaLnBrk="1" hangingPunct="1">
              <a:spcBef>
                <a:spcPct val="0"/>
              </a:spcBef>
            </a:pPr>
            <a:r>
              <a:rPr lang="ko-KR" altLang="en-US"/>
              <a:t>내용    </a:t>
            </a:r>
            <a:r>
              <a:rPr lang="en-US" altLang="ko-KR"/>
              <a:t>: </a:t>
            </a:r>
            <a:r>
              <a:rPr lang="ko-KR" altLang="en-US"/>
              <a:t>데이터사전 예시</a:t>
            </a:r>
            <a:endParaRPr lang="en-US" altLang="ko-KR"/>
          </a:p>
          <a:p>
            <a:pPr eaLnBrk="1" hangingPunct="1">
              <a:spcBef>
                <a:spcPct val="0"/>
              </a:spcBef>
            </a:pPr>
            <a:r>
              <a:rPr lang="ko-KR" altLang="en-US"/>
              <a:t>키워드 </a:t>
            </a:r>
            <a:r>
              <a:rPr lang="en-US" altLang="ko-KR"/>
              <a:t>: </a:t>
            </a:r>
            <a:r>
              <a:rPr lang="ko-KR" altLang="en-US"/>
              <a:t>실제 예시</a:t>
            </a:r>
            <a:endParaRPr lang="en-US" altLang="ko-KR"/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EABBA3BF-9A23-4C47-954B-A8CF928DC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fld id="{AF63FBEC-D77E-477E-AC53-2874F00CD6E6}" type="slidenum">
              <a:rPr kumimoji="0" lang="en-US" altLang="ko-KR"/>
              <a:pPr latinLnBrk="0"/>
              <a:t>14</a:t>
            </a:fld>
            <a:endParaRPr kumimoji="0"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내용    </a:t>
            </a:r>
            <a:r>
              <a:rPr lang="en-US" altLang="ko-KR" dirty="0"/>
              <a:t>: </a:t>
            </a:r>
            <a:r>
              <a:rPr lang="ko-KR" altLang="en-US" dirty="0"/>
              <a:t>데이터사전 예시</a:t>
            </a:r>
            <a:endParaRPr lang="en-US" altLang="ko-KR" dirty="0"/>
          </a:p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실제 예시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  <a:r>
              <a:rPr lang="en-US" altLang="ko-KR" dirty="0"/>
              <a:t>(WBS)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일정관리표</a:t>
            </a:r>
            <a:endParaRPr lang="en-US" dirty="0"/>
          </a:p>
          <a:p>
            <a:r>
              <a:rPr lang="en-US" altLang="ko-KR" dirty="0"/>
              <a:t>           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9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세부사항</a:t>
            </a:r>
            <a:r>
              <a:rPr lang="en-US" altLang="ko-KR" dirty="0"/>
              <a:t> Details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프로젝트의 전반적인 구조</a:t>
            </a:r>
            <a:r>
              <a:rPr lang="en-US" altLang="ko-KR" dirty="0"/>
              <a:t>/ </a:t>
            </a:r>
            <a:r>
              <a:rPr lang="ko-KR" altLang="en-US" dirty="0"/>
              <a:t>플로우 그림</a:t>
            </a:r>
            <a:r>
              <a:rPr lang="en-US" altLang="ko-KR" dirty="0"/>
              <a:t>, </a:t>
            </a:r>
            <a:r>
              <a:rPr lang="ko-KR" altLang="en-US" dirty="0"/>
              <a:t>기술 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83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세부사항</a:t>
            </a:r>
            <a:r>
              <a:rPr lang="en-US" altLang="ko-KR" dirty="0"/>
              <a:t> Details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프로젝트의 전반적인 구조</a:t>
            </a:r>
            <a:r>
              <a:rPr lang="en-US" altLang="ko-KR" dirty="0"/>
              <a:t>/ </a:t>
            </a:r>
            <a:r>
              <a:rPr lang="ko-KR" altLang="en-US" dirty="0"/>
              <a:t>플로우 그림</a:t>
            </a:r>
            <a:r>
              <a:rPr lang="en-US" altLang="ko-KR" dirty="0"/>
              <a:t>, </a:t>
            </a:r>
            <a:r>
              <a:rPr lang="ko-KR" altLang="en-US" dirty="0"/>
              <a:t>기술 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0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Front </a:t>
            </a:r>
            <a:r>
              <a:rPr lang="ko-KR" altLang="en-US" dirty="0"/>
              <a:t>구조</a:t>
            </a:r>
            <a:r>
              <a:rPr lang="en-US" altLang="ko-KR" dirty="0"/>
              <a:t>(Web)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Spring boot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JSP(Java Server Page)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Ajax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Jquery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Css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Mybatis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Db(</a:t>
            </a:r>
            <a:r>
              <a:rPr lang="en-US" altLang="ko-KR" dirty="0" err="1"/>
              <a:t>maria</a:t>
            </a:r>
            <a:r>
              <a:rPr lang="en-US" altLang="ko-KR" dirty="0"/>
              <a:t> </a:t>
            </a:r>
            <a:r>
              <a:rPr lang="en-US" altLang="ko-KR" dirty="0" err="1"/>
              <a:t>db</a:t>
            </a:r>
            <a:r>
              <a:rPr lang="en-US" altLang="ko-KR" dirty="0"/>
              <a:t>)       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2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WAS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30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Backend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Python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Front </a:t>
            </a:r>
            <a:r>
              <a:rPr lang="ko-KR" altLang="en-US" dirty="0"/>
              <a:t>구조</a:t>
            </a:r>
            <a:r>
              <a:rPr lang="en-US" altLang="ko-KR" dirty="0"/>
              <a:t>(Web)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데이터베이스 설계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마이바티스</a:t>
            </a:r>
            <a:r>
              <a:rPr lang="ko-KR" altLang="en-US" dirty="0"/>
              <a:t> 등 패키지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실제 사용 데이터베이스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내용    </a:t>
            </a:r>
            <a:r>
              <a:rPr lang="en-US" altLang="ko-KR" dirty="0"/>
              <a:t>: </a:t>
            </a:r>
            <a:r>
              <a:rPr lang="ko-KR" altLang="en-US" dirty="0"/>
              <a:t>서론</a:t>
            </a:r>
            <a:r>
              <a:rPr lang="en-US" altLang="ko-KR" dirty="0"/>
              <a:t>-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시나리오 키워드 </a:t>
            </a:r>
            <a:r>
              <a:rPr lang="en-US" altLang="ko-KR" dirty="0"/>
              <a:t>: B2B, </a:t>
            </a:r>
            <a:r>
              <a:rPr lang="ko-KR" altLang="en-US" dirty="0"/>
              <a:t>많은 의미가 필요한 변수가 필요함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Front </a:t>
            </a:r>
            <a:r>
              <a:rPr lang="ko-KR" altLang="en-US" dirty="0"/>
              <a:t>구조</a:t>
            </a:r>
            <a:r>
              <a:rPr lang="en-US" altLang="ko-KR" dirty="0"/>
              <a:t>(Web)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데이터베이스 설계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마이바티스</a:t>
            </a:r>
            <a:r>
              <a:rPr lang="ko-KR" altLang="en-US" dirty="0"/>
              <a:t> 등 패키지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실제 사용 데이터베이스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Data Collect &amp; Preprocessing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Collect – </a:t>
            </a:r>
            <a:r>
              <a:rPr lang="ko-KR" altLang="en-US" dirty="0"/>
              <a:t>어찌하는지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데이터 수집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2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Data Collect &amp; Preprocessing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Collect – </a:t>
            </a:r>
            <a:r>
              <a:rPr lang="ko-KR" altLang="en-US" dirty="0"/>
              <a:t>어찌하는지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데이터 수집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00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Data Collect &amp; Preprocessing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Collect – </a:t>
            </a:r>
            <a:r>
              <a:rPr lang="ko-KR" altLang="en-US" dirty="0"/>
              <a:t>어찌하는지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데이터 수집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8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 – DL Algorithm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Spacing Model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Embedding – </a:t>
            </a:r>
            <a:r>
              <a:rPr lang="en-US" altLang="ko-KR" dirty="0" err="1"/>
              <a:t>expand_dim</a:t>
            </a:r>
            <a:r>
              <a:rPr lang="en-US" altLang="ko-KR" dirty="0"/>
              <a:t> – conv2D*5 (parallel) – </a:t>
            </a:r>
            <a:r>
              <a:rPr lang="en-US" altLang="ko-KR" dirty="0" err="1"/>
              <a:t>concat</a:t>
            </a:r>
            <a:r>
              <a:rPr lang="en-US" altLang="ko-KR" dirty="0"/>
              <a:t> – reshape – bidirectional GRU – Dense – Dense(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Input Data : changing char to numeric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Output Data : use Spacing (0 : false , 1 : true)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9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Data Collect &amp; Preprocessing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Collect – </a:t>
            </a:r>
            <a:r>
              <a:rPr lang="ko-KR" altLang="en-US" dirty="0"/>
              <a:t>어찌하는지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데이터 수집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0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Back </a:t>
            </a:r>
            <a:r>
              <a:rPr lang="ko-KR" altLang="en-US" dirty="0"/>
              <a:t>구조</a:t>
            </a:r>
            <a:r>
              <a:rPr lang="en-US" altLang="ko-KR" dirty="0"/>
              <a:t>(Python)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Translate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  <a:r>
              <a:rPr lang="en-US" altLang="ko-KR" dirty="0"/>
              <a:t> Details</a:t>
            </a:r>
          </a:p>
          <a:p>
            <a:r>
              <a:rPr lang="en-US" altLang="ko-KR" dirty="0"/>
              <a:t>Link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TCP/IP Socket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Server      : Python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Client       : Java Spring boot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Data Type : JSON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 </a:t>
            </a:r>
            <a:r>
              <a:rPr lang="en-US" altLang="ko-KR" dirty="0"/>
              <a:t>Test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시연용 결과가 잘 나오는 데이터 수집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시연의 유연성과 리얼함을 추가하기 위해서 추가적으로 데이터를 저장 할 수 있도록 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54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en-US" altLang="ko-KR" dirty="0"/>
              <a:t>– </a:t>
            </a:r>
            <a:r>
              <a:rPr lang="ko-KR" altLang="en-US" dirty="0"/>
              <a:t>한계점 </a:t>
            </a:r>
            <a:r>
              <a:rPr lang="en-US" altLang="ko-KR" dirty="0"/>
              <a:t>Complement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데이터의 한시적으로 복합명사에 대해서 높은 정확도를 보이지 않음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동음이의어</a:t>
            </a:r>
            <a:r>
              <a:rPr lang="en-US" altLang="ko-KR" dirty="0"/>
              <a:t>, </a:t>
            </a:r>
            <a:r>
              <a:rPr lang="ko-KR" altLang="en-US" dirty="0" err="1"/>
              <a:t>이음동의어</a:t>
            </a:r>
            <a:r>
              <a:rPr lang="ko-KR" altLang="en-US" dirty="0"/>
              <a:t> 처리에 대한 미흡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단어추출을 통한 알고리즘이 아니라 조사에 대한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내용    </a:t>
            </a:r>
            <a:r>
              <a:rPr lang="en-US" altLang="ko-KR" dirty="0"/>
              <a:t>: </a:t>
            </a:r>
            <a:r>
              <a:rPr lang="ko-KR" altLang="en-US" dirty="0"/>
              <a:t>서론</a:t>
            </a:r>
            <a:r>
              <a:rPr lang="en-US" altLang="ko-KR" dirty="0"/>
              <a:t>-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관련 뉴스 통계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시나리오 키워드 </a:t>
            </a:r>
            <a:r>
              <a:rPr lang="en-US" altLang="ko-KR" dirty="0"/>
              <a:t>: </a:t>
            </a:r>
            <a:r>
              <a:rPr lang="ko-KR" altLang="en-US" dirty="0"/>
              <a:t>실제 뉴스 기사 및 통계</a:t>
            </a:r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dirty="0">
                <a:hlinkClick r:id="rId3"/>
              </a:rPr>
              <a:t>http://www.itworld.co.kr/slideshow/85296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9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en-US" altLang="ko-KR" dirty="0"/>
              <a:t>– </a:t>
            </a:r>
            <a:r>
              <a:rPr lang="ko-KR" altLang="en-US" dirty="0"/>
              <a:t>발전방향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마지막 단어 기준으로 도메인처리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단어사전을 데이터베이스에서 관리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OCR</a:t>
            </a:r>
            <a:r>
              <a:rPr lang="ko-KR" altLang="en-US" dirty="0"/>
              <a:t>을 통한 사전데이터 수집 기능 추가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3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문헌 </a:t>
            </a:r>
            <a:r>
              <a:rPr lang="en-US" altLang="ko-KR" dirty="0"/>
              <a:t>– Reference</a:t>
            </a:r>
          </a:p>
          <a:p>
            <a:r>
              <a:rPr lang="en-US" altLang="ko-KR" dirty="0" err="1"/>
              <a:t>Konlpy</a:t>
            </a:r>
            <a:r>
              <a:rPr lang="en-US" altLang="ko-KR" dirty="0"/>
              <a:t> : </a:t>
            </a:r>
            <a:r>
              <a:rPr lang="en-US" dirty="0">
                <a:hlinkClick r:id="rId3"/>
              </a:rPr>
              <a:t>https://konlpy.org/en/latest/</a:t>
            </a:r>
            <a:endParaRPr lang="en-US" dirty="0"/>
          </a:p>
          <a:p>
            <a:r>
              <a:rPr lang="en-US" altLang="ko-KR" dirty="0" err="1"/>
              <a:t>Soynlp</a:t>
            </a:r>
            <a:r>
              <a:rPr lang="en-US" altLang="ko-KR" dirty="0"/>
              <a:t> : </a:t>
            </a:r>
            <a:r>
              <a:rPr lang="en-US" dirty="0">
                <a:hlinkClick r:id="rId4"/>
              </a:rPr>
              <a:t>https://lovit.github.io/nlp/2018/04/09/three_tokenizers_soynlp/</a:t>
            </a:r>
            <a:endParaRPr lang="en-US" dirty="0"/>
          </a:p>
          <a:p>
            <a:r>
              <a:rPr lang="en-US" altLang="ko-KR" dirty="0" err="1"/>
              <a:t>Kospacing</a:t>
            </a:r>
            <a:r>
              <a:rPr lang="en-US" altLang="ko-KR" dirty="0"/>
              <a:t> : </a:t>
            </a:r>
            <a:r>
              <a:rPr lang="en-US" dirty="0">
                <a:hlinkClick r:id="rId5"/>
              </a:rPr>
              <a:t>http://freesearch.pe.kr/archives/category/deep-learning</a:t>
            </a:r>
            <a:endParaRPr lang="en-US" dirty="0"/>
          </a:p>
          <a:p>
            <a:endParaRPr lang="en-US" altLang="ko-KR" dirty="0"/>
          </a:p>
          <a:p>
            <a:r>
              <a:rPr lang="en-US" altLang="ko-KR" dirty="0"/>
              <a:t>ppt-template : </a:t>
            </a:r>
            <a:r>
              <a:rPr lang="en-US" dirty="0">
                <a:hlinkClick r:id="rId6"/>
              </a:rPr>
              <a:t>http://pptbizcam.co.kr/</a:t>
            </a:r>
            <a:r>
              <a:rPr lang="en-US" dirty="0"/>
              <a:t> </a:t>
            </a:r>
          </a:p>
          <a:p>
            <a:r>
              <a:rPr lang="en-US" altLang="ko-KR" dirty="0"/>
              <a:t>                    </a:t>
            </a:r>
            <a:r>
              <a:rPr lang="en-US" dirty="0">
                <a:hlinkClick r:id="rId7"/>
              </a:rPr>
              <a:t>https://www.free-powerpoint-templates-design.com/</a:t>
            </a:r>
            <a:endParaRPr lang="en-US" altLang="ko-KR" dirty="0"/>
          </a:p>
          <a:p>
            <a:r>
              <a:rPr lang="en-US" altLang="ko-KR" dirty="0" err="1"/>
              <a:t>Iconfinder</a:t>
            </a:r>
            <a:r>
              <a:rPr lang="en-US" altLang="ko-KR" dirty="0"/>
              <a:t> : </a:t>
            </a:r>
            <a:r>
              <a:rPr lang="en-US" dirty="0">
                <a:hlinkClick r:id="rId8"/>
              </a:rPr>
              <a:t>https://www.iconfinder.com/</a:t>
            </a:r>
            <a:endParaRPr lang="en-US" altLang="ko-KR" dirty="0"/>
          </a:p>
          <a:p>
            <a:r>
              <a:rPr lang="en-US" altLang="ko-KR" dirty="0" err="1"/>
              <a:t>Loadingbar</a:t>
            </a:r>
            <a:r>
              <a:rPr lang="en-US" altLang="ko-KR" dirty="0"/>
              <a:t> : </a:t>
            </a:r>
            <a:r>
              <a:rPr lang="en-US" dirty="0">
                <a:hlinkClick r:id="rId9"/>
              </a:rPr>
              <a:t>https://loading.io/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09B8CB53-0EC6-4829-BB41-5043D829B6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103706A-D146-4D70-9037-C6D86E35C4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/>
              <a:t>개요</a:t>
            </a:r>
            <a:endParaRPr lang="en-US" altLang="ko-KR"/>
          </a:p>
          <a:p>
            <a:pPr eaLnBrk="1" hangingPunct="1">
              <a:spcBef>
                <a:spcPct val="0"/>
              </a:spcBef>
            </a:pPr>
            <a:r>
              <a:rPr lang="ko-KR" altLang="en-US"/>
              <a:t>내용    </a:t>
            </a:r>
            <a:r>
              <a:rPr lang="en-US" altLang="ko-KR"/>
              <a:t>: </a:t>
            </a:r>
            <a:r>
              <a:rPr lang="ko-KR" altLang="en-US"/>
              <a:t>데이터사전 예시</a:t>
            </a:r>
            <a:endParaRPr lang="en-US" altLang="ko-KR"/>
          </a:p>
          <a:p>
            <a:pPr eaLnBrk="1" hangingPunct="1">
              <a:spcBef>
                <a:spcPct val="0"/>
              </a:spcBef>
            </a:pPr>
            <a:r>
              <a:rPr lang="ko-KR" altLang="en-US"/>
              <a:t>키워드 </a:t>
            </a:r>
            <a:r>
              <a:rPr lang="en-US" altLang="ko-KR"/>
              <a:t>: </a:t>
            </a:r>
            <a:r>
              <a:rPr lang="ko-KR" altLang="en-US"/>
              <a:t>실제 예시</a:t>
            </a:r>
            <a:endParaRPr lang="en-US" altLang="ko-KR"/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EABBA3BF-9A23-4C47-954B-A8CF928DC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fld id="{AF63FBEC-D77E-477E-AC53-2874F00CD6E6}" type="slidenum">
              <a:rPr kumimoji="0" lang="en-US" altLang="ko-KR"/>
              <a:pPr latinLnBrk="0"/>
              <a:t>5</a:t>
            </a:fld>
            <a:endParaRPr kumimoji="0" lang="en-US" altLang="ko-KR"/>
          </a:p>
        </p:txBody>
      </p:sp>
    </p:spTree>
    <p:extLst>
      <p:ext uri="{BB962C8B-B14F-4D97-AF65-F5344CB8AC3E}">
        <p14:creationId xmlns:p14="http://schemas.microsoft.com/office/powerpoint/2010/main" val="33306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7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A3A87-986B-432F-8BA6-59933A20A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9DD8D8-8BB5-4151-9146-F5F36B597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891B7-0234-4848-8D7C-350C38E1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8B10A-8730-4A91-B4C2-5185BBDC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E6A0E-0B5A-4F80-A847-A97714A3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371BF-078B-4A57-A610-46B8EFCA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66F26D-4360-4CCE-BE3B-782D753E1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371EF-5FA8-488D-B1B7-6072CBA8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6BF54-5D24-44C3-AC05-F8CE8F7F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27415-8111-4F22-B4AA-A9667D66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6E13FE-7B2F-4C21-9816-9F7A2A627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5E3A40-1177-4E72-BD05-735C6B0C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4FA97-C335-4AE5-A5A8-A364DE90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B0CF8-612E-44E6-BBD4-947EBF4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DB8A5-50EA-4A1B-B58E-7D1A75F4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8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B856-B42F-4686-B43B-CFF66447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CB8CC-1974-4EEE-80B7-9C13F5FA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96F2D-4489-468E-AAEA-7DAC0849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2287D-9B52-4B50-A860-D10DB3FC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0164B-4CD5-431F-BB16-6EDC6B0A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816BD-042B-47F1-A5E8-70CF9D59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4EFF1-8422-40B1-8FE3-B9D1538BF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08B65-A2B0-4DDF-A81D-6DA59E2E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15DA-AD55-401B-829D-49A6378A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D143F-AB40-40FC-82F2-2CEF0EB5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D99E-8D31-4EF6-B7E4-F279D85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B5F76-F9E4-47E4-8093-FF14B276A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8CAC9-B5B4-418A-B755-7459E3C5D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F1F14-9123-4FC3-BBA4-C302E479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ECEFF-C650-4160-A3FD-B6ABEA6F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2FD75-DC37-4375-BA96-03BFA5C4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0924C-A47D-4CE8-B5A1-714B7C7E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6124E-D484-4EEB-BC19-0C6C3573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137F8-0272-4C89-9A76-7DA217319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C38382-3BDC-4CB0-B127-44C5B59CC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D44054-2F7F-4A49-89E6-891A813A4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B9D8B0-F30D-4A4C-8093-0E3B35AA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9FB45B-EE1F-4D97-B7E8-C22F7004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F0742-DA87-4889-A48D-D9920DF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CDC5-C844-43A4-B4A8-4DE0C384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2F42BA-1B5B-4435-9171-4D273AD8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030DE1-DC22-46C3-8B83-B3DB43E1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EA7D6-3D8B-43F5-B4DF-8537CC77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D83097-2586-466F-BC2B-BEEDAFEF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2F983B-67D2-490E-9F7B-2FA2C511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9DC8-683A-4779-BD13-996C2DE2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0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BA842-A5B5-422C-8FBB-9CB55136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25621-E9D0-4AEF-9926-B88802E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D1397-C568-4F47-9C6B-ECB716E9C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B79C9-6B12-474B-8752-6B014602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1919-A53D-4DDA-9E10-6603E690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976AA-9E63-4799-AB2D-ACCAC932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AEC81-A143-4A39-ABCB-9B53F1D4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F0BA68-E31F-4F98-B076-814737EF0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8D52F-3333-4176-9652-55B97D3B5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53E464-0CF8-4F40-8B3D-E76F4402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2A0A4-392A-4B16-B449-86B6B23D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7C09D-0E30-46F1-BC8B-33ABFC3E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EE38BB-5522-4667-8410-CD1B9280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AA79B-8FD3-4566-920F-8474B5D8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59926-F557-4193-93B5-7388971F8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311E-1670-449A-A4A2-5A36057B679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BE50B-FB5C-4B0A-86D5-25BFAA0E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2D892-51E9-41B9-A064-45FF28690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44F4-2918-40A8-B709-F33C43B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6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8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9.png"/><Relationship Id="rId5" Type="http://schemas.openxmlformats.org/officeDocument/2006/relationships/image" Target="../media/image2.png"/><Relationship Id="rId15" Type="http://schemas.openxmlformats.org/officeDocument/2006/relationships/image" Target="../media/image3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38.png"/><Relationship Id="rId26" Type="http://schemas.openxmlformats.org/officeDocument/2006/relationships/image" Target="../media/image44.png"/><Relationship Id="rId39" Type="http://schemas.openxmlformats.org/officeDocument/2006/relationships/image" Target="../media/image56.png"/><Relationship Id="rId21" Type="http://schemas.microsoft.com/office/2007/relationships/hdphoto" Target="../media/hdphoto7.wdp"/><Relationship Id="rId34" Type="http://schemas.openxmlformats.org/officeDocument/2006/relationships/image" Target="../media/image51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17" Type="http://schemas.openxmlformats.org/officeDocument/2006/relationships/image" Target="../media/image37.png"/><Relationship Id="rId25" Type="http://schemas.openxmlformats.org/officeDocument/2006/relationships/image" Target="../media/image43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6.png"/><Relationship Id="rId20" Type="http://schemas.openxmlformats.org/officeDocument/2006/relationships/image" Target="../media/image40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24" Type="http://schemas.openxmlformats.org/officeDocument/2006/relationships/image" Target="../media/image42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20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3.png"/><Relationship Id="rId10" Type="http://schemas.microsoft.com/office/2007/relationships/hdphoto" Target="../media/hdphoto2.wdp"/><Relationship Id="rId19" Type="http://schemas.openxmlformats.org/officeDocument/2006/relationships/image" Target="../media/image39.png"/><Relationship Id="rId31" Type="http://schemas.openxmlformats.org/officeDocument/2006/relationships/image" Target="../media/image17.png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Relationship Id="rId22" Type="http://schemas.openxmlformats.org/officeDocument/2006/relationships/image" Target="../media/image22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2.png"/><Relationship Id="rId8" Type="http://schemas.microsoft.com/office/2007/relationships/hdphoto" Target="../media/hdphoto1.wdp"/><Relationship Id="rId3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18" Type="http://schemas.openxmlformats.org/officeDocument/2006/relationships/image" Target="../media/image59.png"/><Relationship Id="rId3" Type="http://schemas.openxmlformats.org/officeDocument/2006/relationships/image" Target="../media/image33.png"/><Relationship Id="rId21" Type="http://schemas.openxmlformats.org/officeDocument/2006/relationships/image" Target="../media/image19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7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14.png"/><Relationship Id="rId10" Type="http://schemas.microsoft.com/office/2007/relationships/hdphoto" Target="../media/hdphoto2.wdp"/><Relationship Id="rId19" Type="http://schemas.openxmlformats.org/officeDocument/2006/relationships/image" Target="../media/image60.png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Relationship Id="rId22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1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18" Type="http://schemas.openxmlformats.org/officeDocument/2006/relationships/image" Target="../media/image16.png"/><Relationship Id="rId3" Type="http://schemas.openxmlformats.org/officeDocument/2006/relationships/image" Target="../media/image33.png"/><Relationship Id="rId21" Type="http://schemas.openxmlformats.org/officeDocument/2006/relationships/image" Target="../media/image64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62.png"/><Relationship Id="rId10" Type="http://schemas.microsoft.com/office/2007/relationships/hdphoto" Target="../media/hdphoto2.wdp"/><Relationship Id="rId19" Type="http://schemas.openxmlformats.org/officeDocument/2006/relationships/image" Target="../media/image58.png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6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66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68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69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70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18" Type="http://schemas.openxmlformats.org/officeDocument/2006/relationships/image" Target="../media/image61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35.png"/><Relationship Id="rId1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microsoft.com/office/2007/relationships/hdphoto" Target="../media/hdphoto4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://freesearch.pe.kr/archives/category/deep-learning" TargetMode="External"/><Relationship Id="rId18" Type="http://schemas.openxmlformats.org/officeDocument/2006/relationships/hyperlink" Target="http://pptbizcam.co.kr/" TargetMode="External"/><Relationship Id="rId3" Type="http://schemas.openxmlformats.org/officeDocument/2006/relationships/hyperlink" Target="https://konlpy.org/en/latest/" TargetMode="External"/><Relationship Id="rId21" Type="http://schemas.openxmlformats.org/officeDocument/2006/relationships/hyperlink" Target="https://loading.io/" TargetMode="External"/><Relationship Id="rId7" Type="http://schemas.microsoft.com/office/2007/relationships/hdphoto" Target="../media/hdphoto2.wdp"/><Relationship Id="rId12" Type="http://schemas.openxmlformats.org/officeDocument/2006/relationships/hyperlink" Target="https://lovit.github.io/nlp/2018/04/09/three_tokenizers_soynlp/" TargetMode="External"/><Relationship Id="rId17" Type="http://schemas.openxmlformats.org/officeDocument/2006/relationships/hyperlink" Target="https://ithub.korean.go.kr/user/total/database/corpusManager.do" TargetMode="External"/><Relationship Id="rId2" Type="http://schemas.openxmlformats.org/officeDocument/2006/relationships/notesSlide" Target="../notesSlides/notesSlide31.xml"/><Relationship Id="rId16" Type="http://schemas.openxmlformats.org/officeDocument/2006/relationships/hyperlink" Target="https://translate.google.com/" TargetMode="External"/><Relationship Id="rId20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hyperlink" Target="https://developers.naver.com/docs/nmt/reference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www.free-powerpoint-templates-design.com/" TargetMode="External"/><Relationship Id="rId4" Type="http://schemas.openxmlformats.org/officeDocument/2006/relationships/image" Target="../media/image1.png"/><Relationship Id="rId9" Type="http://schemas.microsoft.com/office/2007/relationships/hdphoto" Target="../media/hdphoto3.wdp"/><Relationship Id="rId14" Type="http://schemas.openxmlformats.org/officeDocument/2006/relationships/hyperlink" Target="https://github.com/haven-jeon/PyKoSpacing" TargetMode="External"/><Relationship Id="rId22" Type="http://schemas.openxmlformats.org/officeDocument/2006/relationships/hyperlink" Target="https://getbootstrap.com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7.png"/><Relationship Id="rId10" Type="http://schemas.microsoft.com/office/2007/relationships/hdphoto" Target="../media/hdphoto4.wdp"/><Relationship Id="rId19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5.png"/><Relationship Id="rId7" Type="http://schemas.openxmlformats.org/officeDocument/2006/relationships/image" Target="../media/image2.png"/><Relationship Id="rId12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microsoft.com/office/2007/relationships/hdphoto" Target="../media/hdphoto3.wdp"/><Relationship Id="rId4" Type="http://schemas.openxmlformats.org/officeDocument/2006/relationships/image" Target="../media/image26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259932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578657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3759206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48255" y="3771295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352801" y="1177592"/>
            <a:ext cx="5591176" cy="221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 err="1">
                <a:solidFill>
                  <a:srgbClr val="5F6E81"/>
                </a:solidFill>
              </a:rPr>
              <a:t>딥러닝</a:t>
            </a:r>
            <a:r>
              <a:rPr lang="ko-KR" altLang="en-US" sz="4400" b="1" i="1" kern="0" dirty="0">
                <a:solidFill>
                  <a:srgbClr val="5F6E81"/>
                </a:solidFill>
              </a:rPr>
              <a:t> 기반의 </a:t>
            </a:r>
            <a:endParaRPr lang="en-US" altLang="ko-KR" sz="4400" b="1" i="1" kern="0" dirty="0">
              <a:solidFill>
                <a:srgbClr val="5F6E81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srgbClr val="5F6E81"/>
                </a:solidFill>
              </a:rPr>
              <a:t>데이터  사전 생성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67699"/>
              </p:ext>
            </p:extLst>
          </p:nvPr>
        </p:nvGraphicFramePr>
        <p:xfrm>
          <a:off x="4825191" y="3545671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A42C74F4-276D-4667-B2CB-DA32244A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664" r="94922">
                        <a14:foregroundMark x1="53125" y1="35938" x2="53125" y2="35938"/>
                        <a14:foregroundMark x1="76758" y1="32813" x2="76758" y2="32813"/>
                        <a14:foregroundMark x1="85938" y1="70313" x2="85938" y2="70313"/>
                        <a14:foregroundMark x1="94922" y1="66016" x2="94922" y2="66016"/>
                        <a14:foregroundMark x1="24219" y1="32422" x2="24219" y2="32422"/>
                        <a14:foregroundMark x1="16211" y1="62891" x2="16211" y2="62891"/>
                        <a14:foregroundMark x1="5664" y1="67969" x2="5664" y2="67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02" y="3702330"/>
            <a:ext cx="348960" cy="3489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74C46E0-8C96-4B34-BCB1-5D662AE60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000" y1="32584" x2="40000" y2="32584"/>
                        <a14:foregroundMark x1="51525" y1="52060" x2="51525" y2="52060"/>
                        <a14:foregroundMark x1="53220" y1="61798" x2="53220" y2="61798"/>
                        <a14:foregroundMark x1="44407" y1="70037" x2="44407" y2="70037"/>
                        <a14:foregroundMark x1="63729" y1="74532" x2="63729" y2="74532"/>
                        <a14:foregroundMark x1="66441" y1="71161" x2="50169" y2="79026"/>
                        <a14:foregroundMark x1="50169" y1="79026" x2="30847" y2="77154"/>
                        <a14:foregroundMark x1="30847" y1="77154" x2="30508" y2="72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99" y="3708427"/>
            <a:ext cx="369647" cy="33456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C34C41E-F2B9-4671-AF55-5596BEFDF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16" b="97266" l="0" r="98828">
                        <a14:foregroundMark x1="8398" y1="40234" x2="2734" y2="48828"/>
                        <a14:foregroundMark x1="2734" y1="48828" x2="5859" y2="58203"/>
                        <a14:foregroundMark x1="5859" y1="58203" x2="7617" y2="59180"/>
                        <a14:foregroundMark x1="2734" y1="47656" x2="1953" y2="54492"/>
                        <a14:foregroundMark x1="195" y1="49805" x2="195" y2="49805"/>
                        <a14:foregroundMark x1="78906" y1="92383" x2="88086" y2="96875"/>
                        <a14:foregroundMark x1="88086" y1="96875" x2="95898" y2="89648"/>
                        <a14:foregroundMark x1="95898" y1="89648" x2="94336" y2="79883"/>
                        <a14:foregroundMark x1="94336" y1="79883" x2="91797" y2="77734"/>
                        <a14:foregroundMark x1="85547" y1="97266" x2="94336" y2="93359"/>
                        <a14:foregroundMark x1="97656" y1="91797" x2="98633" y2="87500"/>
                        <a14:foregroundMark x1="77930" y1="7617" x2="86914" y2="2734"/>
                        <a14:foregroundMark x1="86914" y1="2734" x2="95313" y2="9180"/>
                        <a14:foregroundMark x1="95313" y1="9180" x2="96484" y2="10938"/>
                        <a14:foregroundMark x1="93555" y1="5664" x2="84766" y2="3516"/>
                        <a14:foregroundMark x1="98828" y1="11133" x2="98828" y2="13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46" y="3723982"/>
            <a:ext cx="285337" cy="28533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9C2DFD5-7D2C-4889-A2C3-FCE371DF8D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49" y="3694107"/>
            <a:ext cx="448533" cy="36320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58FB424-1DDF-407D-A18D-CF43167D220F}"/>
              </a:ext>
            </a:extLst>
          </p:cNvPr>
          <p:cNvGrpSpPr/>
          <p:nvPr/>
        </p:nvGrpSpPr>
        <p:grpSpPr>
          <a:xfrm>
            <a:off x="10982963" y="91536"/>
            <a:ext cx="1209037" cy="523220"/>
            <a:chOff x="10474960" y="650336"/>
            <a:chExt cx="1334569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F40B43E-10A9-4263-B44C-CD29AC35081D}"/>
                </a:ext>
              </a:extLst>
            </p:cNvPr>
            <p:cNvSpPr txBox="1"/>
            <p:nvPr/>
          </p:nvSpPr>
          <p:spPr>
            <a:xfrm>
              <a:off x="10474960" y="650336"/>
              <a:ext cx="1334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F6E81"/>
                  </a:solidFill>
                  <a:latin typeface="Harlow Solid Italic" panose="04030604020F02020D02" pitchFamily="82" charset="0"/>
                </a:rPr>
                <a:t>FA</a:t>
              </a:r>
              <a:r>
                <a:rPr lang="ko-KR" altLang="en-US" sz="2800" dirty="0">
                  <a:solidFill>
                    <a:srgbClr val="5F6E81"/>
                  </a:solidFill>
                  <a:latin typeface="Harlow Solid Italic" panose="04030604020F02020D02" pitchFamily="82" charset="0"/>
                </a:rPr>
                <a:t>™</a:t>
              </a:r>
              <a:endParaRPr lang="en-US" sz="2800" dirty="0">
                <a:solidFill>
                  <a:srgbClr val="5F6E8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391FE4-8347-4830-BEC6-9A06C1D7AC9F}"/>
                </a:ext>
              </a:extLst>
            </p:cNvPr>
            <p:cNvSpPr/>
            <p:nvPr/>
          </p:nvSpPr>
          <p:spPr>
            <a:xfrm>
              <a:off x="10474960" y="650336"/>
              <a:ext cx="1256061" cy="523220"/>
            </a:xfrm>
            <a:prstGeom prst="rect">
              <a:avLst/>
            </a:prstGeom>
            <a:noFill/>
            <a:ln w="38100">
              <a:solidFill>
                <a:srgbClr val="5F6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EEBCF149-8BC9-43C5-810F-6B0EE0D02A6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6C10F5-D873-4E50-A272-8403F352A0AA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E8074A8-BF54-4FE2-9525-D0A2CAE7C852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F313E8C3-9376-4278-8E3C-83283DA64001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B7E36262-629A-405C-9C9F-AE8B2A5FF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10D087-9490-42C5-948D-7E4D036E48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6E6D9D5-65AA-4861-81F0-02E4C61B23A7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E8AE5C4F-29E4-4128-BEE9-36F4FF31E367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F722CDF6-E9CC-47E9-B147-E921DD7BF633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9D45DDF0-C01D-4C12-9F34-40BAB5567C9D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B062EA-F25E-4C81-93B8-F2C3A583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BB02059-9843-479C-AC6A-31976710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5615BE-C7F7-4EDE-84FE-5B1C5D68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D02CC3-394E-478F-87F3-7E4C3C39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0F7248-D188-4A49-882E-3756400CFB8A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2BB25-80B1-44BF-B53D-410A41CEC427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7F35FA-2AE2-4D22-B665-14CB529420E5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5819F2-D31D-4C03-BA84-3E5271012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9105"/>
              </p:ext>
            </p:extLst>
          </p:nvPr>
        </p:nvGraphicFramePr>
        <p:xfrm>
          <a:off x="1133390" y="1656080"/>
          <a:ext cx="4799888" cy="469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8308">
                  <a:extLst>
                    <a:ext uri="{9D8B030D-6E8A-4147-A177-3AD203B41FA5}">
                      <a16:colId xmlns:a16="http://schemas.microsoft.com/office/drawing/2014/main" val="2865524028"/>
                    </a:ext>
                  </a:extLst>
                </a:gridCol>
                <a:gridCol w="778308">
                  <a:extLst>
                    <a:ext uri="{9D8B030D-6E8A-4147-A177-3AD203B41FA5}">
                      <a16:colId xmlns:a16="http://schemas.microsoft.com/office/drawing/2014/main" val="3173147188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212245714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3034086236"/>
                    </a:ext>
                  </a:extLst>
                </a:gridCol>
              </a:tblGrid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입력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단어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28924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번호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28710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번호 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trike="sngStrike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0299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거래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69412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거래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strike="sngStrike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trike="sngStrike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47696"/>
                  </a:ext>
                </a:extLst>
              </a:tr>
            </a:tbl>
          </a:graphicData>
        </a:graphic>
      </p:graphicFrame>
      <p:pic>
        <p:nvPicPr>
          <p:cNvPr id="55" name="Picture 102" descr="화살표">
            <a:extLst>
              <a:ext uri="{FF2B5EF4-FFF2-40B4-BE49-F238E27FC236}">
                <a16:creationId xmlns:a16="http://schemas.microsoft.com/office/drawing/2014/main" id="{C8F5F4A4-3068-44FC-87DF-2AE81CC4F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2891325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A35DEAD-263B-4DE1-9656-BE3CE7C68509}"/>
              </a:ext>
            </a:extLst>
          </p:cNvPr>
          <p:cNvSpPr/>
          <p:nvPr/>
        </p:nvSpPr>
        <p:spPr>
          <a:xfrm>
            <a:off x="6377778" y="2704490"/>
            <a:ext cx="5363818" cy="627990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쉽게</a:t>
            </a:r>
            <a:r>
              <a:rPr lang="en-US" altLang="ko-KR" sz="1600" b="1" i="1" dirty="0">
                <a:solidFill>
                  <a:schemeClr val="tx2"/>
                </a:solidFill>
              </a:rPr>
              <a:t> </a:t>
            </a:r>
            <a:r>
              <a:rPr lang="ko-KR" altLang="en-US" sz="1600" b="1" i="1" dirty="0">
                <a:solidFill>
                  <a:schemeClr val="tx2"/>
                </a:solidFill>
              </a:rPr>
              <a:t>자동화 가능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pic>
        <p:nvPicPr>
          <p:cNvPr id="65" name="Picture 102" descr="화살표">
            <a:extLst>
              <a:ext uri="{FF2B5EF4-FFF2-40B4-BE49-F238E27FC236}">
                <a16:creationId xmlns:a16="http://schemas.microsoft.com/office/drawing/2014/main" id="{52196F14-B90C-4974-8753-F6BB7B7F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3874428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D9FA9B7-B498-43C7-B5EE-0F83358D5301}"/>
              </a:ext>
            </a:extLst>
          </p:cNvPr>
          <p:cNvSpPr/>
          <p:nvPr/>
        </p:nvSpPr>
        <p:spPr>
          <a:xfrm>
            <a:off x="6377778" y="3687593"/>
            <a:ext cx="5363818" cy="627990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먼저 단어를 등록하고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수작업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다시 작업수행 필요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pic>
        <p:nvPicPr>
          <p:cNvPr id="67" name="Picture 102" descr="화살표">
            <a:extLst>
              <a:ext uri="{FF2B5EF4-FFF2-40B4-BE49-F238E27FC236}">
                <a16:creationId xmlns:a16="http://schemas.microsoft.com/office/drawing/2014/main" id="{B750FBBC-2596-4326-9B18-9E5C613EB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4826786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E95663A-E07C-4977-A613-2D9A8C2B2F15}"/>
              </a:ext>
            </a:extLst>
          </p:cNvPr>
          <p:cNvSpPr/>
          <p:nvPr/>
        </p:nvSpPr>
        <p:spPr>
          <a:xfrm>
            <a:off x="6377778" y="4639951"/>
            <a:ext cx="5363818" cy="627990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먼저 띄어쓰기를 하면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수작업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첫번째 경우와 동일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pic>
        <p:nvPicPr>
          <p:cNvPr id="70" name="Picture 102" descr="화살표">
            <a:extLst>
              <a:ext uri="{FF2B5EF4-FFF2-40B4-BE49-F238E27FC236}">
                <a16:creationId xmlns:a16="http://schemas.microsoft.com/office/drawing/2014/main" id="{7A2E380C-C4A0-4978-BC66-E50A2BAF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5782567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D97F185-2C23-4ABB-8EB2-151FFE116AB5}"/>
              </a:ext>
            </a:extLst>
          </p:cNvPr>
          <p:cNvSpPr/>
          <p:nvPr/>
        </p:nvSpPr>
        <p:spPr>
          <a:xfrm>
            <a:off x="6377778" y="5454776"/>
            <a:ext cx="5363818" cy="89522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분해된 단어 중 하나라도 존재하지 않으면</a:t>
            </a:r>
            <a:endParaRPr lang="en-US" altLang="ko-KR" sz="1600" b="1" i="1" dirty="0">
              <a:solidFill>
                <a:schemeClr val="tx2"/>
              </a:solidFill>
            </a:endParaRP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먼저 띄어쓰기를 하고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수작업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단어에도 등록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수작업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23934CF-E0E9-49B7-9006-B71B3F4BFC86}"/>
              </a:ext>
            </a:extLst>
          </p:cNvPr>
          <p:cNvSpPr/>
          <p:nvPr/>
        </p:nvSpPr>
        <p:spPr>
          <a:xfrm>
            <a:off x="6377779" y="1883438"/>
            <a:ext cx="5363818" cy="627990"/>
          </a:xfrm>
          <a:prstGeom prst="roundRect">
            <a:avLst/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>
                <a:solidFill>
                  <a:schemeClr val="tx2"/>
                </a:solidFill>
              </a:rPr>
              <a:t>설명</a:t>
            </a:r>
            <a:endParaRPr lang="en-US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1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EEBCF149-8BC9-43C5-810F-6B0EE0D02A6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6C10F5-D873-4E50-A272-8403F352A0AA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E8074A8-BF54-4FE2-9525-D0A2CAE7C852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F313E8C3-9376-4278-8E3C-83283DA64001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B7E36262-629A-405C-9C9F-AE8B2A5FF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10D087-9490-42C5-948D-7E4D036E48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6E6D9D5-65AA-4861-81F0-02E4C61B23A7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E8AE5C4F-29E4-4128-BEE9-36F4FF31E367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F722CDF6-E9CC-47E9-B147-E921DD7BF633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9D45DDF0-C01D-4C12-9F34-40BAB5567C9D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B062EA-F25E-4C81-93B8-F2C3A583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BB02059-9843-479C-AC6A-31976710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5615BE-C7F7-4EDE-84FE-5B1C5D68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D02CC3-394E-478F-87F3-7E4C3C39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0F7248-D188-4A49-882E-3756400CFB8A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2BB25-80B1-44BF-B53D-410A41CEC427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7F35FA-2AE2-4D22-B665-14CB529420E5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5819F2-D31D-4C03-BA84-3E5271012E07}"/>
              </a:ext>
            </a:extLst>
          </p:cNvPr>
          <p:cNvGraphicFramePr>
            <a:graphicFrameLocks noGrp="1"/>
          </p:cNvGraphicFramePr>
          <p:nvPr/>
        </p:nvGraphicFramePr>
        <p:xfrm>
          <a:off x="1133390" y="1656080"/>
          <a:ext cx="4799888" cy="469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8308">
                  <a:extLst>
                    <a:ext uri="{9D8B030D-6E8A-4147-A177-3AD203B41FA5}">
                      <a16:colId xmlns:a16="http://schemas.microsoft.com/office/drawing/2014/main" val="2865524028"/>
                    </a:ext>
                  </a:extLst>
                </a:gridCol>
                <a:gridCol w="778308">
                  <a:extLst>
                    <a:ext uri="{9D8B030D-6E8A-4147-A177-3AD203B41FA5}">
                      <a16:colId xmlns:a16="http://schemas.microsoft.com/office/drawing/2014/main" val="3173147188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212245714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3034086236"/>
                    </a:ext>
                  </a:extLst>
                </a:gridCol>
              </a:tblGrid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입력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단어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28924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번호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28710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번호 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trike="sngStrike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0299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거래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69412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거래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strike="sngStrike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trike="sngStrike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47696"/>
                  </a:ext>
                </a:extLst>
              </a:tr>
            </a:tbl>
          </a:graphicData>
        </a:graphic>
      </p:graphicFrame>
      <p:pic>
        <p:nvPicPr>
          <p:cNvPr id="55" name="Picture 102" descr="화살표">
            <a:extLst>
              <a:ext uri="{FF2B5EF4-FFF2-40B4-BE49-F238E27FC236}">
                <a16:creationId xmlns:a16="http://schemas.microsoft.com/office/drawing/2014/main" id="{C8F5F4A4-3068-44FC-87DF-2AE81CC4F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2891325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A35DEAD-263B-4DE1-9656-BE3CE7C68509}"/>
              </a:ext>
            </a:extLst>
          </p:cNvPr>
          <p:cNvSpPr/>
          <p:nvPr/>
        </p:nvSpPr>
        <p:spPr>
          <a:xfrm>
            <a:off x="6377778" y="2704490"/>
            <a:ext cx="5363818" cy="627990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일반적인 형태로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일반적인 프로그램으로 가능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pic>
        <p:nvPicPr>
          <p:cNvPr id="65" name="Picture 102" descr="화살표">
            <a:extLst>
              <a:ext uri="{FF2B5EF4-FFF2-40B4-BE49-F238E27FC236}">
                <a16:creationId xmlns:a16="http://schemas.microsoft.com/office/drawing/2014/main" id="{52196F14-B90C-4974-8753-F6BB7B7F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3874428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D9FA9B7-B498-43C7-B5EE-0F83358D5301}"/>
              </a:ext>
            </a:extLst>
          </p:cNvPr>
          <p:cNvSpPr/>
          <p:nvPr/>
        </p:nvSpPr>
        <p:spPr>
          <a:xfrm>
            <a:off x="6377778" y="3595888"/>
            <a:ext cx="5363818" cy="816588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b="1" i="1" dirty="0" err="1">
                <a:solidFill>
                  <a:schemeClr val="tx2"/>
                </a:solidFill>
              </a:rPr>
              <a:t>SoyNLPy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en-US" altLang="ko-KR" sz="1600" b="1" i="1" dirty="0" err="1">
                <a:solidFill>
                  <a:schemeClr val="tx2"/>
                </a:solidFill>
              </a:rPr>
              <a:t>KoNLPy</a:t>
            </a:r>
            <a:r>
              <a:rPr lang="en-US" altLang="ko-KR" sz="1600" b="1" i="1" dirty="0">
                <a:solidFill>
                  <a:schemeClr val="tx2"/>
                </a:solidFill>
              </a:rPr>
              <a:t> </a:t>
            </a:r>
            <a:r>
              <a:rPr lang="ko-KR" altLang="en-US" sz="1600" b="1" i="1" dirty="0">
                <a:solidFill>
                  <a:schemeClr val="tx2"/>
                </a:solidFill>
              </a:rPr>
              <a:t>등과 같은 패키지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라이브러리를</a:t>
            </a:r>
            <a:endParaRPr lang="en-US" altLang="ko-KR" sz="1600" b="1" i="1" dirty="0">
              <a:solidFill>
                <a:schemeClr val="tx2"/>
              </a:solidFill>
            </a:endParaRP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이용하여 명사추출 가능</a:t>
            </a:r>
            <a:r>
              <a:rPr lang="en-US" altLang="ko-KR" sz="1600" b="1" i="1" dirty="0">
                <a:solidFill>
                  <a:srgbClr val="FF0000"/>
                </a:solidFill>
              </a:rPr>
              <a:t>( </a:t>
            </a:r>
            <a:r>
              <a:rPr lang="ko-KR" altLang="en-US" sz="1600" b="1" i="1" dirty="0">
                <a:solidFill>
                  <a:srgbClr val="FF0000"/>
                </a:solidFill>
              </a:rPr>
              <a:t>단어 등록 수작업 필요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pic>
        <p:nvPicPr>
          <p:cNvPr id="67" name="Picture 102" descr="화살표">
            <a:extLst>
              <a:ext uri="{FF2B5EF4-FFF2-40B4-BE49-F238E27FC236}">
                <a16:creationId xmlns:a16="http://schemas.microsoft.com/office/drawing/2014/main" id="{B750FBBC-2596-4326-9B18-9E5C613EB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4826786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E95663A-E07C-4977-A613-2D9A8C2B2F15}"/>
              </a:ext>
            </a:extLst>
          </p:cNvPr>
          <p:cNvSpPr/>
          <p:nvPr/>
        </p:nvSpPr>
        <p:spPr>
          <a:xfrm>
            <a:off x="6377778" y="4527084"/>
            <a:ext cx="5363818" cy="816587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단어가 모두 들어있는 경우</a:t>
            </a:r>
            <a:r>
              <a:rPr lang="en-US" altLang="ko-KR" sz="1600" b="1" i="1" dirty="0">
                <a:solidFill>
                  <a:schemeClr val="tx2"/>
                </a:solidFill>
              </a:rPr>
              <a:t>,</a:t>
            </a: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띄어쓰기를 하는 솔루션 존재</a:t>
            </a:r>
            <a:r>
              <a:rPr lang="en-US" altLang="ko-KR" sz="1600" b="1" i="1" dirty="0">
                <a:solidFill>
                  <a:schemeClr val="tx2"/>
                </a:solidFill>
              </a:rPr>
              <a:t>(</a:t>
            </a:r>
            <a:r>
              <a:rPr lang="ko-KR" altLang="en-US" sz="1600" b="1" i="1" dirty="0">
                <a:solidFill>
                  <a:schemeClr val="tx2"/>
                </a:solidFill>
              </a:rPr>
              <a:t>메타시스템</a:t>
            </a:r>
            <a:r>
              <a:rPr lang="en-US" altLang="ko-KR" sz="1600" b="1" i="1" dirty="0">
                <a:solidFill>
                  <a:schemeClr val="tx2"/>
                </a:solidFill>
              </a:rPr>
              <a:t>)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pic>
        <p:nvPicPr>
          <p:cNvPr id="70" name="Picture 102" descr="화살표">
            <a:extLst>
              <a:ext uri="{FF2B5EF4-FFF2-40B4-BE49-F238E27FC236}">
                <a16:creationId xmlns:a16="http://schemas.microsoft.com/office/drawing/2014/main" id="{7A2E380C-C4A0-4978-BC66-E50A2BAF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78" y="5782567"/>
            <a:ext cx="444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D97F185-2C23-4ABB-8EB2-151FFE116AB5}"/>
              </a:ext>
            </a:extLst>
          </p:cNvPr>
          <p:cNvSpPr/>
          <p:nvPr/>
        </p:nvSpPr>
        <p:spPr>
          <a:xfrm>
            <a:off x="6377778" y="5454776"/>
            <a:ext cx="5363818" cy="89522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단어등록 없이는 결과가 나오지 않음</a:t>
            </a:r>
            <a:endParaRPr lang="en-US" altLang="ko-KR" sz="1600" b="1" i="1" dirty="0">
              <a:solidFill>
                <a:schemeClr val="tx2"/>
              </a:solidFill>
            </a:endParaRPr>
          </a:p>
          <a:p>
            <a:pPr algn="just"/>
            <a:r>
              <a:rPr lang="en-US" sz="1600" b="1" i="1" dirty="0">
                <a:solidFill>
                  <a:schemeClr val="tx2"/>
                </a:solidFill>
              </a:rPr>
              <a:t>(</a:t>
            </a:r>
            <a:r>
              <a:rPr lang="ko-KR" altLang="en-US" sz="1600" b="1" i="1" dirty="0">
                <a:solidFill>
                  <a:schemeClr val="tx2"/>
                </a:solidFill>
              </a:rPr>
              <a:t>메타시스템도 분해된 단어 중 하나라도 존재하지 않는 경우</a:t>
            </a:r>
            <a:r>
              <a:rPr lang="en-US" altLang="ko-KR" sz="1600" b="1" i="1" dirty="0">
                <a:solidFill>
                  <a:schemeClr val="tx2"/>
                </a:solidFill>
              </a:rPr>
              <a:t>, </a:t>
            </a:r>
            <a:r>
              <a:rPr lang="ko-KR" altLang="en-US" sz="1600" b="1" i="1" dirty="0">
                <a:solidFill>
                  <a:schemeClr val="tx2"/>
                </a:solidFill>
              </a:rPr>
              <a:t>먼저 단어를 등록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수작업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  <a:r>
              <a:rPr lang="ko-KR" altLang="en-US" sz="1600" b="1" i="1" dirty="0">
                <a:solidFill>
                  <a:schemeClr val="tx2"/>
                </a:solidFill>
              </a:rPr>
              <a:t>하여야 결과를 확인가능</a:t>
            </a:r>
            <a:r>
              <a:rPr lang="en-US" altLang="ko-KR" sz="1600" b="1" i="1" dirty="0">
                <a:solidFill>
                  <a:schemeClr val="tx2"/>
                </a:solidFill>
              </a:rPr>
              <a:t>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23934CF-E0E9-49B7-9006-B71B3F4BFC86}"/>
              </a:ext>
            </a:extLst>
          </p:cNvPr>
          <p:cNvSpPr/>
          <p:nvPr/>
        </p:nvSpPr>
        <p:spPr>
          <a:xfrm>
            <a:off x="6377779" y="1883438"/>
            <a:ext cx="5363818" cy="627990"/>
          </a:xfrm>
          <a:prstGeom prst="roundRect">
            <a:avLst/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>
                <a:solidFill>
                  <a:schemeClr val="tx2"/>
                </a:solidFill>
              </a:rPr>
              <a:t>유사 솔루션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F46521-CA35-4976-88B3-A3CBA7A37195}"/>
              </a:ext>
            </a:extLst>
          </p:cNvPr>
          <p:cNvSpPr/>
          <p:nvPr/>
        </p:nvSpPr>
        <p:spPr>
          <a:xfrm>
            <a:off x="1133390" y="5444616"/>
            <a:ext cx="4799888" cy="8952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EEBCF149-8BC9-43C5-810F-6B0EE0D02A6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C02C201A-45FC-4F07-91EF-F923A805C6A1}"/>
              </a:ext>
            </a:extLst>
          </p:cNvPr>
          <p:cNvSpPr/>
          <p:nvPr/>
        </p:nvSpPr>
        <p:spPr>
          <a:xfrm rot="16200000">
            <a:off x="4000782" y="3225581"/>
            <a:ext cx="4789880" cy="145287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6C10F5-D873-4E50-A272-8403F352A0AA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E8074A8-BF54-4FE2-9525-D0A2CAE7C852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F313E8C3-9376-4278-8E3C-83283DA64001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B7E36262-629A-405C-9C9F-AE8B2A5FF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10D087-9490-42C5-948D-7E4D036E48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6E6D9D5-65AA-4861-81F0-02E4C61B23A7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E8AE5C4F-29E4-4128-BEE9-36F4FF31E367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F722CDF6-E9CC-47E9-B147-E921DD7BF633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9D45DDF0-C01D-4C12-9F34-40BAB5567C9D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B062EA-F25E-4C81-93B8-F2C3A583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BB02059-9843-479C-AC6A-31976710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5615BE-C7F7-4EDE-84FE-5B1C5D68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D02CC3-394E-478F-87F3-7E4C3C39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0F7248-D188-4A49-882E-3756400CFB8A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2BB25-80B1-44BF-B53D-410A41CEC427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7F35FA-2AE2-4D22-B665-14CB529420E5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5819F2-D31D-4C03-BA84-3E5271012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08254"/>
              </p:ext>
            </p:extLst>
          </p:nvPr>
        </p:nvGraphicFramePr>
        <p:xfrm>
          <a:off x="1133390" y="1656080"/>
          <a:ext cx="4799888" cy="469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8308">
                  <a:extLst>
                    <a:ext uri="{9D8B030D-6E8A-4147-A177-3AD203B41FA5}">
                      <a16:colId xmlns:a16="http://schemas.microsoft.com/office/drawing/2014/main" val="2865524028"/>
                    </a:ext>
                  </a:extLst>
                </a:gridCol>
                <a:gridCol w="778308">
                  <a:extLst>
                    <a:ext uri="{9D8B030D-6E8A-4147-A177-3AD203B41FA5}">
                      <a16:colId xmlns:a16="http://schemas.microsoft.com/office/drawing/2014/main" val="3173147188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212245714"/>
                    </a:ext>
                  </a:extLst>
                </a:gridCol>
                <a:gridCol w="1621636">
                  <a:extLst>
                    <a:ext uri="{9D8B030D-6E8A-4147-A177-3AD203B41FA5}">
                      <a16:colId xmlns:a16="http://schemas.microsoft.com/office/drawing/2014/main" val="3034086236"/>
                    </a:ext>
                  </a:extLst>
                </a:gridCol>
              </a:tblGrid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입력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단어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28924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번호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28710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번호 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trike="sngStrike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0299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거래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69412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거래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strike="sngStrike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trike="sngStrike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4769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223D29-1510-4E75-9E08-26497AAAA019}"/>
              </a:ext>
            </a:extLst>
          </p:cNvPr>
          <p:cNvSpPr/>
          <p:nvPr/>
        </p:nvSpPr>
        <p:spPr>
          <a:xfrm>
            <a:off x="1133390" y="5435600"/>
            <a:ext cx="4799888" cy="9042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5C2C74-BE62-4E05-A4AE-F36C76B2D7B0}"/>
              </a:ext>
            </a:extLst>
          </p:cNvPr>
          <p:cNvSpPr/>
          <p:nvPr/>
        </p:nvSpPr>
        <p:spPr>
          <a:xfrm>
            <a:off x="1133390" y="1656079"/>
            <a:ext cx="4799888" cy="3769361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74A73DB-586D-4E04-87A6-CEC0EC22EFA3}"/>
              </a:ext>
            </a:extLst>
          </p:cNvPr>
          <p:cNvSpPr/>
          <p:nvPr/>
        </p:nvSpPr>
        <p:spPr>
          <a:xfrm>
            <a:off x="7120262" y="1543084"/>
            <a:ext cx="4162739" cy="4803876"/>
          </a:xfrm>
          <a:prstGeom prst="roundRect">
            <a:avLst>
              <a:gd name="adj" fmla="val 0"/>
            </a:avLst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i="1" dirty="0">
              <a:solidFill>
                <a:schemeClr val="tx2"/>
              </a:solidFill>
            </a:endParaRPr>
          </a:p>
          <a:p>
            <a:pPr algn="just"/>
            <a:endParaRPr lang="en-US" altLang="ko-KR" b="1" i="1" dirty="0">
              <a:solidFill>
                <a:schemeClr val="tx2"/>
              </a:solidFill>
            </a:endParaRPr>
          </a:p>
          <a:p>
            <a:pPr algn="just"/>
            <a:endParaRPr lang="en-US" altLang="ko-KR" b="1" i="1" dirty="0">
              <a:solidFill>
                <a:schemeClr val="tx2"/>
              </a:solidFill>
            </a:endParaRPr>
          </a:p>
          <a:p>
            <a:pPr algn="just"/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B36967-756B-465D-A2D9-08F6CBE1C4A9}"/>
              </a:ext>
            </a:extLst>
          </p:cNvPr>
          <p:cNvSpPr/>
          <p:nvPr/>
        </p:nvSpPr>
        <p:spPr>
          <a:xfrm>
            <a:off x="7122161" y="1046480"/>
            <a:ext cx="4160840" cy="1685352"/>
          </a:xfrm>
          <a:prstGeom prst="roundRect">
            <a:avLst/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>
                <a:solidFill>
                  <a:schemeClr val="tx2"/>
                </a:solidFill>
              </a:rPr>
              <a:t>띄어쓰기에 무관하고</a:t>
            </a:r>
            <a:r>
              <a:rPr lang="en-US" altLang="ko-KR" sz="2400" b="1" i="1" dirty="0">
                <a:solidFill>
                  <a:schemeClr val="tx2"/>
                </a:solidFill>
              </a:rPr>
              <a:t>,</a:t>
            </a:r>
          </a:p>
          <a:p>
            <a:pPr algn="ctr"/>
            <a:r>
              <a:rPr lang="ko-KR" altLang="en-US" sz="2400" b="1" i="1" dirty="0">
                <a:solidFill>
                  <a:schemeClr val="tx2"/>
                </a:solidFill>
              </a:rPr>
              <a:t>단어 등록하는 수작업</a:t>
            </a:r>
            <a:endParaRPr lang="en-US" altLang="ko-KR" sz="2400" b="1" i="1" dirty="0">
              <a:solidFill>
                <a:schemeClr val="tx2"/>
              </a:solidFill>
            </a:endParaRPr>
          </a:p>
          <a:p>
            <a:pPr algn="ctr"/>
            <a:r>
              <a:rPr lang="ko-KR" altLang="en-US" sz="2400" b="1" i="1" dirty="0">
                <a:solidFill>
                  <a:schemeClr val="tx2"/>
                </a:solidFill>
              </a:rPr>
              <a:t>없이 용어와 단어를 </a:t>
            </a:r>
            <a:endParaRPr lang="en-US" altLang="ko-KR" sz="2400" b="1" i="1" dirty="0">
              <a:solidFill>
                <a:schemeClr val="tx2"/>
              </a:solidFill>
            </a:endParaRPr>
          </a:p>
          <a:p>
            <a:pPr algn="ctr"/>
            <a:r>
              <a:rPr lang="ko-KR" altLang="en-US" sz="2400" b="1" i="1" dirty="0">
                <a:solidFill>
                  <a:schemeClr val="tx2"/>
                </a:solidFill>
              </a:rPr>
              <a:t>생성하는 시스템 개발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9D19B0-5C24-47A5-90BD-36AF6E4FF385}"/>
              </a:ext>
            </a:extLst>
          </p:cNvPr>
          <p:cNvSpPr/>
          <p:nvPr/>
        </p:nvSpPr>
        <p:spPr>
          <a:xfrm>
            <a:off x="7613235" y="2863151"/>
            <a:ext cx="3540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띄어쓰기가 되어있을 때</a:t>
            </a:r>
            <a:r>
              <a:rPr lang="en-US" altLang="ko-KR" b="1" i="1" dirty="0">
                <a:solidFill>
                  <a:schemeClr val="tx2"/>
                </a:solidFill>
              </a:rPr>
              <a:t>,</a:t>
            </a:r>
          </a:p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패키지</a:t>
            </a:r>
            <a:r>
              <a:rPr lang="en-US" altLang="ko-KR" b="1" i="1" dirty="0">
                <a:solidFill>
                  <a:schemeClr val="tx2"/>
                </a:solidFill>
              </a:rPr>
              <a:t>, </a:t>
            </a:r>
            <a:r>
              <a:rPr lang="ko-KR" altLang="en-US" b="1" i="1" dirty="0">
                <a:solidFill>
                  <a:schemeClr val="tx2"/>
                </a:solidFill>
              </a:rPr>
              <a:t>라이브러리를 이용하여</a:t>
            </a:r>
            <a:endParaRPr lang="en-US" altLang="ko-KR" b="1" i="1" dirty="0">
              <a:solidFill>
                <a:schemeClr val="tx2"/>
              </a:solidFill>
            </a:endParaRPr>
          </a:p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명사를 추출하나</a:t>
            </a:r>
            <a:r>
              <a:rPr lang="en-US" altLang="ko-KR" b="1" i="1" dirty="0">
                <a:solidFill>
                  <a:schemeClr val="tx2"/>
                </a:solidFill>
              </a:rPr>
              <a:t>, </a:t>
            </a:r>
          </a:p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없는 단어는 생성하지 못함</a:t>
            </a:r>
            <a:endParaRPr lang="en-US" altLang="ko-KR" b="1" i="1" dirty="0">
              <a:solidFill>
                <a:schemeClr val="tx2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9E0D0D-7D7F-4425-932C-58282BB202DB}"/>
              </a:ext>
            </a:extLst>
          </p:cNvPr>
          <p:cNvSpPr/>
          <p:nvPr/>
        </p:nvSpPr>
        <p:spPr>
          <a:xfrm>
            <a:off x="7583087" y="4228614"/>
            <a:ext cx="3540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단어가 모두 존재할 때</a:t>
            </a:r>
            <a:r>
              <a:rPr lang="en-US" altLang="ko-KR" b="1" i="1" dirty="0">
                <a:solidFill>
                  <a:schemeClr val="tx2"/>
                </a:solidFill>
              </a:rPr>
              <a:t>,</a:t>
            </a:r>
          </a:p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띄어쓰기를 수행하여 명사를</a:t>
            </a:r>
            <a:endParaRPr lang="en-US" altLang="ko-KR" b="1" i="1" dirty="0">
              <a:solidFill>
                <a:schemeClr val="tx2"/>
              </a:solidFill>
            </a:endParaRPr>
          </a:p>
          <a:p>
            <a:pPr algn="just"/>
            <a:r>
              <a:rPr lang="ko-KR" altLang="en-US" b="1" i="1" dirty="0">
                <a:solidFill>
                  <a:schemeClr val="tx2"/>
                </a:solidFill>
              </a:rPr>
              <a:t>추출하는 솔루션이 있음</a:t>
            </a:r>
            <a:endParaRPr lang="en-US" altLang="ko-KR" b="1" i="1" dirty="0">
              <a:solidFill>
                <a:schemeClr val="tx2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5AC673-12CB-46A6-B0FC-180B539094FB}"/>
              </a:ext>
            </a:extLst>
          </p:cNvPr>
          <p:cNvSpPr/>
          <p:nvPr/>
        </p:nvSpPr>
        <p:spPr>
          <a:xfrm>
            <a:off x="7613235" y="5325382"/>
            <a:ext cx="3540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1" dirty="0">
                <a:solidFill>
                  <a:srgbClr val="FF0000"/>
                </a:solidFill>
              </a:rPr>
              <a:t>단어가 하나라도 없으면</a:t>
            </a:r>
            <a:endParaRPr lang="en-US" altLang="ko-KR" b="1" i="1" dirty="0">
              <a:solidFill>
                <a:srgbClr val="FF0000"/>
              </a:solidFill>
            </a:endParaRPr>
          </a:p>
          <a:p>
            <a:pPr algn="just"/>
            <a:r>
              <a:rPr lang="ko-KR" altLang="en-US" b="1" i="1" dirty="0">
                <a:solidFill>
                  <a:srgbClr val="FF0000"/>
                </a:solidFill>
              </a:rPr>
              <a:t>결과가 나오지 않음</a:t>
            </a:r>
            <a:endParaRPr lang="en-US" altLang="ko-KR" b="1" i="1" dirty="0">
              <a:solidFill>
                <a:srgbClr val="FF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3F1EF9E-9F03-49D2-9E6A-ADD819BA17E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98047" l="9961" r="97852">
                        <a14:foregroundMark x1="53125" y1="97656" x2="45703" y2="91406"/>
                        <a14:foregroundMark x1="45703" y1="91406" x2="46289" y2="80078"/>
                        <a14:foregroundMark x1="46289" y1="80078" x2="66797" y2="53516"/>
                        <a14:foregroundMark x1="66797" y1="53516" x2="76172" y2="56445"/>
                        <a14:foregroundMark x1="76172" y1="56445" x2="91992" y2="86328"/>
                        <a14:foregroundMark x1="91992" y1="86328" x2="88086" y2="95703"/>
                        <a14:foregroundMark x1="88086" y1="95703" x2="85547" y2="96680"/>
                        <a14:foregroundMark x1="45117" y1="85352" x2="40430" y2="94141"/>
                        <a14:foregroundMark x1="40430" y1="94141" x2="49414" y2="98047"/>
                        <a14:foregroundMark x1="93750" y1="95703" x2="94727" y2="84570"/>
                        <a14:foregroundMark x1="94727" y1="84570" x2="92578" y2="80859"/>
                        <a14:foregroundMark x1="97852" y1="89648" x2="97852" y2="94727"/>
                        <a14:foregroundMark x1="95898" y1="84180" x2="97656" y2="93750"/>
                        <a14:foregroundMark x1="75977" y1="53320" x2="66211" y2="49023"/>
                        <a14:foregroundMark x1="66211" y1="49023" x2="39063" y2="90820"/>
                        <a14:foregroundMark x1="67969" y1="48828" x2="61719" y2="52344"/>
                        <a14:foregroundMark x1="61133" y1="51367" x2="70508" y2="46094"/>
                        <a14:foregroundMark x1="70508" y1="46094" x2="71680" y2="47266"/>
                        <a14:foregroundMark x1="39258" y1="88672" x2="38281" y2="92969"/>
                        <a14:foregroundMark x1="75781" y1="50195" x2="75781" y2="50195"/>
                        <a14:backgroundMark x1="94531" y1="47461" x2="94531" y2="57617"/>
                        <a14:backgroundMark x1="94531" y1="57617" x2="99219" y2="67383"/>
                        <a14:backgroundMark x1="99219" y1="67383" x2="96875" y2="47461"/>
                        <a14:backgroundMark x1="96875" y1="47461" x2="94727" y2="47461"/>
                        <a14:backgroundMark x1="93164" y1="61719" x2="98242" y2="70703"/>
                        <a14:backgroundMark x1="98242" y1="70703" x2="98828" y2="68555"/>
                        <a14:backgroundMark x1="98438" y1="70703" x2="99023" y2="70117"/>
                        <a14:backgroundMark x1="99023" y1="72070" x2="99414" y2="73242"/>
                        <a14:backgroundMark x1="99805" y1="73047" x2="99805" y2="73047"/>
                        <a14:backgroundMark x1="99805" y1="72656" x2="99609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15" t="46674"/>
          <a:stretch/>
        </p:blipFill>
        <p:spPr>
          <a:xfrm>
            <a:off x="7278288" y="5383547"/>
            <a:ext cx="275797" cy="23688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67DF7B4-FCE5-461F-9791-39C66A6A84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98047" l="9961" r="97852">
                        <a14:foregroundMark x1="53125" y1="97656" x2="45703" y2="91406"/>
                        <a14:foregroundMark x1="45703" y1="91406" x2="46289" y2="80078"/>
                        <a14:foregroundMark x1="46289" y1="80078" x2="66797" y2="53516"/>
                        <a14:foregroundMark x1="66797" y1="53516" x2="76172" y2="56445"/>
                        <a14:foregroundMark x1="76172" y1="56445" x2="91992" y2="86328"/>
                        <a14:foregroundMark x1="91992" y1="86328" x2="88086" y2="95703"/>
                        <a14:foregroundMark x1="88086" y1="95703" x2="85547" y2="96680"/>
                        <a14:foregroundMark x1="45117" y1="85352" x2="40430" y2="94141"/>
                        <a14:foregroundMark x1="40430" y1="94141" x2="49414" y2="98047"/>
                        <a14:foregroundMark x1="93750" y1="95703" x2="94727" y2="84570"/>
                        <a14:foregroundMark x1="94727" y1="84570" x2="92578" y2="80859"/>
                        <a14:foregroundMark x1="97852" y1="89648" x2="97852" y2="94727"/>
                        <a14:foregroundMark x1="95898" y1="84180" x2="97656" y2="93750"/>
                        <a14:foregroundMark x1="75977" y1="53320" x2="66211" y2="49023"/>
                        <a14:foregroundMark x1="66211" y1="49023" x2="39063" y2="90820"/>
                        <a14:foregroundMark x1="67969" y1="48828" x2="61719" y2="52344"/>
                        <a14:foregroundMark x1="61133" y1="51367" x2="70508" y2="46094"/>
                        <a14:foregroundMark x1="70508" y1="46094" x2="71680" y2="47266"/>
                        <a14:foregroundMark x1="39258" y1="88672" x2="38281" y2="92969"/>
                        <a14:foregroundMark x1="75781" y1="50195" x2="75781" y2="50195"/>
                        <a14:backgroundMark x1="94531" y1="47461" x2="94531" y2="57617"/>
                        <a14:backgroundMark x1="94531" y1="57617" x2="99219" y2="67383"/>
                        <a14:backgroundMark x1="99219" y1="67383" x2="96875" y2="47461"/>
                        <a14:backgroundMark x1="96875" y1="47461" x2="94727" y2="47461"/>
                        <a14:backgroundMark x1="93164" y1="61719" x2="98242" y2="70703"/>
                        <a14:backgroundMark x1="98242" y1="70703" x2="98828" y2="68555"/>
                        <a14:backgroundMark x1="98438" y1="70703" x2="99023" y2="70117"/>
                        <a14:backgroundMark x1="99023" y1="72070" x2="99414" y2="73242"/>
                        <a14:backgroundMark x1="99805" y1="73047" x2="99805" y2="73047"/>
                        <a14:backgroundMark x1="99805" y1="72656" x2="99609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15" t="46674"/>
          <a:stretch/>
        </p:blipFill>
        <p:spPr>
          <a:xfrm>
            <a:off x="7278288" y="4278142"/>
            <a:ext cx="275797" cy="23688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C0DE8F9-BA31-48AE-94A1-CCE66D3565F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98047" l="9961" r="97852">
                        <a14:foregroundMark x1="53125" y1="97656" x2="45703" y2="91406"/>
                        <a14:foregroundMark x1="45703" y1="91406" x2="46289" y2="80078"/>
                        <a14:foregroundMark x1="46289" y1="80078" x2="66797" y2="53516"/>
                        <a14:foregroundMark x1="66797" y1="53516" x2="76172" y2="56445"/>
                        <a14:foregroundMark x1="76172" y1="56445" x2="91992" y2="86328"/>
                        <a14:foregroundMark x1="91992" y1="86328" x2="88086" y2="95703"/>
                        <a14:foregroundMark x1="88086" y1="95703" x2="85547" y2="96680"/>
                        <a14:foregroundMark x1="45117" y1="85352" x2="40430" y2="94141"/>
                        <a14:foregroundMark x1="40430" y1="94141" x2="49414" y2="98047"/>
                        <a14:foregroundMark x1="93750" y1="95703" x2="94727" y2="84570"/>
                        <a14:foregroundMark x1="94727" y1="84570" x2="92578" y2="80859"/>
                        <a14:foregroundMark x1="97852" y1="89648" x2="97852" y2="94727"/>
                        <a14:foregroundMark x1="95898" y1="84180" x2="97656" y2="93750"/>
                        <a14:foregroundMark x1="75977" y1="53320" x2="66211" y2="49023"/>
                        <a14:foregroundMark x1="66211" y1="49023" x2="39063" y2="90820"/>
                        <a14:foregroundMark x1="67969" y1="48828" x2="61719" y2="52344"/>
                        <a14:foregroundMark x1="61133" y1="51367" x2="70508" y2="46094"/>
                        <a14:foregroundMark x1="70508" y1="46094" x2="71680" y2="47266"/>
                        <a14:foregroundMark x1="39258" y1="88672" x2="38281" y2="92969"/>
                        <a14:foregroundMark x1="75781" y1="50195" x2="75781" y2="50195"/>
                        <a14:backgroundMark x1="94531" y1="47461" x2="94531" y2="57617"/>
                        <a14:backgroundMark x1="94531" y1="57617" x2="99219" y2="67383"/>
                        <a14:backgroundMark x1="99219" y1="67383" x2="96875" y2="47461"/>
                        <a14:backgroundMark x1="96875" y1="47461" x2="94727" y2="47461"/>
                        <a14:backgroundMark x1="93164" y1="61719" x2="98242" y2="70703"/>
                        <a14:backgroundMark x1="98242" y1="70703" x2="98828" y2="68555"/>
                        <a14:backgroundMark x1="98438" y1="70703" x2="99023" y2="70117"/>
                        <a14:backgroundMark x1="99023" y1="72070" x2="99414" y2="73242"/>
                        <a14:backgroundMark x1="99805" y1="73047" x2="99805" y2="73047"/>
                        <a14:backgroundMark x1="99805" y1="72656" x2="99609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15" t="46674"/>
          <a:stretch/>
        </p:blipFill>
        <p:spPr>
          <a:xfrm>
            <a:off x="7278288" y="2898672"/>
            <a:ext cx="275797" cy="2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4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8" y="355501"/>
            <a:ext cx="8292715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General Outline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173174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BA63A-4E65-499B-8A1D-41864007C858}"/>
              </a:ext>
            </a:extLst>
          </p:cNvPr>
          <p:cNvSpPr/>
          <p:nvPr/>
        </p:nvSpPr>
        <p:spPr>
          <a:xfrm>
            <a:off x="1527986" y="972272"/>
            <a:ext cx="55230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Data Dictionary Example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99AA63A-76B2-46F0-8039-D6CE20B7AB10}"/>
              </a:ext>
            </a:extLst>
          </p:cNvPr>
          <p:cNvGrpSpPr/>
          <p:nvPr/>
        </p:nvGrpSpPr>
        <p:grpSpPr>
          <a:xfrm>
            <a:off x="1571390" y="1695516"/>
            <a:ext cx="9539905" cy="4810895"/>
            <a:chOff x="1632350" y="1563436"/>
            <a:chExt cx="9539905" cy="4810895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90DD32E-D1C2-42BB-B46D-83AAD9FDAFDB}"/>
                </a:ext>
              </a:extLst>
            </p:cNvPr>
            <p:cNvSpPr/>
            <p:nvPr/>
          </p:nvSpPr>
          <p:spPr>
            <a:xfrm>
              <a:off x="1632350" y="1911223"/>
              <a:ext cx="1631042" cy="1647223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69FB0DF-EAD3-494A-A4F1-B280E1DA4445}"/>
                </a:ext>
              </a:extLst>
            </p:cNvPr>
            <p:cNvGrpSpPr/>
            <p:nvPr/>
          </p:nvGrpSpPr>
          <p:grpSpPr>
            <a:xfrm>
              <a:off x="1809076" y="1563436"/>
              <a:ext cx="9363179" cy="4810895"/>
              <a:chOff x="1829396" y="1548067"/>
              <a:chExt cx="9363179" cy="4810895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AE8DAD64-2B5B-4109-8113-6A1FFDB17296}"/>
                  </a:ext>
                </a:extLst>
              </p:cNvPr>
              <p:cNvGrpSpPr/>
              <p:nvPr/>
            </p:nvGrpSpPr>
            <p:grpSpPr>
              <a:xfrm>
                <a:off x="1829396" y="1548067"/>
                <a:ext cx="9363179" cy="4810895"/>
                <a:chOff x="1811228" y="1577052"/>
                <a:chExt cx="9363179" cy="4810895"/>
              </a:xfrm>
            </p:grpSpPr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FF207C9C-B6EC-407B-8888-E01E6A469707}"/>
                    </a:ext>
                  </a:extLst>
                </p:cNvPr>
                <p:cNvGrpSpPr/>
                <p:nvPr/>
              </p:nvGrpSpPr>
              <p:grpSpPr>
                <a:xfrm>
                  <a:off x="1811228" y="1577052"/>
                  <a:ext cx="9363179" cy="4810895"/>
                  <a:chOff x="1811228" y="1577052"/>
                  <a:chExt cx="9363179" cy="4810895"/>
                </a:xfrm>
              </p:grpSpPr>
              <p:sp>
                <p:nvSpPr>
                  <p:cNvPr id="63" name="사각형: 둥근 모서리 62">
                    <a:extLst>
                      <a:ext uri="{FF2B5EF4-FFF2-40B4-BE49-F238E27FC236}">
                        <a16:creationId xmlns:a16="http://schemas.microsoft.com/office/drawing/2014/main" id="{C039C7F4-3157-45BD-B2AD-DEF5937DC2A4}"/>
                      </a:ext>
                    </a:extLst>
                  </p:cNvPr>
                  <p:cNvSpPr/>
                  <p:nvPr/>
                </p:nvSpPr>
                <p:spPr>
                  <a:xfrm>
                    <a:off x="3604906" y="1896670"/>
                    <a:ext cx="2198172" cy="4491277"/>
                  </a:xfrm>
                  <a:prstGeom prst="roundRect">
                    <a:avLst/>
                  </a:prstGeom>
                  <a:solidFill>
                    <a:srgbClr val="F1F7FF"/>
                  </a:solidFill>
                  <a:ln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F538FB72-1ED3-4A83-99D2-2210EF4A1105}"/>
                      </a:ext>
                    </a:extLst>
                  </p:cNvPr>
                  <p:cNvSpPr/>
                  <p:nvPr/>
                </p:nvSpPr>
                <p:spPr>
                  <a:xfrm>
                    <a:off x="3798238" y="1577052"/>
                    <a:ext cx="1145754" cy="462627"/>
                  </a:xfrm>
                  <a:prstGeom prst="rect">
                    <a:avLst/>
                  </a:prstGeom>
                  <a:solidFill>
                    <a:srgbClr val="F1F7F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latinLnBrk="0">
                      <a:lnSpc>
                        <a:spcPct val="150000"/>
                      </a:lnSpc>
                      <a:defRPr/>
                    </a:pPr>
                    <a:r>
                      <a:rPr lang="ko-KR" altLang="en-US" b="1" i="1" kern="0" dirty="0">
                        <a:solidFill>
                          <a:srgbClr val="44546A"/>
                        </a:solidFill>
                      </a:rPr>
                      <a:t>일반용어</a:t>
                    </a:r>
                    <a:endParaRPr lang="en-US" altLang="ko-KR" b="1" i="1" kern="0" dirty="0">
                      <a:solidFill>
                        <a:srgbClr val="44546A"/>
                      </a:solidFill>
                    </a:endParaRPr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5D6C623D-A879-468A-846D-34C0EBA7A62B}"/>
                      </a:ext>
                    </a:extLst>
                  </p:cNvPr>
                  <p:cNvSpPr/>
                  <p:nvPr/>
                </p:nvSpPr>
                <p:spPr>
                  <a:xfrm>
                    <a:off x="1811228" y="1587212"/>
                    <a:ext cx="749405" cy="462627"/>
                  </a:xfrm>
                  <a:prstGeom prst="rect">
                    <a:avLst/>
                  </a:prstGeom>
                  <a:solidFill>
                    <a:srgbClr val="F1F7F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latinLnBrk="0">
                      <a:lnSpc>
                        <a:spcPct val="150000"/>
                      </a:lnSpc>
                      <a:defRPr/>
                    </a:pPr>
                    <a:r>
                      <a:rPr lang="ko-KR" altLang="en-US" b="1" i="1" kern="0" dirty="0">
                        <a:solidFill>
                          <a:srgbClr val="44546A"/>
                        </a:solidFill>
                      </a:rPr>
                      <a:t>문서</a:t>
                    </a:r>
                    <a:endParaRPr lang="en-US" altLang="ko-KR" b="1" i="1" kern="0" dirty="0">
                      <a:solidFill>
                        <a:srgbClr val="44546A"/>
                      </a:solidFill>
                    </a:endParaRPr>
                  </a:p>
                </p:txBody>
              </p:sp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55965501-0496-4EBC-976F-BB6F1D77AC48}"/>
                      </a:ext>
                    </a:extLst>
                  </p:cNvPr>
                  <p:cNvGrpSpPr/>
                  <p:nvPr/>
                </p:nvGrpSpPr>
                <p:grpSpPr>
                  <a:xfrm>
                    <a:off x="6328096" y="1577052"/>
                    <a:ext cx="2198172" cy="4810895"/>
                    <a:chOff x="1330960" y="2564077"/>
                    <a:chExt cx="4897120" cy="3460803"/>
                  </a:xfrm>
                </p:grpSpPr>
                <p:sp>
                  <p:nvSpPr>
                    <p:cNvPr id="61" name="사각형: 둥근 모서리 60">
                      <a:extLst>
                        <a:ext uri="{FF2B5EF4-FFF2-40B4-BE49-F238E27FC236}">
                          <a16:creationId xmlns:a16="http://schemas.microsoft.com/office/drawing/2014/main" id="{72F8A680-62C6-4E0A-AF34-FE9D7083D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960" y="2794000"/>
                      <a:ext cx="4897120" cy="3230880"/>
                    </a:xfrm>
                    <a:prstGeom prst="roundRect">
                      <a:avLst/>
                    </a:prstGeom>
                    <a:solidFill>
                      <a:srgbClr val="F1F7FF"/>
                    </a:solidFill>
                    <a:ln>
                      <a:solidFill>
                        <a:srgbClr val="8497B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직사각형 61">
                      <a:extLst>
                        <a:ext uri="{FF2B5EF4-FFF2-40B4-BE49-F238E27FC236}">
                          <a16:creationId xmlns:a16="http://schemas.microsoft.com/office/drawing/2014/main" id="{1747ABCB-0E7A-4019-A180-E9824EDEAA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1668" y="2564077"/>
                      <a:ext cx="2552528" cy="332799"/>
                    </a:xfrm>
                    <a:prstGeom prst="rect">
                      <a:avLst/>
                    </a:prstGeom>
                    <a:solidFill>
                      <a:srgbClr val="F1F7FF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latinLnBrk="0">
                        <a:lnSpc>
                          <a:spcPct val="150000"/>
                        </a:lnSpc>
                        <a:defRPr/>
                      </a:pPr>
                      <a:r>
                        <a:rPr lang="ko-KR" altLang="en-US" b="1" i="1" kern="0" dirty="0">
                          <a:solidFill>
                            <a:srgbClr val="44546A"/>
                          </a:solidFill>
                        </a:rPr>
                        <a:t>표준단어</a:t>
                      </a:r>
                      <a:endParaRPr lang="en-US" altLang="ko-KR" b="1" i="1" kern="0" dirty="0">
                        <a:solidFill>
                          <a:srgbClr val="44546A"/>
                        </a:solidFill>
                      </a:endParaRPr>
                    </a:p>
                  </p:txBody>
                </p:sp>
              </p:grp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205780EF-1B88-41DC-9A39-4113A2C2CD1F}"/>
                      </a:ext>
                    </a:extLst>
                  </p:cNvPr>
                  <p:cNvGrpSpPr/>
                  <p:nvPr/>
                </p:nvGrpSpPr>
                <p:grpSpPr>
                  <a:xfrm>
                    <a:off x="8976236" y="1577052"/>
                    <a:ext cx="2198171" cy="4810895"/>
                    <a:chOff x="1330958" y="2564077"/>
                    <a:chExt cx="4897119" cy="3460803"/>
                  </a:xfrm>
                </p:grpSpPr>
                <p:sp>
                  <p:nvSpPr>
                    <p:cNvPr id="59" name="사각형: 둥근 모서리 58">
                      <a:extLst>
                        <a:ext uri="{FF2B5EF4-FFF2-40B4-BE49-F238E27FC236}">
                          <a16:creationId xmlns:a16="http://schemas.microsoft.com/office/drawing/2014/main" id="{167721F7-E928-4935-AE18-A6BA805DB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958" y="2794000"/>
                      <a:ext cx="4897119" cy="3230880"/>
                    </a:xfrm>
                    <a:prstGeom prst="roundRect">
                      <a:avLst/>
                    </a:prstGeom>
                    <a:solidFill>
                      <a:srgbClr val="F1F7FF"/>
                    </a:solidFill>
                    <a:ln>
                      <a:solidFill>
                        <a:srgbClr val="8497B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직사각형 59">
                      <a:extLst>
                        <a:ext uri="{FF2B5EF4-FFF2-40B4-BE49-F238E27FC236}">
                          <a16:creationId xmlns:a16="http://schemas.microsoft.com/office/drawing/2014/main" id="{7D705E76-D105-40F5-9577-44BBAF73E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1668" y="2564077"/>
                      <a:ext cx="2552528" cy="332799"/>
                    </a:xfrm>
                    <a:prstGeom prst="rect">
                      <a:avLst/>
                    </a:prstGeom>
                    <a:solidFill>
                      <a:srgbClr val="F1F7FF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latinLnBrk="0">
                        <a:lnSpc>
                          <a:spcPct val="150000"/>
                        </a:lnSpc>
                        <a:defRPr/>
                      </a:pPr>
                      <a:r>
                        <a:rPr lang="ko-KR" altLang="en-US" b="1" i="1" kern="0" dirty="0">
                          <a:solidFill>
                            <a:srgbClr val="44546A"/>
                          </a:solidFill>
                        </a:rPr>
                        <a:t>표준용어</a:t>
                      </a:r>
                      <a:endParaRPr lang="en-US" altLang="ko-KR" b="1" i="1" kern="0" dirty="0">
                        <a:solidFill>
                          <a:srgbClr val="44546A"/>
                        </a:solidFill>
                      </a:endParaRPr>
                    </a:p>
                  </p:txBody>
                </p:sp>
              </p:grpSp>
              <p:sp>
                <p:nvSpPr>
                  <p:cNvPr id="23" name="사각형: 둥근 모서리 22">
                    <a:extLst>
                      <a:ext uri="{FF2B5EF4-FFF2-40B4-BE49-F238E27FC236}">
                        <a16:creationId xmlns:a16="http://schemas.microsoft.com/office/drawing/2014/main" id="{B91EE4B0-F655-4048-A400-7216FEDF0E54}"/>
                      </a:ext>
                    </a:extLst>
                  </p:cNvPr>
                  <p:cNvSpPr/>
                  <p:nvPr/>
                </p:nvSpPr>
                <p:spPr>
                  <a:xfrm>
                    <a:off x="3928593" y="248423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고객번호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" name="사각형: 둥근 모서리 31">
                    <a:extLst>
                      <a:ext uri="{FF2B5EF4-FFF2-40B4-BE49-F238E27FC236}">
                        <a16:creationId xmlns:a16="http://schemas.microsoft.com/office/drawing/2014/main" id="{F6F827F7-B160-48A2-89B8-467A5A060A85}"/>
                      </a:ext>
                    </a:extLst>
                  </p:cNvPr>
                  <p:cNvSpPr/>
                  <p:nvPr/>
                </p:nvSpPr>
                <p:spPr>
                  <a:xfrm>
                    <a:off x="3928593" y="424841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>
                        <a:solidFill>
                          <a:schemeClr val="tx2"/>
                        </a:solidFill>
                      </a:rPr>
                      <a:t>계좌거래시각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3" name="사각형: 둥근 모서리 32">
                    <a:extLst>
                      <a:ext uri="{FF2B5EF4-FFF2-40B4-BE49-F238E27FC236}">
                        <a16:creationId xmlns:a16="http://schemas.microsoft.com/office/drawing/2014/main" id="{91AB5CF7-948C-476E-A86C-DC322A946C23}"/>
                      </a:ext>
                    </a:extLst>
                  </p:cNvPr>
                  <p:cNvSpPr/>
                  <p:nvPr/>
                </p:nvSpPr>
                <p:spPr>
                  <a:xfrm>
                    <a:off x="6625142" y="248423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고객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5" name="사각형: 둥근 모서리 34">
                    <a:extLst>
                      <a:ext uri="{FF2B5EF4-FFF2-40B4-BE49-F238E27FC236}">
                        <a16:creationId xmlns:a16="http://schemas.microsoft.com/office/drawing/2014/main" id="{A3460282-D403-4D31-828E-6C7C46430EF2}"/>
                      </a:ext>
                    </a:extLst>
                  </p:cNvPr>
                  <p:cNvSpPr/>
                  <p:nvPr/>
                </p:nvSpPr>
                <p:spPr>
                  <a:xfrm>
                    <a:off x="6625142" y="3141948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번호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878920EC-B411-4D2B-9B1B-774BFD4E9E74}"/>
                      </a:ext>
                    </a:extLst>
                  </p:cNvPr>
                  <p:cNvSpPr/>
                  <p:nvPr/>
                </p:nvSpPr>
                <p:spPr>
                  <a:xfrm>
                    <a:off x="6625142" y="424841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계좌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66A759DB-52CE-4D40-9112-6282156A84CF}"/>
                      </a:ext>
                    </a:extLst>
                  </p:cNvPr>
                  <p:cNvSpPr/>
                  <p:nvPr/>
                </p:nvSpPr>
                <p:spPr>
                  <a:xfrm>
                    <a:off x="6625142" y="4906470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거래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A9DA446C-16FE-41CF-937E-5DC359C8B67A}"/>
                      </a:ext>
                    </a:extLst>
                  </p:cNvPr>
                  <p:cNvSpPr/>
                  <p:nvPr/>
                </p:nvSpPr>
                <p:spPr>
                  <a:xfrm>
                    <a:off x="6625142" y="5564523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시각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4F730E92-9571-4C7A-BC30-CAEDD455B1BD}"/>
                      </a:ext>
                    </a:extLst>
                  </p:cNvPr>
                  <p:cNvSpPr/>
                  <p:nvPr/>
                </p:nvSpPr>
                <p:spPr>
                  <a:xfrm>
                    <a:off x="9321690" y="248423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고객</a:t>
                    </a:r>
                    <a:r>
                      <a:rPr lang="en-US" altLang="ko-KR" sz="1600" b="1" i="1" dirty="0">
                        <a:solidFill>
                          <a:schemeClr val="tx2"/>
                        </a:solidFill>
                      </a:rPr>
                      <a:t>_</a:t>
                    </a:r>
                    <a:r>
                      <a:rPr lang="ko-KR" altLang="en-US" sz="1600" b="1" i="1" dirty="0">
                        <a:solidFill>
                          <a:schemeClr val="tx2"/>
                        </a:solidFill>
                      </a:rPr>
                      <a:t>번호</a:t>
                    </a:r>
                    <a:endParaRPr lang="en-US" sz="16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6D707ABB-4534-47D1-B544-48AA6DFAC961}"/>
                      </a:ext>
                    </a:extLst>
                  </p:cNvPr>
                  <p:cNvSpPr/>
                  <p:nvPr/>
                </p:nvSpPr>
                <p:spPr>
                  <a:xfrm>
                    <a:off x="9299925" y="4248417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i="1" dirty="0">
                        <a:solidFill>
                          <a:schemeClr val="tx2"/>
                        </a:solidFill>
                      </a:rPr>
                      <a:t>계좌</a:t>
                    </a:r>
                    <a:r>
                      <a:rPr lang="en-US" altLang="ko-KR" sz="1400" b="1" i="1" dirty="0">
                        <a:solidFill>
                          <a:schemeClr val="tx2"/>
                        </a:solidFill>
                      </a:rPr>
                      <a:t>_</a:t>
                    </a:r>
                    <a:r>
                      <a:rPr lang="ko-KR" altLang="en-US" sz="1400" b="1" i="1" dirty="0">
                        <a:solidFill>
                          <a:schemeClr val="tx2"/>
                        </a:solidFill>
                      </a:rPr>
                      <a:t>거래</a:t>
                    </a:r>
                    <a:r>
                      <a:rPr lang="en-US" altLang="ko-KR" sz="1400" b="1" i="1" dirty="0">
                        <a:solidFill>
                          <a:schemeClr val="tx2"/>
                        </a:solidFill>
                      </a:rPr>
                      <a:t>_</a:t>
                    </a:r>
                    <a:r>
                      <a:rPr lang="ko-KR" altLang="en-US" sz="1400" b="1" i="1" dirty="0">
                        <a:solidFill>
                          <a:schemeClr val="tx2"/>
                        </a:solidFill>
                      </a:rPr>
                      <a:t>시각</a:t>
                    </a:r>
                    <a:endParaRPr lang="en-US" sz="14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4" name="사각형: 둥근 모서리 43">
                    <a:extLst>
                      <a:ext uri="{FF2B5EF4-FFF2-40B4-BE49-F238E27FC236}">
                        <a16:creationId xmlns:a16="http://schemas.microsoft.com/office/drawing/2014/main" id="{5B5EC068-0BFD-4591-9A56-B78F72F32D14}"/>
                      </a:ext>
                    </a:extLst>
                  </p:cNvPr>
                  <p:cNvSpPr/>
                  <p:nvPr/>
                </p:nvSpPr>
                <p:spPr>
                  <a:xfrm>
                    <a:off x="9299925" y="3151270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b="1" i="1" dirty="0" err="1">
                        <a:solidFill>
                          <a:schemeClr val="tx2"/>
                        </a:solidFill>
                      </a:rPr>
                      <a:t>cstmr_no</a:t>
                    </a:r>
                    <a:endParaRPr lang="en-US" sz="1500" b="1" i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D89E8075-AC50-48C0-99E4-CE1FABC2A845}"/>
                      </a:ext>
                    </a:extLst>
                  </p:cNvPr>
                  <p:cNvSpPr/>
                  <p:nvPr/>
                </p:nvSpPr>
                <p:spPr>
                  <a:xfrm>
                    <a:off x="9299925" y="4906470"/>
                    <a:ext cx="1550795" cy="430114"/>
                  </a:xfrm>
                  <a:prstGeom prst="roundRect">
                    <a:avLst/>
                  </a:prstGeom>
                  <a:solidFill>
                    <a:srgbClr val="F1F7FF"/>
                  </a:solidFill>
                  <a:ln w="25400">
                    <a:solidFill>
                      <a:srgbClr val="8497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b="1" i="1" spc="-100" dirty="0" err="1">
                        <a:solidFill>
                          <a:schemeClr val="tx2"/>
                        </a:solidFill>
                      </a:rPr>
                      <a:t>acnut_delng_tm</a:t>
                    </a:r>
                    <a:endParaRPr lang="en-US" sz="1500" b="1" i="1" spc="-100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46" name="연결선: 꺾임 45">
                    <a:extLst>
                      <a:ext uri="{FF2B5EF4-FFF2-40B4-BE49-F238E27FC236}">
                        <a16:creationId xmlns:a16="http://schemas.microsoft.com/office/drawing/2014/main" id="{7CE26062-76F5-44AB-B5CF-E70B0AB7DC5D}"/>
                      </a:ext>
                    </a:extLst>
                  </p:cNvPr>
                  <p:cNvCxnSpPr>
                    <a:cxnSpLocks/>
                    <a:stCxn id="23" idx="3"/>
                    <a:endCxn id="35" idx="1"/>
                  </p:cNvCxnSpPr>
                  <p:nvPr/>
                </p:nvCxnSpPr>
                <p:spPr>
                  <a:xfrm>
                    <a:off x="5479388" y="2699294"/>
                    <a:ext cx="1145753" cy="657710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연결선: 꺾임 46">
                    <a:extLst>
                      <a:ext uri="{FF2B5EF4-FFF2-40B4-BE49-F238E27FC236}">
                        <a16:creationId xmlns:a16="http://schemas.microsoft.com/office/drawing/2014/main" id="{9B3BF38E-8F65-4932-8D04-80CF3CDADE29}"/>
                      </a:ext>
                    </a:extLst>
                  </p:cNvPr>
                  <p:cNvCxnSpPr>
                    <a:cxnSpLocks/>
                    <a:stCxn id="23" idx="3"/>
                    <a:endCxn id="33" idx="1"/>
                  </p:cNvCxnSpPr>
                  <p:nvPr/>
                </p:nvCxnSpPr>
                <p:spPr>
                  <a:xfrm>
                    <a:off x="5479388" y="2699294"/>
                    <a:ext cx="1145753" cy="14812"/>
                  </a:xfrm>
                  <a:prstGeom prst="bentConnector3">
                    <a:avLst>
                      <a:gd name="adj1" fmla="val 93451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연결선: 꺾임 47">
                    <a:extLst>
                      <a:ext uri="{FF2B5EF4-FFF2-40B4-BE49-F238E27FC236}">
                        <a16:creationId xmlns:a16="http://schemas.microsoft.com/office/drawing/2014/main" id="{1B5135FB-1209-4607-8352-D320B4005BF5}"/>
                      </a:ext>
                    </a:extLst>
                  </p:cNvPr>
                  <p:cNvCxnSpPr>
                    <a:cxnSpLocks/>
                    <a:stCxn id="32" idx="3"/>
                    <a:endCxn id="37" idx="1"/>
                  </p:cNvCxnSpPr>
                  <p:nvPr/>
                </p:nvCxnSpPr>
                <p:spPr>
                  <a:xfrm>
                    <a:off x="5479388" y="4463474"/>
                    <a:ext cx="1145753" cy="14812"/>
                  </a:xfrm>
                  <a:prstGeom prst="bentConnector3">
                    <a:avLst>
                      <a:gd name="adj1" fmla="val 94338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화살표 연결선 56">
                    <a:extLst>
                      <a:ext uri="{FF2B5EF4-FFF2-40B4-BE49-F238E27FC236}">
                        <a16:creationId xmlns:a16="http://schemas.microsoft.com/office/drawing/2014/main" id="{D4D14170-E61E-44F4-97B4-E454EDA09628}"/>
                      </a:ext>
                    </a:extLst>
                  </p:cNvPr>
                  <p:cNvCxnSpPr/>
                  <p:nvPr/>
                </p:nvCxnSpPr>
                <p:spPr>
                  <a:xfrm>
                    <a:off x="10059402" y="2914351"/>
                    <a:ext cx="0" cy="236919"/>
                  </a:xfrm>
                  <a:prstGeom prst="straightConnector1">
                    <a:avLst/>
                  </a:prstGeom>
                  <a:ln w="25400">
                    <a:solidFill>
                      <a:srgbClr val="1A73D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화살표 연결선 57">
                    <a:extLst>
                      <a:ext uri="{FF2B5EF4-FFF2-40B4-BE49-F238E27FC236}">
                        <a16:creationId xmlns:a16="http://schemas.microsoft.com/office/drawing/2014/main" id="{B958E22C-D661-4E93-AC71-32E9D5E95E9D}"/>
                      </a:ext>
                    </a:extLst>
                  </p:cNvPr>
                  <p:cNvCxnSpPr/>
                  <p:nvPr/>
                </p:nvCxnSpPr>
                <p:spPr>
                  <a:xfrm>
                    <a:off x="10059402" y="4678531"/>
                    <a:ext cx="0" cy="236919"/>
                  </a:xfrm>
                  <a:prstGeom prst="straightConnector1">
                    <a:avLst/>
                  </a:prstGeom>
                  <a:ln w="25400">
                    <a:solidFill>
                      <a:srgbClr val="1A73D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연결선: 꺾임 70">
                    <a:extLst>
                      <a:ext uri="{FF2B5EF4-FFF2-40B4-BE49-F238E27FC236}">
                        <a16:creationId xmlns:a16="http://schemas.microsoft.com/office/drawing/2014/main" id="{A5DC0C41-CCD0-4CEA-AB0F-3EC54526B582}"/>
                      </a:ext>
                    </a:extLst>
                  </p:cNvPr>
                  <p:cNvCxnSpPr>
                    <a:cxnSpLocks/>
                    <a:stCxn id="70" idx="3"/>
                    <a:endCxn id="23" idx="1"/>
                  </p:cNvCxnSpPr>
                  <p:nvPr/>
                </p:nvCxnSpPr>
                <p:spPr>
                  <a:xfrm flipV="1">
                    <a:off x="2839421" y="2699294"/>
                    <a:ext cx="1089172" cy="215057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2798F295-5CF6-455B-A229-9B1ABDD51D37}"/>
                      </a:ext>
                    </a:extLst>
                  </p:cNvPr>
                  <p:cNvGrpSpPr/>
                  <p:nvPr/>
                </p:nvGrpSpPr>
                <p:grpSpPr>
                  <a:xfrm>
                    <a:off x="1923934" y="2332849"/>
                    <a:ext cx="915487" cy="916676"/>
                    <a:chOff x="1923934" y="2332849"/>
                    <a:chExt cx="915487" cy="916676"/>
                  </a:xfrm>
                </p:grpSpPr>
                <p:sp>
                  <p:nvSpPr>
                    <p:cNvPr id="2" name="사각형: 모서리가 접힌 도형 1">
                      <a:extLst>
                        <a:ext uri="{FF2B5EF4-FFF2-40B4-BE49-F238E27FC236}">
                          <a16:creationId xmlns:a16="http://schemas.microsoft.com/office/drawing/2014/main" id="{30694709-8BBF-44DA-A7D5-001F3823F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3934" y="2332849"/>
                      <a:ext cx="630233" cy="670348"/>
                    </a:xfrm>
                    <a:prstGeom prst="foldedCorner">
                      <a:avLst/>
                    </a:prstGeom>
                    <a:solidFill>
                      <a:srgbClr val="C9D0DE"/>
                    </a:solidFill>
                    <a:ln>
                      <a:solidFill>
                        <a:srgbClr val="8497B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사각형: 모서리가 접힌 도형 68">
                      <a:extLst>
                        <a:ext uri="{FF2B5EF4-FFF2-40B4-BE49-F238E27FC236}">
                          <a16:creationId xmlns:a16="http://schemas.microsoft.com/office/drawing/2014/main" id="{46692BD8-FC4B-450E-976A-F99AD0D3D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6561" y="2444248"/>
                      <a:ext cx="630233" cy="670348"/>
                    </a:xfrm>
                    <a:prstGeom prst="foldedCorner">
                      <a:avLst/>
                    </a:prstGeom>
                    <a:solidFill>
                      <a:srgbClr val="C9D0DE"/>
                    </a:solidFill>
                    <a:ln>
                      <a:solidFill>
                        <a:srgbClr val="8497B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사각형: 모서리가 접힌 도형 69">
                      <a:extLst>
                        <a:ext uri="{FF2B5EF4-FFF2-40B4-BE49-F238E27FC236}">
                          <a16:creationId xmlns:a16="http://schemas.microsoft.com/office/drawing/2014/main" id="{524A7345-8CE0-4339-8D36-B0FCCAD06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9188" y="2579177"/>
                      <a:ext cx="630233" cy="670348"/>
                    </a:xfrm>
                    <a:prstGeom prst="foldedCorner">
                      <a:avLst/>
                    </a:prstGeom>
                    <a:solidFill>
                      <a:srgbClr val="C9D0DE"/>
                    </a:solidFill>
                    <a:ln>
                      <a:solidFill>
                        <a:srgbClr val="8497B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72" name="연결선: 꺾임 71">
                    <a:extLst>
                      <a:ext uri="{FF2B5EF4-FFF2-40B4-BE49-F238E27FC236}">
                        <a16:creationId xmlns:a16="http://schemas.microsoft.com/office/drawing/2014/main" id="{3DA80307-BBF6-403B-A8CD-51608B73B8B6}"/>
                      </a:ext>
                    </a:extLst>
                  </p:cNvPr>
                  <p:cNvCxnSpPr>
                    <a:cxnSpLocks/>
                    <a:stCxn id="70" idx="3"/>
                    <a:endCxn id="32" idx="1"/>
                  </p:cNvCxnSpPr>
                  <p:nvPr/>
                </p:nvCxnSpPr>
                <p:spPr>
                  <a:xfrm>
                    <a:off x="2839421" y="2914351"/>
                    <a:ext cx="1089172" cy="1549123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연결선: 꺾임 50">
                  <a:extLst>
                    <a:ext uri="{FF2B5EF4-FFF2-40B4-BE49-F238E27FC236}">
                      <a16:creationId xmlns:a16="http://schemas.microsoft.com/office/drawing/2014/main" id="{5ECB7A1F-25B1-480A-8E85-C42AA8D77732}"/>
                    </a:ext>
                  </a:extLst>
                </p:cNvPr>
                <p:cNvCxnSpPr>
                  <a:cxnSpLocks/>
                  <a:stCxn id="37" idx="3"/>
                  <a:endCxn id="43" idx="1"/>
                </p:cNvCxnSpPr>
                <p:nvPr/>
              </p:nvCxnSpPr>
              <p:spPr>
                <a:xfrm>
                  <a:off x="8175937" y="4463474"/>
                  <a:ext cx="1123988" cy="1481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1A73D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연결선: 꺾임 51">
                  <a:extLst>
                    <a:ext uri="{FF2B5EF4-FFF2-40B4-BE49-F238E27FC236}">
                      <a16:creationId xmlns:a16="http://schemas.microsoft.com/office/drawing/2014/main" id="{FBF6A818-3DF2-4BBD-B2F9-5B97D8AC7E91}"/>
                    </a:ext>
                  </a:extLst>
                </p:cNvPr>
                <p:cNvCxnSpPr>
                  <a:cxnSpLocks/>
                  <a:stCxn id="40" idx="3"/>
                  <a:endCxn id="43" idx="1"/>
                </p:cNvCxnSpPr>
                <p:nvPr/>
              </p:nvCxnSpPr>
              <p:spPr>
                <a:xfrm flipV="1">
                  <a:off x="8175937" y="4463474"/>
                  <a:ext cx="1123988" cy="658053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1A73D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연결선: 꺾임 52">
                  <a:extLst>
                    <a:ext uri="{FF2B5EF4-FFF2-40B4-BE49-F238E27FC236}">
                      <a16:creationId xmlns:a16="http://schemas.microsoft.com/office/drawing/2014/main" id="{30EBA9F1-E4E3-4EA9-83CD-931B59BC038D}"/>
                    </a:ext>
                  </a:extLst>
                </p:cNvPr>
                <p:cNvCxnSpPr>
                  <a:cxnSpLocks/>
                  <a:stCxn id="41" idx="3"/>
                  <a:endCxn id="43" idx="1"/>
                </p:cNvCxnSpPr>
                <p:nvPr/>
              </p:nvCxnSpPr>
              <p:spPr>
                <a:xfrm flipV="1">
                  <a:off x="8175937" y="4463474"/>
                  <a:ext cx="1123988" cy="1316106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1A73D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연결선: 꺾임 53">
                  <a:extLst>
                    <a:ext uri="{FF2B5EF4-FFF2-40B4-BE49-F238E27FC236}">
                      <a16:creationId xmlns:a16="http://schemas.microsoft.com/office/drawing/2014/main" id="{CF305C42-8BE6-4914-92C1-F1D7024FBE9F}"/>
                    </a:ext>
                  </a:extLst>
                </p:cNvPr>
                <p:cNvCxnSpPr>
                  <a:cxnSpLocks/>
                  <a:stCxn id="35" idx="3"/>
                  <a:endCxn id="42" idx="1"/>
                </p:cNvCxnSpPr>
                <p:nvPr/>
              </p:nvCxnSpPr>
              <p:spPr>
                <a:xfrm flipV="1">
                  <a:off x="8175937" y="2699294"/>
                  <a:ext cx="1145753" cy="65771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1A73D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연결선: 꺾임 54">
                  <a:extLst>
                    <a:ext uri="{FF2B5EF4-FFF2-40B4-BE49-F238E27FC236}">
                      <a16:creationId xmlns:a16="http://schemas.microsoft.com/office/drawing/2014/main" id="{D017A22A-4406-4FC5-9534-7E7ED5B08304}"/>
                    </a:ext>
                  </a:extLst>
                </p:cNvPr>
                <p:cNvCxnSpPr>
                  <a:cxnSpLocks/>
                  <a:stCxn id="33" idx="3"/>
                  <a:endCxn id="42" idx="1"/>
                </p:cNvCxnSpPr>
                <p:nvPr/>
              </p:nvCxnSpPr>
              <p:spPr>
                <a:xfrm>
                  <a:off x="8175937" y="2699294"/>
                  <a:ext cx="1145753" cy="1481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1A73D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연결선: 꺾임 48">
                <a:extLst>
                  <a:ext uri="{FF2B5EF4-FFF2-40B4-BE49-F238E27FC236}">
                    <a16:creationId xmlns:a16="http://schemas.microsoft.com/office/drawing/2014/main" id="{4C0C8E4A-6BF7-433A-BD07-EB85003B682B}"/>
                  </a:ext>
                </a:extLst>
              </p:cNvPr>
              <p:cNvCxnSpPr>
                <a:cxnSpLocks/>
                <a:stCxn id="32" idx="3"/>
                <a:endCxn id="40" idx="1"/>
              </p:cNvCxnSpPr>
              <p:nvPr/>
            </p:nvCxnSpPr>
            <p:spPr>
              <a:xfrm>
                <a:off x="5497556" y="4434489"/>
                <a:ext cx="1145754" cy="658053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연결선: 꺾임 49">
                <a:extLst>
                  <a:ext uri="{FF2B5EF4-FFF2-40B4-BE49-F238E27FC236}">
                    <a16:creationId xmlns:a16="http://schemas.microsoft.com/office/drawing/2014/main" id="{CD565891-BF25-4014-BA35-7F19B7643E50}"/>
                  </a:ext>
                </a:extLst>
              </p:cNvPr>
              <p:cNvCxnSpPr>
                <a:cxnSpLocks/>
                <a:stCxn id="32" idx="3"/>
                <a:endCxn id="41" idx="1"/>
              </p:cNvCxnSpPr>
              <p:nvPr/>
            </p:nvCxnSpPr>
            <p:spPr>
              <a:xfrm>
                <a:off x="5497556" y="4434489"/>
                <a:ext cx="1145754" cy="131610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109EE15-F04D-499E-A6E8-D9BB6A5FD27E}"/>
              </a:ext>
            </a:extLst>
          </p:cNvPr>
          <p:cNvGrpSpPr/>
          <p:nvPr/>
        </p:nvGrpSpPr>
        <p:grpSpPr>
          <a:xfrm>
            <a:off x="1560125" y="4630278"/>
            <a:ext cx="1631042" cy="1647223"/>
            <a:chOff x="1560125" y="4630278"/>
            <a:chExt cx="1631042" cy="1647223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323FD5DB-B20F-4FF5-9843-685ED8197A02}"/>
                </a:ext>
              </a:extLst>
            </p:cNvPr>
            <p:cNvSpPr/>
            <p:nvPr/>
          </p:nvSpPr>
          <p:spPr>
            <a:xfrm>
              <a:off x="1560125" y="4630278"/>
              <a:ext cx="1631042" cy="1647223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C4A11BD0-B5A9-4307-9A55-B22A81D7FA3D}"/>
                </a:ext>
              </a:extLst>
            </p:cNvPr>
            <p:cNvCxnSpPr/>
            <p:nvPr/>
          </p:nvCxnSpPr>
          <p:spPr>
            <a:xfrm>
              <a:off x="1829396" y="5179031"/>
              <a:ext cx="4584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11794D1-E47A-459C-801E-11E01AAE54BF}"/>
                </a:ext>
              </a:extLst>
            </p:cNvPr>
            <p:cNvSpPr/>
            <p:nvPr/>
          </p:nvSpPr>
          <p:spPr>
            <a:xfrm>
              <a:off x="2256778" y="4947717"/>
              <a:ext cx="749405" cy="462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44546A"/>
                  </a:solidFill>
                </a:rPr>
                <a:t>수동</a:t>
              </a:r>
              <a:endParaRPr lang="en-US" altLang="ko-KR" b="1" i="1" kern="0" dirty="0">
                <a:solidFill>
                  <a:srgbClr val="44546A"/>
                </a:solidFill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E37EB15-C497-4425-B0F1-401202675182}"/>
                </a:ext>
              </a:extLst>
            </p:cNvPr>
            <p:cNvCxnSpPr/>
            <p:nvPr/>
          </p:nvCxnSpPr>
          <p:spPr>
            <a:xfrm>
              <a:off x="1829396" y="5720618"/>
              <a:ext cx="458428" cy="0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895C82B-550E-4C84-AAE1-7EAA4E1AD72C}"/>
                </a:ext>
              </a:extLst>
            </p:cNvPr>
            <p:cNvSpPr/>
            <p:nvPr/>
          </p:nvSpPr>
          <p:spPr>
            <a:xfrm>
              <a:off x="2256778" y="5489304"/>
              <a:ext cx="749405" cy="462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44546A"/>
                  </a:solidFill>
                </a:rPr>
                <a:t>자동</a:t>
              </a:r>
              <a:endParaRPr lang="en-US" altLang="ko-KR" b="1" i="1" kern="0" dirty="0">
                <a:solidFill>
                  <a:srgbClr val="44546A"/>
                </a:solidFill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FC29D91-4FC2-40C1-B0F5-1B0301DD42FD}"/>
              </a:ext>
            </a:extLst>
          </p:cNvPr>
          <p:cNvSpPr/>
          <p:nvPr/>
        </p:nvSpPr>
        <p:spPr>
          <a:xfrm>
            <a:off x="1770086" y="4361002"/>
            <a:ext cx="749405" cy="462627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srgbClr val="44546A"/>
                </a:solidFill>
              </a:rPr>
              <a:t>범례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607224-9018-44D4-BEEC-63E29F63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CDD2E9"/>
                </a:solidFill>
                <a:effectLst/>
                <a:latin typeface="Arial Unicode MS"/>
                <a:ea typeface="Hack"/>
              </a:rPr>
              <a:t>ACNUT_DELNG_TM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6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>
            <a:extLst>
              <a:ext uri="{FF2B5EF4-FFF2-40B4-BE49-F238E27FC236}">
                <a16:creationId xmlns:a16="http://schemas.microsoft.com/office/drawing/2014/main" id="{4C41E6C4-F662-4356-B8FF-CB917B6C115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865703-53DA-4C10-8A33-3D15AB759588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0FB75E9-B6C8-457D-9C62-6367CD04C1D3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3" name="양쪽 모서리가 둥근 사각형 5">
                <a:extLst>
                  <a:ext uri="{FF2B5EF4-FFF2-40B4-BE49-F238E27FC236}">
                    <a16:creationId xmlns:a16="http://schemas.microsoft.com/office/drawing/2014/main" id="{29708D13-998E-4FCA-8737-F2969B2B555D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B644DAAA-E82A-4478-9C6A-F90C29931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33B424B7-6265-4F99-B060-7D6E3E58AA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7B5E235-CE57-4B17-9E21-7824811BC506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7" name="모서리가 둥근 직사각형 24">
                  <a:extLst>
                    <a:ext uri="{FF2B5EF4-FFF2-40B4-BE49-F238E27FC236}">
                      <a16:creationId xmlns:a16="http://schemas.microsoft.com/office/drawing/2014/main" id="{0B6670A7-DAD0-42AF-833A-7C73A94EB8A9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모서리가 둥근 직사각형 25">
                  <a:extLst>
                    <a:ext uri="{FF2B5EF4-FFF2-40B4-BE49-F238E27FC236}">
                      <a16:creationId xmlns:a16="http://schemas.microsoft.com/office/drawing/2014/main" id="{D42E1B2E-CA5D-4CEA-A978-6A9493FC53A4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모서리가 둥근 직사각형 26">
                  <a:extLst>
                    <a:ext uri="{FF2B5EF4-FFF2-40B4-BE49-F238E27FC236}">
                      <a16:creationId xmlns:a16="http://schemas.microsoft.com/office/drawing/2014/main" id="{7230F3B6-63F8-465F-B305-09AD083E5B27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56E860-0263-4A29-AE7D-E4FA278B0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87B922A-0B83-446C-93CA-A474AECF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F388089-0822-4175-87FD-FAB8156E2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2F764A3-4901-4F9E-AB99-EA840C8A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13BE0-F2D5-4042-976C-01C5C226D27C}"/>
              </a:ext>
            </a:extLst>
          </p:cNvPr>
          <p:cNvSpPr/>
          <p:nvPr/>
        </p:nvSpPr>
        <p:spPr>
          <a:xfrm>
            <a:off x="1528763" y="355600"/>
            <a:ext cx="8291512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F87E57E-C88A-42F6-9B90-8B23C6FEFBD5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68FFA7-0D57-4B51-8873-4511787830FA}"/>
              </a:ext>
            </a:extLst>
          </p:cNvPr>
          <p:cNvSpPr/>
          <p:nvPr/>
        </p:nvSpPr>
        <p:spPr>
          <a:xfrm>
            <a:off x="1528763" y="971550"/>
            <a:ext cx="55229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Result Example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A598D4-018C-4347-A774-10BDF0D1C2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58" y="1703820"/>
            <a:ext cx="2901002" cy="1876730"/>
          </a:xfrm>
          <a:prstGeom prst="rect">
            <a:avLst/>
          </a:prstGeom>
          <a:ln w="25400">
            <a:solidFill>
              <a:srgbClr val="8497B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FD8479-E16A-4864-8750-40A1747CF9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1" y="3800899"/>
            <a:ext cx="3844231" cy="2622914"/>
          </a:xfrm>
          <a:prstGeom prst="rect">
            <a:avLst/>
          </a:prstGeom>
          <a:ln w="25400">
            <a:solidFill>
              <a:srgbClr val="8497B0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D904783-2C07-4426-A9A1-6FE1A46066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97" y="1507133"/>
            <a:ext cx="3506835" cy="2066903"/>
          </a:xfrm>
          <a:prstGeom prst="rect">
            <a:avLst/>
          </a:prstGeom>
          <a:ln w="25400">
            <a:solidFill>
              <a:srgbClr val="8497B0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F1737AD-0933-4090-9280-B46DBF161A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70" y="3797243"/>
            <a:ext cx="3824557" cy="2622914"/>
          </a:xfrm>
          <a:prstGeom prst="rect">
            <a:avLst/>
          </a:prstGeom>
          <a:ln w="25400">
            <a:solidFill>
              <a:srgbClr val="8497B0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6EC22FC-9A54-499C-ABCB-BAF24DDAEE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45" y="1507133"/>
            <a:ext cx="2510188" cy="2070356"/>
          </a:xfrm>
          <a:prstGeom prst="rect">
            <a:avLst/>
          </a:prstGeom>
          <a:ln w="25400">
            <a:solidFill>
              <a:srgbClr val="8497B0"/>
            </a:solidFill>
          </a:ln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C6317E-0841-471B-A450-286E8D08D95D}"/>
              </a:ext>
            </a:extLst>
          </p:cNvPr>
          <p:cNvCxnSpPr>
            <a:stCxn id="3" idx="2"/>
          </p:cNvCxnSpPr>
          <p:nvPr/>
        </p:nvCxnSpPr>
        <p:spPr>
          <a:xfrm>
            <a:off x="2785659" y="3580550"/>
            <a:ext cx="0" cy="223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C1DA7A2-BF4F-4766-8894-8D4698835AEA}"/>
              </a:ext>
            </a:extLst>
          </p:cNvPr>
          <p:cNvCxnSpPr>
            <a:stCxn id="5" idx="3"/>
            <a:endCxn id="33" idx="1"/>
          </p:cNvCxnSpPr>
          <p:nvPr/>
        </p:nvCxnSpPr>
        <p:spPr>
          <a:xfrm flipV="1">
            <a:off x="5007072" y="5108700"/>
            <a:ext cx="1812098" cy="3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6A371E2-8F1B-417D-9A0A-DD7989C912E6}"/>
              </a:ext>
            </a:extLst>
          </p:cNvPr>
          <p:cNvCxnSpPr>
            <a:cxnSpLocks/>
          </p:cNvCxnSpPr>
          <p:nvPr/>
        </p:nvCxnSpPr>
        <p:spPr>
          <a:xfrm rot="10800000">
            <a:off x="7906702" y="3563876"/>
            <a:ext cx="0" cy="223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64BF64-7FC7-47AF-AC9F-B42F586D4CF3}"/>
              </a:ext>
            </a:extLst>
          </p:cNvPr>
          <p:cNvCxnSpPr>
            <a:cxnSpLocks/>
          </p:cNvCxnSpPr>
          <p:nvPr/>
        </p:nvCxnSpPr>
        <p:spPr>
          <a:xfrm rot="10800000">
            <a:off x="8812728" y="3563876"/>
            <a:ext cx="0" cy="223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C4C6B5-EF7C-47FC-8305-B9B92C1E755B}"/>
              </a:ext>
            </a:extLst>
          </p:cNvPr>
          <p:cNvSpPr/>
          <p:nvPr/>
        </p:nvSpPr>
        <p:spPr>
          <a:xfrm>
            <a:off x="4065376" y="3115232"/>
            <a:ext cx="127955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spc="-100" dirty="0">
                <a:solidFill>
                  <a:srgbClr val="44546A"/>
                </a:solidFill>
              </a:rPr>
              <a:t>Input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18D177-BD51-4E82-B6FA-C46EBF72D9A7}"/>
              </a:ext>
            </a:extLst>
          </p:cNvPr>
          <p:cNvSpPr/>
          <p:nvPr/>
        </p:nvSpPr>
        <p:spPr>
          <a:xfrm>
            <a:off x="10607041" y="3500394"/>
            <a:ext cx="127955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spc="-100" dirty="0">
                <a:solidFill>
                  <a:srgbClr val="44546A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8" y="355501"/>
            <a:ext cx="8292715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General Outline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173174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BA63A-4E65-499B-8A1D-41864007C858}"/>
              </a:ext>
            </a:extLst>
          </p:cNvPr>
          <p:cNvSpPr/>
          <p:nvPr/>
        </p:nvSpPr>
        <p:spPr>
          <a:xfrm>
            <a:off x="1527986" y="972272"/>
            <a:ext cx="55230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Project Flow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94D064-F718-42D9-B037-6CC02B31E85A}"/>
              </a:ext>
            </a:extLst>
          </p:cNvPr>
          <p:cNvSpPr/>
          <p:nvPr/>
        </p:nvSpPr>
        <p:spPr>
          <a:xfrm>
            <a:off x="1578102" y="1901290"/>
            <a:ext cx="749405" cy="462627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>
                <a:solidFill>
                  <a:srgbClr val="44546A"/>
                </a:solidFill>
              </a:rPr>
              <a:t>문서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A0B85E-924F-4D76-8759-E8ED2F5B3FB1}"/>
              </a:ext>
            </a:extLst>
          </p:cNvPr>
          <p:cNvGrpSpPr/>
          <p:nvPr/>
        </p:nvGrpSpPr>
        <p:grpSpPr>
          <a:xfrm>
            <a:off x="1495062" y="2441153"/>
            <a:ext cx="915487" cy="916676"/>
            <a:chOff x="1860822" y="2451313"/>
            <a:chExt cx="915487" cy="916676"/>
          </a:xfrm>
        </p:grpSpPr>
        <p:sp>
          <p:nvSpPr>
            <p:cNvPr id="85" name="사각형: 모서리가 접힌 도형 84">
              <a:extLst>
                <a:ext uri="{FF2B5EF4-FFF2-40B4-BE49-F238E27FC236}">
                  <a16:creationId xmlns:a16="http://schemas.microsoft.com/office/drawing/2014/main" id="{E9528331-1DC8-4EAB-8796-1ABD3623AE11}"/>
                </a:ext>
              </a:extLst>
            </p:cNvPr>
            <p:cNvSpPr/>
            <p:nvPr/>
          </p:nvSpPr>
          <p:spPr>
            <a:xfrm>
              <a:off x="1860822" y="2451313"/>
              <a:ext cx="630233" cy="670348"/>
            </a:xfrm>
            <a:prstGeom prst="foldedCorner">
              <a:avLst/>
            </a:prstGeom>
            <a:solidFill>
              <a:srgbClr val="C9D0DE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사각형: 모서리가 접힌 도형 85">
              <a:extLst>
                <a:ext uri="{FF2B5EF4-FFF2-40B4-BE49-F238E27FC236}">
                  <a16:creationId xmlns:a16="http://schemas.microsoft.com/office/drawing/2014/main" id="{F1E728DB-5B5D-4818-8D07-B479E52D627A}"/>
                </a:ext>
              </a:extLst>
            </p:cNvPr>
            <p:cNvSpPr/>
            <p:nvPr/>
          </p:nvSpPr>
          <p:spPr>
            <a:xfrm>
              <a:off x="2003449" y="2562712"/>
              <a:ext cx="630233" cy="670348"/>
            </a:xfrm>
            <a:prstGeom prst="foldedCorner">
              <a:avLst/>
            </a:prstGeom>
            <a:solidFill>
              <a:srgbClr val="C9D0DE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사각형: 모서리가 접힌 도형 86">
              <a:extLst>
                <a:ext uri="{FF2B5EF4-FFF2-40B4-BE49-F238E27FC236}">
                  <a16:creationId xmlns:a16="http://schemas.microsoft.com/office/drawing/2014/main" id="{C4CFB59B-7784-478D-86F2-ADB9EBF6FA37}"/>
                </a:ext>
              </a:extLst>
            </p:cNvPr>
            <p:cNvSpPr/>
            <p:nvPr/>
          </p:nvSpPr>
          <p:spPr>
            <a:xfrm>
              <a:off x="2146076" y="2697641"/>
              <a:ext cx="630233" cy="670348"/>
            </a:xfrm>
            <a:prstGeom prst="foldedCorner">
              <a:avLst/>
            </a:prstGeom>
            <a:solidFill>
              <a:srgbClr val="C9D0DE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DC0C066-8B32-4FC8-BB5D-368A98454F28}"/>
              </a:ext>
            </a:extLst>
          </p:cNvPr>
          <p:cNvGrpSpPr/>
          <p:nvPr/>
        </p:nvGrpSpPr>
        <p:grpSpPr>
          <a:xfrm>
            <a:off x="3584273" y="2481381"/>
            <a:ext cx="836034" cy="876448"/>
            <a:chOff x="2672521" y="1514454"/>
            <a:chExt cx="623142" cy="637679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A66B916-8B76-4817-86CB-FBC5D52D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071" y="1514454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8EEDE8DD-A77B-4207-89E2-65FC6D9FD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521" y="1587541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19198CF-D0E2-41D0-8044-95FFADFE9BD6}"/>
              </a:ext>
            </a:extLst>
          </p:cNvPr>
          <p:cNvGrpSpPr/>
          <p:nvPr/>
        </p:nvGrpSpPr>
        <p:grpSpPr>
          <a:xfrm>
            <a:off x="7568280" y="4010298"/>
            <a:ext cx="3563443" cy="1501119"/>
            <a:chOff x="2037977" y="3235194"/>
            <a:chExt cx="5179537" cy="2129286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7C72CDE4-A0AE-41F3-BB13-039862ECA9B1}"/>
                </a:ext>
              </a:extLst>
            </p:cNvPr>
            <p:cNvSpPr/>
            <p:nvPr/>
          </p:nvSpPr>
          <p:spPr>
            <a:xfrm>
              <a:off x="2037977" y="3235194"/>
              <a:ext cx="1731383" cy="2129286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변수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테이블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600" b="1" i="1" dirty="0" err="1">
                  <a:solidFill>
                    <a:schemeClr val="tx2"/>
                  </a:solidFill>
                </a:rPr>
                <a:t>컬럼명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en-US" sz="1600" b="1" i="1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C0DF45C9-E41F-4854-9F97-892C0F1358ED}"/>
                </a:ext>
              </a:extLst>
            </p:cNvPr>
            <p:cNvSpPr/>
            <p:nvPr/>
          </p:nvSpPr>
          <p:spPr>
            <a:xfrm>
              <a:off x="5486131" y="3235194"/>
              <a:ext cx="1731383" cy="2129286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표준단어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표준용어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도메인</a:t>
              </a:r>
              <a:endParaRPr lang="en-US" altLang="ko-KR" sz="1600" b="1" i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700" b="1" i="1" dirty="0">
                <a:solidFill>
                  <a:schemeClr val="tx2"/>
                </a:solidFill>
              </a:endParaRPr>
            </a:p>
            <a:p>
              <a:pPr algn="ctr"/>
              <a:r>
                <a:rPr lang="en-US" sz="1600" b="1" i="1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FE4B1FAD-D717-490A-B6D3-E34DFF7FF953}"/>
                </a:ext>
              </a:extLst>
            </p:cNvPr>
            <p:cNvSpPr/>
            <p:nvPr/>
          </p:nvSpPr>
          <p:spPr>
            <a:xfrm>
              <a:off x="3461143" y="3974266"/>
              <a:ext cx="2257612" cy="65114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>
                  <a:solidFill>
                    <a:schemeClr val="tx2"/>
                  </a:solidFill>
                </a:rPr>
                <a:t>데이터 사전</a:t>
              </a:r>
              <a:endParaRPr lang="en-US" b="1" i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0F4A346-E357-4D30-971C-EB58AAFD1612}"/>
              </a:ext>
            </a:extLst>
          </p:cNvPr>
          <p:cNvGrpSpPr/>
          <p:nvPr/>
        </p:nvGrpSpPr>
        <p:grpSpPr>
          <a:xfrm>
            <a:off x="5353560" y="2614961"/>
            <a:ext cx="1115670" cy="864253"/>
            <a:chOff x="3141302" y="4017947"/>
            <a:chExt cx="1778438" cy="137766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3AD7D0-8B40-4959-BA20-61CF5C68839C}"/>
                </a:ext>
              </a:extLst>
            </p:cNvPr>
            <p:cNvSpPr/>
            <p:nvPr/>
          </p:nvSpPr>
          <p:spPr>
            <a:xfrm>
              <a:off x="3141302" y="4477169"/>
              <a:ext cx="459222" cy="459222"/>
            </a:xfrm>
            <a:prstGeom prst="ellipse">
              <a:avLst/>
            </a:prstGeom>
            <a:noFill/>
            <a:ln w="508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FBF07C5-B15D-4FF6-B131-DE9466F4DF85}"/>
                </a:ext>
              </a:extLst>
            </p:cNvPr>
            <p:cNvSpPr/>
            <p:nvPr/>
          </p:nvSpPr>
          <p:spPr>
            <a:xfrm>
              <a:off x="4460518" y="4017947"/>
              <a:ext cx="459222" cy="459222"/>
            </a:xfrm>
            <a:prstGeom prst="ellipse">
              <a:avLst/>
            </a:prstGeom>
            <a:noFill/>
            <a:ln w="508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54FEEB1-1B4C-441E-B467-C9CAA2069547}"/>
                </a:ext>
              </a:extLst>
            </p:cNvPr>
            <p:cNvSpPr/>
            <p:nvPr/>
          </p:nvSpPr>
          <p:spPr>
            <a:xfrm>
              <a:off x="4460518" y="4936391"/>
              <a:ext cx="459222" cy="459222"/>
            </a:xfrm>
            <a:prstGeom prst="ellipse">
              <a:avLst/>
            </a:prstGeom>
            <a:noFill/>
            <a:ln w="508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F943D8C-CA0F-49F1-9C52-DBA60FFDC98B}"/>
                </a:ext>
              </a:extLst>
            </p:cNvPr>
            <p:cNvCxnSpPr>
              <a:stCxn id="4" idx="6"/>
              <a:endCxn id="98" idx="2"/>
            </p:cNvCxnSpPr>
            <p:nvPr/>
          </p:nvCxnSpPr>
          <p:spPr>
            <a:xfrm flipV="1">
              <a:off x="3600524" y="4247558"/>
              <a:ext cx="859994" cy="459222"/>
            </a:xfrm>
            <a:prstGeom prst="bentConnector3">
              <a:avLst/>
            </a:prstGeom>
            <a:ln w="38100">
              <a:solidFill>
                <a:srgbClr val="8497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2FDCA28F-152E-4770-990E-5C93A7CFA255}"/>
                </a:ext>
              </a:extLst>
            </p:cNvPr>
            <p:cNvCxnSpPr>
              <a:stCxn id="4" idx="6"/>
              <a:endCxn id="99" idx="2"/>
            </p:cNvCxnSpPr>
            <p:nvPr/>
          </p:nvCxnSpPr>
          <p:spPr>
            <a:xfrm>
              <a:off x="3600524" y="4706780"/>
              <a:ext cx="859994" cy="459222"/>
            </a:xfrm>
            <a:prstGeom prst="bentConnector3">
              <a:avLst/>
            </a:prstGeom>
            <a:ln w="38100">
              <a:solidFill>
                <a:srgbClr val="8497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7ED4C1F-6851-40B0-B72F-A38F73E18FC7}"/>
              </a:ext>
            </a:extLst>
          </p:cNvPr>
          <p:cNvSpPr/>
          <p:nvPr/>
        </p:nvSpPr>
        <p:spPr>
          <a:xfrm>
            <a:off x="3363044" y="2085129"/>
            <a:ext cx="143565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srgbClr val="44546A"/>
                </a:solidFill>
              </a:rPr>
              <a:t>텍스트 파일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A5DF65C-59B1-4B4B-8836-DFB5E4493879}"/>
              </a:ext>
            </a:extLst>
          </p:cNvPr>
          <p:cNvSpPr/>
          <p:nvPr/>
        </p:nvSpPr>
        <p:spPr>
          <a:xfrm>
            <a:off x="5439252" y="2095353"/>
            <a:ext cx="1166470" cy="462627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srgbClr val="44546A"/>
                </a:solidFill>
              </a:rPr>
              <a:t>용어분리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482522-E5DC-477B-A90C-9A9724C9E499}"/>
              </a:ext>
            </a:extLst>
          </p:cNvPr>
          <p:cNvSpPr/>
          <p:nvPr/>
        </p:nvSpPr>
        <p:spPr>
          <a:xfrm>
            <a:off x="7568280" y="2561270"/>
            <a:ext cx="1170338" cy="43011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>
                <a:solidFill>
                  <a:schemeClr val="tx2"/>
                </a:solidFill>
              </a:rPr>
              <a:t>단어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C7ABEBC2-34EF-4D36-9D8B-718A8B592701}"/>
              </a:ext>
            </a:extLst>
          </p:cNvPr>
          <p:cNvSpPr/>
          <p:nvPr/>
        </p:nvSpPr>
        <p:spPr>
          <a:xfrm>
            <a:off x="7568280" y="3152024"/>
            <a:ext cx="1170338" cy="43011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>
                <a:solidFill>
                  <a:schemeClr val="tx2"/>
                </a:solidFill>
              </a:rPr>
              <a:t>용어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E7FB4DF-7BC3-40A1-A67A-2F90AE861A02}"/>
              </a:ext>
            </a:extLst>
          </p:cNvPr>
          <p:cNvCxnSpPr>
            <a:cxnSpLocks/>
            <a:stCxn id="102" idx="3"/>
            <a:endCxn id="96" idx="0"/>
          </p:cNvCxnSpPr>
          <p:nvPr/>
        </p:nvCxnSpPr>
        <p:spPr>
          <a:xfrm>
            <a:off x="8738618" y="2776327"/>
            <a:ext cx="1797523" cy="1233971"/>
          </a:xfrm>
          <a:prstGeom prst="bentConnector2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BCA7D69-C044-4522-BC48-0FA2970AF9A3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10067551" y="4246827"/>
            <a:ext cx="968044" cy="2455148"/>
          </a:xfrm>
          <a:prstGeom prst="bentConnector2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119968D-49DC-4081-ABA4-90A19A997B50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2461349" y="2969832"/>
            <a:ext cx="1122924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D9D9E0C-66F6-4522-A7AA-C52DBE31E848}"/>
              </a:ext>
            </a:extLst>
          </p:cNvPr>
          <p:cNvCxnSpPr>
            <a:cxnSpLocks/>
          </p:cNvCxnSpPr>
          <p:nvPr/>
        </p:nvCxnSpPr>
        <p:spPr>
          <a:xfrm>
            <a:off x="4420307" y="3022655"/>
            <a:ext cx="832413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8250135-ED1C-4953-B7D6-D8103032D11A}"/>
              </a:ext>
            </a:extLst>
          </p:cNvPr>
          <p:cNvCxnSpPr>
            <a:cxnSpLocks/>
          </p:cNvCxnSpPr>
          <p:nvPr/>
        </p:nvCxnSpPr>
        <p:spPr>
          <a:xfrm>
            <a:off x="6543040" y="2749461"/>
            <a:ext cx="1025240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122B336-A06D-4606-81C4-3C3B248D5D8C}"/>
              </a:ext>
            </a:extLst>
          </p:cNvPr>
          <p:cNvCxnSpPr>
            <a:cxnSpLocks/>
          </p:cNvCxnSpPr>
          <p:nvPr/>
        </p:nvCxnSpPr>
        <p:spPr>
          <a:xfrm>
            <a:off x="6543040" y="3345950"/>
            <a:ext cx="1025240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370DF3-648A-40DE-8B9C-71B656D676CD}"/>
              </a:ext>
            </a:extLst>
          </p:cNvPr>
          <p:cNvSpPr/>
          <p:nvPr/>
        </p:nvSpPr>
        <p:spPr>
          <a:xfrm>
            <a:off x="9278119" y="2853862"/>
            <a:ext cx="1212143" cy="462627"/>
          </a:xfrm>
          <a:prstGeom prst="rect">
            <a:avLst/>
          </a:prstGeom>
          <a:noFill/>
          <a:ln w="25400" cap="flat"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44546A"/>
                </a:solidFill>
              </a:rPr>
              <a:t>+</a:t>
            </a:r>
            <a:r>
              <a:rPr lang="ko-KR" altLang="en-US" b="1" i="1" kern="0" dirty="0">
                <a:solidFill>
                  <a:srgbClr val="44546A"/>
                </a:solidFill>
              </a:rPr>
              <a:t>추가정보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B2D5DA-608B-4037-B1F8-31EC62A26019}"/>
              </a:ext>
            </a:extLst>
          </p:cNvPr>
          <p:cNvSpPr/>
          <p:nvPr/>
        </p:nvSpPr>
        <p:spPr>
          <a:xfrm>
            <a:off x="2462676" y="2907005"/>
            <a:ext cx="122521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①</a:t>
            </a:r>
            <a:r>
              <a:rPr lang="ko-KR" altLang="en-US" b="1" i="1" kern="0" dirty="0">
                <a:solidFill>
                  <a:srgbClr val="44546A"/>
                </a:solidFill>
              </a:rPr>
              <a:t> </a:t>
            </a:r>
            <a:r>
              <a:rPr lang="en-US" altLang="ko-KR" b="1" i="1" kern="0" dirty="0">
                <a:solidFill>
                  <a:srgbClr val="44546A"/>
                </a:solidFill>
              </a:rPr>
              <a:t>OCR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4D8C111-A7D8-459E-B154-0A06632A0062}"/>
              </a:ext>
            </a:extLst>
          </p:cNvPr>
          <p:cNvSpPr/>
          <p:nvPr/>
        </p:nvSpPr>
        <p:spPr>
          <a:xfrm>
            <a:off x="4419582" y="3110205"/>
            <a:ext cx="122521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②</a:t>
            </a:r>
            <a:r>
              <a:rPr lang="ko-KR" altLang="en-US" b="1" i="1" kern="0" dirty="0">
                <a:solidFill>
                  <a:srgbClr val="44546A"/>
                </a:solidFill>
              </a:rPr>
              <a:t> </a:t>
            </a:r>
            <a:r>
              <a:rPr lang="en-US" altLang="ko-KR" b="1" i="1" kern="0" dirty="0">
                <a:solidFill>
                  <a:srgbClr val="44546A"/>
                </a:solidFill>
              </a:rPr>
              <a:t>READ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753CD7E-31EE-43F6-A522-238EB8F563D2}"/>
              </a:ext>
            </a:extLst>
          </p:cNvPr>
          <p:cNvSpPr/>
          <p:nvPr/>
        </p:nvSpPr>
        <p:spPr>
          <a:xfrm>
            <a:off x="6300721" y="3497079"/>
            <a:ext cx="1452598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③ </a:t>
            </a:r>
            <a:r>
              <a:rPr lang="en-US" altLang="ko-KR" b="1" i="1" kern="0" dirty="0">
                <a:solidFill>
                  <a:srgbClr val="44546A"/>
                </a:solidFill>
              </a:rPr>
              <a:t>SEPERATE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0D0A5DD-6A7B-42B8-B22D-4F03AFA15FDF}"/>
              </a:ext>
            </a:extLst>
          </p:cNvPr>
          <p:cNvSpPr/>
          <p:nvPr/>
        </p:nvSpPr>
        <p:spPr>
          <a:xfrm>
            <a:off x="8950502" y="3465906"/>
            <a:ext cx="107194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④ </a:t>
            </a:r>
            <a:r>
              <a:rPr lang="en-US" altLang="ko-KR" b="1" i="1" kern="0" dirty="0">
                <a:solidFill>
                  <a:srgbClr val="44546A"/>
                </a:solidFill>
              </a:rPr>
              <a:t>INPUT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80BE831-9C6D-48B7-92C2-0EE42D37C923}"/>
              </a:ext>
            </a:extLst>
          </p:cNvPr>
          <p:cNvSpPr/>
          <p:nvPr/>
        </p:nvSpPr>
        <p:spPr>
          <a:xfrm>
            <a:off x="9347366" y="5518758"/>
            <a:ext cx="1350163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⑤ </a:t>
            </a:r>
            <a:r>
              <a:rPr lang="en-US" altLang="ko-KR" b="1" i="1" kern="0" dirty="0">
                <a:solidFill>
                  <a:srgbClr val="44546A"/>
                </a:solidFill>
              </a:rPr>
              <a:t>WRITE</a:t>
            </a: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17CCAEA-8A24-4313-A3A4-BC30268199BB}"/>
              </a:ext>
            </a:extLst>
          </p:cNvPr>
          <p:cNvCxnSpPr>
            <a:cxnSpLocks/>
            <a:stCxn id="104" idx="3"/>
            <a:endCxn id="96" idx="0"/>
          </p:cNvCxnSpPr>
          <p:nvPr/>
        </p:nvCxnSpPr>
        <p:spPr>
          <a:xfrm>
            <a:off x="8738618" y="3367081"/>
            <a:ext cx="1797523" cy="643217"/>
          </a:xfrm>
          <a:prstGeom prst="bentConnector2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477C4F-67E9-48B8-AA0F-498502D5ADB0}"/>
              </a:ext>
            </a:extLst>
          </p:cNvPr>
          <p:cNvSpPr/>
          <p:nvPr/>
        </p:nvSpPr>
        <p:spPr>
          <a:xfrm>
            <a:off x="3979315" y="4618725"/>
            <a:ext cx="1695030" cy="880369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srgbClr val="44546A"/>
                </a:solidFill>
              </a:rPr>
              <a:t>추가로 필요 시</a:t>
            </a:r>
            <a:endParaRPr lang="en-US" altLang="ko-KR" b="1" i="1" kern="0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44546A"/>
                </a:solidFill>
              </a:rPr>
              <a:t>②</a:t>
            </a:r>
            <a:r>
              <a:rPr lang="ko-KR" altLang="en-US" b="1" i="1" kern="0" dirty="0" err="1">
                <a:solidFill>
                  <a:srgbClr val="44546A"/>
                </a:solidFill>
              </a:rPr>
              <a:t>부터</a:t>
            </a:r>
            <a:r>
              <a:rPr lang="ko-KR" altLang="en-US" b="1" i="1" kern="0" dirty="0">
                <a:solidFill>
                  <a:srgbClr val="44546A"/>
                </a:solidFill>
              </a:rPr>
              <a:t> 반복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D7063044-D28A-4880-A22B-0EEDCD781C6F}"/>
              </a:ext>
            </a:extLst>
          </p:cNvPr>
          <p:cNvSpPr/>
          <p:nvPr/>
        </p:nvSpPr>
        <p:spPr>
          <a:xfrm>
            <a:off x="3963013" y="4574368"/>
            <a:ext cx="1793551" cy="1015941"/>
          </a:xfrm>
          <a:prstGeom prst="roundRect">
            <a:avLst/>
          </a:prstGeom>
          <a:noFill/>
          <a:ln w="38100">
            <a:solidFill>
              <a:srgbClr val="1A73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7C61A21-8CDB-4C1A-8C12-1218368D5457}"/>
              </a:ext>
            </a:extLst>
          </p:cNvPr>
          <p:cNvCxnSpPr>
            <a:cxnSpLocks/>
            <a:endCxn id="138" idx="2"/>
          </p:cNvCxnSpPr>
          <p:nvPr/>
        </p:nvCxnSpPr>
        <p:spPr>
          <a:xfrm rot="10800000">
            <a:off x="4859789" y="5590309"/>
            <a:ext cx="6919358" cy="490802"/>
          </a:xfrm>
          <a:prstGeom prst="bentConnector2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6D1624FC-992A-49B9-A4D4-ABB788544C90}"/>
              </a:ext>
            </a:extLst>
          </p:cNvPr>
          <p:cNvCxnSpPr>
            <a:cxnSpLocks/>
            <a:stCxn id="138" idx="0"/>
            <a:endCxn id="92" idx="1"/>
          </p:cNvCxnSpPr>
          <p:nvPr/>
        </p:nvCxnSpPr>
        <p:spPr>
          <a:xfrm rot="16200000" flipV="1">
            <a:off x="3803133" y="3517711"/>
            <a:ext cx="1216539" cy="896775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D52F3B-07EA-49CE-9A95-F3173B0D15CB}"/>
              </a:ext>
            </a:extLst>
          </p:cNvPr>
          <p:cNvGrpSpPr/>
          <p:nvPr/>
        </p:nvGrpSpPr>
        <p:grpSpPr>
          <a:xfrm>
            <a:off x="3307325" y="1679885"/>
            <a:ext cx="8214115" cy="4517702"/>
            <a:chOff x="3307325" y="1679885"/>
            <a:chExt cx="8214115" cy="4517702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90E6262C-E7CE-4250-A997-1C3CD79CA112}"/>
                </a:ext>
              </a:extLst>
            </p:cNvPr>
            <p:cNvSpPr/>
            <p:nvPr/>
          </p:nvSpPr>
          <p:spPr>
            <a:xfrm>
              <a:off x="3307325" y="1929080"/>
              <a:ext cx="8214115" cy="426850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2EB2230-BEE7-409A-8D80-9239866CC123}"/>
                </a:ext>
              </a:extLst>
            </p:cNvPr>
            <p:cNvSpPr/>
            <p:nvPr/>
          </p:nvSpPr>
          <p:spPr>
            <a:xfrm>
              <a:off x="8840658" y="1679885"/>
              <a:ext cx="1695482" cy="462627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FF0000"/>
                  </a:solidFill>
                </a:rPr>
                <a:t>실제 구축범위</a:t>
              </a:r>
              <a:endParaRPr lang="en-US" altLang="ko-KR" b="1" i="1" kern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2F9EE1-284B-4680-B3C3-AD29247EE496}"/>
              </a:ext>
            </a:extLst>
          </p:cNvPr>
          <p:cNvGrpSpPr/>
          <p:nvPr/>
        </p:nvGrpSpPr>
        <p:grpSpPr>
          <a:xfrm>
            <a:off x="1188720" y="1364771"/>
            <a:ext cx="10524166" cy="5072896"/>
            <a:chOff x="1188720" y="1364771"/>
            <a:chExt cx="10524166" cy="5072896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B10B39E-B008-4566-8DA1-6912642EBECB}"/>
                </a:ext>
              </a:extLst>
            </p:cNvPr>
            <p:cNvSpPr/>
            <p:nvPr/>
          </p:nvSpPr>
          <p:spPr>
            <a:xfrm>
              <a:off x="1188720" y="1625600"/>
              <a:ext cx="10524166" cy="4812067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D00D48E-8356-4B65-81A1-3208CEA0FFB4}"/>
                </a:ext>
              </a:extLst>
            </p:cNvPr>
            <p:cNvSpPr/>
            <p:nvPr/>
          </p:nvSpPr>
          <p:spPr>
            <a:xfrm>
              <a:off x="6017548" y="1364771"/>
              <a:ext cx="2079972" cy="462627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002060"/>
                  </a:solidFill>
                </a:rPr>
                <a:t>기획단계 구축범위</a:t>
              </a:r>
              <a:endParaRPr lang="en-US" altLang="ko-KR" b="1" i="1" kern="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Schedule(WBS)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80053"/>
              </p:ext>
            </p:extLst>
          </p:nvPr>
        </p:nvGraphicFramePr>
        <p:xfrm>
          <a:off x="327157" y="237182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0B90540-2C1F-4B45-8FEC-3CA240DFA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47136"/>
              </p:ext>
            </p:extLst>
          </p:nvPr>
        </p:nvGraphicFramePr>
        <p:xfrm>
          <a:off x="2787829" y="1525904"/>
          <a:ext cx="8788398" cy="4631273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421916">
                  <a:extLst>
                    <a:ext uri="{9D8B030D-6E8A-4147-A177-3AD203B41FA5}">
                      <a16:colId xmlns:a16="http://schemas.microsoft.com/office/drawing/2014/main" val="4227171968"/>
                    </a:ext>
                  </a:extLst>
                </a:gridCol>
                <a:gridCol w="640895">
                  <a:extLst>
                    <a:ext uri="{9D8B030D-6E8A-4147-A177-3AD203B41FA5}">
                      <a16:colId xmlns:a16="http://schemas.microsoft.com/office/drawing/2014/main" val="996818288"/>
                    </a:ext>
                  </a:extLst>
                </a:gridCol>
                <a:gridCol w="1100627">
                  <a:extLst>
                    <a:ext uri="{9D8B030D-6E8A-4147-A177-3AD203B41FA5}">
                      <a16:colId xmlns:a16="http://schemas.microsoft.com/office/drawing/2014/main" val="2510382063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789337076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2645655658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1219808198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3828116155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3113443892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3595100798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3853357962"/>
                    </a:ext>
                  </a:extLst>
                </a:gridCol>
                <a:gridCol w="828120">
                  <a:extLst>
                    <a:ext uri="{9D8B030D-6E8A-4147-A177-3AD203B41FA5}">
                      <a16:colId xmlns:a16="http://schemas.microsoft.com/office/drawing/2014/main" val="883459239"/>
                    </a:ext>
                  </a:extLst>
                </a:gridCol>
              </a:tblGrid>
              <a:tr h="330805">
                <a:tc gridSpan="3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WEEK 5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WEEK 6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WEEK 7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WEEK 8</a:t>
                      </a:r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748614"/>
                  </a:ext>
                </a:extLst>
              </a:tr>
              <a:tr h="330805">
                <a:tc rowSpan="3">
                  <a:txBody>
                    <a:bodyPr/>
                    <a:lstStyle/>
                    <a:p>
                      <a:r>
                        <a:rPr lang="ko-KR" altLang="en-US" sz="1200" dirty="0"/>
                        <a:t>분석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시장조사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231643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주제선정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79204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요구사항분석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866646"/>
                  </a:ext>
                </a:extLst>
              </a:tr>
              <a:tr h="330805">
                <a:tc rowSpan="4">
                  <a:txBody>
                    <a:bodyPr/>
                    <a:lstStyle/>
                    <a:p>
                      <a:r>
                        <a:rPr lang="ko-KR" altLang="en-US" sz="1200" dirty="0"/>
                        <a:t>설계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모듈설계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03707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ko-KR" altLang="en-US" sz="1200" dirty="0"/>
                        <a:t>화면설계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92243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36604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DB</a:t>
                      </a:r>
                      <a:r>
                        <a:rPr lang="ko-KR" altLang="en-US" sz="1200" dirty="0"/>
                        <a:t>설계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3839"/>
                  </a:ext>
                </a:extLst>
              </a:tr>
              <a:tr h="330805">
                <a:tc rowSpan="7">
                  <a:txBody>
                    <a:bodyPr/>
                    <a:lstStyle/>
                    <a:p>
                      <a:r>
                        <a:rPr lang="ko-KR" altLang="en-US" sz="1200" dirty="0"/>
                        <a:t>구현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r>
                        <a:rPr lang="ko-KR" altLang="en-US" sz="1200" dirty="0"/>
                        <a:t>소스</a:t>
                      </a:r>
                      <a:endParaRPr lang="en-US" altLang="ko-KR" sz="1200" dirty="0"/>
                    </a:p>
                    <a:p>
                      <a:r>
                        <a:rPr lang="ko-KR" altLang="en-US" sz="1200" dirty="0"/>
                        <a:t>코딩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모델코딩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722767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200" dirty="0"/>
                        <a:t>부가기능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269470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25414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200" dirty="0"/>
                        <a:t>웹서비스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365229"/>
                  </a:ext>
                </a:extLst>
              </a:tr>
              <a:tr h="165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07707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연동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581019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단위테스트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32671"/>
                  </a:ext>
                </a:extLst>
              </a:tr>
              <a:tr h="330805">
                <a:tc rowSpan="2">
                  <a:txBody>
                    <a:bodyPr/>
                    <a:lstStyle/>
                    <a:p>
                      <a:r>
                        <a:rPr lang="ko-KR" altLang="en-US" sz="1200" dirty="0"/>
                        <a:t>테스트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통합테스트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39820"/>
                  </a:ext>
                </a:extLst>
              </a:tr>
              <a:tr h="33080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/>
                        <a:t>문서작업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6381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70B585-08E9-4586-A23D-EA7FBF96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58304"/>
              </p:ext>
            </p:extLst>
          </p:nvPr>
        </p:nvGraphicFramePr>
        <p:xfrm>
          <a:off x="1270139" y="3881120"/>
          <a:ext cx="1300341" cy="22586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00341">
                  <a:extLst>
                    <a:ext uri="{9D8B030D-6E8A-4147-A177-3AD203B41FA5}">
                      <a16:colId xmlns:a16="http://schemas.microsoft.com/office/drawing/2014/main" val="187321741"/>
                    </a:ext>
                  </a:extLst>
                </a:gridCol>
              </a:tblGrid>
              <a:tr h="45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참가자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2377" marR="112377" marT="56189" marB="5618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997919"/>
                  </a:ext>
                </a:extLst>
              </a:tr>
              <a:tr h="451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공  동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2377" marR="112377" marT="56189" marB="5618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67347"/>
                  </a:ext>
                </a:extLst>
              </a:tr>
              <a:tr h="451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이  구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2377" marR="112377" marT="56189" marB="56189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61276"/>
                  </a:ext>
                </a:extLst>
              </a:tr>
              <a:tr h="451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이가희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2377" marR="112377" marT="56189" marB="5618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89021"/>
                  </a:ext>
                </a:extLst>
              </a:tr>
              <a:tr h="451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권성민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2377" marR="112377" marT="56189" marB="56189"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69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8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양쪽 모서리가 둥근 사각형 5">
            <a:extLst>
              <a:ext uri="{FF2B5EF4-FFF2-40B4-BE49-F238E27FC236}">
                <a16:creationId xmlns:a16="http://schemas.microsoft.com/office/drawing/2014/main" id="{DB056313-238B-4540-851D-EDEB0FBF9220}"/>
              </a:ext>
            </a:extLst>
          </p:cNvPr>
          <p:cNvSpPr/>
          <p:nvPr/>
        </p:nvSpPr>
        <p:spPr>
          <a:xfrm rot="16200000">
            <a:off x="-2029810" y="3184230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6E3511D-6DFC-4DA9-9BCE-C94A37B5335C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101" name="모서리가 둥근 직사각형 24">
              <a:extLst>
                <a:ext uri="{FF2B5EF4-FFF2-40B4-BE49-F238E27FC236}">
                  <a16:creationId xmlns:a16="http://schemas.microsoft.com/office/drawing/2014/main" id="{B621A7AC-0BED-4BF4-8995-AA4006345FF6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3" name="모서리가 둥근 직사각형 25">
              <a:extLst>
                <a:ext uri="{FF2B5EF4-FFF2-40B4-BE49-F238E27FC236}">
                  <a16:creationId xmlns:a16="http://schemas.microsoft.com/office/drawing/2014/main" id="{7A2E7646-0BD5-43E4-8576-3E5F64C5F500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모서리가 둥근 직사각형 26">
              <a:extLst>
                <a:ext uri="{FF2B5EF4-FFF2-40B4-BE49-F238E27FC236}">
                  <a16:creationId xmlns:a16="http://schemas.microsoft.com/office/drawing/2014/main" id="{53E0FFFA-DD85-4BB3-8750-E8A888A9593D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D50DE6CC-0B01-43F3-A01B-6226F03A4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8" y="2505812"/>
            <a:ext cx="326018" cy="257053"/>
          </a:xfrm>
          <a:prstGeom prst="rect">
            <a:avLst/>
          </a:prstGeom>
        </p:spPr>
      </p:pic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201E678E-CCBC-41BD-82D7-049660EA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01113"/>
              </p:ext>
            </p:extLst>
          </p:nvPr>
        </p:nvGraphicFramePr>
        <p:xfrm>
          <a:off x="885731" y="175139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8" name="그림 107">
            <a:extLst>
              <a:ext uri="{FF2B5EF4-FFF2-40B4-BE49-F238E27FC236}">
                <a16:creationId xmlns:a16="http://schemas.microsoft.com/office/drawing/2014/main" id="{E2FC394C-96D1-40D0-8EB1-984D91F13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52" y="4595733"/>
            <a:ext cx="287517" cy="28751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5763AD28-694D-4C41-9EDB-21BFCE96F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5" y="3123979"/>
            <a:ext cx="455556" cy="33991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A5EE078B-A781-47FD-A48E-2BA9CFDEF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0" y="3882823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  <a:endParaRPr lang="en-US" altLang="ko-KR" sz="3200" b="1" i="1" kern="0" dirty="0">
              <a:solidFill>
                <a:srgbClr val="44546A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930E55-B253-489F-8EF0-442BA65F0702}"/>
              </a:ext>
            </a:extLst>
          </p:cNvPr>
          <p:cNvGrpSpPr/>
          <p:nvPr/>
        </p:nvGrpSpPr>
        <p:grpSpPr>
          <a:xfrm>
            <a:off x="1691342" y="1532924"/>
            <a:ext cx="3346300" cy="3633665"/>
            <a:chOff x="1330960" y="2468894"/>
            <a:chExt cx="4897120" cy="355598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392CD6D-52AC-431C-A438-D8CEE8C41FDC}"/>
                </a:ext>
              </a:extLst>
            </p:cNvPr>
            <p:cNvSpPr/>
            <p:nvPr/>
          </p:nvSpPr>
          <p:spPr>
            <a:xfrm>
              <a:off x="1330960" y="2794000"/>
              <a:ext cx="4897120" cy="3230880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3E1A3C-DF21-4C31-AD1A-51B12F504D8B}"/>
                </a:ext>
              </a:extLst>
            </p:cNvPr>
            <p:cNvSpPr/>
            <p:nvPr/>
          </p:nvSpPr>
          <p:spPr>
            <a:xfrm>
              <a:off x="1761669" y="2468894"/>
              <a:ext cx="2340428" cy="596746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Front End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81EC089-EA93-43FC-B0C5-2404DC6C15A4}"/>
              </a:ext>
            </a:extLst>
          </p:cNvPr>
          <p:cNvGrpSpPr/>
          <p:nvPr/>
        </p:nvGrpSpPr>
        <p:grpSpPr>
          <a:xfrm>
            <a:off x="1691341" y="5179158"/>
            <a:ext cx="3346301" cy="1188553"/>
            <a:chOff x="6594910" y="5237225"/>
            <a:chExt cx="4730489" cy="1244955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2FD03A6-B41B-458D-9DAC-6E546EC38C1B}"/>
                </a:ext>
              </a:extLst>
            </p:cNvPr>
            <p:cNvSpPr/>
            <p:nvPr/>
          </p:nvSpPr>
          <p:spPr>
            <a:xfrm>
              <a:off x="6594910" y="5624310"/>
              <a:ext cx="4730489" cy="857870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FD704C-A83E-4382-BC59-2DB7AFEA1E5E}"/>
                </a:ext>
              </a:extLst>
            </p:cNvPr>
            <p:cNvSpPr/>
            <p:nvPr/>
          </p:nvSpPr>
          <p:spPr>
            <a:xfrm>
              <a:off x="6774823" y="5237225"/>
              <a:ext cx="2079359" cy="638717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 err="1">
                  <a:solidFill>
                    <a:srgbClr val="44546A"/>
                  </a:solidFill>
                </a:rPr>
                <a:t>DataBase</a:t>
              </a:r>
              <a:endParaRPr lang="en-US" altLang="ko-KR" sz="2500" b="1" i="1" kern="0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9522DAA-4DDC-4ADB-A15A-023DA9BDBB40}"/>
              </a:ext>
            </a:extLst>
          </p:cNvPr>
          <p:cNvGrpSpPr/>
          <p:nvPr/>
        </p:nvGrpSpPr>
        <p:grpSpPr>
          <a:xfrm>
            <a:off x="5448560" y="645268"/>
            <a:ext cx="6385793" cy="4521255"/>
            <a:chOff x="1330960" y="2430375"/>
            <a:chExt cx="4897120" cy="3594505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2F5F5E0-3546-4127-A070-7CE2729F8393}"/>
                </a:ext>
              </a:extLst>
            </p:cNvPr>
            <p:cNvSpPr/>
            <p:nvPr/>
          </p:nvSpPr>
          <p:spPr>
            <a:xfrm>
              <a:off x="1330960" y="2717457"/>
              <a:ext cx="4897120" cy="3307423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D50AACD-8CE1-4C0A-A318-FC2C7C53F2F9}"/>
                </a:ext>
              </a:extLst>
            </p:cNvPr>
            <p:cNvSpPr/>
            <p:nvPr/>
          </p:nvSpPr>
          <p:spPr>
            <a:xfrm>
              <a:off x="1796290" y="2430375"/>
              <a:ext cx="1174625" cy="411659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Back End</a:t>
              </a:r>
            </a:p>
          </p:txBody>
        </p: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71833CDA-6DCA-45F9-94E6-A959D9C9E6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51" y="5601805"/>
            <a:ext cx="1034004" cy="722102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E3BAB1F9-1E3E-49BA-A60D-F36B56B4550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7" r="74196"/>
          <a:stretch/>
        </p:blipFill>
        <p:spPr>
          <a:xfrm>
            <a:off x="7403555" y="1264329"/>
            <a:ext cx="575735" cy="601437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5E382420-0519-43A7-994A-901373A07684}"/>
              </a:ext>
            </a:extLst>
          </p:cNvPr>
          <p:cNvSpPr/>
          <p:nvPr/>
        </p:nvSpPr>
        <p:spPr>
          <a:xfrm>
            <a:off x="1527986" y="972272"/>
            <a:ext cx="55230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Develop Technology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5C65FE3B-1A08-454E-B35A-4785434C890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14026" r="-2358" b="-9222"/>
          <a:stretch/>
        </p:blipFill>
        <p:spPr>
          <a:xfrm>
            <a:off x="8382325" y="2576713"/>
            <a:ext cx="1860940" cy="751358"/>
          </a:xfrm>
          <a:prstGeom prst="rect">
            <a:avLst/>
          </a:prstGeom>
        </p:spPr>
      </p:pic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5507040-0F98-473A-AFA4-661B1F1E7D32}"/>
              </a:ext>
            </a:extLst>
          </p:cNvPr>
          <p:cNvGrpSpPr/>
          <p:nvPr/>
        </p:nvGrpSpPr>
        <p:grpSpPr>
          <a:xfrm>
            <a:off x="8371993" y="1925404"/>
            <a:ext cx="2740172" cy="582833"/>
            <a:chOff x="8219244" y="2798654"/>
            <a:chExt cx="2794197" cy="567948"/>
          </a:xfrm>
        </p:grpSpPr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D5734061-7280-48FC-8B0C-41551704E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244" y="2822196"/>
              <a:ext cx="1346550" cy="544406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69CA7BCC-958D-426D-80B8-6B991AC62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657" y="2798654"/>
              <a:ext cx="1368784" cy="542215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45B1E0A-F082-4710-A6DF-BD6098823439}"/>
              </a:ext>
            </a:extLst>
          </p:cNvPr>
          <p:cNvGrpSpPr/>
          <p:nvPr/>
        </p:nvGrpSpPr>
        <p:grpSpPr>
          <a:xfrm>
            <a:off x="8547656" y="4370208"/>
            <a:ext cx="1291724" cy="671931"/>
            <a:chOff x="7006612" y="3323231"/>
            <a:chExt cx="1697536" cy="843102"/>
          </a:xfrm>
        </p:grpSpPr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BF849E70-503F-45D1-A82E-09A49A1FD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96" b="98166" l="2410" r="98905">
                          <a14:foregroundMark x1="10789" y1="11321" x2="24480" y2="7704"/>
                          <a14:foregroundMark x1="24480" y1="7704" x2="37952" y2="13155"/>
                          <a14:foregroundMark x1="37952" y1="13155" x2="34118" y2="27883"/>
                          <a14:foregroundMark x1="34118" y1="27883" x2="22673" y2="24843"/>
                          <a14:foregroundMark x1="22673" y1="24843" x2="18839" y2="12683"/>
                          <a14:foregroundMark x1="18839" y1="12683" x2="21851" y2="6709"/>
                          <a14:foregroundMark x1="57941" y1="9801" x2="69003" y2="8595"/>
                          <a14:foregroundMark x1="69003" y1="8595" x2="62815" y2="20126"/>
                          <a14:foregroundMark x1="62815" y1="20126" x2="36966" y2="18239"/>
                          <a14:foregroundMark x1="36966" y1="18239" x2="30504" y2="29822"/>
                          <a14:foregroundMark x1="30504" y1="29822" x2="35980" y2="38889"/>
                          <a14:foregroundMark x1="35980" y1="38889" x2="56024" y2="48899"/>
                          <a14:foregroundMark x1="56024" y1="48899" x2="68565" y2="51363"/>
                          <a14:foregroundMark x1="68565" y1="51363" x2="81818" y2="42348"/>
                          <a14:foregroundMark x1="81818" y1="42348" x2="91019" y2="27621"/>
                          <a14:foregroundMark x1="60022" y1="21226" x2="31435" y2="31918"/>
                          <a14:foregroundMark x1="31435" y1="31918" x2="19989" y2="45440"/>
                          <a14:foregroundMark x1="9858" y1="32233" x2="6681" y2="15985"/>
                          <a14:foregroundMark x1="6681" y1="15985" x2="10022" y2="31499"/>
                          <a14:foregroundMark x1="10022" y1="31499" x2="4819" y2="42558"/>
                          <a14:foregroundMark x1="4819" y1="42558" x2="3560" y2="28616"/>
                          <a14:foregroundMark x1="3560" y1="28616" x2="6462" y2="15881"/>
                          <a14:foregroundMark x1="6462" y1="15881" x2="12212" y2="6918"/>
                          <a14:foregroundMark x1="12212" y1="6918" x2="20701" y2="15881"/>
                          <a14:foregroundMark x1="20701" y1="15881" x2="19770" y2="29560"/>
                          <a14:foregroundMark x1="19770" y1="29560" x2="3012" y2="26625"/>
                          <a14:foregroundMark x1="3012" y1="26625" x2="4545" y2="9696"/>
                          <a14:foregroundMark x1="4545" y1="9696" x2="14677" y2="5084"/>
                          <a14:foregroundMark x1="14677" y1="5084" x2="29080" y2="3616"/>
                          <a14:foregroundMark x1="29080" y1="3616" x2="68565" y2="4298"/>
                          <a14:foregroundMark x1="68565" y1="4298" x2="75958" y2="12369"/>
                          <a14:foregroundMark x1="75958" y1="12369" x2="70701" y2="22746"/>
                          <a14:foregroundMark x1="70701" y1="22746" x2="58927" y2="23795"/>
                          <a14:foregroundMark x1="58927" y1="23795" x2="57448" y2="22117"/>
                          <a14:foregroundMark x1="61391" y1="25210" x2="72508" y2="25943"/>
                          <a14:foregroundMark x1="72508" y1="25943" x2="89211" y2="3407"/>
                          <a14:foregroundMark x1="16539" y1="2987" x2="4710" y2="2568"/>
                          <a14:foregroundMark x1="4710" y1="2568" x2="2081" y2="13574"/>
                          <a14:foregroundMark x1="2081" y1="13574" x2="7119" y2="67820"/>
                          <a14:foregroundMark x1="7119" y1="67820" x2="3888" y2="89675"/>
                          <a14:foregroundMark x1="3888" y1="89675" x2="21084" y2="95650"/>
                          <a14:foregroundMark x1="21084" y1="95650" x2="55148" y2="96488"/>
                          <a14:foregroundMark x1="55148" y1="96488" x2="78642" y2="95493"/>
                          <a14:foregroundMark x1="78642" y1="95493" x2="89540" y2="79455"/>
                          <a14:foregroundMark x1="89540" y1="79455" x2="89869" y2="36216"/>
                          <a14:foregroundMark x1="4162" y1="996" x2="2519" y2="48742"/>
                          <a14:foregroundMark x1="24808" y1="23428" x2="24808" y2="23428"/>
                          <a14:foregroundMark x1="8488" y1="65881" x2="14197" y2="76155"/>
                          <a14:foregroundMark x1="25849" y1="77096" x2="21851" y2="73375"/>
                          <a14:foregroundMark x1="30120" y1="76677" x2="25301" y2="78459"/>
                          <a14:foregroundMark x1="12158" y1="78459" x2="13801" y2="75996"/>
                          <a14:foregroundMark x1="4162" y1="91405" x2="17634" y2="98480"/>
                          <a14:foregroundMark x1="17634" y1="98480" x2="50548" y2="98480"/>
                          <a14:foregroundMark x1="50548" y1="98480" x2="61720" y2="97799"/>
                          <a14:foregroundMark x1="61720" y1="97799" x2="50329" y2="91457"/>
                          <a14:foregroundMark x1="50329" y1="91457" x2="46878" y2="85901"/>
                          <a14:foregroundMark x1="47590" y1="48742" x2="46221" y2="66562"/>
                          <a14:foregroundMark x1="62048" y1="68344" x2="62760" y2="67243"/>
                          <a14:foregroundMark x1="64841" y1="79298" x2="78094" y2="78878"/>
                          <a14:foregroundMark x1="78094" y1="78878" x2="81161" y2="77096"/>
                          <a14:foregroundMark x1="63910" y1="68344" x2="65772" y2="67662"/>
                          <a14:foregroundMark x1="46221" y1="65042" x2="33078" y2="59801"/>
                          <a14:foregroundMark x1="33078" y1="59801" x2="40252" y2="62369"/>
                          <a14:foregroundMark x1="36309" y1="61478" x2="25739" y2="58176"/>
                          <a14:foregroundMark x1="25739" y1="58176" x2="31709" y2="59067"/>
                          <a14:foregroundMark x1="85268" y1="95597" x2="90416" y2="86164"/>
                          <a14:foregroundMark x1="90416" y1="86164" x2="92881" y2="23375"/>
                          <a14:foregroundMark x1="92881" y1="23375" x2="97919" y2="78721"/>
                          <a14:foregroundMark x1="97919" y1="78721" x2="96769" y2="90723"/>
                          <a14:foregroundMark x1="96769" y1="90723" x2="86309" y2="98008"/>
                          <a14:foregroundMark x1="86309" y1="98008" x2="80011" y2="98218"/>
                          <a14:foregroundMark x1="92388" y1="86373" x2="94688" y2="47642"/>
                          <a14:foregroundMark x1="94688" y1="32233" x2="95400" y2="21908"/>
                          <a14:foregroundMark x1="95400" y1="21908" x2="94085" y2="97746"/>
                          <a14:foregroundMark x1="94085" y1="97746" x2="98905" y2="88365"/>
                          <a14:foregroundMark x1="98905" y1="88365" x2="98138" y2="16614"/>
                          <a14:foregroundMark x1="11720" y1="78197" x2="14951" y2="75367"/>
                          <a14:foregroundMark x1="16320" y1="75577" x2="12651" y2="78197"/>
                          <a14:backgroundMark x1="53779" y1="31604" x2="62760" y2="43029"/>
                          <a14:backgroundMark x1="36802" y1="50524" x2="19113" y2="50524"/>
                          <a14:backgroundMark x1="19113" y1="50524" x2="15334" y2="61688"/>
                          <a14:backgroundMark x1="15334" y1="61688" x2="38226" y2="71908"/>
                          <a14:backgroundMark x1="38226" y1="71908" x2="35159" y2="83229"/>
                          <a14:backgroundMark x1="35159" y1="83229" x2="14732" y2="82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612" y="3323231"/>
              <a:ext cx="677094" cy="707500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651855DD-EB6C-4603-8762-3F833ABE4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29"/>
            <a:stretch/>
          </p:blipFill>
          <p:spPr>
            <a:xfrm>
              <a:off x="7745764" y="3323231"/>
              <a:ext cx="958384" cy="843102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DF8936F-2FD9-41F0-BEB5-6CF4B41D58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25" y="3338932"/>
            <a:ext cx="748819" cy="9428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4B0D95-349E-4A93-BB0B-52B7B69B49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38" y="2533643"/>
            <a:ext cx="1670706" cy="835353"/>
          </a:xfrm>
          <a:prstGeom prst="rect">
            <a:avLst/>
          </a:prstGeom>
        </p:spPr>
      </p:pic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F5C4B497-BAB1-4B00-8D94-86487B68205E}"/>
              </a:ext>
            </a:extLst>
          </p:cNvPr>
          <p:cNvCxnSpPr>
            <a:cxnSpLocks/>
            <a:stCxn id="138" idx="2"/>
            <a:endCxn id="110" idx="1"/>
          </p:cNvCxnSpPr>
          <p:nvPr/>
        </p:nvCxnSpPr>
        <p:spPr>
          <a:xfrm rot="16200000" flipH="1">
            <a:off x="7850141" y="1707048"/>
            <a:ext cx="363134" cy="68057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2A7166AF-D244-4DA4-98E7-AE60CF8BE0FC}"/>
              </a:ext>
            </a:extLst>
          </p:cNvPr>
          <p:cNvCxnSpPr>
            <a:cxnSpLocks/>
            <a:stCxn id="138" idx="2"/>
            <a:endCxn id="105" idx="1"/>
          </p:cNvCxnSpPr>
          <p:nvPr/>
        </p:nvCxnSpPr>
        <p:spPr>
          <a:xfrm rot="16200000" flipH="1">
            <a:off x="7493561" y="2063628"/>
            <a:ext cx="1086626" cy="69090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15B3EC13-F962-4C05-AA50-E3699AE8E7AD}"/>
              </a:ext>
            </a:extLst>
          </p:cNvPr>
          <p:cNvCxnSpPr>
            <a:cxnSpLocks/>
            <a:stCxn id="138" idx="2"/>
            <a:endCxn id="11" idx="1"/>
          </p:cNvCxnSpPr>
          <p:nvPr/>
        </p:nvCxnSpPr>
        <p:spPr>
          <a:xfrm rot="16200000" flipH="1">
            <a:off x="7064583" y="2492606"/>
            <a:ext cx="1944582" cy="69090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92FD0606-74AC-4758-AA62-7839A485323B}"/>
              </a:ext>
            </a:extLst>
          </p:cNvPr>
          <p:cNvCxnSpPr>
            <a:cxnSpLocks/>
            <a:stCxn id="138" idx="2"/>
            <a:endCxn id="115" idx="1"/>
          </p:cNvCxnSpPr>
          <p:nvPr/>
        </p:nvCxnSpPr>
        <p:spPr>
          <a:xfrm rot="16200000" flipH="1">
            <a:off x="6726353" y="2830835"/>
            <a:ext cx="2786372" cy="856233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AAD1171-DC52-4213-9432-0374266AAFA8}"/>
              </a:ext>
            </a:extLst>
          </p:cNvPr>
          <p:cNvGrpSpPr/>
          <p:nvPr/>
        </p:nvGrpSpPr>
        <p:grpSpPr>
          <a:xfrm>
            <a:off x="6255588" y="5236032"/>
            <a:ext cx="5578765" cy="1155497"/>
            <a:chOff x="6594910" y="5125665"/>
            <a:chExt cx="4730489" cy="1356512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7DD0514-08A4-41D8-9C2E-C60F2505A6D3}"/>
                </a:ext>
              </a:extLst>
            </p:cNvPr>
            <p:cNvSpPr/>
            <p:nvPr/>
          </p:nvSpPr>
          <p:spPr>
            <a:xfrm>
              <a:off x="6594910" y="5542020"/>
              <a:ext cx="4730489" cy="940157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B5D3586-FDE3-499A-9836-42A0B04F2F7A}"/>
                </a:ext>
              </a:extLst>
            </p:cNvPr>
            <p:cNvSpPr/>
            <p:nvPr/>
          </p:nvSpPr>
          <p:spPr>
            <a:xfrm>
              <a:off x="6774824" y="5125665"/>
              <a:ext cx="2802424" cy="715862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Version Management</a:t>
              </a:r>
            </a:p>
          </p:txBody>
        </p:sp>
      </p:grpSp>
      <p:pic>
        <p:nvPicPr>
          <p:cNvPr id="90" name="그림 89">
            <a:extLst>
              <a:ext uri="{FF2B5EF4-FFF2-40B4-BE49-F238E27FC236}">
                <a16:creationId xmlns:a16="http://schemas.microsoft.com/office/drawing/2014/main" id="{B17D6746-E736-4876-B3D7-15109D19D4C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17" y="5894269"/>
            <a:ext cx="995383" cy="386353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4CB2BDFC-EBC8-4364-9BE1-FC56EBBC85E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376" y="5911579"/>
            <a:ext cx="1785732" cy="3975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BED082-5D50-4320-ADF6-25D2192B150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45" y="1368596"/>
            <a:ext cx="1161828" cy="5135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06E0BF-FCE7-44F9-99CF-93AB6A5C46D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24" y="1278920"/>
            <a:ext cx="508007" cy="50800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B857FD-B153-47A9-B3B4-1EFE73D37883}"/>
              </a:ext>
            </a:extLst>
          </p:cNvPr>
          <p:cNvSpPr/>
          <p:nvPr/>
        </p:nvSpPr>
        <p:spPr>
          <a:xfrm>
            <a:off x="7708269" y="1403848"/>
            <a:ext cx="100955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By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08E1BE-0E7A-4728-8E30-9E22B0F0CCEF}"/>
              </a:ext>
            </a:extLst>
          </p:cNvPr>
          <p:cNvSpPr/>
          <p:nvPr/>
        </p:nvSpPr>
        <p:spPr>
          <a:xfrm>
            <a:off x="3706419" y="2074627"/>
            <a:ext cx="3819672" cy="2786373"/>
          </a:xfrm>
          <a:prstGeom prst="roundRect">
            <a:avLst/>
          </a:prstGeom>
          <a:solidFill>
            <a:srgbClr val="F1F7FF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F98A9694-E65C-4EDC-AE6B-4E43FE783439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48" t="-5395" r="-8509" b="14545"/>
          <a:stretch/>
        </p:blipFill>
        <p:spPr>
          <a:xfrm>
            <a:off x="3807845" y="2187544"/>
            <a:ext cx="1822078" cy="750110"/>
          </a:xfrm>
          <a:prstGeom prst="rect">
            <a:avLst/>
          </a:prstGeom>
          <a:noFill/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9B5586BF-A6E8-4EAD-93DA-2ABEEB036C6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3" y="3039174"/>
            <a:ext cx="1357049" cy="795218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5B13BFBF-DCCC-4283-A0A6-8A73B7CD2E4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64" y="2480061"/>
            <a:ext cx="952081" cy="53299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BF3FA49D-C9D2-4753-AF78-0B9476886A03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41"/>
          <a:stretch/>
        </p:blipFill>
        <p:spPr>
          <a:xfrm>
            <a:off x="2478440" y="4490883"/>
            <a:ext cx="1113587" cy="556044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E1AC3ADF-5793-4252-B80F-98B4A95DA69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1" b="22817"/>
          <a:stretch/>
        </p:blipFill>
        <p:spPr>
          <a:xfrm>
            <a:off x="2205922" y="4063481"/>
            <a:ext cx="1571881" cy="500729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57E3979D-F8AC-49C5-8D96-DA041ACA5500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56023"/>
          <a:stretch/>
        </p:blipFill>
        <p:spPr>
          <a:xfrm>
            <a:off x="1745002" y="4057986"/>
            <a:ext cx="705620" cy="6720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A238CE-5684-46D7-9226-F1626DA84417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15665" r="4684" b="9780"/>
          <a:stretch/>
        </p:blipFill>
        <p:spPr>
          <a:xfrm>
            <a:off x="5092065" y="3956088"/>
            <a:ext cx="1159922" cy="9121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8117DE9-23BA-4835-B8FC-9884C8A4AC17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14918" r="22240" b="18522"/>
          <a:stretch/>
        </p:blipFill>
        <p:spPr>
          <a:xfrm>
            <a:off x="6344292" y="4017877"/>
            <a:ext cx="1163492" cy="473557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2C1ACC4-9E69-4F75-AA42-DE383B0D1BD7}"/>
              </a:ext>
            </a:extLst>
          </p:cNvPr>
          <p:cNvCxnSpPr>
            <a:cxnSpLocks/>
            <a:stCxn id="73" idx="2"/>
            <a:endCxn id="86" idx="3"/>
          </p:cNvCxnSpPr>
          <p:nvPr/>
        </p:nvCxnSpPr>
        <p:spPr>
          <a:xfrm rot="5400000">
            <a:off x="4179448" y="2659236"/>
            <a:ext cx="117012" cy="1438083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65081E38-B6C4-4C6C-9260-DCA6F148E91D}"/>
              </a:ext>
            </a:extLst>
          </p:cNvPr>
          <p:cNvCxnSpPr>
            <a:cxnSpLocks/>
            <a:stCxn id="73" idx="2"/>
            <a:endCxn id="87" idx="1"/>
          </p:cNvCxnSpPr>
          <p:nvPr/>
        </p:nvCxnSpPr>
        <p:spPr>
          <a:xfrm rot="5400000" flipH="1" flipV="1">
            <a:off x="5285323" y="2418231"/>
            <a:ext cx="573211" cy="1229869"/>
          </a:xfrm>
          <a:prstGeom prst="bentConnector4">
            <a:avLst>
              <a:gd name="adj1" fmla="val -22156"/>
              <a:gd name="adj2" fmla="val 7960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8BCCC5AD-FFE8-491C-990F-6A832843EC4C}"/>
              </a:ext>
            </a:extLst>
          </p:cNvPr>
          <p:cNvCxnSpPr>
            <a:cxnSpLocks/>
            <a:stCxn id="87" idx="2"/>
            <a:endCxn id="19" idx="0"/>
          </p:cNvCxnSpPr>
          <p:nvPr/>
        </p:nvCxnSpPr>
        <p:spPr>
          <a:xfrm rot="16200000" flipH="1">
            <a:off x="6292062" y="3383901"/>
            <a:ext cx="1004818" cy="263133"/>
          </a:xfrm>
          <a:prstGeom prst="bentConnector3">
            <a:avLst>
              <a:gd name="adj1" fmla="val 7325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C4CD659D-9DA9-4377-A8FB-06255C184317}"/>
              </a:ext>
            </a:extLst>
          </p:cNvPr>
          <p:cNvCxnSpPr>
            <a:cxnSpLocks/>
            <a:stCxn id="87" idx="2"/>
            <a:endCxn id="9" idx="0"/>
          </p:cNvCxnSpPr>
          <p:nvPr/>
        </p:nvCxnSpPr>
        <p:spPr>
          <a:xfrm rot="5400000">
            <a:off x="5695952" y="2989134"/>
            <a:ext cx="943029" cy="990879"/>
          </a:xfrm>
          <a:prstGeom prst="bentConnector3">
            <a:avLst>
              <a:gd name="adj1" fmla="val 7801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4C0A7814-EB21-4DE2-8C54-53994E465685}"/>
              </a:ext>
            </a:extLst>
          </p:cNvPr>
          <p:cNvCxnSpPr>
            <a:cxnSpLocks/>
            <a:stCxn id="86" idx="2"/>
            <a:endCxn id="100" idx="0"/>
          </p:cNvCxnSpPr>
          <p:nvPr/>
        </p:nvCxnSpPr>
        <p:spPr>
          <a:xfrm rot="16200000" flipH="1">
            <a:off x="2801581" y="3873198"/>
            <a:ext cx="229089" cy="15147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F75BEF6C-2A88-46A5-8634-8DCDCD6B5F28}"/>
              </a:ext>
            </a:extLst>
          </p:cNvPr>
          <p:cNvCxnSpPr>
            <a:cxnSpLocks/>
            <a:stCxn id="86" idx="2"/>
            <a:endCxn id="102" idx="0"/>
          </p:cNvCxnSpPr>
          <p:nvPr/>
        </p:nvCxnSpPr>
        <p:spPr>
          <a:xfrm rot="5400000">
            <a:off x="2357303" y="3574901"/>
            <a:ext cx="223594" cy="742576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E51EB6C1-1D09-4B6D-B72B-8F0E14FE1D5B}"/>
              </a:ext>
            </a:extLst>
          </p:cNvPr>
          <p:cNvCxnSpPr>
            <a:cxnSpLocks/>
            <a:stCxn id="138" idx="1"/>
            <a:endCxn id="87" idx="3"/>
          </p:cNvCxnSpPr>
          <p:nvPr/>
        </p:nvCxnSpPr>
        <p:spPr>
          <a:xfrm rot="10800000" flipV="1">
            <a:off x="7138945" y="1565048"/>
            <a:ext cx="264610" cy="118151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B143E0B-BA21-4F72-A2D4-6F08602E8A76}"/>
              </a:ext>
            </a:extLst>
          </p:cNvPr>
          <p:cNvSpPr/>
          <p:nvPr/>
        </p:nvSpPr>
        <p:spPr>
          <a:xfrm>
            <a:off x="4452219" y="2896322"/>
            <a:ext cx="100955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By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5470B7-7992-4852-8305-B3A9537803C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57" y="2788495"/>
            <a:ext cx="568680" cy="56868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1692A5-2858-4237-AEBE-8505FC77168A}"/>
              </a:ext>
            </a:extLst>
          </p:cNvPr>
          <p:cNvSpPr/>
          <p:nvPr/>
        </p:nvSpPr>
        <p:spPr>
          <a:xfrm>
            <a:off x="4201454" y="1803726"/>
            <a:ext cx="1049836" cy="515252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44546A"/>
                </a:solidFill>
              </a:rPr>
              <a:t>WAS</a:t>
            </a: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667B8A2D-3404-4067-A939-311B93E66F91}"/>
              </a:ext>
            </a:extLst>
          </p:cNvPr>
          <p:cNvCxnSpPr>
            <a:cxnSpLocks/>
            <a:stCxn id="9" idx="1"/>
            <a:endCxn id="97" idx="3"/>
          </p:cNvCxnSpPr>
          <p:nvPr/>
        </p:nvCxnSpPr>
        <p:spPr>
          <a:xfrm rot="10800000" flipV="1">
            <a:off x="4241155" y="4412144"/>
            <a:ext cx="850910" cy="155071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>
            <a:extLst>
              <a:ext uri="{FF2B5EF4-FFF2-40B4-BE49-F238E27FC236}">
                <a16:creationId xmlns:a16="http://schemas.microsoft.com/office/drawing/2014/main" id="{7CF73CDC-93E5-4211-AFD3-7B24C5E33C13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9" r="6897"/>
          <a:stretch/>
        </p:blipFill>
        <p:spPr>
          <a:xfrm>
            <a:off x="2210271" y="2220251"/>
            <a:ext cx="662581" cy="795218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2627F7C-434C-4E69-A328-861247C23BD1}"/>
              </a:ext>
            </a:extLst>
          </p:cNvPr>
          <p:cNvCxnSpPr>
            <a:cxnSpLocks/>
          </p:cNvCxnSpPr>
          <p:nvPr/>
        </p:nvCxnSpPr>
        <p:spPr>
          <a:xfrm>
            <a:off x="2791572" y="2556900"/>
            <a:ext cx="1077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2408F741-8E66-435F-9466-2AE486EECFE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41" y="5818242"/>
            <a:ext cx="1266667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7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양쪽 모서리가 둥근 사각형 5">
            <a:extLst>
              <a:ext uri="{FF2B5EF4-FFF2-40B4-BE49-F238E27FC236}">
                <a16:creationId xmlns:a16="http://schemas.microsoft.com/office/drawing/2014/main" id="{3B7D38EC-84F7-46EF-BE9E-41755498E725}"/>
              </a:ext>
            </a:extLst>
          </p:cNvPr>
          <p:cNvSpPr/>
          <p:nvPr/>
        </p:nvSpPr>
        <p:spPr>
          <a:xfrm rot="16200000">
            <a:off x="-2029417" y="3184230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1E8D65FC-2321-45DD-BBA9-C48CC579B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1" y="2505812"/>
            <a:ext cx="326018" cy="257053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F5D598C6-4543-43B4-93F0-01277B6CE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45" y="4595733"/>
            <a:ext cx="287517" cy="28751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864CBA6C-2891-42DB-BC1C-81C1C1486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8" y="3123979"/>
            <a:ext cx="455556" cy="33991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F532A536-F4C4-4CF4-91BE-911B35C16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63" y="3882823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  <a:endParaRPr lang="en-US" altLang="ko-KR" sz="3200" b="1" i="1" kern="0" dirty="0">
              <a:solidFill>
                <a:srgbClr val="44546A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930E55-B253-489F-8EF0-442BA65F0702}"/>
              </a:ext>
            </a:extLst>
          </p:cNvPr>
          <p:cNvGrpSpPr/>
          <p:nvPr/>
        </p:nvGrpSpPr>
        <p:grpSpPr>
          <a:xfrm>
            <a:off x="2328959" y="1612763"/>
            <a:ext cx="3048406" cy="3479243"/>
            <a:chOff x="1330960" y="2739798"/>
            <a:chExt cx="4897120" cy="328508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392CD6D-52AC-431C-A438-D8CEE8C41FDC}"/>
                </a:ext>
              </a:extLst>
            </p:cNvPr>
            <p:cNvSpPr/>
            <p:nvPr/>
          </p:nvSpPr>
          <p:spPr>
            <a:xfrm>
              <a:off x="1330960" y="3080048"/>
              <a:ext cx="4897120" cy="2944832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3E1A3C-DF21-4C31-AD1A-51B12F504D8B}"/>
                </a:ext>
              </a:extLst>
            </p:cNvPr>
            <p:cNvSpPr/>
            <p:nvPr/>
          </p:nvSpPr>
          <p:spPr>
            <a:xfrm>
              <a:off x="1806870" y="2739798"/>
              <a:ext cx="2923627" cy="575753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Front End</a:t>
              </a: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160577D-593B-403F-8176-57EA87BE08C0}"/>
              </a:ext>
            </a:extLst>
          </p:cNvPr>
          <p:cNvSpPr/>
          <p:nvPr/>
        </p:nvSpPr>
        <p:spPr>
          <a:xfrm>
            <a:off x="6484642" y="1394226"/>
            <a:ext cx="768583" cy="60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500" b="1" i="1" kern="0" dirty="0">
                <a:solidFill>
                  <a:srgbClr val="44546A"/>
                </a:solidFill>
              </a:rPr>
              <a:t>Link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81EC089-EA93-43FC-B0C5-2404DC6C15A4}"/>
              </a:ext>
            </a:extLst>
          </p:cNvPr>
          <p:cNvGrpSpPr/>
          <p:nvPr/>
        </p:nvGrpSpPr>
        <p:grpSpPr>
          <a:xfrm>
            <a:off x="2380869" y="5118204"/>
            <a:ext cx="3130167" cy="1249513"/>
            <a:chOff x="6594910" y="5173373"/>
            <a:chExt cx="4730489" cy="1308807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2FD03A6-B41B-458D-9DAC-6E546EC38C1B}"/>
                </a:ext>
              </a:extLst>
            </p:cNvPr>
            <p:cNvSpPr/>
            <p:nvPr/>
          </p:nvSpPr>
          <p:spPr>
            <a:xfrm>
              <a:off x="6594910" y="5542022"/>
              <a:ext cx="4730489" cy="940158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FD704C-A83E-4382-BC59-2DB7AFEA1E5E}"/>
                </a:ext>
              </a:extLst>
            </p:cNvPr>
            <p:cNvSpPr/>
            <p:nvPr/>
          </p:nvSpPr>
          <p:spPr>
            <a:xfrm>
              <a:off x="6774824" y="5173373"/>
              <a:ext cx="2563251" cy="638718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Database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9522DAA-4DDC-4ADB-A15A-023DA9BDBB40}"/>
              </a:ext>
            </a:extLst>
          </p:cNvPr>
          <p:cNvGrpSpPr/>
          <p:nvPr/>
        </p:nvGrpSpPr>
        <p:grpSpPr>
          <a:xfrm>
            <a:off x="5669220" y="1115039"/>
            <a:ext cx="6151278" cy="5252678"/>
            <a:chOff x="1330960" y="2478837"/>
            <a:chExt cx="4897120" cy="3546043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2F5F5E0-3546-4127-A070-7CE2729F8393}"/>
                </a:ext>
              </a:extLst>
            </p:cNvPr>
            <p:cNvSpPr/>
            <p:nvPr/>
          </p:nvSpPr>
          <p:spPr>
            <a:xfrm>
              <a:off x="1330960" y="2717457"/>
              <a:ext cx="4897120" cy="3307423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D50AACD-8CE1-4C0A-A318-FC2C7C53F2F9}"/>
                </a:ext>
              </a:extLst>
            </p:cNvPr>
            <p:cNvSpPr/>
            <p:nvPr/>
          </p:nvSpPr>
          <p:spPr>
            <a:xfrm>
              <a:off x="1835249" y="2478837"/>
              <a:ext cx="1161831" cy="411659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500" b="1" i="1" kern="0" dirty="0">
                  <a:solidFill>
                    <a:srgbClr val="44546A"/>
                  </a:solidFill>
                </a:rPr>
                <a:t>Back End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6DFFCAA-DB4A-4C16-B320-DDFE92D817EA}"/>
              </a:ext>
            </a:extLst>
          </p:cNvPr>
          <p:cNvGrpSpPr/>
          <p:nvPr/>
        </p:nvGrpSpPr>
        <p:grpSpPr>
          <a:xfrm>
            <a:off x="1510193" y="2707319"/>
            <a:ext cx="720667" cy="729286"/>
            <a:chOff x="2672521" y="1514454"/>
            <a:chExt cx="623142" cy="637679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FC12434-4821-4F0F-BCF3-291D87B31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071" y="1514454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88F8418-F9C0-4395-BB06-3294DAE16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521" y="1587541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1283E46-1559-4A41-94F0-BBAE69560269}"/>
              </a:ext>
            </a:extLst>
          </p:cNvPr>
          <p:cNvSpPr/>
          <p:nvPr/>
        </p:nvSpPr>
        <p:spPr>
          <a:xfrm>
            <a:off x="4096745" y="2167060"/>
            <a:ext cx="3097651" cy="2737919"/>
          </a:xfrm>
          <a:prstGeom prst="roundRect">
            <a:avLst/>
          </a:prstGeom>
          <a:solidFill>
            <a:srgbClr val="F1F7FF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EB9B5FB7-02CB-42EA-A1B4-982210E77980}"/>
              </a:ext>
            </a:extLst>
          </p:cNvPr>
          <p:cNvCxnSpPr>
            <a:cxnSpLocks/>
          </p:cNvCxnSpPr>
          <p:nvPr/>
        </p:nvCxnSpPr>
        <p:spPr>
          <a:xfrm flipV="1">
            <a:off x="3543608" y="2709348"/>
            <a:ext cx="1107519" cy="479686"/>
          </a:xfrm>
          <a:prstGeom prst="bentConnector3">
            <a:avLst>
              <a:gd name="adj1" fmla="val 3624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6881FA6-9B1B-4267-B545-3BCE0EF78A41}"/>
              </a:ext>
            </a:extLst>
          </p:cNvPr>
          <p:cNvCxnSpPr>
            <a:cxnSpLocks/>
          </p:cNvCxnSpPr>
          <p:nvPr/>
        </p:nvCxnSpPr>
        <p:spPr>
          <a:xfrm rot="5400000">
            <a:off x="4615451" y="3823879"/>
            <a:ext cx="1572682" cy="1913312"/>
          </a:xfrm>
          <a:prstGeom prst="bentConnector3">
            <a:avLst>
              <a:gd name="adj1" fmla="val 83593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28545083-9212-4B95-9BF0-3A30DDA63181}"/>
              </a:ext>
            </a:extLst>
          </p:cNvPr>
          <p:cNvCxnSpPr>
            <a:cxnSpLocks/>
          </p:cNvCxnSpPr>
          <p:nvPr/>
        </p:nvCxnSpPr>
        <p:spPr>
          <a:xfrm>
            <a:off x="5428221" y="2980800"/>
            <a:ext cx="457534" cy="830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D3DFE615-EB42-4A1C-B854-903153A075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51" y="5566876"/>
            <a:ext cx="529329" cy="529329"/>
          </a:xfrm>
          <a:prstGeom prst="rect">
            <a:avLst/>
          </a:prstGeom>
        </p:spPr>
      </p:pic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AF8C33F3-B085-4A6F-B31B-B5413799620A}"/>
              </a:ext>
            </a:extLst>
          </p:cNvPr>
          <p:cNvCxnSpPr>
            <a:cxnSpLocks/>
          </p:cNvCxnSpPr>
          <p:nvPr/>
        </p:nvCxnSpPr>
        <p:spPr>
          <a:xfrm rot="10800000">
            <a:off x="3530496" y="5876005"/>
            <a:ext cx="639561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1207C31-9E51-443B-B414-6026A53D38D8}"/>
              </a:ext>
            </a:extLst>
          </p:cNvPr>
          <p:cNvCxnSpPr>
            <a:cxnSpLocks/>
            <a:endCxn id="126" idx="3"/>
          </p:cNvCxnSpPr>
          <p:nvPr/>
        </p:nvCxnSpPr>
        <p:spPr>
          <a:xfrm flipV="1">
            <a:off x="3468431" y="6028751"/>
            <a:ext cx="1678757" cy="154928"/>
          </a:xfrm>
          <a:prstGeom prst="bentConnector4">
            <a:avLst>
              <a:gd name="adj1" fmla="val 99878"/>
              <a:gd name="adj2" fmla="val 31143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C04883D-BF81-4287-BD42-DDE7ED91E47C}"/>
              </a:ext>
            </a:extLst>
          </p:cNvPr>
          <p:cNvGrpSpPr/>
          <p:nvPr/>
        </p:nvGrpSpPr>
        <p:grpSpPr>
          <a:xfrm>
            <a:off x="4890993" y="5648925"/>
            <a:ext cx="512390" cy="379825"/>
            <a:chOff x="7840543" y="2802952"/>
            <a:chExt cx="2470596" cy="1553905"/>
          </a:xfrm>
        </p:grpSpPr>
        <p:sp>
          <p:nvSpPr>
            <p:cNvPr id="106" name="화살표: 아래쪽 105">
              <a:extLst>
                <a:ext uri="{FF2B5EF4-FFF2-40B4-BE49-F238E27FC236}">
                  <a16:creationId xmlns:a16="http://schemas.microsoft.com/office/drawing/2014/main" id="{BD8D703C-1D83-49F8-8F2B-FDD890DA1ABC}"/>
                </a:ext>
              </a:extLst>
            </p:cNvPr>
            <p:cNvSpPr/>
            <p:nvPr/>
          </p:nvSpPr>
          <p:spPr>
            <a:xfrm>
              <a:off x="8727440" y="2802952"/>
              <a:ext cx="701040" cy="99794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686BEC-ED47-49B0-8E56-42272FE32D6A}"/>
                </a:ext>
              </a:extLst>
            </p:cNvPr>
            <p:cNvSpPr/>
            <p:nvPr/>
          </p:nvSpPr>
          <p:spPr>
            <a:xfrm>
              <a:off x="7840545" y="3554319"/>
              <a:ext cx="263831" cy="6097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49CF339-58E0-44F5-A7EF-51EE8C3E8833}"/>
                </a:ext>
              </a:extLst>
            </p:cNvPr>
            <p:cNvSpPr/>
            <p:nvPr/>
          </p:nvSpPr>
          <p:spPr>
            <a:xfrm>
              <a:off x="10047308" y="3554319"/>
              <a:ext cx="263831" cy="6097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3456916-303B-4639-8130-4510754CD66E}"/>
                </a:ext>
              </a:extLst>
            </p:cNvPr>
            <p:cNvSpPr/>
            <p:nvPr/>
          </p:nvSpPr>
          <p:spPr>
            <a:xfrm rot="5400000">
              <a:off x="8943924" y="2989645"/>
              <a:ext cx="263831" cy="24705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38661956-A7CD-4B58-A890-5657AF789F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63886" y="4087706"/>
            <a:ext cx="1584377" cy="1373967"/>
          </a:xfrm>
          <a:prstGeom prst="bentConnector3">
            <a:avLst>
              <a:gd name="adj1" fmla="val 12166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245FFF89-F804-4C0C-85EE-9713415D8E33}"/>
              </a:ext>
            </a:extLst>
          </p:cNvPr>
          <p:cNvCxnSpPr>
            <a:cxnSpLocks/>
            <a:stCxn id="266" idx="3"/>
            <a:endCxn id="255" idx="1"/>
          </p:cNvCxnSpPr>
          <p:nvPr/>
        </p:nvCxnSpPr>
        <p:spPr>
          <a:xfrm flipV="1">
            <a:off x="7021870" y="2037390"/>
            <a:ext cx="587164" cy="1197865"/>
          </a:xfrm>
          <a:prstGeom prst="bentConnector3">
            <a:avLst>
              <a:gd name="adj1" fmla="val 43079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9761183-BDC3-492D-910F-60F406581D32}"/>
              </a:ext>
            </a:extLst>
          </p:cNvPr>
          <p:cNvGrpSpPr/>
          <p:nvPr/>
        </p:nvGrpSpPr>
        <p:grpSpPr>
          <a:xfrm>
            <a:off x="8036520" y="2623864"/>
            <a:ext cx="614768" cy="640372"/>
            <a:chOff x="7002160" y="2053093"/>
            <a:chExt cx="504814" cy="540075"/>
          </a:xfrm>
        </p:grpSpPr>
        <p:sp>
          <p:nvSpPr>
            <p:cNvPr id="146" name="사각형: 모서리가 접힌 도형 145">
              <a:extLst>
                <a:ext uri="{FF2B5EF4-FFF2-40B4-BE49-F238E27FC236}">
                  <a16:creationId xmlns:a16="http://schemas.microsoft.com/office/drawing/2014/main" id="{374DBAAF-0B3F-4CAD-AE14-26B1209CD88B}"/>
                </a:ext>
              </a:extLst>
            </p:cNvPr>
            <p:cNvSpPr/>
            <p:nvPr/>
          </p:nvSpPr>
          <p:spPr>
            <a:xfrm rot="10800000" flipH="1">
              <a:off x="7002160" y="2053093"/>
              <a:ext cx="336543" cy="404655"/>
            </a:xfrm>
            <a:prstGeom prst="foldedCorner">
              <a:avLst>
                <a:gd name="adj" fmla="val 3647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사각형: 모서리가 접힌 도형 146">
              <a:extLst>
                <a:ext uri="{FF2B5EF4-FFF2-40B4-BE49-F238E27FC236}">
                  <a16:creationId xmlns:a16="http://schemas.microsoft.com/office/drawing/2014/main" id="{63AA3555-56F9-4EA4-9A27-B76BA6003C00}"/>
                </a:ext>
              </a:extLst>
            </p:cNvPr>
            <p:cNvSpPr/>
            <p:nvPr/>
          </p:nvSpPr>
          <p:spPr>
            <a:xfrm rot="10800000" flipH="1">
              <a:off x="7170431" y="2188513"/>
              <a:ext cx="336543" cy="404655"/>
            </a:xfrm>
            <a:prstGeom prst="foldedCorner">
              <a:avLst>
                <a:gd name="adj" fmla="val 36479"/>
              </a:avLst>
            </a:prstGeom>
            <a:solidFill>
              <a:schemeClr val="bg1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화살표: 위로 굽음 147">
              <a:extLst>
                <a:ext uri="{FF2B5EF4-FFF2-40B4-BE49-F238E27FC236}">
                  <a16:creationId xmlns:a16="http://schemas.microsoft.com/office/drawing/2014/main" id="{7DF48414-C932-4EF9-8AF6-BC728A51EBBA}"/>
                </a:ext>
              </a:extLst>
            </p:cNvPr>
            <p:cNvSpPr/>
            <p:nvPr/>
          </p:nvSpPr>
          <p:spPr>
            <a:xfrm rot="16200000">
              <a:off x="7365072" y="2079441"/>
              <a:ext cx="93815" cy="109452"/>
            </a:xfrm>
            <a:prstGeom prst="bentUpArrow">
              <a:avLst>
                <a:gd name="adj1" fmla="val 12375"/>
                <a:gd name="adj2" fmla="val 21453"/>
                <a:gd name="adj3" fmla="val 480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화살표: 위로 굽음 148">
              <a:extLst>
                <a:ext uri="{FF2B5EF4-FFF2-40B4-BE49-F238E27FC236}">
                  <a16:creationId xmlns:a16="http://schemas.microsoft.com/office/drawing/2014/main" id="{C3F979C1-6571-4F97-B41C-3C7A09DFFBC6}"/>
                </a:ext>
              </a:extLst>
            </p:cNvPr>
            <p:cNvSpPr/>
            <p:nvPr/>
          </p:nvSpPr>
          <p:spPr>
            <a:xfrm rot="5400000">
              <a:off x="7013986" y="2478606"/>
              <a:ext cx="93815" cy="109452"/>
            </a:xfrm>
            <a:prstGeom prst="bentUpArrow">
              <a:avLst>
                <a:gd name="adj1" fmla="val 12375"/>
                <a:gd name="adj2" fmla="val 21453"/>
                <a:gd name="adj3" fmla="val 480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2" name="그림 131">
            <a:extLst>
              <a:ext uri="{FF2B5EF4-FFF2-40B4-BE49-F238E27FC236}">
                <a16:creationId xmlns:a16="http://schemas.microsoft.com/office/drawing/2014/main" id="{648DCF37-3ADC-4FF7-A415-293A08DB04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50" y="3960347"/>
            <a:ext cx="1004604" cy="1004604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1B65127-0F2E-48A8-B16C-857CA0616B59}"/>
              </a:ext>
            </a:extLst>
          </p:cNvPr>
          <p:cNvGrpSpPr/>
          <p:nvPr/>
        </p:nvGrpSpPr>
        <p:grpSpPr>
          <a:xfrm>
            <a:off x="9179817" y="2632200"/>
            <a:ext cx="935899" cy="541093"/>
            <a:chOff x="9539060" y="2820507"/>
            <a:chExt cx="935899" cy="541093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21C07B2-657F-4106-AF15-7923799F23A0}"/>
                </a:ext>
              </a:extLst>
            </p:cNvPr>
            <p:cNvGrpSpPr/>
            <p:nvPr/>
          </p:nvGrpSpPr>
          <p:grpSpPr>
            <a:xfrm>
              <a:off x="9569540" y="2820508"/>
              <a:ext cx="905419" cy="462627"/>
              <a:chOff x="9569540" y="2820508"/>
              <a:chExt cx="905419" cy="462627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C27A5E0-8117-4900-AA31-230AB0DD12C1}"/>
                  </a:ext>
                </a:extLst>
              </p:cNvPr>
              <p:cNvSpPr/>
              <p:nvPr/>
            </p:nvSpPr>
            <p:spPr>
              <a:xfrm>
                <a:off x="9569540" y="2820508"/>
                <a:ext cx="905419" cy="462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kern="0" dirty="0">
                    <a:solidFill>
                      <a:srgbClr val="44546A"/>
                    </a:solidFill>
                  </a:rPr>
                  <a:t>공    백</a:t>
                </a:r>
                <a:endParaRPr lang="en-US" altLang="ko-KR" b="1" kern="0" dirty="0">
                  <a:solidFill>
                    <a:srgbClr val="44546A"/>
                  </a:solidFill>
                </a:endParaRPr>
              </a:p>
            </p:txBody>
          </p: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D2801E99-A458-4492-AC5A-58A9BAD01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5200" y="3283135"/>
                <a:ext cx="294640" cy="0"/>
              </a:xfrm>
              <a:prstGeom prst="straightConnector1">
                <a:avLst/>
              </a:prstGeom>
              <a:ln w="19050">
                <a:solidFill>
                  <a:srgbClr val="44546A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7D3BAD0-4D6D-419A-97AC-DD2189C1D495}"/>
                </a:ext>
              </a:extLst>
            </p:cNvPr>
            <p:cNvSpPr/>
            <p:nvPr/>
          </p:nvSpPr>
          <p:spPr>
            <a:xfrm>
              <a:off x="9539060" y="2820507"/>
              <a:ext cx="905419" cy="541093"/>
            </a:xfrm>
            <a:prstGeom prst="rect">
              <a:avLst/>
            </a:prstGeom>
            <a:noFill/>
            <a:ln w="25400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3" name="그림 152">
            <a:extLst>
              <a:ext uri="{FF2B5EF4-FFF2-40B4-BE49-F238E27FC236}">
                <a16:creationId xmlns:a16="http://schemas.microsoft.com/office/drawing/2014/main" id="{0A083DD4-65D3-4EBA-9A5B-BB1B71796A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42" y="2635863"/>
            <a:ext cx="757286" cy="757286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30115137-D5B2-4600-B871-F20FC6470E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01" y="4085151"/>
            <a:ext cx="789665" cy="789665"/>
          </a:xfrm>
          <a:prstGeom prst="rect">
            <a:avLst/>
          </a:prstGeom>
        </p:spPr>
      </p:pic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983C8B8-30A9-4F74-AEDB-88945C2A30A3}"/>
              </a:ext>
            </a:extLst>
          </p:cNvPr>
          <p:cNvGrpSpPr/>
          <p:nvPr/>
        </p:nvGrpSpPr>
        <p:grpSpPr>
          <a:xfrm>
            <a:off x="10578722" y="5299464"/>
            <a:ext cx="720667" cy="729286"/>
            <a:chOff x="2672521" y="1514454"/>
            <a:chExt cx="623142" cy="637679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276942CD-5B38-4175-9E73-760EB4DE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071" y="1514454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7E90D611-AF87-44A7-9BB0-1825DD8CD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521" y="1587541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176B9FB-F829-4A52-8601-0D51C978BB6D}"/>
              </a:ext>
            </a:extLst>
          </p:cNvPr>
          <p:cNvCxnSpPr>
            <a:cxnSpLocks/>
          </p:cNvCxnSpPr>
          <p:nvPr/>
        </p:nvCxnSpPr>
        <p:spPr>
          <a:xfrm>
            <a:off x="8220478" y="2386574"/>
            <a:ext cx="0" cy="222827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923BED48-D39E-420D-8FA3-28368901568E}"/>
              </a:ext>
            </a:extLst>
          </p:cNvPr>
          <p:cNvCxnSpPr>
            <a:cxnSpLocks/>
          </p:cNvCxnSpPr>
          <p:nvPr/>
        </p:nvCxnSpPr>
        <p:spPr>
          <a:xfrm>
            <a:off x="8789111" y="2988832"/>
            <a:ext cx="278944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19E5348-7B2B-4B85-B2DF-3A72C6F64699}"/>
              </a:ext>
            </a:extLst>
          </p:cNvPr>
          <p:cNvCxnSpPr>
            <a:cxnSpLocks/>
          </p:cNvCxnSpPr>
          <p:nvPr/>
        </p:nvCxnSpPr>
        <p:spPr>
          <a:xfrm>
            <a:off x="10123737" y="2993737"/>
            <a:ext cx="454292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6137F625-E931-4545-995B-4F81F795981B}"/>
              </a:ext>
            </a:extLst>
          </p:cNvPr>
          <p:cNvCxnSpPr>
            <a:cxnSpLocks/>
          </p:cNvCxnSpPr>
          <p:nvPr/>
        </p:nvCxnSpPr>
        <p:spPr>
          <a:xfrm>
            <a:off x="11088079" y="3449908"/>
            <a:ext cx="0" cy="1793483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0ABFD6FE-5BFC-4155-97E2-FB5C517281A1}"/>
              </a:ext>
            </a:extLst>
          </p:cNvPr>
          <p:cNvCxnSpPr>
            <a:cxnSpLocks/>
            <a:stCxn id="153" idx="2"/>
            <a:endCxn id="155" idx="0"/>
          </p:cNvCxnSpPr>
          <p:nvPr/>
        </p:nvCxnSpPr>
        <p:spPr>
          <a:xfrm rot="5400000">
            <a:off x="10280059" y="3336725"/>
            <a:ext cx="692002" cy="804851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01EAC99A-725E-415B-B7C3-11051ACFDD7E}"/>
              </a:ext>
            </a:extLst>
          </p:cNvPr>
          <p:cNvCxnSpPr>
            <a:cxnSpLocks/>
            <a:stCxn id="153" idx="2"/>
            <a:endCxn id="132" idx="0"/>
          </p:cNvCxnSpPr>
          <p:nvPr/>
        </p:nvCxnSpPr>
        <p:spPr>
          <a:xfrm rot="5400000">
            <a:off x="9732320" y="2664182"/>
            <a:ext cx="567198" cy="2025133"/>
          </a:xfrm>
          <a:prstGeom prst="bentConnector3">
            <a:avLst>
              <a:gd name="adj1" fmla="val 58956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3B590120-AE68-4A9C-A3D8-18D86219F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20876" y="4116947"/>
            <a:ext cx="334513" cy="1969560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8BAF89A-7DFE-4F6E-8754-3D2278C0FA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5949" y="4682021"/>
            <a:ext cx="424648" cy="749278"/>
          </a:xfrm>
          <a:prstGeom prst="bentConnector3">
            <a:avLst>
              <a:gd name="adj1" fmla="val 5957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8BDF07A0-25C0-4382-B7B5-6E530C9EDEF6}"/>
              </a:ext>
            </a:extLst>
          </p:cNvPr>
          <p:cNvCxnSpPr>
            <a:cxnSpLocks/>
            <a:stCxn id="172" idx="2"/>
          </p:cNvCxnSpPr>
          <p:nvPr/>
        </p:nvCxnSpPr>
        <p:spPr>
          <a:xfrm rot="10800000">
            <a:off x="7672820" y="2394834"/>
            <a:ext cx="2905903" cy="3311067"/>
          </a:xfrm>
          <a:prstGeom prst="bentConnector2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CD4A417-5096-4342-86D9-28D339FA0FB5}"/>
              </a:ext>
            </a:extLst>
          </p:cNvPr>
          <p:cNvCxnSpPr>
            <a:cxnSpLocks/>
          </p:cNvCxnSpPr>
          <p:nvPr/>
        </p:nvCxnSpPr>
        <p:spPr>
          <a:xfrm rot="10800000">
            <a:off x="5414484" y="2863514"/>
            <a:ext cx="454292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CC36F081-E012-4881-9E3B-05BDA6DB52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30496" y="2609403"/>
            <a:ext cx="1099366" cy="482906"/>
          </a:xfrm>
          <a:prstGeom prst="bentConnector3">
            <a:avLst>
              <a:gd name="adj1" fmla="val 66635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5171820A-1F2F-496B-A6BD-3CE2232F5E4D}"/>
              </a:ext>
            </a:extLst>
          </p:cNvPr>
          <p:cNvSpPr/>
          <p:nvPr/>
        </p:nvSpPr>
        <p:spPr>
          <a:xfrm>
            <a:off x="2581191" y="3900213"/>
            <a:ext cx="1096684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① 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요청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3996396-3E39-4EAC-9C92-85EF8DB9AFDB}"/>
              </a:ext>
            </a:extLst>
          </p:cNvPr>
          <p:cNvSpPr/>
          <p:nvPr/>
        </p:nvSpPr>
        <p:spPr>
          <a:xfrm>
            <a:off x="4361371" y="3480809"/>
            <a:ext cx="175515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② 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파일 업로드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DDB570E-863B-41FA-87AE-D8B9C32B5A59}"/>
              </a:ext>
            </a:extLst>
          </p:cNvPr>
          <p:cNvSpPr/>
          <p:nvPr/>
        </p:nvSpPr>
        <p:spPr>
          <a:xfrm>
            <a:off x="8953350" y="2252961"/>
            <a:ext cx="2263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④ 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모델 예측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1126A8E-F8FF-40D1-A481-A18A8581B59E}"/>
              </a:ext>
            </a:extLst>
          </p:cNvPr>
          <p:cNvSpPr/>
          <p:nvPr/>
        </p:nvSpPr>
        <p:spPr>
          <a:xfrm>
            <a:off x="9755415" y="3284094"/>
            <a:ext cx="140899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⑤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 단어 검색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2DF051A4-0ACC-40BB-B16D-2EE5AE6FD35A}"/>
              </a:ext>
            </a:extLst>
          </p:cNvPr>
          <p:cNvSpPr/>
          <p:nvPr/>
        </p:nvSpPr>
        <p:spPr>
          <a:xfrm>
            <a:off x="9412431" y="4720534"/>
            <a:ext cx="175515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⑥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 번역  </a:t>
            </a:r>
            <a:r>
              <a:rPr lang="ko-KR" altLang="en-US" sz="1600" b="1" i="1" kern="0" dirty="0" err="1">
                <a:solidFill>
                  <a:schemeClr val="accent4">
                    <a:lumMod val="50000"/>
                  </a:schemeClr>
                </a:solidFill>
              </a:rPr>
              <a:t>크롤링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753B03-6BAE-4051-B42F-0AE9F5115282}"/>
              </a:ext>
            </a:extLst>
          </p:cNvPr>
          <p:cNvSpPr/>
          <p:nvPr/>
        </p:nvSpPr>
        <p:spPr>
          <a:xfrm>
            <a:off x="8696280" y="5336661"/>
            <a:ext cx="2207805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⑦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 데이터사전 저장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0D1686A-B260-41B6-AA65-0094102A993E}"/>
              </a:ext>
            </a:extLst>
          </p:cNvPr>
          <p:cNvSpPr/>
          <p:nvPr/>
        </p:nvSpPr>
        <p:spPr>
          <a:xfrm>
            <a:off x="3640340" y="5048026"/>
            <a:ext cx="175515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⑨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 저장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C0B9C73A-E123-4A50-8C4E-220F54309C66}"/>
              </a:ext>
            </a:extLst>
          </p:cNvPr>
          <p:cNvSpPr/>
          <p:nvPr/>
        </p:nvSpPr>
        <p:spPr>
          <a:xfrm>
            <a:off x="2412537" y="2365305"/>
            <a:ext cx="175515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⑩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 요청 반환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2C592352-AA03-414E-B3D3-780D1AF87178}"/>
              </a:ext>
            </a:extLst>
          </p:cNvPr>
          <p:cNvSpPr/>
          <p:nvPr/>
        </p:nvSpPr>
        <p:spPr>
          <a:xfrm>
            <a:off x="4414522" y="1914071"/>
            <a:ext cx="824869" cy="506292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44546A"/>
                </a:solidFill>
              </a:rPr>
              <a:t>WAS</a:t>
            </a: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73856B7A-E555-4195-A339-7F7A59328CA2}"/>
              </a:ext>
            </a:extLst>
          </p:cNvPr>
          <p:cNvSpPr/>
          <p:nvPr/>
        </p:nvSpPr>
        <p:spPr>
          <a:xfrm>
            <a:off x="8279535" y="1713825"/>
            <a:ext cx="138667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TCP/IP</a:t>
            </a:r>
            <a:r>
              <a:rPr lang="ko-KR" altLang="en-US" sz="16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1600" b="1" i="1" kern="0" dirty="0">
                <a:solidFill>
                  <a:srgbClr val="44546A"/>
                </a:solidFill>
              </a:rPr>
              <a:t>Server</a:t>
            </a:r>
          </a:p>
        </p:txBody>
      </p:sp>
      <p:pic>
        <p:nvPicPr>
          <p:cNvPr id="253" name="그림 252">
            <a:extLst>
              <a:ext uri="{FF2B5EF4-FFF2-40B4-BE49-F238E27FC236}">
                <a16:creationId xmlns:a16="http://schemas.microsoft.com/office/drawing/2014/main" id="{B3C0AA33-8DFD-457D-9030-73027BF9E7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74" y="2787938"/>
            <a:ext cx="635712" cy="635712"/>
          </a:xfrm>
          <a:prstGeom prst="rect">
            <a:avLst/>
          </a:prstGeom>
        </p:spPr>
      </p:pic>
      <p:pic>
        <p:nvPicPr>
          <p:cNvPr id="254" name="그림 253">
            <a:extLst>
              <a:ext uri="{FF2B5EF4-FFF2-40B4-BE49-F238E27FC236}">
                <a16:creationId xmlns:a16="http://schemas.microsoft.com/office/drawing/2014/main" id="{338ED45E-7E36-4E93-934C-7ED2B0597D9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66" y="2440767"/>
            <a:ext cx="635712" cy="635712"/>
          </a:xfrm>
          <a:prstGeom prst="rect">
            <a:avLst/>
          </a:prstGeom>
        </p:spPr>
      </p:pic>
      <p:pic>
        <p:nvPicPr>
          <p:cNvPr id="255" name="그림 254">
            <a:extLst>
              <a:ext uri="{FF2B5EF4-FFF2-40B4-BE49-F238E27FC236}">
                <a16:creationId xmlns:a16="http://schemas.microsoft.com/office/drawing/2014/main" id="{70B31E1B-D598-4071-BB51-303657794F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34" y="1686899"/>
            <a:ext cx="700981" cy="700981"/>
          </a:xfrm>
          <a:prstGeom prst="rect">
            <a:avLst/>
          </a:prstGeom>
        </p:spPr>
      </p:pic>
      <p:pic>
        <p:nvPicPr>
          <p:cNvPr id="262" name="그림 261">
            <a:extLst>
              <a:ext uri="{FF2B5EF4-FFF2-40B4-BE49-F238E27FC236}">
                <a16:creationId xmlns:a16="http://schemas.microsoft.com/office/drawing/2014/main" id="{59CAE4A8-FCD3-4732-A241-F4D7B77D5B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58" y="5705900"/>
            <a:ext cx="609783" cy="609783"/>
          </a:xfrm>
          <a:prstGeom prst="rect">
            <a:avLst/>
          </a:prstGeom>
        </p:spPr>
      </p:pic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B251F42-9061-4CEC-8FFF-AD2943EDF758}"/>
              </a:ext>
            </a:extLst>
          </p:cNvPr>
          <p:cNvSpPr/>
          <p:nvPr/>
        </p:nvSpPr>
        <p:spPr>
          <a:xfrm>
            <a:off x="4390976" y="2932838"/>
            <a:ext cx="138667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Web Server</a:t>
            </a: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BA433D1D-EFED-42F6-8BDB-86BCBDB6EC75}"/>
              </a:ext>
            </a:extLst>
          </p:cNvPr>
          <p:cNvSpPr/>
          <p:nvPr/>
        </p:nvSpPr>
        <p:spPr>
          <a:xfrm>
            <a:off x="2474920" y="3249899"/>
            <a:ext cx="126323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Reverse Proxy</a:t>
            </a:r>
          </a:p>
        </p:txBody>
      </p:sp>
      <p:pic>
        <p:nvPicPr>
          <p:cNvPr id="266" name="그림 265">
            <a:extLst>
              <a:ext uri="{FF2B5EF4-FFF2-40B4-BE49-F238E27FC236}">
                <a16:creationId xmlns:a16="http://schemas.microsoft.com/office/drawing/2014/main" id="{5D7DA23E-CF98-488B-8A7D-B53DEF93D9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98" y="2707319"/>
            <a:ext cx="1055872" cy="1055872"/>
          </a:xfrm>
          <a:prstGeom prst="rect">
            <a:avLst/>
          </a:prstGeom>
        </p:spPr>
      </p:pic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4C1B542-21C3-4DD4-B0A5-5D23E1F5DA96}"/>
              </a:ext>
            </a:extLst>
          </p:cNvPr>
          <p:cNvSpPr/>
          <p:nvPr/>
        </p:nvSpPr>
        <p:spPr>
          <a:xfrm>
            <a:off x="5808111" y="3570745"/>
            <a:ext cx="126323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Java Function</a:t>
            </a:r>
            <a:endParaRPr lang="en-US" altLang="ko-KR" sz="1600" b="1" i="1" kern="0" dirty="0">
              <a:solidFill>
                <a:srgbClr val="44546A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72B469EE-7594-4A32-AB25-F3D174132670}"/>
              </a:ext>
            </a:extLst>
          </p:cNvPr>
          <p:cNvSpPr/>
          <p:nvPr/>
        </p:nvSpPr>
        <p:spPr>
          <a:xfrm>
            <a:off x="6421297" y="3823314"/>
            <a:ext cx="132930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③ 변환 요청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7A16A722-AC7D-4B5F-854C-8C0E2F14579C}"/>
              </a:ext>
            </a:extLst>
          </p:cNvPr>
          <p:cNvSpPr/>
          <p:nvPr/>
        </p:nvSpPr>
        <p:spPr>
          <a:xfrm>
            <a:off x="5531174" y="2207390"/>
            <a:ext cx="175515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>
                    <a:lumMod val="50000"/>
                  </a:schemeClr>
                </a:solidFill>
              </a:rPr>
              <a:t>⑧ </a:t>
            </a:r>
            <a:r>
              <a:rPr lang="ko-KR" altLang="en-US" sz="1600" b="1" i="1" kern="0" dirty="0">
                <a:solidFill>
                  <a:schemeClr val="accent4">
                    <a:lumMod val="50000"/>
                  </a:schemeClr>
                </a:solidFill>
              </a:rPr>
              <a:t>결과 반환</a:t>
            </a:r>
            <a:endParaRPr lang="en-US" altLang="ko-KR" sz="1600" b="1" i="1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B0D4A4EF-9B75-4D79-8977-D7EDE9DA341B}"/>
              </a:ext>
            </a:extLst>
          </p:cNvPr>
          <p:cNvSpPr/>
          <p:nvPr/>
        </p:nvSpPr>
        <p:spPr>
          <a:xfrm>
            <a:off x="7800401" y="3138922"/>
            <a:ext cx="126323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Convert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88BD5ED-1337-48CE-9559-F62AAF41471B}"/>
              </a:ext>
            </a:extLst>
          </p:cNvPr>
          <p:cNvSpPr/>
          <p:nvPr/>
        </p:nvSpPr>
        <p:spPr>
          <a:xfrm>
            <a:off x="8968021" y="3037469"/>
            <a:ext cx="144422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Spacing</a:t>
            </a:r>
            <a:r>
              <a:rPr lang="ko-KR" altLang="en-US" sz="16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1600" b="1" i="1" kern="0" dirty="0">
                <a:solidFill>
                  <a:srgbClr val="44546A"/>
                </a:solidFill>
              </a:rPr>
              <a:t>Model</a:t>
            </a:r>
          </a:p>
        </p:txBody>
      </p:sp>
      <p:cxnSp>
        <p:nvCxnSpPr>
          <p:cNvPr id="293" name="연결선: 꺾임 292">
            <a:extLst>
              <a:ext uri="{FF2B5EF4-FFF2-40B4-BE49-F238E27FC236}">
                <a16:creationId xmlns:a16="http://schemas.microsoft.com/office/drawing/2014/main" id="{3659AF72-6F45-4382-9503-B96AB24AC0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31765" y="2188860"/>
            <a:ext cx="587164" cy="1197865"/>
          </a:xfrm>
          <a:prstGeom prst="bentConnector3">
            <a:avLst>
              <a:gd name="adj1" fmla="val 50000"/>
            </a:avLst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575135D-A861-4872-BB2D-1D8FE93A40B0}"/>
              </a:ext>
            </a:extLst>
          </p:cNvPr>
          <p:cNvSpPr/>
          <p:nvPr/>
        </p:nvSpPr>
        <p:spPr>
          <a:xfrm>
            <a:off x="1527986" y="972272"/>
            <a:ext cx="55230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System Flow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562E23-4525-426F-AEFD-EC6A9C435E46}"/>
              </a:ext>
            </a:extLst>
          </p:cNvPr>
          <p:cNvCxnSpPr/>
          <p:nvPr/>
        </p:nvCxnSpPr>
        <p:spPr>
          <a:xfrm>
            <a:off x="2230860" y="3134604"/>
            <a:ext cx="548098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1EF116C-B146-429E-BE51-C75BDF703C34}"/>
              </a:ext>
            </a:extLst>
          </p:cNvPr>
          <p:cNvCxnSpPr>
            <a:cxnSpLocks/>
          </p:cNvCxnSpPr>
          <p:nvPr/>
        </p:nvCxnSpPr>
        <p:spPr>
          <a:xfrm rot="10800000">
            <a:off x="2221251" y="3011900"/>
            <a:ext cx="548098" cy="0"/>
          </a:xfrm>
          <a:prstGeom prst="straightConnector1">
            <a:avLst/>
          </a:prstGeom>
          <a:ln w="254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2D28C72-6AA2-4052-8B6C-DAF3151B3EA5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117" name="모서리가 둥근 직사각형 24">
              <a:extLst>
                <a:ext uri="{FF2B5EF4-FFF2-40B4-BE49-F238E27FC236}">
                  <a16:creationId xmlns:a16="http://schemas.microsoft.com/office/drawing/2014/main" id="{CB2AB4E1-BA78-4831-9D40-DE1F0811761F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8" name="모서리가 둥근 직사각형 25">
              <a:extLst>
                <a:ext uri="{FF2B5EF4-FFF2-40B4-BE49-F238E27FC236}">
                  <a16:creationId xmlns:a16="http://schemas.microsoft.com/office/drawing/2014/main" id="{51630948-18A4-4A71-AD9C-FACC2CC4B098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26">
              <a:extLst>
                <a:ext uri="{FF2B5EF4-FFF2-40B4-BE49-F238E27FC236}">
                  <a16:creationId xmlns:a16="http://schemas.microsoft.com/office/drawing/2014/main" id="{184ADDF7-26F5-462A-82AF-0D44EDB2E24F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AF3D5BD-BA1B-41F8-836A-20DAA6AFF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78850"/>
              </p:ext>
            </p:extLst>
          </p:nvPr>
        </p:nvGraphicFramePr>
        <p:xfrm>
          <a:off x="885731" y="175139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A305840-4FBE-45E1-B432-D9A0E064A817}"/>
              </a:ext>
            </a:extLst>
          </p:cNvPr>
          <p:cNvSpPr/>
          <p:nvPr/>
        </p:nvSpPr>
        <p:spPr>
          <a:xfrm>
            <a:off x="2474920" y="3452923"/>
            <a:ext cx="126323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Serv</a:t>
            </a:r>
            <a:r>
              <a:rPr lang="en-US" altLang="ko-KR" sz="1600" b="1" i="1" kern="0" dirty="0">
                <a:solidFill>
                  <a:srgbClr val="44546A"/>
                </a:solidFill>
              </a:rPr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92551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양쪽 모서리가 둥근 사각형 5">
            <a:extLst>
              <a:ext uri="{FF2B5EF4-FFF2-40B4-BE49-F238E27FC236}">
                <a16:creationId xmlns:a16="http://schemas.microsoft.com/office/drawing/2014/main" id="{4EC8551C-DEE1-4474-9892-7062FE7C74D0}"/>
              </a:ext>
            </a:extLst>
          </p:cNvPr>
          <p:cNvSpPr/>
          <p:nvPr/>
        </p:nvSpPr>
        <p:spPr>
          <a:xfrm rot="16200000">
            <a:off x="-2021393" y="3184230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2C2ECA4D-9A1B-4FB7-A94E-DDB3D0B40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5" y="2505812"/>
            <a:ext cx="326018" cy="257053"/>
          </a:xfrm>
          <a:prstGeom prst="rect">
            <a:avLst/>
          </a:prstGeom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1C0B3B47-02BA-4B49-94AC-621629252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0934"/>
              </p:ext>
            </p:extLst>
          </p:nvPr>
        </p:nvGraphicFramePr>
        <p:xfrm>
          <a:off x="894148" y="235083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6" name="그림 65">
            <a:extLst>
              <a:ext uri="{FF2B5EF4-FFF2-40B4-BE49-F238E27FC236}">
                <a16:creationId xmlns:a16="http://schemas.microsoft.com/office/drawing/2014/main" id="{260948EF-CDED-46E9-B586-748DC3560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9" y="4595733"/>
            <a:ext cx="287517" cy="28751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DAB6690-4323-4EAA-8A12-833191620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2" y="3123979"/>
            <a:ext cx="455556" cy="3399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50B9AB4-19AC-44E8-B4CF-5526FE3DC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87" y="3882823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6EEA88-F71E-45BB-A643-760A95C5716A}"/>
              </a:ext>
            </a:extLst>
          </p:cNvPr>
          <p:cNvSpPr/>
          <p:nvPr/>
        </p:nvSpPr>
        <p:spPr>
          <a:xfrm>
            <a:off x="1527986" y="972272"/>
            <a:ext cx="35418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Front End</a:t>
            </a:r>
          </a:p>
        </p:txBody>
      </p:sp>
      <p:sp>
        <p:nvSpPr>
          <p:cNvPr id="19" name="양쪽 모서리가 둥근 사각형 34">
            <a:extLst>
              <a:ext uri="{FF2B5EF4-FFF2-40B4-BE49-F238E27FC236}">
                <a16:creationId xmlns:a16="http://schemas.microsoft.com/office/drawing/2014/main" id="{B4F02A1D-0ADC-4476-A166-E1AA0180AD8C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C8673FC-96DD-4549-A407-7C88A291C54F}"/>
              </a:ext>
            </a:extLst>
          </p:cNvPr>
          <p:cNvGrpSpPr/>
          <p:nvPr/>
        </p:nvGrpSpPr>
        <p:grpSpPr>
          <a:xfrm>
            <a:off x="1526852" y="2078674"/>
            <a:ext cx="4323259" cy="1444080"/>
            <a:chOff x="7108541" y="1651954"/>
            <a:chExt cx="4323259" cy="85770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E62ED27-7FD5-4F02-B9A7-CC56356F70C2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28CE75-54D6-4FF9-95D1-A0E0916495D3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Reverse Proxy 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Nginx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를 통한 로드 </a:t>
              </a:r>
              <a:r>
                <a:rPr lang="ko-KR" altLang="en-US" sz="1600" dirty="0" err="1">
                  <a:solidFill>
                    <a:schemeClr val="bg2">
                      <a:lumMod val="50000"/>
                    </a:schemeClr>
                  </a:solidFill>
                </a:rPr>
                <a:t>밸런싱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 추가</a:t>
              </a:r>
              <a:b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추후 서버 업데이트에 대한 대비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B97A5B-3B3A-4685-AB41-CECBFE2AF1EA}"/>
              </a:ext>
            </a:extLst>
          </p:cNvPr>
          <p:cNvCxnSpPr>
            <a:cxnSpLocks/>
          </p:cNvCxnSpPr>
          <p:nvPr/>
        </p:nvCxnSpPr>
        <p:spPr>
          <a:xfrm>
            <a:off x="5323840" y="2407430"/>
            <a:ext cx="2052320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5EAB862-AA63-4FAC-BB02-E45097E0E0D1}"/>
              </a:ext>
            </a:extLst>
          </p:cNvPr>
          <p:cNvGrpSpPr/>
          <p:nvPr/>
        </p:nvGrpSpPr>
        <p:grpSpPr>
          <a:xfrm>
            <a:off x="7516260" y="1376236"/>
            <a:ext cx="4257625" cy="1222390"/>
            <a:chOff x="7107216" y="3145735"/>
            <a:chExt cx="3363662" cy="979582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9C7F176-1DE5-451E-B115-81CDE92C3EE3}"/>
                </a:ext>
              </a:extLst>
            </p:cNvPr>
            <p:cNvCxnSpPr>
              <a:cxnSpLocks/>
            </p:cNvCxnSpPr>
            <p:nvPr/>
          </p:nvCxnSpPr>
          <p:spPr>
            <a:xfrm>
              <a:off x="7107216" y="3218580"/>
              <a:ext cx="0" cy="90673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4C8C623-3D5D-4B61-8A66-963FA71E7817}"/>
                </a:ext>
              </a:extLst>
            </p:cNvPr>
            <p:cNvSpPr/>
            <p:nvPr/>
          </p:nvSpPr>
          <p:spPr>
            <a:xfrm>
              <a:off x="7157449" y="3145735"/>
              <a:ext cx="331342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Reverse Proxy Server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중앙서버가 통합 관리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로드 </a:t>
              </a:r>
              <a:r>
                <a:rPr lang="ko-KR" altLang="en-US" sz="1400" dirty="0" err="1">
                  <a:solidFill>
                    <a:schemeClr val="bg2">
                      <a:lumMod val="50000"/>
                    </a:schemeClr>
                  </a:solidFill>
                </a:rPr>
                <a:t>밸런싱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 처리 및 보안의 장점을 가짐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055C13-A4F5-4943-A6F5-6ABC8A1BB50D}"/>
              </a:ext>
            </a:extLst>
          </p:cNvPr>
          <p:cNvGrpSpPr/>
          <p:nvPr/>
        </p:nvGrpSpPr>
        <p:grpSpPr>
          <a:xfrm>
            <a:off x="7424339" y="2650349"/>
            <a:ext cx="4021898" cy="2690937"/>
            <a:chOff x="7424339" y="2650349"/>
            <a:chExt cx="4021898" cy="269093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36F4D21-0F7A-4382-B775-D4DFEA2F1192}"/>
                </a:ext>
              </a:extLst>
            </p:cNvPr>
            <p:cNvGrpSpPr/>
            <p:nvPr/>
          </p:nvGrpSpPr>
          <p:grpSpPr>
            <a:xfrm>
              <a:off x="7424339" y="2650349"/>
              <a:ext cx="4021898" cy="2690937"/>
              <a:chOff x="7424339" y="2508110"/>
              <a:chExt cx="4021898" cy="2369222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D91BF6F-32C6-46D7-97AD-A5FD78BB2722}"/>
                  </a:ext>
                </a:extLst>
              </p:cNvPr>
              <p:cNvGrpSpPr/>
              <p:nvPr/>
            </p:nvGrpSpPr>
            <p:grpSpPr>
              <a:xfrm>
                <a:off x="7506825" y="2821362"/>
                <a:ext cx="3939412" cy="2055970"/>
                <a:chOff x="7623989" y="1967378"/>
                <a:chExt cx="3939412" cy="2055970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EF24D2E-CBD2-4113-8DF8-2CD009DAB466}"/>
                    </a:ext>
                  </a:extLst>
                </p:cNvPr>
                <p:cNvGrpSpPr/>
                <p:nvPr/>
              </p:nvGrpSpPr>
              <p:grpSpPr>
                <a:xfrm>
                  <a:off x="7705747" y="1967378"/>
                  <a:ext cx="3857654" cy="1746340"/>
                  <a:chOff x="1306096" y="1451529"/>
                  <a:chExt cx="4660152" cy="2260230"/>
                </a:xfrm>
              </p:grpSpPr>
              <p:sp>
                <p:nvSpPr>
                  <p:cNvPr id="47" name="모서리가 둥근 직사각형 32">
                    <a:extLst>
                      <a:ext uri="{FF2B5EF4-FFF2-40B4-BE49-F238E27FC236}">
                        <a16:creationId xmlns:a16="http://schemas.microsoft.com/office/drawing/2014/main" id="{27017C7C-D7A2-4B95-9EEF-D23B06830E63}"/>
                      </a:ext>
                    </a:extLst>
                  </p:cNvPr>
                  <p:cNvSpPr/>
                  <p:nvPr/>
                </p:nvSpPr>
                <p:spPr>
                  <a:xfrm>
                    <a:off x="1306096" y="2739253"/>
                    <a:ext cx="1065406" cy="360000"/>
                  </a:xfrm>
                  <a:prstGeom prst="round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ffectLst>
                    <a:outerShdw blurRad="292100" dist="38100" algn="l" rotWithShape="0">
                      <a:srgbClr val="1A73DE">
                        <a:alpha val="17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rgbClr val="1A73DE"/>
                        </a:solidFill>
                      </a:rPr>
                      <a:t>Client</a:t>
                    </a:r>
                    <a:endParaRPr lang="ko-KR" altLang="en-US" sz="1400" b="1" dirty="0">
                      <a:solidFill>
                        <a:srgbClr val="1A73DE"/>
                      </a:solidFill>
                    </a:endParaRPr>
                  </a:p>
                </p:txBody>
              </p:sp>
              <p:cxnSp>
                <p:nvCxnSpPr>
                  <p:cNvPr id="48" name="연결선: 꺾임 47">
                    <a:extLst>
                      <a:ext uri="{FF2B5EF4-FFF2-40B4-BE49-F238E27FC236}">
                        <a16:creationId xmlns:a16="http://schemas.microsoft.com/office/drawing/2014/main" id="{8248A86B-29A9-4B17-886E-C3082648F5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06520" y="2206239"/>
                    <a:ext cx="757778" cy="713017"/>
                  </a:xfrm>
                  <a:prstGeom prst="bentConnector3">
                    <a:avLst>
                      <a:gd name="adj1" fmla="val 50000"/>
                    </a:avLst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D13CDEA8-2FDE-40C6-AE8B-09D0835BF4B3}"/>
                      </a:ext>
                    </a:extLst>
                  </p:cNvPr>
                  <p:cNvSpPr/>
                  <p:nvPr/>
                </p:nvSpPr>
                <p:spPr>
                  <a:xfrm>
                    <a:off x="2674372" y="2073955"/>
                    <a:ext cx="1687054" cy="32083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>
                    <a:spAutoFit/>
                  </a:bodyPr>
                  <a:lstStyle/>
                  <a:p>
                    <a:pPr algn="ctr" latinLnBrk="0">
                      <a:lnSpc>
                        <a:spcPct val="150000"/>
                      </a:lnSpc>
                      <a:defRPr/>
                    </a:pPr>
                    <a:r>
                      <a:rPr lang="en-US" altLang="ko-KR" sz="1400" b="1" i="1" kern="0" dirty="0">
                        <a:solidFill>
                          <a:srgbClr val="44546A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Reverse</a:t>
                    </a:r>
                    <a:r>
                      <a:rPr lang="ko-KR" altLang="en-US" sz="1400" b="1" i="1" kern="0" dirty="0">
                        <a:solidFill>
                          <a:srgbClr val="44546A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 </a:t>
                    </a:r>
                    <a:r>
                      <a:rPr lang="en-US" altLang="ko-KR" sz="1400" b="1" i="1" kern="0" dirty="0">
                        <a:solidFill>
                          <a:srgbClr val="44546A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Proxy</a:t>
                    </a:r>
                  </a:p>
                </p:txBody>
              </p:sp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892DF59F-E041-4888-92F8-419F30AB08B9}"/>
                      </a:ext>
                    </a:extLst>
                  </p:cNvPr>
                  <p:cNvSpPr/>
                  <p:nvPr/>
                </p:nvSpPr>
                <p:spPr>
                  <a:xfrm>
                    <a:off x="4194242" y="1451529"/>
                    <a:ext cx="1772006" cy="4305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latinLnBrk="0">
                      <a:lnSpc>
                        <a:spcPct val="150000"/>
                      </a:lnSpc>
                      <a:defRPr/>
                    </a:pPr>
                    <a:r>
                      <a:rPr lang="en-US" altLang="ko-KR" sz="1400" b="1" i="1" kern="0" dirty="0">
                        <a:solidFill>
                          <a:srgbClr val="44546A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Web Server</a:t>
                    </a:r>
                  </a:p>
                </p:txBody>
              </p:sp>
              <p:cxnSp>
                <p:nvCxnSpPr>
                  <p:cNvPr id="54" name="직선 연결선 53">
                    <a:extLst>
                      <a:ext uri="{FF2B5EF4-FFF2-40B4-BE49-F238E27FC236}">
                        <a16:creationId xmlns:a16="http://schemas.microsoft.com/office/drawing/2014/main" id="{F19564B9-293B-4009-9F53-91D71707BA20}"/>
                      </a:ext>
                    </a:extLst>
                  </p:cNvPr>
                  <p:cNvCxnSpPr>
                    <a:cxnSpLocks/>
                    <a:stCxn id="47" idx="3"/>
                  </p:cNvCxnSpPr>
                  <p:nvPr/>
                </p:nvCxnSpPr>
                <p:spPr>
                  <a:xfrm>
                    <a:off x="2371503" y="2919253"/>
                    <a:ext cx="700482" cy="0"/>
                  </a:xfrm>
                  <a:prstGeom prst="line">
                    <a:avLst/>
                  </a:prstGeom>
                  <a:ln w="25400">
                    <a:solidFill>
                      <a:srgbClr val="4472C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연결선: 꺾임 54">
                    <a:extLst>
                      <a:ext uri="{FF2B5EF4-FFF2-40B4-BE49-F238E27FC236}">
                        <a16:creationId xmlns:a16="http://schemas.microsoft.com/office/drawing/2014/main" id="{65C76235-1BCC-457F-8034-C0A027BC25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06520" y="2919255"/>
                    <a:ext cx="757779" cy="684396"/>
                  </a:xfrm>
                  <a:prstGeom prst="bentConnector3">
                    <a:avLst>
                      <a:gd name="adj1" fmla="val 50000"/>
                    </a:avLst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C934386D-AD45-4934-B716-0D58E83B0A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68698" y="2426113"/>
                    <a:ext cx="1671530" cy="8997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latinLnBrk="0">
                      <a:lnSpc>
                        <a:spcPct val="150000"/>
                      </a:lnSpc>
                      <a:defRPr/>
                    </a:pPr>
                    <a:r>
                      <a:rPr lang="en-US" altLang="ko-KR" sz="3200" b="1" i="1" kern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…</a:t>
                    </a:r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1CE00D2E-D733-4180-B3AF-A4DB36F151E2}"/>
                      </a:ext>
                    </a:extLst>
                  </p:cNvPr>
                  <p:cNvSpPr/>
                  <p:nvPr/>
                </p:nvSpPr>
                <p:spPr>
                  <a:xfrm>
                    <a:off x="2649825" y="2270625"/>
                    <a:ext cx="1687054" cy="320837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/>
                    </a:pPr>
                    <a:r>
                      <a:rPr lang="en-US" altLang="ko-KR" sz="1400" b="1" i="1" kern="0" dirty="0">
                        <a:solidFill>
                          <a:srgbClr val="44546A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rPr>
                      <a:t>Server</a:t>
                    </a:r>
                  </a:p>
                </p:txBody>
              </p:sp>
            </p:grp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225D2E49-E211-4E68-AB69-5226262691CB}"/>
                    </a:ext>
                  </a:extLst>
                </p:cNvPr>
                <p:cNvSpPr/>
                <p:nvPr/>
              </p:nvSpPr>
              <p:spPr>
                <a:xfrm>
                  <a:off x="7623989" y="2014599"/>
                  <a:ext cx="3785691" cy="200874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379CD5C-B32D-4397-9EA3-3FA32FF70D2D}"/>
                  </a:ext>
                </a:extLst>
              </p:cNvPr>
              <p:cNvSpPr/>
              <p:nvPr/>
            </p:nvSpPr>
            <p:spPr>
              <a:xfrm>
                <a:off x="7424339" y="2508110"/>
                <a:ext cx="3126337" cy="372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Reverse</a:t>
                </a: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Proxy</a:t>
                </a: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Server</a:t>
                </a: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Structure</a:t>
                </a:r>
              </a:p>
            </p:txBody>
          </p:sp>
        </p:grp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DCDE55F-64D2-4633-8594-B6B32E8A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3173" y="3974397"/>
              <a:ext cx="700981" cy="70098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7AFBEFF-70C4-4E49-BB17-06F3F65F0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5702" y="3351494"/>
              <a:ext cx="700981" cy="700981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9AEC297-DBCB-4384-BB28-C6048382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5702" y="4589638"/>
              <a:ext cx="700981" cy="700981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13A131-B5A1-4304-BE86-BFFB49026377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70" name="모서리가 둥근 직사각형 24">
              <a:extLst>
                <a:ext uri="{FF2B5EF4-FFF2-40B4-BE49-F238E27FC236}">
                  <a16:creationId xmlns:a16="http://schemas.microsoft.com/office/drawing/2014/main" id="{AD90424B-1BEA-4DBA-98EA-F0D9B5E16736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1" name="모서리가 둥근 직사각형 25">
              <a:extLst>
                <a:ext uri="{FF2B5EF4-FFF2-40B4-BE49-F238E27FC236}">
                  <a16:creationId xmlns:a16="http://schemas.microsoft.com/office/drawing/2014/main" id="{4B7FF012-40EF-4A00-98C7-A4C5158BFA63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모서리가 둥근 직사각형 26">
              <a:extLst>
                <a:ext uri="{FF2B5EF4-FFF2-40B4-BE49-F238E27FC236}">
                  <a16:creationId xmlns:a16="http://schemas.microsoft.com/office/drawing/2014/main" id="{F6432D69-FA2C-41B2-9228-CF287CDC7485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09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Index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11278"/>
              </p:ext>
            </p:extLst>
          </p:nvPr>
        </p:nvGraphicFramePr>
        <p:xfrm>
          <a:off x="327157" y="323193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98040F69-914D-4AE6-9070-D1A25AA4401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719" b="96094" l="2344" r="97266">
                        <a14:foregroundMark x1="19141" y1="82617" x2="9961" y2="77539"/>
                        <a14:foregroundMark x1="9961" y1="77539" x2="6641" y2="74023"/>
                        <a14:foregroundMark x1="4492" y1="66016" x2="2539" y2="75195"/>
                        <a14:foregroundMark x1="2539" y1="75195" x2="4102" y2="77539"/>
                        <a14:foregroundMark x1="15234" y1="74414" x2="15234" y2="74414"/>
                        <a14:foregroundMark x1="38086" y1="94336" x2="47852" y2="93945"/>
                        <a14:foregroundMark x1="47852" y1="93945" x2="58008" y2="96289"/>
                        <a14:foregroundMark x1="58008" y1="96289" x2="62109" y2="94531"/>
                        <a14:foregroundMark x1="78516" y1="83203" x2="88672" y2="82227"/>
                        <a14:foregroundMark x1="88672" y1="82227" x2="96484" y2="75586"/>
                        <a14:foregroundMark x1="96484" y1="75586" x2="96094" y2="64844"/>
                        <a14:foregroundMark x1="96094" y1="64844" x2="61523" y2="39648"/>
                        <a14:foregroundMark x1="61523" y1="39648" x2="49414" y2="36719"/>
                        <a14:foregroundMark x1="92188" y1="62891" x2="97266" y2="71680"/>
                        <a14:foregroundMark x1="97266" y1="71680" x2="94531" y2="78711"/>
                        <a14:foregroundMark x1="84961" y1="73242" x2="84961" y2="73242"/>
                        <a14:foregroundMark x1="58594" y1="46094" x2="58594" y2="46094"/>
                        <a14:foregroundMark x1="39063" y1="48242" x2="39063" y2="48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302"/>
          <a:stretch/>
        </p:blipFill>
        <p:spPr>
          <a:xfrm>
            <a:off x="1721341" y="2468691"/>
            <a:ext cx="3740587" cy="249488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A7799A-E9D5-476C-AB66-4BA48F96E35F}"/>
              </a:ext>
            </a:extLst>
          </p:cNvPr>
          <p:cNvGrpSpPr/>
          <p:nvPr/>
        </p:nvGrpSpPr>
        <p:grpSpPr>
          <a:xfrm>
            <a:off x="4866301" y="1292925"/>
            <a:ext cx="2450453" cy="911305"/>
            <a:chOff x="4866301" y="1557085"/>
            <a:chExt cx="2450453" cy="91130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EE11054-42ED-49AA-9D60-3F21EC158647}"/>
                </a:ext>
              </a:extLst>
            </p:cNvPr>
            <p:cNvGrpSpPr/>
            <p:nvPr/>
          </p:nvGrpSpPr>
          <p:grpSpPr>
            <a:xfrm>
              <a:off x="4866301" y="1896594"/>
              <a:ext cx="1550185" cy="571796"/>
              <a:chOff x="4831223" y="1896594"/>
              <a:chExt cx="1550185" cy="571796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5592C9E1-D281-4118-A09F-48DB7642D76C}"/>
                  </a:ext>
                </a:extLst>
              </p:cNvPr>
              <p:cNvCxnSpPr/>
              <p:nvPr/>
            </p:nvCxnSpPr>
            <p:spPr>
              <a:xfrm flipV="1">
                <a:off x="4831223" y="1896594"/>
                <a:ext cx="538480" cy="571796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D66F89B-61D5-403B-869E-EA8E43A0A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448" y="1922845"/>
                <a:ext cx="1076960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DF67120-CB09-42F3-AE2B-094C035D0F4E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DBCEFB38-B85F-4630-9533-9DE7C120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844" l="5664" r="94922">
                        <a14:foregroundMark x1="53125" y1="35938" x2="53125" y2="35938"/>
                        <a14:foregroundMark x1="76758" y1="32813" x2="76758" y2="32813"/>
                        <a14:foregroundMark x1="85938" y1="70313" x2="85938" y2="70313"/>
                        <a14:foregroundMark x1="94922" y1="66016" x2="94922" y2="66016"/>
                        <a14:foregroundMark x1="24219" y1="32422" x2="24219" y2="32422"/>
                        <a14:foregroundMark x1="16211" y1="62891" x2="16211" y2="62891"/>
                        <a14:foregroundMark x1="5664" y1="67969" x2="5664" y2="67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05" y="1360396"/>
            <a:ext cx="596577" cy="596577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625FE2-4504-4908-91CB-EAA78B34400A}"/>
              </a:ext>
            </a:extLst>
          </p:cNvPr>
          <p:cNvSpPr/>
          <p:nvPr/>
        </p:nvSpPr>
        <p:spPr>
          <a:xfrm>
            <a:off x="7485502" y="1196984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Introduce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BE2E09-04B7-4161-AC3E-49E7FE69A3C7}"/>
              </a:ext>
            </a:extLst>
          </p:cNvPr>
          <p:cNvGrpSpPr/>
          <p:nvPr/>
        </p:nvGrpSpPr>
        <p:grpSpPr>
          <a:xfrm>
            <a:off x="4752841" y="5248712"/>
            <a:ext cx="3092233" cy="901044"/>
            <a:chOff x="4224521" y="1387561"/>
            <a:chExt cx="3092233" cy="90104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FF9B286-06D2-46A0-9FC3-D4242BCB8B02}"/>
                </a:ext>
              </a:extLst>
            </p:cNvPr>
            <p:cNvGrpSpPr/>
            <p:nvPr/>
          </p:nvGrpSpPr>
          <p:grpSpPr>
            <a:xfrm>
              <a:off x="4224521" y="1387561"/>
              <a:ext cx="2191965" cy="561097"/>
              <a:chOff x="4189443" y="1387561"/>
              <a:chExt cx="2191965" cy="561097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13E9929E-26F3-4948-AF2D-F615A7B43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9443" y="1387561"/>
                <a:ext cx="538480" cy="561097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C770FC9B-E998-402A-B244-59F3C1190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8842" y="1922845"/>
                <a:ext cx="1722566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AB66B7D-9200-4EB1-BAE1-2F0A18BD179F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Freeform 6">
            <a:extLst>
              <a:ext uri="{FF2B5EF4-FFF2-40B4-BE49-F238E27FC236}">
                <a16:creationId xmlns:a16="http://schemas.microsoft.com/office/drawing/2014/main" id="{C187839E-F102-47E0-8C66-9D4426D99C9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267052" y="5602662"/>
            <a:ext cx="442952" cy="348507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CDCACFF-75D4-4B53-854F-24F38978DFE7}"/>
              </a:ext>
            </a:extLst>
          </p:cNvPr>
          <p:cNvSpPr/>
          <p:nvPr/>
        </p:nvSpPr>
        <p:spPr>
          <a:xfrm>
            <a:off x="8013822" y="5431026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The Others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EF9E96-3C2F-4A2A-BFD5-66188C9E4172}"/>
              </a:ext>
            </a:extLst>
          </p:cNvPr>
          <p:cNvGrpSpPr/>
          <p:nvPr/>
        </p:nvGrpSpPr>
        <p:grpSpPr>
          <a:xfrm>
            <a:off x="5504072" y="2136996"/>
            <a:ext cx="2351162" cy="731520"/>
            <a:chOff x="4965592" y="1557085"/>
            <a:chExt cx="2351162" cy="73152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1B3C475-AAAE-4D52-B283-895C73AB158F}"/>
                </a:ext>
              </a:extLst>
            </p:cNvPr>
            <p:cNvGrpSpPr/>
            <p:nvPr/>
          </p:nvGrpSpPr>
          <p:grpSpPr>
            <a:xfrm>
              <a:off x="4965592" y="1906754"/>
              <a:ext cx="1450894" cy="232891"/>
              <a:chOff x="4930514" y="1906754"/>
              <a:chExt cx="1450894" cy="232891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DC53194-89B0-41A4-9FCD-43098B7962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0514" y="1906754"/>
                <a:ext cx="418869" cy="232891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2FB08769-AFB6-4CE9-BEA8-9E7B9376D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448" y="1922845"/>
                <a:ext cx="1076960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79DAAD6-BEC8-49E3-A80E-C285E8943EA8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Freeform 9">
            <a:extLst>
              <a:ext uri="{FF2B5EF4-FFF2-40B4-BE49-F238E27FC236}">
                <a16:creationId xmlns:a16="http://schemas.microsoft.com/office/drawing/2014/main" id="{947436D1-EF0C-49F2-81D3-C37B29ACC358}"/>
              </a:ext>
            </a:extLst>
          </p:cNvPr>
          <p:cNvSpPr>
            <a:spLocks/>
          </p:cNvSpPr>
          <p:nvPr/>
        </p:nvSpPr>
        <p:spPr bwMode="auto">
          <a:xfrm>
            <a:off x="7357867" y="2307502"/>
            <a:ext cx="295910" cy="39050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E18090-4E85-428E-9968-F356CEC0ABAD}"/>
              </a:ext>
            </a:extLst>
          </p:cNvPr>
          <p:cNvSpPr/>
          <p:nvPr/>
        </p:nvSpPr>
        <p:spPr>
          <a:xfrm>
            <a:off x="8023982" y="2130615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5F6E81"/>
                </a:solidFill>
              </a:rPr>
              <a:t>General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Outline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58406A-A802-4ADA-A4CF-061A66462C35}"/>
              </a:ext>
            </a:extLst>
          </p:cNvPr>
          <p:cNvGrpSpPr/>
          <p:nvPr/>
        </p:nvGrpSpPr>
        <p:grpSpPr>
          <a:xfrm>
            <a:off x="5733826" y="3008472"/>
            <a:ext cx="1582928" cy="731520"/>
            <a:chOff x="5733826" y="1557085"/>
            <a:chExt cx="1582928" cy="731520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DF2374B-47EC-46A4-996C-ED91F2D6EE4B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26" y="1922845"/>
              <a:ext cx="682660" cy="0"/>
            </a:xfrm>
            <a:prstGeom prst="line">
              <a:avLst/>
            </a:prstGeom>
            <a:ln w="190500">
              <a:solidFill>
                <a:srgbClr val="9DC3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F2005FA9-B343-4323-A33B-1C185EB27161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15C4EA9-5709-4166-ADEB-400368122BF5}"/>
              </a:ext>
            </a:extLst>
          </p:cNvPr>
          <p:cNvSpPr/>
          <p:nvPr/>
        </p:nvSpPr>
        <p:spPr>
          <a:xfrm>
            <a:off x="7485502" y="3002091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Schedule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1C08EB25-48C7-4F06-9D51-F69804A9F0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000" y1="32584" x2="40000" y2="32584"/>
                        <a14:foregroundMark x1="51525" y1="52060" x2="51525" y2="52060"/>
                        <a14:foregroundMark x1="53220" y1="61798" x2="53220" y2="61798"/>
                        <a14:foregroundMark x1="44407" y1="70037" x2="44407" y2="70037"/>
                        <a14:backgroundMark x1="62373" y1="79775" x2="37627" y2="75655"/>
                        <a14:backgroundMark x1="72881" y1="71910" x2="60678" y2="73783"/>
                        <a14:backgroundMark x1="32203" y1="75655" x2="32203" y2="75655"/>
                        <a14:backgroundMark x1="39322" y1="81648" x2="28814" y2="75655"/>
                        <a14:backgroundMark x1="39322" y1="79775" x2="32203" y2="77528"/>
                        <a14:backgroundMark x1="67458" y1="77528" x2="56949" y2="79775"/>
                        <a14:backgroundMark x1="35932" y1="81648" x2="51525" y2="77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65" y="3111664"/>
            <a:ext cx="574025" cy="519541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999C2477-0BA9-4101-8D9A-CA018BAA3D45}"/>
              </a:ext>
            </a:extLst>
          </p:cNvPr>
          <p:cNvGrpSpPr/>
          <p:nvPr/>
        </p:nvGrpSpPr>
        <p:grpSpPr>
          <a:xfrm>
            <a:off x="5878006" y="3827561"/>
            <a:ext cx="1977228" cy="731520"/>
            <a:chOff x="5339526" y="1557085"/>
            <a:chExt cx="1977228" cy="731520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54604952-C784-49EE-97A7-D88A326E43B0}"/>
                </a:ext>
              </a:extLst>
            </p:cNvPr>
            <p:cNvCxnSpPr>
              <a:cxnSpLocks/>
            </p:cNvCxnSpPr>
            <p:nvPr/>
          </p:nvCxnSpPr>
          <p:spPr>
            <a:xfrm>
              <a:off x="5339526" y="1922845"/>
              <a:ext cx="1076960" cy="0"/>
            </a:xfrm>
            <a:prstGeom prst="line">
              <a:avLst/>
            </a:prstGeom>
            <a:ln w="190500">
              <a:solidFill>
                <a:srgbClr val="9DC3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73558CF-450E-44FD-A214-C52EE07EEEEC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3C814CA-6B87-4A66-9233-89A8C8729242}"/>
              </a:ext>
            </a:extLst>
          </p:cNvPr>
          <p:cNvSpPr/>
          <p:nvPr/>
        </p:nvSpPr>
        <p:spPr>
          <a:xfrm>
            <a:off x="8023982" y="3821180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Details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FE517B14-E62E-46E3-B3B5-538ECB6858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16" b="97266" l="0" r="98828">
                        <a14:foregroundMark x1="8398" y1="40234" x2="2734" y2="48828"/>
                        <a14:foregroundMark x1="2734" y1="48828" x2="5859" y2="58203"/>
                        <a14:foregroundMark x1="5859" y1="58203" x2="7617" y2="59180"/>
                        <a14:foregroundMark x1="2734" y1="47656" x2="1953" y2="54492"/>
                        <a14:foregroundMark x1="195" y1="49805" x2="195" y2="49805"/>
                        <a14:foregroundMark x1="78906" y1="92383" x2="88086" y2="96875"/>
                        <a14:foregroundMark x1="88086" y1="96875" x2="95898" y2="89648"/>
                        <a14:foregroundMark x1="95898" y1="89648" x2="94336" y2="79883"/>
                        <a14:foregroundMark x1="94336" y1="79883" x2="91797" y2="77734"/>
                        <a14:foregroundMark x1="85547" y1="97266" x2="94336" y2="93359"/>
                        <a14:foregroundMark x1="97656" y1="91797" x2="98633" y2="87500"/>
                        <a14:foregroundMark x1="77930" y1="7617" x2="86914" y2="2734"/>
                        <a14:foregroundMark x1="86914" y1="2734" x2="95313" y2="9180"/>
                        <a14:foregroundMark x1="95313" y1="9180" x2="96484" y2="10938"/>
                        <a14:foregroundMark x1="93555" y1="5664" x2="84766" y2="3516"/>
                        <a14:foregroundMark x1="98828" y1="11133" x2="98828" y2="13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56" y="4026920"/>
            <a:ext cx="349334" cy="349334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DDFFAA5-F710-4D38-9581-5F2235985B74}"/>
              </a:ext>
            </a:extLst>
          </p:cNvPr>
          <p:cNvGrpSpPr/>
          <p:nvPr/>
        </p:nvGrpSpPr>
        <p:grpSpPr>
          <a:xfrm>
            <a:off x="5130091" y="4629751"/>
            <a:ext cx="2186663" cy="731520"/>
            <a:chOff x="5130091" y="1557085"/>
            <a:chExt cx="2186663" cy="73152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375FEB5-F822-4179-B790-E1D5C470EBA9}"/>
                </a:ext>
              </a:extLst>
            </p:cNvPr>
            <p:cNvGrpSpPr/>
            <p:nvPr/>
          </p:nvGrpSpPr>
          <p:grpSpPr>
            <a:xfrm>
              <a:off x="5130091" y="1688415"/>
              <a:ext cx="1286395" cy="258980"/>
              <a:chOff x="5095013" y="1688415"/>
              <a:chExt cx="1286395" cy="258980"/>
            </a:xfrm>
          </p:grpSpPr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919B11ED-6A16-4DEB-B15F-9BD6A1D30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5013" y="1688415"/>
                <a:ext cx="274690" cy="25898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DDD2D54-DDDA-4C4F-86EA-D2366BD40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448" y="1922845"/>
                <a:ext cx="1076960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D51F3FE-3431-4122-8B94-8F112FE1E4B3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B2EC290-549E-4BD5-A93E-291D177F0715}"/>
              </a:ext>
            </a:extLst>
          </p:cNvPr>
          <p:cNvSpPr/>
          <p:nvPr/>
        </p:nvSpPr>
        <p:spPr>
          <a:xfrm>
            <a:off x="7485502" y="4623370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Test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D01271DE-E648-4AA3-B672-9E1ABB970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0" y="4789662"/>
            <a:ext cx="569058" cy="4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양쪽 모서리가 둥근 사각형 5">
            <a:extLst>
              <a:ext uri="{FF2B5EF4-FFF2-40B4-BE49-F238E27FC236}">
                <a16:creationId xmlns:a16="http://schemas.microsoft.com/office/drawing/2014/main" id="{D729E62E-50E9-4AB1-A661-E2F01DD2A5BA}"/>
              </a:ext>
            </a:extLst>
          </p:cNvPr>
          <p:cNvSpPr/>
          <p:nvPr/>
        </p:nvSpPr>
        <p:spPr>
          <a:xfrm rot="16200000">
            <a:off x="-2030972" y="3184230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61EB652-F24E-4A32-AAC6-C5DAE711B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56" y="2505812"/>
            <a:ext cx="326018" cy="257053"/>
          </a:xfrm>
          <a:prstGeom prst="rect">
            <a:avLst/>
          </a:prstGeom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DEE592A8-7D00-493C-996F-50108769D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67294"/>
              </p:ext>
            </p:extLst>
          </p:nvPr>
        </p:nvGraphicFramePr>
        <p:xfrm>
          <a:off x="884569" y="301123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" name="그림 70">
            <a:extLst>
              <a:ext uri="{FF2B5EF4-FFF2-40B4-BE49-F238E27FC236}">
                <a16:creationId xmlns:a16="http://schemas.microsoft.com/office/drawing/2014/main" id="{E0343A52-EE23-487D-8B83-55B8E8050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90" y="4595733"/>
            <a:ext cx="287517" cy="28751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6BE40D1-6BEC-4F7B-8417-5370358DD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3" y="3123979"/>
            <a:ext cx="455556" cy="339915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763F910A-E95F-4C02-A012-38F42DC3A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08" y="3882823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6EEA88-F71E-45BB-A643-760A95C5716A}"/>
              </a:ext>
            </a:extLst>
          </p:cNvPr>
          <p:cNvSpPr/>
          <p:nvPr/>
        </p:nvSpPr>
        <p:spPr>
          <a:xfrm>
            <a:off x="1527986" y="972272"/>
            <a:ext cx="35418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WAS</a:t>
            </a:r>
          </a:p>
        </p:txBody>
      </p:sp>
      <p:sp>
        <p:nvSpPr>
          <p:cNvPr id="48" name="양쪽 모서리가 둥근 사각형 34">
            <a:extLst>
              <a:ext uri="{FF2B5EF4-FFF2-40B4-BE49-F238E27FC236}">
                <a16:creationId xmlns:a16="http://schemas.microsoft.com/office/drawing/2014/main" id="{5CC048E3-9E73-48AF-964C-C0DDFDA7FE58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DE52222-2EC4-4B49-9917-BCB48AF27E6B}"/>
              </a:ext>
            </a:extLst>
          </p:cNvPr>
          <p:cNvGrpSpPr/>
          <p:nvPr/>
        </p:nvGrpSpPr>
        <p:grpSpPr>
          <a:xfrm>
            <a:off x="1526852" y="2078673"/>
            <a:ext cx="4323259" cy="1822767"/>
            <a:chOff x="7108541" y="1651954"/>
            <a:chExt cx="4323259" cy="85770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388DE90-7E9D-49DE-BD9D-2740AAC21EC2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1BB6DFD-1ECF-4E7A-B747-EB3000A84307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Spring Boot</a:t>
              </a: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MVC</a:t>
              </a: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구현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Front Controller Pattern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이용하여 구현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모든  요청을 한곳에서 받으므로 처리도 한곳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파일구조가 바뀌어도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URL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유지 가능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C8942B8-AFF1-484A-9F47-895A388C5683}"/>
              </a:ext>
            </a:extLst>
          </p:cNvPr>
          <p:cNvCxnSpPr>
            <a:cxnSpLocks/>
          </p:cNvCxnSpPr>
          <p:nvPr/>
        </p:nvCxnSpPr>
        <p:spPr>
          <a:xfrm>
            <a:off x="5323840" y="2407430"/>
            <a:ext cx="2052320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45981C-658F-4806-A565-1877A6A0A659}"/>
              </a:ext>
            </a:extLst>
          </p:cNvPr>
          <p:cNvGrpSpPr/>
          <p:nvPr/>
        </p:nvGrpSpPr>
        <p:grpSpPr>
          <a:xfrm>
            <a:off x="7507544" y="1146477"/>
            <a:ext cx="4257625" cy="920252"/>
            <a:chOff x="7107216" y="3145735"/>
            <a:chExt cx="3363662" cy="979582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9826F26-12D5-40DB-8BD1-C276B51FCDA4}"/>
                </a:ext>
              </a:extLst>
            </p:cNvPr>
            <p:cNvCxnSpPr>
              <a:cxnSpLocks/>
            </p:cNvCxnSpPr>
            <p:nvPr/>
          </p:nvCxnSpPr>
          <p:spPr>
            <a:xfrm>
              <a:off x="7107216" y="3218580"/>
              <a:ext cx="0" cy="90673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DD7174-E129-4855-87E9-96AC36BF2DD1}"/>
                </a:ext>
              </a:extLst>
            </p:cNvPr>
            <p:cNvSpPr/>
            <p:nvPr/>
          </p:nvSpPr>
          <p:spPr>
            <a:xfrm>
              <a:off x="7157449" y="3145735"/>
              <a:ext cx="331342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MVC(Model-View-Controller) Pattern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UI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로 부터 비즈니스 로직을 분리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재사용성 강화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A1C320F-4CE5-45F1-8AE8-1EFAE8DBEA77}"/>
              </a:ext>
            </a:extLst>
          </p:cNvPr>
          <p:cNvGrpSpPr/>
          <p:nvPr/>
        </p:nvGrpSpPr>
        <p:grpSpPr>
          <a:xfrm>
            <a:off x="7376160" y="2752870"/>
            <a:ext cx="4488677" cy="3304082"/>
            <a:chOff x="7376160" y="2468390"/>
            <a:chExt cx="4488677" cy="3304082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F67A3C0-7ED0-4E12-98B1-1B0C68E09D99}"/>
                </a:ext>
              </a:extLst>
            </p:cNvPr>
            <p:cNvGrpSpPr/>
            <p:nvPr/>
          </p:nvGrpSpPr>
          <p:grpSpPr>
            <a:xfrm>
              <a:off x="7489455" y="2591138"/>
              <a:ext cx="4272460" cy="3055394"/>
              <a:chOff x="5350163" y="1908719"/>
              <a:chExt cx="4971485" cy="3448794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0A36CC20-240B-4CA8-B152-0D844614D429}"/>
                  </a:ext>
                </a:extLst>
              </p:cNvPr>
              <p:cNvSpPr/>
              <p:nvPr/>
            </p:nvSpPr>
            <p:spPr>
              <a:xfrm>
                <a:off x="7007866" y="1908719"/>
                <a:ext cx="1656080" cy="490323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Client (browser)</a:t>
                </a: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FA981DC0-764E-4F12-98BB-A244989175D3}"/>
                  </a:ext>
                </a:extLst>
              </p:cNvPr>
              <p:cNvSpPr/>
              <p:nvPr/>
            </p:nvSpPr>
            <p:spPr>
              <a:xfrm>
                <a:off x="5350164" y="2859168"/>
                <a:ext cx="4971484" cy="490323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2"/>
                    </a:solidFill>
                  </a:rPr>
                  <a:t>Spring’s Dispatcher Servlet</a:t>
                </a: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FCAE62B-0F94-4433-A533-BF74E64E4EDE}"/>
                  </a:ext>
                </a:extLst>
              </p:cNvPr>
              <p:cNvSpPr/>
              <p:nvPr/>
            </p:nvSpPr>
            <p:spPr>
              <a:xfrm>
                <a:off x="5350163" y="3853901"/>
                <a:ext cx="1091396" cy="611097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Handler </a:t>
                </a:r>
              </a:p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Mapping</a:t>
                </a: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01CD7AB8-BB57-4BC9-9EAE-5CF91B775E37}"/>
                  </a:ext>
                </a:extLst>
              </p:cNvPr>
              <p:cNvSpPr/>
              <p:nvPr/>
            </p:nvSpPr>
            <p:spPr>
              <a:xfrm>
                <a:off x="6645405" y="3853900"/>
                <a:ext cx="1085758" cy="611097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spc="-100" dirty="0">
                    <a:solidFill>
                      <a:schemeClr val="tx2"/>
                    </a:solidFill>
                  </a:rPr>
                  <a:t>Controller</a:t>
                </a:r>
              </a:p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(Servlet)</a:t>
                </a:r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93DB9774-78C1-486F-BBDE-3F19F1AB8247}"/>
                  </a:ext>
                </a:extLst>
              </p:cNvPr>
              <p:cNvSpPr/>
              <p:nvPr/>
            </p:nvSpPr>
            <p:spPr>
              <a:xfrm>
                <a:off x="7240746" y="4567464"/>
                <a:ext cx="814801" cy="343791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Model</a:t>
                </a: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C8130A6D-F91B-4DBB-BEB3-77448A67353D}"/>
                  </a:ext>
                </a:extLst>
              </p:cNvPr>
              <p:cNvSpPr/>
              <p:nvPr/>
            </p:nvSpPr>
            <p:spPr>
              <a:xfrm>
                <a:off x="6645405" y="5013722"/>
                <a:ext cx="1091395" cy="343791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spc="-100" dirty="0">
                    <a:solidFill>
                      <a:schemeClr val="tx2"/>
                    </a:solidFill>
                  </a:rPr>
                  <a:t>Java Code</a:t>
                </a:r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4E799B6-1A48-42D2-AB59-3F903C26BF45}"/>
                  </a:ext>
                </a:extLst>
              </p:cNvPr>
              <p:cNvSpPr/>
              <p:nvPr/>
            </p:nvSpPr>
            <p:spPr>
              <a:xfrm>
                <a:off x="7935009" y="3853900"/>
                <a:ext cx="1091396" cy="611097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View</a:t>
                </a:r>
              </a:p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Resolver</a:t>
                </a:r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330C76C1-E427-45AB-8FBE-5F706354F2B9}"/>
                  </a:ext>
                </a:extLst>
              </p:cNvPr>
              <p:cNvSpPr/>
              <p:nvPr/>
            </p:nvSpPr>
            <p:spPr>
              <a:xfrm>
                <a:off x="9230251" y="3840101"/>
                <a:ext cx="1091396" cy="611097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View</a:t>
                </a:r>
              </a:p>
              <a:p>
                <a:pPr algn="ctr"/>
                <a:r>
                  <a:rPr lang="en-US" sz="1400" b="1" i="1" dirty="0">
                    <a:solidFill>
                      <a:schemeClr val="tx2"/>
                    </a:solidFill>
                  </a:rPr>
                  <a:t>(JSP)</a:t>
                </a: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32E26B07-59C6-4452-891E-1C0B920E262F}"/>
                  </a:ext>
                </a:extLst>
              </p:cNvPr>
              <p:cNvCxnSpPr/>
              <p:nvPr/>
            </p:nvCxnSpPr>
            <p:spPr>
              <a:xfrm>
                <a:off x="7891324" y="2404445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171B046A-04B2-4BFC-B76E-B7570158BEC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687124" y="2404445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0DC2EB2F-40E8-42F5-93DB-48ECDC6E1D9C}"/>
                  </a:ext>
                </a:extLst>
              </p:cNvPr>
              <p:cNvCxnSpPr/>
              <p:nvPr/>
            </p:nvCxnSpPr>
            <p:spPr>
              <a:xfrm>
                <a:off x="6001564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AB3A983-777D-4D4D-9600-3D1D575D9F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797364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978C3D53-8708-4A3D-87DB-5FC543396CBC}"/>
                  </a:ext>
                </a:extLst>
              </p:cNvPr>
              <p:cNvCxnSpPr/>
              <p:nvPr/>
            </p:nvCxnSpPr>
            <p:spPr>
              <a:xfrm>
                <a:off x="7261404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811F1DB9-BB52-4450-B30A-A78C12BFCAA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057204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FA492641-09C6-4ADC-9D32-130063377B06}"/>
                  </a:ext>
                </a:extLst>
              </p:cNvPr>
              <p:cNvCxnSpPr/>
              <p:nvPr/>
            </p:nvCxnSpPr>
            <p:spPr>
              <a:xfrm>
                <a:off x="8586056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AA4D5344-F743-48AB-AA8B-3A959902887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81856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07C3A436-28C2-44AA-88F9-965ADACD6AC9}"/>
                  </a:ext>
                </a:extLst>
              </p:cNvPr>
              <p:cNvCxnSpPr/>
              <p:nvPr/>
            </p:nvCxnSpPr>
            <p:spPr>
              <a:xfrm>
                <a:off x="9927176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9401D028-5D01-4B94-B8F6-A8C86A85FEE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722976" y="3385378"/>
                <a:ext cx="0" cy="4547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3ABD26F0-D429-4152-8E53-6414CDA03E2C}"/>
                  </a:ext>
                </a:extLst>
              </p:cNvPr>
              <p:cNvCxnSpPr>
                <a:stCxn id="78" idx="2"/>
                <a:endCxn id="80" idx="0"/>
              </p:cNvCxnSpPr>
              <p:nvPr/>
            </p:nvCxnSpPr>
            <p:spPr>
              <a:xfrm>
                <a:off x="7188284" y="4464997"/>
                <a:ext cx="2819" cy="548725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18D5339-8BCB-4819-A50C-A02C85A05BE5}"/>
                </a:ext>
              </a:extLst>
            </p:cNvPr>
            <p:cNvSpPr/>
            <p:nvPr/>
          </p:nvSpPr>
          <p:spPr>
            <a:xfrm>
              <a:off x="7376160" y="2468390"/>
              <a:ext cx="4488677" cy="3304082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6C246C6-5F21-4C75-86DB-A69E7C3BB504}"/>
              </a:ext>
            </a:extLst>
          </p:cNvPr>
          <p:cNvSpPr/>
          <p:nvPr/>
        </p:nvSpPr>
        <p:spPr>
          <a:xfrm>
            <a:off x="7300106" y="2354332"/>
            <a:ext cx="252461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44546A"/>
                </a:solidFill>
              </a:rPr>
              <a:t>Front Controller Pattern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CF3204C-AAD1-4AA4-B779-2A1477A68540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61" name="모서리가 둥근 직사각형 24">
              <a:extLst>
                <a:ext uri="{FF2B5EF4-FFF2-40B4-BE49-F238E27FC236}">
                  <a16:creationId xmlns:a16="http://schemas.microsoft.com/office/drawing/2014/main" id="{E5AC04FE-8206-40AF-A9C9-D586E80AF8AD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모서리가 둥근 직사각형 25">
              <a:extLst>
                <a:ext uri="{FF2B5EF4-FFF2-40B4-BE49-F238E27FC236}">
                  <a16:creationId xmlns:a16="http://schemas.microsoft.com/office/drawing/2014/main" id="{7C332801-38E9-4A8B-A34B-93C182AA253F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26">
              <a:extLst>
                <a:ext uri="{FF2B5EF4-FFF2-40B4-BE49-F238E27FC236}">
                  <a16:creationId xmlns:a16="http://schemas.microsoft.com/office/drawing/2014/main" id="{DB9DF854-6314-4979-9586-1733B25807FF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50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양쪽 모서리가 둥근 사각형 5">
            <a:extLst>
              <a:ext uri="{FF2B5EF4-FFF2-40B4-BE49-F238E27FC236}">
                <a16:creationId xmlns:a16="http://schemas.microsoft.com/office/drawing/2014/main" id="{6B7893C7-080A-4D4E-819A-929E1D533DE3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57094B25-3724-464C-A674-A3EE34CAE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F0D8B46-0CD5-482D-A29F-79B1668F3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1837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:a16="http://schemas.microsoft.com/office/drawing/2014/main" id="{17C61BBF-E3B9-4448-A7A7-FE8AF52B0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D3E7C342-CA27-499A-9008-59905367A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2C1BD9F-F627-4E5A-8423-627F84F61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6EEA88-F71E-45BB-A643-760A95C5716A}"/>
              </a:ext>
            </a:extLst>
          </p:cNvPr>
          <p:cNvSpPr/>
          <p:nvPr/>
        </p:nvSpPr>
        <p:spPr>
          <a:xfrm>
            <a:off x="1527986" y="972272"/>
            <a:ext cx="346057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6C48A70-56DE-4EFC-98EA-4FA85AF496C1}"/>
              </a:ext>
            </a:extLst>
          </p:cNvPr>
          <p:cNvGrpSpPr/>
          <p:nvPr/>
        </p:nvGrpSpPr>
        <p:grpSpPr>
          <a:xfrm>
            <a:off x="6706139" y="2489658"/>
            <a:ext cx="3873866" cy="733150"/>
            <a:chOff x="6706139" y="1384758"/>
            <a:chExt cx="3873866" cy="7331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CF2F17-2DAA-4863-86A2-1EE7339B9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139" y="1384758"/>
              <a:ext cx="733150" cy="733150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0E6A6FA-0802-42FE-A204-48F2ECE72FF1}"/>
                </a:ext>
              </a:extLst>
            </p:cNvPr>
            <p:cNvSpPr/>
            <p:nvPr/>
          </p:nvSpPr>
          <p:spPr>
            <a:xfrm>
              <a:off x="7514527" y="1443722"/>
              <a:ext cx="3065478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Collect &amp; Preprocess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6BF4738-2851-4E66-A252-12CC415AC84F}"/>
              </a:ext>
            </a:extLst>
          </p:cNvPr>
          <p:cNvGrpSpPr/>
          <p:nvPr/>
        </p:nvGrpSpPr>
        <p:grpSpPr>
          <a:xfrm>
            <a:off x="1765561" y="2932811"/>
            <a:ext cx="1679867" cy="1940900"/>
            <a:chOff x="1765561" y="2932811"/>
            <a:chExt cx="1679867" cy="19409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E1B4511-5893-42F6-8EB8-20F4EA13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797" y="2932811"/>
              <a:ext cx="1525233" cy="152523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475ED9C-243F-4C8C-B8E4-C6B991BF4067}"/>
                </a:ext>
              </a:extLst>
            </p:cNvPr>
            <p:cNvSpPr/>
            <p:nvPr/>
          </p:nvSpPr>
          <p:spPr>
            <a:xfrm>
              <a:off x="1765561" y="4201860"/>
              <a:ext cx="1679867" cy="671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44546A"/>
                  </a:solidFill>
                </a:rPr>
                <a:t>Back End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FDE564-CB85-4366-8799-C8D96FFCDDAA}"/>
              </a:ext>
            </a:extLst>
          </p:cNvPr>
          <p:cNvGrpSpPr/>
          <p:nvPr/>
        </p:nvGrpSpPr>
        <p:grpSpPr>
          <a:xfrm>
            <a:off x="4548415" y="1127927"/>
            <a:ext cx="959197" cy="1275390"/>
            <a:chOff x="4595345" y="5140481"/>
            <a:chExt cx="959197" cy="127539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4865D48-1071-4EAF-BD66-F30F08C57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694"/>
            <a:stretch/>
          </p:blipFill>
          <p:spPr>
            <a:xfrm>
              <a:off x="4610237" y="5140481"/>
              <a:ext cx="725122" cy="876651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539D29A-AABE-4C95-8BA2-1B16892A2E2B}"/>
                </a:ext>
              </a:extLst>
            </p:cNvPr>
            <p:cNvSpPr/>
            <p:nvPr/>
          </p:nvSpPr>
          <p:spPr>
            <a:xfrm>
              <a:off x="4595345" y="5826799"/>
              <a:ext cx="959197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44546A"/>
                  </a:solidFill>
                </a:rPr>
                <a:t>Java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2DC62D-5F9D-46F4-BF03-278AEA15B065}"/>
              </a:ext>
            </a:extLst>
          </p:cNvPr>
          <p:cNvGrpSpPr/>
          <p:nvPr/>
        </p:nvGrpSpPr>
        <p:grpSpPr>
          <a:xfrm>
            <a:off x="4401221" y="4606184"/>
            <a:ext cx="1186709" cy="1169714"/>
            <a:chOff x="4387709" y="2347306"/>
            <a:chExt cx="1186709" cy="116971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B72888F-6678-43B8-A356-047EDF3E2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57" r="74196"/>
            <a:stretch/>
          </p:blipFill>
          <p:spPr>
            <a:xfrm>
              <a:off x="4534903" y="2347306"/>
              <a:ext cx="818660" cy="855207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C134AFA-13D6-40AD-A238-D95AFD80D406}"/>
                </a:ext>
              </a:extLst>
            </p:cNvPr>
            <p:cNvSpPr/>
            <p:nvPr/>
          </p:nvSpPr>
          <p:spPr>
            <a:xfrm>
              <a:off x="4387709" y="2927948"/>
              <a:ext cx="1186709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44546A"/>
                  </a:solidFill>
                </a:rPr>
                <a:t>Python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80342FE-5450-4691-A268-7DAAE219381D}"/>
              </a:ext>
            </a:extLst>
          </p:cNvPr>
          <p:cNvGrpSpPr/>
          <p:nvPr/>
        </p:nvGrpSpPr>
        <p:grpSpPr>
          <a:xfrm>
            <a:off x="6679477" y="3388825"/>
            <a:ext cx="3910850" cy="536936"/>
            <a:chOff x="6679477" y="2283925"/>
            <a:chExt cx="3910850" cy="5369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B9FDAC9-E4D7-457D-B9F7-969273766423}"/>
                </a:ext>
              </a:extLst>
            </p:cNvPr>
            <p:cNvGrpSpPr/>
            <p:nvPr/>
          </p:nvGrpSpPr>
          <p:grpSpPr>
            <a:xfrm>
              <a:off x="6679477" y="2292112"/>
              <a:ext cx="818660" cy="528749"/>
              <a:chOff x="9539060" y="2820507"/>
              <a:chExt cx="935899" cy="541093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8CAA968-78D3-4798-BCE9-BADE5562DA64}"/>
                  </a:ext>
                </a:extLst>
              </p:cNvPr>
              <p:cNvGrpSpPr/>
              <p:nvPr/>
            </p:nvGrpSpPr>
            <p:grpSpPr>
              <a:xfrm>
                <a:off x="9569540" y="2820508"/>
                <a:ext cx="905419" cy="462627"/>
                <a:chOff x="9569540" y="2820508"/>
                <a:chExt cx="905419" cy="462627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81A9487-A2F9-4A68-A66B-2515B385F2CB}"/>
                    </a:ext>
                  </a:extLst>
                </p:cNvPr>
                <p:cNvSpPr/>
                <p:nvPr/>
              </p:nvSpPr>
              <p:spPr>
                <a:xfrm>
                  <a:off x="9569540" y="2820508"/>
                  <a:ext cx="905419" cy="3412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0">
                    <a:lnSpc>
                      <a:spcPct val="150000"/>
                    </a:lnSpc>
                    <a:defRPr/>
                  </a:pPr>
                  <a:r>
                    <a:rPr lang="ko-KR" altLang="en-US" sz="1700" b="1" kern="0" dirty="0">
                      <a:solidFill>
                        <a:srgbClr val="44546A"/>
                      </a:solidFill>
                    </a:rPr>
                    <a:t>공   백</a:t>
                  </a:r>
                  <a:endParaRPr lang="en-US" altLang="ko-KR" sz="1700" b="1" kern="0" dirty="0">
                    <a:solidFill>
                      <a:srgbClr val="44546A"/>
                    </a:solidFill>
                  </a:endParaRPr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70CC3398-7301-4715-B42C-4A420D82C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90045" y="3283135"/>
                  <a:ext cx="248013" cy="0"/>
                </a:xfrm>
                <a:prstGeom prst="straightConnector1">
                  <a:avLst/>
                </a:prstGeom>
                <a:ln w="19050">
                  <a:solidFill>
                    <a:srgbClr val="44546A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ECF9A0B-8D0E-4047-A513-C79082EE5B07}"/>
                  </a:ext>
                </a:extLst>
              </p:cNvPr>
              <p:cNvSpPr/>
              <p:nvPr/>
            </p:nvSpPr>
            <p:spPr>
              <a:xfrm>
                <a:off x="9539060" y="2820507"/>
                <a:ext cx="905419" cy="541093"/>
              </a:xfrm>
              <a:prstGeom prst="rect">
                <a:avLst/>
              </a:prstGeom>
              <a:noFill/>
              <a:ln w="25400"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5EC7594-22DC-41C0-A109-4061C5963E71}"/>
                </a:ext>
              </a:extLst>
            </p:cNvPr>
            <p:cNvSpPr/>
            <p:nvPr/>
          </p:nvSpPr>
          <p:spPr>
            <a:xfrm>
              <a:off x="7524849" y="2283925"/>
              <a:ext cx="3065478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Model 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F245BBD-42E9-4CA6-9B10-8643CAABC5BD}"/>
              </a:ext>
            </a:extLst>
          </p:cNvPr>
          <p:cNvGrpSpPr/>
          <p:nvPr/>
        </p:nvGrpSpPr>
        <p:grpSpPr>
          <a:xfrm>
            <a:off x="6645645" y="4812642"/>
            <a:ext cx="3944682" cy="866470"/>
            <a:chOff x="6645645" y="3707742"/>
            <a:chExt cx="3944682" cy="86647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E8FC341-7F8F-422A-AA3E-5986A573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645" y="3707742"/>
              <a:ext cx="866470" cy="866470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FE5B377-AD4F-4DF0-82F9-78E65D38B1B7}"/>
                </a:ext>
              </a:extLst>
            </p:cNvPr>
            <p:cNvSpPr/>
            <p:nvPr/>
          </p:nvSpPr>
          <p:spPr>
            <a:xfrm>
              <a:off x="7524849" y="3873342"/>
              <a:ext cx="3065478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Translate &amp; Get Definition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0D0082D-309C-492F-A788-CB60B990625F}"/>
              </a:ext>
            </a:extLst>
          </p:cNvPr>
          <p:cNvGrpSpPr/>
          <p:nvPr/>
        </p:nvGrpSpPr>
        <p:grpSpPr>
          <a:xfrm>
            <a:off x="6812182" y="5775898"/>
            <a:ext cx="3778145" cy="590851"/>
            <a:chOff x="6812182" y="4670998"/>
            <a:chExt cx="3778145" cy="59085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4040267-A2E2-4205-BDB6-F624FF9BF945}"/>
                </a:ext>
              </a:extLst>
            </p:cNvPr>
            <p:cNvGrpSpPr/>
            <p:nvPr/>
          </p:nvGrpSpPr>
          <p:grpSpPr>
            <a:xfrm>
              <a:off x="6812182" y="4670998"/>
              <a:ext cx="567227" cy="590851"/>
              <a:chOff x="7002160" y="2053093"/>
              <a:chExt cx="504814" cy="540075"/>
            </a:xfrm>
          </p:grpSpPr>
          <p:sp>
            <p:nvSpPr>
              <p:cNvPr id="47" name="사각형: 모서리가 접힌 도형 46">
                <a:extLst>
                  <a:ext uri="{FF2B5EF4-FFF2-40B4-BE49-F238E27FC236}">
                    <a16:creationId xmlns:a16="http://schemas.microsoft.com/office/drawing/2014/main" id="{B9666532-8D64-42FA-A74A-30D872068822}"/>
                  </a:ext>
                </a:extLst>
              </p:cNvPr>
              <p:cNvSpPr/>
              <p:nvPr/>
            </p:nvSpPr>
            <p:spPr>
              <a:xfrm rot="10800000" flipH="1">
                <a:off x="7002160" y="2053093"/>
                <a:ext cx="336543" cy="404655"/>
              </a:xfrm>
              <a:prstGeom prst="foldedCorner">
                <a:avLst>
                  <a:gd name="adj" fmla="val 36479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사각형: 모서리가 접힌 도형 47">
                <a:extLst>
                  <a:ext uri="{FF2B5EF4-FFF2-40B4-BE49-F238E27FC236}">
                    <a16:creationId xmlns:a16="http://schemas.microsoft.com/office/drawing/2014/main" id="{61975655-3844-4D46-856E-E750578F7C42}"/>
                  </a:ext>
                </a:extLst>
              </p:cNvPr>
              <p:cNvSpPr/>
              <p:nvPr/>
            </p:nvSpPr>
            <p:spPr>
              <a:xfrm rot="10800000" flipH="1">
                <a:off x="7170431" y="2188513"/>
                <a:ext cx="336543" cy="404655"/>
              </a:xfrm>
              <a:prstGeom prst="foldedCorner">
                <a:avLst>
                  <a:gd name="adj" fmla="val 36479"/>
                </a:avLst>
              </a:prstGeom>
              <a:solidFill>
                <a:schemeClr val="bg1"/>
              </a:solidFill>
              <a:ln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화살표: 위로 굽음 48">
                <a:extLst>
                  <a:ext uri="{FF2B5EF4-FFF2-40B4-BE49-F238E27FC236}">
                    <a16:creationId xmlns:a16="http://schemas.microsoft.com/office/drawing/2014/main" id="{EC1E3793-47C4-4A83-B37E-FE653C329BB4}"/>
                  </a:ext>
                </a:extLst>
              </p:cNvPr>
              <p:cNvSpPr/>
              <p:nvPr/>
            </p:nvSpPr>
            <p:spPr>
              <a:xfrm rot="16200000">
                <a:off x="7365072" y="2079441"/>
                <a:ext cx="93815" cy="109452"/>
              </a:xfrm>
              <a:prstGeom prst="bentUpArrow">
                <a:avLst>
                  <a:gd name="adj1" fmla="val 12375"/>
                  <a:gd name="adj2" fmla="val 21453"/>
                  <a:gd name="adj3" fmla="val 480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화살표: 위로 굽음 49">
                <a:extLst>
                  <a:ext uri="{FF2B5EF4-FFF2-40B4-BE49-F238E27FC236}">
                    <a16:creationId xmlns:a16="http://schemas.microsoft.com/office/drawing/2014/main" id="{9EDEEA15-25AA-40AF-ABCD-D80616C13A12}"/>
                  </a:ext>
                </a:extLst>
              </p:cNvPr>
              <p:cNvSpPr/>
              <p:nvPr/>
            </p:nvSpPr>
            <p:spPr>
              <a:xfrm rot="5400000">
                <a:off x="7013986" y="2478606"/>
                <a:ext cx="93815" cy="109452"/>
              </a:xfrm>
              <a:prstGeom prst="bentUpArrow">
                <a:avLst>
                  <a:gd name="adj1" fmla="val 12375"/>
                  <a:gd name="adj2" fmla="val 21453"/>
                  <a:gd name="adj3" fmla="val 480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C100C4E-98CB-41A6-A95A-E857015FB86A}"/>
                </a:ext>
              </a:extLst>
            </p:cNvPr>
            <p:cNvSpPr/>
            <p:nvPr/>
          </p:nvSpPr>
          <p:spPr>
            <a:xfrm>
              <a:off x="7524849" y="4716543"/>
              <a:ext cx="3065478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Convert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E0A41AA-BAEE-495A-9437-102CE531134A}"/>
              </a:ext>
            </a:extLst>
          </p:cNvPr>
          <p:cNvGrpSpPr/>
          <p:nvPr/>
        </p:nvGrpSpPr>
        <p:grpSpPr>
          <a:xfrm>
            <a:off x="6700818" y="1301674"/>
            <a:ext cx="4367291" cy="744471"/>
            <a:chOff x="6747748" y="5495203"/>
            <a:chExt cx="4367291" cy="744471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E0AE266-A834-41A5-8421-19B19BA2E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748" y="5495203"/>
              <a:ext cx="744471" cy="744471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217DBD6-BEF2-4B6F-89B6-6266D0BCCFC8}"/>
                </a:ext>
              </a:extLst>
            </p:cNvPr>
            <p:cNvSpPr/>
            <p:nvPr/>
          </p:nvSpPr>
          <p:spPr>
            <a:xfrm>
              <a:off x="7524848" y="5559744"/>
              <a:ext cx="3590191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Database Connection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369012-3C94-4759-A3BD-DB09D9F104E7}"/>
              </a:ext>
            </a:extLst>
          </p:cNvPr>
          <p:cNvGrpSpPr/>
          <p:nvPr/>
        </p:nvGrpSpPr>
        <p:grpSpPr>
          <a:xfrm>
            <a:off x="6689637" y="4049222"/>
            <a:ext cx="4378472" cy="791998"/>
            <a:chOff x="6689637" y="2944322"/>
            <a:chExt cx="4378472" cy="7919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9E5A8C0-8DB4-4803-9370-D3B7987DF752}"/>
                </a:ext>
              </a:extLst>
            </p:cNvPr>
            <p:cNvSpPr/>
            <p:nvPr/>
          </p:nvSpPr>
          <p:spPr>
            <a:xfrm>
              <a:off x="7524849" y="3078633"/>
              <a:ext cx="3543260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44546A"/>
                  </a:solidFill>
                </a:rPr>
                <a:t>Model Learning &amp; Train/Predict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D943A55-A715-43AD-ADC2-E37AAFE18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637" y="2944322"/>
              <a:ext cx="791998" cy="791998"/>
            </a:xfrm>
            <a:prstGeom prst="rect">
              <a:avLst/>
            </a:prstGeom>
          </p:spPr>
        </p:pic>
      </p:grp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7F15DE6D-0BAD-4C97-B85B-73FCC411DAF8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3340030" y="3695428"/>
            <a:ext cx="1208385" cy="1338360"/>
          </a:xfrm>
          <a:prstGeom prst="bentConnector3">
            <a:avLst>
              <a:gd name="adj1" fmla="val 5078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E9706169-08BE-4334-9842-2B515DF34872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3340030" y="1566253"/>
            <a:ext cx="1223277" cy="212917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24D841E-CD5D-4587-A108-51E4AE547584}"/>
              </a:ext>
            </a:extLst>
          </p:cNvPr>
          <p:cNvCxnSpPr>
            <a:cxnSpLocks/>
            <a:stCxn id="53" idx="3"/>
            <a:endCxn id="5" idx="1"/>
          </p:cNvCxnSpPr>
          <p:nvPr/>
        </p:nvCxnSpPr>
        <p:spPr>
          <a:xfrm flipV="1">
            <a:off x="5367075" y="2856233"/>
            <a:ext cx="1339064" cy="217755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7117E406-6286-494B-A5FF-26559B911871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 flipV="1">
            <a:off x="5367075" y="3661387"/>
            <a:ext cx="1312402" cy="1372401"/>
          </a:xfrm>
          <a:prstGeom prst="bentConnector3">
            <a:avLst>
              <a:gd name="adj1" fmla="val 5090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EB07960C-CD75-46AF-9446-94F8BDF568D0}"/>
              </a:ext>
            </a:extLst>
          </p:cNvPr>
          <p:cNvCxnSpPr>
            <a:cxnSpLocks/>
            <a:stCxn id="53" idx="3"/>
            <a:endCxn id="15" idx="1"/>
          </p:cNvCxnSpPr>
          <p:nvPr/>
        </p:nvCxnSpPr>
        <p:spPr>
          <a:xfrm flipV="1">
            <a:off x="5367075" y="4445221"/>
            <a:ext cx="1322562" cy="588567"/>
          </a:xfrm>
          <a:prstGeom prst="bentConnector3">
            <a:avLst>
              <a:gd name="adj1" fmla="val 5054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0B5FC62-68AD-4EA3-8975-114A029B05A5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5367075" y="5033788"/>
            <a:ext cx="1278570" cy="212089"/>
          </a:xfrm>
          <a:prstGeom prst="bentConnector3">
            <a:avLst>
              <a:gd name="adj1" fmla="val 5223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0040456-A8F7-4F7C-AD6A-0541CE8AB0B7}"/>
              </a:ext>
            </a:extLst>
          </p:cNvPr>
          <p:cNvCxnSpPr>
            <a:cxnSpLocks/>
            <a:stCxn id="53" idx="3"/>
            <a:endCxn id="47" idx="1"/>
          </p:cNvCxnSpPr>
          <p:nvPr/>
        </p:nvCxnSpPr>
        <p:spPr>
          <a:xfrm>
            <a:off x="5367075" y="5033788"/>
            <a:ext cx="1445107" cy="963459"/>
          </a:xfrm>
          <a:prstGeom prst="bentConnector3">
            <a:avLst>
              <a:gd name="adj1" fmla="val 4621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2B8C7F4-9AC0-444C-B900-40860EC97D89}"/>
              </a:ext>
            </a:extLst>
          </p:cNvPr>
          <p:cNvCxnSpPr/>
          <p:nvPr/>
        </p:nvCxnSpPr>
        <p:spPr>
          <a:xfrm>
            <a:off x="5321058" y="1591229"/>
            <a:ext cx="13216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EDE1488-1914-4CA5-AFE1-BBB4F0B24944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83" name="모서리가 둥근 직사각형 24">
              <a:extLst>
                <a:ext uri="{FF2B5EF4-FFF2-40B4-BE49-F238E27FC236}">
                  <a16:creationId xmlns:a16="http://schemas.microsoft.com/office/drawing/2014/main" id="{EFEC5527-F139-4B66-83C5-FA2DCF6B4840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4" name="모서리가 둥근 직사각형 25">
              <a:extLst>
                <a:ext uri="{FF2B5EF4-FFF2-40B4-BE49-F238E27FC236}">
                  <a16:creationId xmlns:a16="http://schemas.microsoft.com/office/drawing/2014/main" id="{CAA75145-246B-4931-B970-81C9053AA5A7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모서리가 둥근 직사각형 26">
              <a:extLst>
                <a:ext uri="{FF2B5EF4-FFF2-40B4-BE49-F238E27FC236}">
                  <a16:creationId xmlns:a16="http://schemas.microsoft.com/office/drawing/2014/main" id="{F181764E-ECFA-4371-AC49-3B276B03056A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329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양쪽 모서리가 둥근 사각형 5">
            <a:extLst>
              <a:ext uri="{FF2B5EF4-FFF2-40B4-BE49-F238E27FC236}">
                <a16:creationId xmlns:a16="http://schemas.microsoft.com/office/drawing/2014/main" id="{CE203F89-9661-4BC2-BE07-E2871337F5B5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81D361B-A5E2-45F3-8295-46400BDB3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FE22200-7F06-476C-BBC6-8DDC036B6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1D009D6F-7A3D-4C4B-9C39-369D51EEB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35403A5-2002-4376-A2A6-55FA4E446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40932D9-EF5D-4B87-8AE5-0C6EA45C0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양쪽 모서리가 둥근 사각형 34">
            <a:extLst>
              <a:ext uri="{FF2B5EF4-FFF2-40B4-BE49-F238E27FC236}">
                <a16:creationId xmlns:a16="http://schemas.microsoft.com/office/drawing/2014/main" id="{483F6743-87CA-4444-AB0C-55FEF0624076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B6F073-2DBA-4ABE-8A23-FD7ECE870022}"/>
              </a:ext>
            </a:extLst>
          </p:cNvPr>
          <p:cNvGrpSpPr/>
          <p:nvPr/>
        </p:nvGrpSpPr>
        <p:grpSpPr>
          <a:xfrm>
            <a:off x="1526852" y="2078673"/>
            <a:ext cx="4323259" cy="1101745"/>
            <a:chOff x="7108541" y="1651954"/>
            <a:chExt cx="4323259" cy="85770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188E2DC-EFE0-4C25-8038-42E777021A95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88B325-7FCC-4C95-985D-E319A6844B97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데이터베이스 설계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논리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물리적 데이터베이스 설계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65BD09-9A98-40CA-8954-148A1C048DA2}"/>
              </a:ext>
            </a:extLst>
          </p:cNvPr>
          <p:cNvCxnSpPr>
            <a:cxnSpLocks/>
          </p:cNvCxnSpPr>
          <p:nvPr/>
        </p:nvCxnSpPr>
        <p:spPr>
          <a:xfrm>
            <a:off x="4575031" y="2336310"/>
            <a:ext cx="2801129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E07D14C-0EEA-40C5-AB70-7E7C7C7B26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52" y="2139184"/>
            <a:ext cx="3785510" cy="26873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ABFC0A-8A6C-4733-B8AA-DC8035179E42}"/>
              </a:ext>
            </a:extLst>
          </p:cNvPr>
          <p:cNvSpPr/>
          <p:nvPr/>
        </p:nvSpPr>
        <p:spPr>
          <a:xfrm>
            <a:off x="7627539" y="1705841"/>
            <a:ext cx="312633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 err="1">
                <a:solidFill>
                  <a:srgbClr val="44546A"/>
                </a:solidFill>
              </a:rPr>
              <a:t>ERWin</a:t>
            </a:r>
            <a:r>
              <a:rPr lang="en-US" altLang="ko-KR" b="1" i="1" kern="0" dirty="0">
                <a:solidFill>
                  <a:srgbClr val="44546A"/>
                </a:solidFill>
              </a:rPr>
              <a:t> – Data Architecture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03D849-0989-47E2-974B-12D4F2439758}"/>
              </a:ext>
            </a:extLst>
          </p:cNvPr>
          <p:cNvGrpSpPr/>
          <p:nvPr/>
        </p:nvGrpSpPr>
        <p:grpSpPr>
          <a:xfrm>
            <a:off x="1526852" y="3247220"/>
            <a:ext cx="5381026" cy="1474492"/>
            <a:chOff x="7108541" y="1651954"/>
            <a:chExt cx="5381026" cy="857708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F207B-3923-4686-AC9F-D97B69C4C0EA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9C6550F-A6E8-4A65-8E24-9C6D950468EE}"/>
                </a:ext>
              </a:extLst>
            </p:cNvPr>
            <p:cNvSpPr/>
            <p:nvPr/>
          </p:nvSpPr>
          <p:spPr>
            <a:xfrm>
              <a:off x="7159341" y="1651954"/>
              <a:ext cx="5330226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Mybatis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&amp; JDBC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자동 맵핑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ORM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SQL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문과 코드의 분리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6EEA88-F71E-45BB-A643-760A95C5716A}"/>
              </a:ext>
            </a:extLst>
          </p:cNvPr>
          <p:cNvSpPr/>
          <p:nvPr/>
        </p:nvSpPr>
        <p:spPr>
          <a:xfrm>
            <a:off x="1527985" y="972272"/>
            <a:ext cx="6649681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</a:t>
            </a:r>
            <a:r>
              <a:rPr lang="en-US" altLang="ko-KR" sz="3200" b="1" i="1" kern="0" spc="-100" dirty="0">
                <a:solidFill>
                  <a:srgbClr val="44546A"/>
                </a:solidFill>
              </a:rPr>
              <a:t>Database Connection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208DCAE-30A3-44F3-8426-E47592218EF7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45" name="모서리가 둥근 직사각형 24">
              <a:extLst>
                <a:ext uri="{FF2B5EF4-FFF2-40B4-BE49-F238E27FC236}">
                  <a16:creationId xmlns:a16="http://schemas.microsoft.com/office/drawing/2014/main" id="{E60585D6-7CFA-4990-A267-7C29F58BD0C2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25">
              <a:extLst>
                <a:ext uri="{FF2B5EF4-FFF2-40B4-BE49-F238E27FC236}">
                  <a16:creationId xmlns:a16="http://schemas.microsoft.com/office/drawing/2014/main" id="{B86FEA1D-E16B-4BB9-8053-CB42D2DDEB95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26">
              <a:extLst>
                <a:ext uri="{FF2B5EF4-FFF2-40B4-BE49-F238E27FC236}">
                  <a16:creationId xmlns:a16="http://schemas.microsoft.com/office/drawing/2014/main" id="{D3491359-C6F6-49E4-8B2C-CB1D80882DC2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49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양쪽 모서리가 둥근 사각형 5">
            <a:extLst>
              <a:ext uri="{FF2B5EF4-FFF2-40B4-BE49-F238E27FC236}">
                <a16:creationId xmlns:a16="http://schemas.microsoft.com/office/drawing/2014/main" id="{CE203F89-9661-4BC2-BE07-E2871337F5B5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81D361B-A5E2-45F3-8295-46400BDB3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FE22200-7F06-476C-BBC6-8DDC036B63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1D009D6F-7A3D-4C4B-9C39-369D51EEB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35403A5-2002-4376-A2A6-55FA4E446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40932D9-EF5D-4B87-8AE5-0C6EA45C0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양쪽 모서리가 둥근 사각형 34">
            <a:extLst>
              <a:ext uri="{FF2B5EF4-FFF2-40B4-BE49-F238E27FC236}">
                <a16:creationId xmlns:a16="http://schemas.microsoft.com/office/drawing/2014/main" id="{483F6743-87CA-4444-AB0C-55FEF0624076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B6F073-2DBA-4ABE-8A23-FD7ECE870022}"/>
              </a:ext>
            </a:extLst>
          </p:cNvPr>
          <p:cNvGrpSpPr/>
          <p:nvPr/>
        </p:nvGrpSpPr>
        <p:grpSpPr>
          <a:xfrm>
            <a:off x="1526852" y="2078673"/>
            <a:ext cx="4323259" cy="1101745"/>
            <a:chOff x="7108541" y="1651954"/>
            <a:chExt cx="4323259" cy="85770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188E2DC-EFE0-4C25-8038-42E777021A95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88B325-7FCC-4C95-985D-E319A6844B97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데이터베이스 설계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논리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물리적 데이터베이스 설계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65BD09-9A98-40CA-8954-148A1C048DA2}"/>
              </a:ext>
            </a:extLst>
          </p:cNvPr>
          <p:cNvCxnSpPr>
            <a:cxnSpLocks/>
          </p:cNvCxnSpPr>
          <p:nvPr/>
        </p:nvCxnSpPr>
        <p:spPr>
          <a:xfrm>
            <a:off x="4575031" y="3606310"/>
            <a:ext cx="2801129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03D849-0989-47E2-974B-12D4F2439758}"/>
              </a:ext>
            </a:extLst>
          </p:cNvPr>
          <p:cNvGrpSpPr/>
          <p:nvPr/>
        </p:nvGrpSpPr>
        <p:grpSpPr>
          <a:xfrm>
            <a:off x="1526852" y="3247220"/>
            <a:ext cx="5381026" cy="1474492"/>
            <a:chOff x="7108541" y="1651954"/>
            <a:chExt cx="5381026" cy="857708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F207B-3923-4686-AC9F-D97B69C4C0EA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9C6550F-A6E8-4A65-8E24-9C6D950468EE}"/>
                </a:ext>
              </a:extLst>
            </p:cNvPr>
            <p:cNvSpPr/>
            <p:nvPr/>
          </p:nvSpPr>
          <p:spPr>
            <a:xfrm>
              <a:off x="7159341" y="1651954"/>
              <a:ext cx="5330226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Mybatis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&amp; JDBC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자동 맵핑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ORM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SQL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문과 코드의 분리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6EEA88-F71E-45BB-A643-760A95C5716A}"/>
              </a:ext>
            </a:extLst>
          </p:cNvPr>
          <p:cNvSpPr/>
          <p:nvPr/>
        </p:nvSpPr>
        <p:spPr>
          <a:xfrm>
            <a:off x="1527985" y="972272"/>
            <a:ext cx="6649681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</a:t>
            </a:r>
            <a:r>
              <a:rPr lang="en-US" altLang="ko-KR" sz="3200" b="1" i="1" kern="0" spc="-100" dirty="0">
                <a:solidFill>
                  <a:srgbClr val="44546A"/>
                </a:solidFill>
              </a:rPr>
              <a:t>Database Connection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F99FDA7-B724-4C1F-8601-3B8F662AD8D3}"/>
              </a:ext>
            </a:extLst>
          </p:cNvPr>
          <p:cNvGrpSpPr/>
          <p:nvPr/>
        </p:nvGrpSpPr>
        <p:grpSpPr>
          <a:xfrm>
            <a:off x="7617220" y="2968447"/>
            <a:ext cx="4132244" cy="1275726"/>
            <a:chOff x="7106649" y="3145735"/>
            <a:chExt cx="3019969" cy="857708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4BFB1E-C696-4533-ABB0-B3B7270457FF}"/>
                </a:ext>
              </a:extLst>
            </p:cNvPr>
            <p:cNvCxnSpPr/>
            <p:nvPr/>
          </p:nvCxnSpPr>
          <p:spPr>
            <a:xfrm flipH="1">
              <a:off x="7106649" y="3218580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8FDF876-D3F9-4F92-887E-2AE0D7DC4137}"/>
                </a:ext>
              </a:extLst>
            </p:cNvPr>
            <p:cNvSpPr/>
            <p:nvPr/>
          </p:nvSpPr>
          <p:spPr>
            <a:xfrm>
              <a:off x="7157449" y="3145735"/>
              <a:ext cx="296916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ORM(Object-Relational Mapping)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자바 객체와 데이터베이스 객체를 매핑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재사용 및 유지보수의 편리성증가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18D1D2E-A1E6-4628-97C2-A8168E8BC639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47" name="모서리가 둥근 직사각형 24">
              <a:extLst>
                <a:ext uri="{FF2B5EF4-FFF2-40B4-BE49-F238E27FC236}">
                  <a16:creationId xmlns:a16="http://schemas.microsoft.com/office/drawing/2014/main" id="{EF8EBE1D-DD2D-49E9-BEB8-E1831E24D992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25">
              <a:extLst>
                <a:ext uri="{FF2B5EF4-FFF2-40B4-BE49-F238E27FC236}">
                  <a16:creationId xmlns:a16="http://schemas.microsoft.com/office/drawing/2014/main" id="{54949FEB-3519-4C1B-9CD0-64D590BA859F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26">
              <a:extLst>
                <a:ext uri="{FF2B5EF4-FFF2-40B4-BE49-F238E27FC236}">
                  <a16:creationId xmlns:a16="http://schemas.microsoft.com/office/drawing/2014/main" id="{8C790D19-0611-4D8B-B626-4F4EADA4BA5B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94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양쪽 모서리가 둥근 사각형 5">
            <a:extLst>
              <a:ext uri="{FF2B5EF4-FFF2-40B4-BE49-F238E27FC236}">
                <a16:creationId xmlns:a16="http://schemas.microsoft.com/office/drawing/2014/main" id="{666F5FD4-1951-4992-9CE7-38E6B1B4F5D3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8F84314-6819-40EB-975E-C02C079A4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32DE846B-F6EE-4F39-8B41-B4DA746F6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id="{D3A2A360-33E5-4FBA-B7C4-91C1A867D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685A6C8F-F581-48BB-B093-9ECD71457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2900545-B5BC-458E-8DF2-46857E9BD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8" y="355501"/>
            <a:ext cx="687262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10245C-0E77-4972-9EC3-04197E720986}"/>
              </a:ext>
            </a:extLst>
          </p:cNvPr>
          <p:cNvSpPr/>
          <p:nvPr/>
        </p:nvSpPr>
        <p:spPr>
          <a:xfrm>
            <a:off x="1527985" y="972272"/>
            <a:ext cx="6089235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Collect</a:t>
            </a:r>
            <a:endParaRPr lang="en-US" altLang="ko-KR" sz="3200" b="1" i="1" kern="0" spc="-100" dirty="0">
              <a:solidFill>
                <a:srgbClr val="44546A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594200-31D1-47B5-BA35-5B2ED4BF3E42}"/>
              </a:ext>
            </a:extLst>
          </p:cNvPr>
          <p:cNvGrpSpPr/>
          <p:nvPr/>
        </p:nvGrpSpPr>
        <p:grpSpPr>
          <a:xfrm>
            <a:off x="1526852" y="2078674"/>
            <a:ext cx="5563262" cy="1639886"/>
            <a:chOff x="7108541" y="1651954"/>
            <a:chExt cx="4323259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E826E6E-3119-41F1-B5EB-D3D39C29F830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81B2F6-EB4F-4E83-B318-04B56BF7FEEA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수집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Selenium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을 이용한 자동화 데이터 다운로드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원문 및 형태소 분석된 데이터 획득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7" name="양쪽 모서리가 둥근 사각형 34">
            <a:extLst>
              <a:ext uri="{FF2B5EF4-FFF2-40B4-BE49-F238E27FC236}">
                <a16:creationId xmlns:a16="http://schemas.microsoft.com/office/drawing/2014/main" id="{A9930334-560A-4075-9348-30B9381C5A06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DCA7FE-1EB0-49AD-9C90-72B83ADA34DF}"/>
              </a:ext>
            </a:extLst>
          </p:cNvPr>
          <p:cNvCxnSpPr>
            <a:cxnSpLocks/>
          </p:cNvCxnSpPr>
          <p:nvPr/>
        </p:nvCxnSpPr>
        <p:spPr>
          <a:xfrm>
            <a:off x="4575031" y="2336310"/>
            <a:ext cx="2801129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29BF28D-B277-4957-B784-A6AE9123D995}"/>
              </a:ext>
            </a:extLst>
          </p:cNvPr>
          <p:cNvGrpSpPr/>
          <p:nvPr/>
        </p:nvGrpSpPr>
        <p:grpSpPr>
          <a:xfrm>
            <a:off x="7781912" y="471799"/>
            <a:ext cx="3223341" cy="2760599"/>
            <a:chOff x="7343059" y="1543183"/>
            <a:chExt cx="3223341" cy="276059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BFC279-221B-473F-A060-758589F48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50" y="1987234"/>
              <a:ext cx="3096550" cy="23165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10D5035-20D6-4EB1-A08D-044F8F2A6B76}"/>
                </a:ext>
              </a:extLst>
            </p:cNvPr>
            <p:cNvSpPr/>
            <p:nvPr/>
          </p:nvSpPr>
          <p:spPr>
            <a:xfrm>
              <a:off x="7343059" y="1543183"/>
              <a:ext cx="2378088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srgbClr val="44546A"/>
                  </a:solidFill>
                </a:rPr>
                <a:t>Sejong Corpus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EA58886-8F37-469F-88F6-2C377B5F5538}"/>
              </a:ext>
            </a:extLst>
          </p:cNvPr>
          <p:cNvGrpSpPr/>
          <p:nvPr/>
        </p:nvGrpSpPr>
        <p:grpSpPr>
          <a:xfrm>
            <a:off x="7792074" y="3189332"/>
            <a:ext cx="3213179" cy="3045340"/>
            <a:chOff x="7353220" y="3844156"/>
            <a:chExt cx="3213178" cy="304534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E88B4EC-6BC8-4C5E-B3E0-A3D05A176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50" y="4257796"/>
              <a:ext cx="3096548" cy="26317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60124ED-578F-4087-9531-F6B22164DDFD}"/>
                </a:ext>
              </a:extLst>
            </p:cNvPr>
            <p:cNvSpPr/>
            <p:nvPr/>
          </p:nvSpPr>
          <p:spPr>
            <a:xfrm>
              <a:off x="7353220" y="3844156"/>
              <a:ext cx="2012325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srgbClr val="44546A"/>
                  </a:solidFill>
                </a:rPr>
                <a:t>Download Page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24A06AE-50A5-496A-931D-54A2332F25BA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42" name="모서리가 둥근 직사각형 24">
              <a:extLst>
                <a:ext uri="{FF2B5EF4-FFF2-40B4-BE49-F238E27FC236}">
                  <a16:creationId xmlns:a16="http://schemas.microsoft.com/office/drawing/2014/main" id="{54D01AEF-8351-4DAC-B8DA-0DDC93B5BF75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25">
              <a:extLst>
                <a:ext uri="{FF2B5EF4-FFF2-40B4-BE49-F238E27FC236}">
                  <a16:creationId xmlns:a16="http://schemas.microsoft.com/office/drawing/2014/main" id="{408F2F05-FE74-473C-AA70-ECA72104D0F4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모서리가 둥근 직사각형 26">
              <a:extLst>
                <a:ext uri="{FF2B5EF4-FFF2-40B4-BE49-F238E27FC236}">
                  <a16:creationId xmlns:a16="http://schemas.microsoft.com/office/drawing/2014/main" id="{CE821D01-F7C7-4472-9EAA-2D86F217BCB8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17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양쪽 모서리가 둥근 사각형 5">
            <a:extLst>
              <a:ext uri="{FF2B5EF4-FFF2-40B4-BE49-F238E27FC236}">
                <a16:creationId xmlns:a16="http://schemas.microsoft.com/office/drawing/2014/main" id="{6479D67B-8693-4A5A-BD6C-696E4BF19C1A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295F4A5B-32FE-460F-BA0F-565CF8924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957BC8A-2A03-4A4C-9CDF-A32B92843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id="{0EBCC520-C2F3-48D6-8068-E329759F4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BA342A96-487A-49E4-972D-01B1FA813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E4DF519-F2B9-4197-A8AF-D369AB025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594200-31D1-47B5-BA35-5B2ED4BF3E42}"/>
              </a:ext>
            </a:extLst>
          </p:cNvPr>
          <p:cNvGrpSpPr/>
          <p:nvPr/>
        </p:nvGrpSpPr>
        <p:grpSpPr>
          <a:xfrm>
            <a:off x="1526852" y="2078673"/>
            <a:ext cx="4812421" cy="1483579"/>
            <a:chOff x="7108541" y="1651954"/>
            <a:chExt cx="4812421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E826E6E-3119-41F1-B5EB-D3D39C29F830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81B2F6-EB4F-4E83-B318-04B56BF7FEEA}"/>
                </a:ext>
              </a:extLst>
            </p:cNvPr>
            <p:cNvSpPr/>
            <p:nvPr/>
          </p:nvSpPr>
          <p:spPr>
            <a:xfrm>
              <a:off x="7159341" y="1651954"/>
              <a:ext cx="476162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수집 </a:t>
              </a:r>
              <a:r>
                <a:rPr lang="ko-KR" altLang="en-US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XML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형식의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Text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데이터를 문장형으로 변환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평시 사용하지 않는 특수문자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(Ex. :: ,{,^ )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 등의 제거</a:t>
              </a:r>
              <a:endParaRPr lang="en-US" altLang="ko-KR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81286-5830-4548-837F-4E0EEA1342BF}"/>
              </a:ext>
            </a:extLst>
          </p:cNvPr>
          <p:cNvGrpSpPr/>
          <p:nvPr/>
        </p:nvGrpSpPr>
        <p:grpSpPr>
          <a:xfrm>
            <a:off x="1526852" y="4094259"/>
            <a:ext cx="4323259" cy="1483579"/>
            <a:chOff x="7108541" y="1651954"/>
            <a:chExt cx="4323259" cy="85770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F0CDA6-D009-4E52-9138-B2A56B141916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66FD8-867D-4716-8F1D-7C470D3B9CF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데이터모델링  </a:t>
              </a:r>
              <a:r>
                <a:rPr lang="ko-KR" altLang="en-US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추가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- FS : « , BS : », Blank : ^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변환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글자 단위로 숫자 인코딩해서 변환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8D1119-2A52-4117-AF86-6EAC0044338D}"/>
              </a:ext>
            </a:extLst>
          </p:cNvPr>
          <p:cNvSpPr/>
          <p:nvPr/>
        </p:nvSpPr>
        <p:spPr>
          <a:xfrm>
            <a:off x="1527988" y="355501"/>
            <a:ext cx="687262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7D08EC-9454-4780-8A7B-1DD5D38F97F5}"/>
              </a:ext>
            </a:extLst>
          </p:cNvPr>
          <p:cNvSpPr/>
          <p:nvPr/>
        </p:nvSpPr>
        <p:spPr>
          <a:xfrm>
            <a:off x="1527985" y="972272"/>
            <a:ext cx="6089235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Preprocess</a:t>
            </a:r>
            <a:endParaRPr lang="en-US" altLang="ko-KR" sz="3200" b="1" i="1" kern="0" spc="-100" dirty="0">
              <a:solidFill>
                <a:srgbClr val="44546A"/>
              </a:solidFill>
            </a:endParaRPr>
          </a:p>
        </p:txBody>
      </p:sp>
      <p:sp>
        <p:nvSpPr>
          <p:cNvPr id="40" name="양쪽 모서리가 둥근 사각형 34">
            <a:extLst>
              <a:ext uri="{FF2B5EF4-FFF2-40B4-BE49-F238E27FC236}">
                <a16:creationId xmlns:a16="http://schemas.microsoft.com/office/drawing/2014/main" id="{AEC5ED72-6EA9-428C-A712-741B27D97677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63D5BB-CDEA-4BE7-A90A-C6B5DA8DFBDA}"/>
              </a:ext>
            </a:extLst>
          </p:cNvPr>
          <p:cNvCxnSpPr>
            <a:cxnSpLocks/>
          </p:cNvCxnSpPr>
          <p:nvPr/>
        </p:nvCxnSpPr>
        <p:spPr>
          <a:xfrm>
            <a:off x="4575031" y="2407430"/>
            <a:ext cx="2801129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E49675-EA63-4307-AF03-6D5E90383E12}"/>
              </a:ext>
            </a:extLst>
          </p:cNvPr>
          <p:cNvGrpSpPr/>
          <p:nvPr/>
        </p:nvGrpSpPr>
        <p:grpSpPr>
          <a:xfrm>
            <a:off x="7496463" y="934398"/>
            <a:ext cx="4107261" cy="4812774"/>
            <a:chOff x="7411891" y="1792877"/>
            <a:chExt cx="3644896" cy="42556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A887D8E-9CDF-4004-B77F-E6E41F28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825" y="2151519"/>
              <a:ext cx="3549962" cy="389700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F0690B-616B-43CA-92DB-540C2893682B}"/>
                </a:ext>
              </a:extLst>
            </p:cNvPr>
            <p:cNvSpPr/>
            <p:nvPr/>
          </p:nvSpPr>
          <p:spPr>
            <a:xfrm>
              <a:off x="7411891" y="1792877"/>
              <a:ext cx="1506301" cy="4110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srgbClr val="44546A"/>
                  </a:solidFill>
                </a:rPr>
                <a:t>Raw Data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6A727AE-FDE5-41E9-9A5F-DF388B239F40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44" name="모서리가 둥근 직사각형 24">
              <a:extLst>
                <a:ext uri="{FF2B5EF4-FFF2-40B4-BE49-F238E27FC236}">
                  <a16:creationId xmlns:a16="http://schemas.microsoft.com/office/drawing/2014/main" id="{E937AC25-A9BD-4AD1-A93B-311CC828984C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25">
              <a:extLst>
                <a:ext uri="{FF2B5EF4-FFF2-40B4-BE49-F238E27FC236}">
                  <a16:creationId xmlns:a16="http://schemas.microsoft.com/office/drawing/2014/main" id="{A12A6677-85D0-4CB1-A7BD-BA953666818D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26">
              <a:extLst>
                <a:ext uri="{FF2B5EF4-FFF2-40B4-BE49-F238E27FC236}">
                  <a16:creationId xmlns:a16="http://schemas.microsoft.com/office/drawing/2014/main" id="{D1106E2A-90FB-41D8-8E29-25DF6235338F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61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양쪽 모서리가 둥근 사각형 5">
            <a:extLst>
              <a:ext uri="{FF2B5EF4-FFF2-40B4-BE49-F238E27FC236}">
                <a16:creationId xmlns:a16="http://schemas.microsoft.com/office/drawing/2014/main" id="{AE51432D-AC72-4818-BBDB-80BFE857F3E1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EC0BC87-A31B-4613-A1AC-D45F7E43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CD8446EB-2EA3-4ED9-9B92-1C235ACEB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5A571D84-693F-44AD-BDFE-A089FC1E4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7F8DC6D-3A9F-4BCE-AF72-26ED57C38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F0201DA-BF60-4440-8FD2-693E1935C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594200-31D1-47B5-BA35-5B2ED4BF3E42}"/>
              </a:ext>
            </a:extLst>
          </p:cNvPr>
          <p:cNvGrpSpPr/>
          <p:nvPr/>
        </p:nvGrpSpPr>
        <p:grpSpPr>
          <a:xfrm>
            <a:off x="1526852" y="2078673"/>
            <a:ext cx="4812421" cy="1483579"/>
            <a:chOff x="7108541" y="1651954"/>
            <a:chExt cx="4812421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E826E6E-3119-41F1-B5EB-D3D39C29F830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81B2F6-EB4F-4E83-B318-04B56BF7FEEA}"/>
                </a:ext>
              </a:extLst>
            </p:cNvPr>
            <p:cNvSpPr/>
            <p:nvPr/>
          </p:nvSpPr>
          <p:spPr>
            <a:xfrm>
              <a:off x="7159341" y="1651954"/>
              <a:ext cx="476162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수집 </a:t>
              </a:r>
              <a:r>
                <a:rPr lang="ko-KR" altLang="en-US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XML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형식의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Text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데이터를 문장형으로 변환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평시 사용하지 않는 특수문자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(Ex. :: ,{,^ )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 등의 제거</a:t>
              </a:r>
              <a:endParaRPr lang="en-US" altLang="ko-KR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81286-5830-4548-837F-4E0EEA1342BF}"/>
              </a:ext>
            </a:extLst>
          </p:cNvPr>
          <p:cNvGrpSpPr/>
          <p:nvPr/>
        </p:nvGrpSpPr>
        <p:grpSpPr>
          <a:xfrm>
            <a:off x="1526852" y="4094259"/>
            <a:ext cx="4323259" cy="1483579"/>
            <a:chOff x="7108541" y="1651954"/>
            <a:chExt cx="4323259" cy="85770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F0CDA6-D009-4E52-9138-B2A56B141916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66FD8-867D-4716-8F1D-7C470D3B9CF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데이터모델링  </a:t>
              </a:r>
              <a:r>
                <a:rPr lang="ko-KR" altLang="en-US" sz="2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추가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- FS : « , BS : », Blank : ^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변환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글자 단위로 숫자 인코딩해서 변환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8D1119-2A52-4117-AF86-6EAC0044338D}"/>
              </a:ext>
            </a:extLst>
          </p:cNvPr>
          <p:cNvSpPr/>
          <p:nvPr/>
        </p:nvSpPr>
        <p:spPr>
          <a:xfrm>
            <a:off x="1527988" y="355501"/>
            <a:ext cx="687262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7D08EC-9454-4780-8A7B-1DD5D38F97F5}"/>
              </a:ext>
            </a:extLst>
          </p:cNvPr>
          <p:cNvSpPr/>
          <p:nvPr/>
        </p:nvSpPr>
        <p:spPr>
          <a:xfrm>
            <a:off x="1527985" y="972272"/>
            <a:ext cx="6089235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Preprocess</a:t>
            </a:r>
            <a:endParaRPr lang="en-US" altLang="ko-KR" sz="3200" b="1" i="1" kern="0" spc="-100" dirty="0">
              <a:solidFill>
                <a:srgbClr val="44546A"/>
              </a:solidFill>
            </a:endParaRPr>
          </a:p>
        </p:txBody>
      </p:sp>
      <p:sp>
        <p:nvSpPr>
          <p:cNvPr id="40" name="양쪽 모서리가 둥근 사각형 34">
            <a:extLst>
              <a:ext uri="{FF2B5EF4-FFF2-40B4-BE49-F238E27FC236}">
                <a16:creationId xmlns:a16="http://schemas.microsoft.com/office/drawing/2014/main" id="{AEC5ED72-6EA9-428C-A712-741B27D97677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63D5BB-CDEA-4BE7-A90A-C6B5DA8DFBDA}"/>
              </a:ext>
            </a:extLst>
          </p:cNvPr>
          <p:cNvCxnSpPr>
            <a:cxnSpLocks/>
          </p:cNvCxnSpPr>
          <p:nvPr/>
        </p:nvCxnSpPr>
        <p:spPr>
          <a:xfrm>
            <a:off x="4937760" y="4429270"/>
            <a:ext cx="2438400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30B653-F465-4B35-88F7-4B5A3922C042}"/>
              </a:ext>
            </a:extLst>
          </p:cNvPr>
          <p:cNvGrpSpPr/>
          <p:nvPr/>
        </p:nvGrpSpPr>
        <p:grpSpPr>
          <a:xfrm>
            <a:off x="7617220" y="942022"/>
            <a:ext cx="4132244" cy="1275726"/>
            <a:chOff x="7106649" y="3145735"/>
            <a:chExt cx="3019969" cy="85770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365B4F4-BFEF-4FD6-B5FE-57B3E278C93D}"/>
                </a:ext>
              </a:extLst>
            </p:cNvPr>
            <p:cNvCxnSpPr/>
            <p:nvPr/>
          </p:nvCxnSpPr>
          <p:spPr>
            <a:xfrm flipH="1">
              <a:off x="7106649" y="3218580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392AF2-3AD4-4102-91C0-314FB815B1B5}"/>
                </a:ext>
              </a:extLst>
            </p:cNvPr>
            <p:cNvSpPr/>
            <p:nvPr/>
          </p:nvSpPr>
          <p:spPr>
            <a:xfrm>
              <a:off x="7157449" y="3145735"/>
              <a:ext cx="296916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FS(Forward State)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비정형 데이터의 시작위치를 알려주는 것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≒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bg2">
                      <a:lumMod val="50000"/>
                    </a:schemeClr>
                  </a:solidFill>
                </a:rPr>
                <a:t>SoS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(Start of State)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4F6CA3C-37AA-4281-9E53-715B7499212C}"/>
              </a:ext>
            </a:extLst>
          </p:cNvPr>
          <p:cNvGrpSpPr/>
          <p:nvPr/>
        </p:nvGrpSpPr>
        <p:grpSpPr>
          <a:xfrm>
            <a:off x="7617221" y="2293844"/>
            <a:ext cx="3972235" cy="1353595"/>
            <a:chOff x="7106649" y="3145735"/>
            <a:chExt cx="3022237" cy="857708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590AE6D-0002-420A-8697-D2F9423DB21A}"/>
                </a:ext>
              </a:extLst>
            </p:cNvPr>
            <p:cNvCxnSpPr/>
            <p:nvPr/>
          </p:nvCxnSpPr>
          <p:spPr>
            <a:xfrm flipH="1">
              <a:off x="7106649" y="3218580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018D1E3-42F8-4664-B102-38301D480A17}"/>
                </a:ext>
              </a:extLst>
            </p:cNvPr>
            <p:cNvSpPr/>
            <p:nvPr/>
          </p:nvSpPr>
          <p:spPr>
            <a:xfrm>
              <a:off x="7157449" y="3145735"/>
              <a:ext cx="2971437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BS(Backward State)</a:t>
              </a: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비정형 데이터의 종료위치를 알려주는 것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≒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bg2">
                      <a:lumMod val="50000"/>
                    </a:schemeClr>
                  </a:solidFill>
                </a:rPr>
                <a:t>EoS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(End of State)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1A37436-DEAB-41F8-9BAE-331C917C227C}"/>
              </a:ext>
            </a:extLst>
          </p:cNvPr>
          <p:cNvGrpSpPr/>
          <p:nvPr/>
        </p:nvGrpSpPr>
        <p:grpSpPr>
          <a:xfrm>
            <a:off x="7575374" y="3784428"/>
            <a:ext cx="2878490" cy="2473822"/>
            <a:chOff x="7424339" y="3755396"/>
            <a:chExt cx="2878490" cy="247382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9A01D51-4A02-4EDA-9171-BDE6B1362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196" y="4173664"/>
              <a:ext cx="2620588" cy="20555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130C52-1CCD-430B-B4D4-6468C6240082}"/>
                </a:ext>
              </a:extLst>
            </p:cNvPr>
            <p:cNvSpPr/>
            <p:nvPr/>
          </p:nvSpPr>
          <p:spPr>
            <a:xfrm>
              <a:off x="7424339" y="3755396"/>
              <a:ext cx="2878490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srgbClr val="44546A"/>
                  </a:solidFill>
                </a:rPr>
                <a:t>Word to Index Dictionary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2FD900C-0D61-46DB-80F2-85D939639627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62" name="모서리가 둥근 직사각형 24">
              <a:extLst>
                <a:ext uri="{FF2B5EF4-FFF2-40B4-BE49-F238E27FC236}">
                  <a16:creationId xmlns:a16="http://schemas.microsoft.com/office/drawing/2014/main" id="{C54F526E-651A-4650-A6C7-4FFA7AE44ED1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25">
              <a:extLst>
                <a:ext uri="{FF2B5EF4-FFF2-40B4-BE49-F238E27FC236}">
                  <a16:creationId xmlns:a16="http://schemas.microsoft.com/office/drawing/2014/main" id="{520C486D-B07A-4484-946C-EE3D7A6ABD58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모서리가 둥근 직사각형 26">
              <a:extLst>
                <a:ext uri="{FF2B5EF4-FFF2-40B4-BE49-F238E27FC236}">
                  <a16:creationId xmlns:a16="http://schemas.microsoft.com/office/drawing/2014/main" id="{EE6D013C-32D4-410E-8FFA-C02EEA79072D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59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양쪽 모서리가 둥근 사각형 5">
            <a:extLst>
              <a:ext uri="{FF2B5EF4-FFF2-40B4-BE49-F238E27FC236}">
                <a16:creationId xmlns:a16="http://schemas.microsoft.com/office/drawing/2014/main" id="{AEC696AB-5821-4294-AEB6-94A2352851DD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688EB361-ADA0-44CD-BFBE-1302ECA0A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1AF3FE8F-8409-4EC5-A151-467736D9A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9" name="그림 118">
            <a:extLst>
              <a:ext uri="{FF2B5EF4-FFF2-40B4-BE49-F238E27FC236}">
                <a16:creationId xmlns:a16="http://schemas.microsoft.com/office/drawing/2014/main" id="{A65D0476-2F3F-4B6C-AFC3-606EAA39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E32F2DFA-E31E-4FED-A69D-B049FE134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B639423A-F4BA-4E65-8FF5-8DE6909414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89744"/>
              </p:ext>
            </p:extLst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46C6F5-D0BC-4A54-BCFD-B43E8259C2A6}"/>
              </a:ext>
            </a:extLst>
          </p:cNvPr>
          <p:cNvSpPr/>
          <p:nvPr/>
        </p:nvSpPr>
        <p:spPr>
          <a:xfrm>
            <a:off x="1527986" y="972272"/>
            <a:ext cx="4511957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5381E0-F470-47C3-A9CD-1E6E09447CE0}"/>
              </a:ext>
            </a:extLst>
          </p:cNvPr>
          <p:cNvGrpSpPr/>
          <p:nvPr/>
        </p:nvGrpSpPr>
        <p:grpSpPr>
          <a:xfrm>
            <a:off x="1560457" y="613337"/>
            <a:ext cx="10304385" cy="5666008"/>
            <a:chOff x="1560457" y="613337"/>
            <a:chExt cx="10304385" cy="566600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D96BD0-2D3C-4190-A738-D71F985133BA}"/>
                </a:ext>
              </a:extLst>
            </p:cNvPr>
            <p:cNvSpPr/>
            <p:nvPr/>
          </p:nvSpPr>
          <p:spPr>
            <a:xfrm>
              <a:off x="1560458" y="2452068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Input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1DE2C25-58A1-4141-B383-619ED019D24F}"/>
                </a:ext>
              </a:extLst>
            </p:cNvPr>
            <p:cNvGrpSpPr/>
            <p:nvPr/>
          </p:nvGrpSpPr>
          <p:grpSpPr>
            <a:xfrm>
              <a:off x="1560457" y="2921005"/>
              <a:ext cx="1985383" cy="1285235"/>
              <a:chOff x="1569777" y="2341885"/>
              <a:chExt cx="2178421" cy="1285235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4610111B-A844-4C99-ABBD-611CC53EE960}"/>
                  </a:ext>
                </a:extLst>
              </p:cNvPr>
              <p:cNvSpPr/>
              <p:nvPr/>
            </p:nvSpPr>
            <p:spPr>
              <a:xfrm>
                <a:off x="1569777" y="2698214"/>
                <a:ext cx="2178421" cy="928906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i="1" dirty="0">
                    <a:solidFill>
                      <a:schemeClr val="tx2"/>
                    </a:solidFill>
                  </a:rPr>
                  <a:t>FS, BS, ‘  ’</a:t>
                </a:r>
              </a:p>
              <a:p>
                <a:pPr algn="ctr"/>
                <a:r>
                  <a:rPr lang="en-US" sz="2000" b="1" i="1" dirty="0">
                    <a:solidFill>
                      <a:schemeClr val="tx2"/>
                    </a:solidFill>
                  </a:rPr>
                  <a:t>Char to num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29D2342-499B-4823-9CC8-059EDC62A90D}"/>
                  </a:ext>
                </a:extLst>
              </p:cNvPr>
              <p:cNvSpPr/>
              <p:nvPr/>
            </p:nvSpPr>
            <p:spPr>
              <a:xfrm>
                <a:off x="1661219" y="2341885"/>
                <a:ext cx="1885772" cy="506292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Preprocessing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C06698F-3057-439F-92AC-E524D8E1D785}"/>
                </a:ext>
              </a:extLst>
            </p:cNvPr>
            <p:cNvSpPr/>
            <p:nvPr/>
          </p:nvSpPr>
          <p:spPr>
            <a:xfrm>
              <a:off x="1560458" y="4595116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Embed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F3A554A-9301-4820-85ED-A2E2BD3992B7}"/>
                </a:ext>
              </a:extLst>
            </p:cNvPr>
            <p:cNvSpPr/>
            <p:nvPr/>
          </p:nvSpPr>
          <p:spPr>
            <a:xfrm>
              <a:off x="1560458" y="5418535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Expand-dim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7A3F6B9-834E-485D-9AAD-CAC591893A90}"/>
                </a:ext>
              </a:extLst>
            </p:cNvPr>
            <p:cNvGrpSpPr/>
            <p:nvPr/>
          </p:nvGrpSpPr>
          <p:grpSpPr>
            <a:xfrm>
              <a:off x="3911330" y="2614038"/>
              <a:ext cx="2486865" cy="3665307"/>
              <a:chOff x="1235337" y="2306694"/>
              <a:chExt cx="2178421" cy="1320426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E9E6DDD2-B686-46AA-BCF1-4587C3E04361}"/>
                  </a:ext>
                </a:extLst>
              </p:cNvPr>
              <p:cNvSpPr/>
              <p:nvPr/>
            </p:nvSpPr>
            <p:spPr>
              <a:xfrm>
                <a:off x="1235337" y="2417278"/>
                <a:ext cx="2178421" cy="1209842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20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C9DEBDC-2D1B-4A62-B2C6-E41FCA5607B1}"/>
                  </a:ext>
                </a:extLst>
              </p:cNvPr>
              <p:cNvSpPr/>
              <p:nvPr/>
            </p:nvSpPr>
            <p:spPr>
              <a:xfrm>
                <a:off x="1374453" y="2306694"/>
                <a:ext cx="1655550" cy="182392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N-gram Conv2D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F00F280-A62A-4E91-85A6-93FA1C88A0B8}"/>
                  </a:ext>
                </a:extLst>
              </p:cNvPr>
              <p:cNvSpPr/>
              <p:nvPr/>
            </p:nvSpPr>
            <p:spPr>
              <a:xfrm>
                <a:off x="1374453" y="2510470"/>
                <a:ext cx="1947481" cy="182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unigram_conv2D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9FDB112-91ED-4201-93D4-1CCDDCB2F2EC}"/>
                  </a:ext>
                </a:extLst>
              </p:cNvPr>
              <p:cNvSpPr/>
              <p:nvPr/>
            </p:nvSpPr>
            <p:spPr>
              <a:xfrm>
                <a:off x="1374453" y="2692862"/>
                <a:ext cx="1947481" cy="182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bigram_conv2D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8BBD092-1EC5-4BCE-9CD5-09D4D7A59828}"/>
                  </a:ext>
                </a:extLst>
              </p:cNvPr>
              <p:cNvSpPr/>
              <p:nvPr/>
            </p:nvSpPr>
            <p:spPr>
              <a:xfrm>
                <a:off x="1374453" y="2888898"/>
                <a:ext cx="1947481" cy="182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trigram_conv2D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AFB827A-688D-4787-998A-AA6F4D9DAC02}"/>
                  </a:ext>
                </a:extLst>
              </p:cNvPr>
              <p:cNvSpPr/>
              <p:nvPr/>
            </p:nvSpPr>
            <p:spPr>
              <a:xfrm>
                <a:off x="1374453" y="3095322"/>
                <a:ext cx="1947481" cy="182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forthgram_conv2D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D81260B-BD62-4287-839A-370F30F53562}"/>
                  </a:ext>
                </a:extLst>
              </p:cNvPr>
              <p:cNvSpPr/>
              <p:nvPr/>
            </p:nvSpPr>
            <p:spPr>
              <a:xfrm>
                <a:off x="1374453" y="3306471"/>
                <a:ext cx="1947481" cy="182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fifthgram_conv2D</a:t>
                </a:r>
              </a:p>
            </p:txBody>
          </p:sp>
        </p:grp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18562B1-4DBD-45FF-831D-6EB1960A3FE1}"/>
                </a:ext>
              </a:extLst>
            </p:cNvPr>
            <p:cNvSpPr/>
            <p:nvPr/>
          </p:nvSpPr>
          <p:spPr>
            <a:xfrm>
              <a:off x="6963158" y="5418535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chemeClr val="tx2"/>
                  </a:solidFill>
                </a:rPr>
                <a:t>Concat</a:t>
              </a:r>
              <a:endParaRPr lang="en-US" sz="2000" b="1" i="1" dirty="0">
                <a:solidFill>
                  <a:schemeClr val="tx2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72C45C8-C2DB-4151-8F68-522A0F1EDDFA}"/>
                </a:ext>
              </a:extLst>
            </p:cNvPr>
            <p:cNvSpPr/>
            <p:nvPr/>
          </p:nvSpPr>
          <p:spPr>
            <a:xfrm>
              <a:off x="6959288" y="3803921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Reshape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2206AE7D-1044-42D1-AA6D-9C3528CDC15A}"/>
                </a:ext>
              </a:extLst>
            </p:cNvPr>
            <p:cNvSpPr/>
            <p:nvPr/>
          </p:nvSpPr>
          <p:spPr>
            <a:xfrm>
              <a:off x="6959288" y="4583773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Transpose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9264C59-8887-41B4-AD0A-E083AB37CC7A}"/>
                </a:ext>
              </a:extLst>
            </p:cNvPr>
            <p:cNvGrpSpPr/>
            <p:nvPr/>
          </p:nvGrpSpPr>
          <p:grpSpPr>
            <a:xfrm>
              <a:off x="6624903" y="613337"/>
              <a:ext cx="5239939" cy="2802524"/>
              <a:chOff x="1033904" y="2283090"/>
              <a:chExt cx="2976101" cy="2088184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B08CEB9B-8C2D-4B35-A664-F245903220C1}"/>
                  </a:ext>
                </a:extLst>
              </p:cNvPr>
              <p:cNvSpPr/>
              <p:nvPr/>
            </p:nvSpPr>
            <p:spPr>
              <a:xfrm>
                <a:off x="1033904" y="2509741"/>
                <a:ext cx="2976101" cy="1861533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20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5EE9293-E4ED-40AC-B08F-549B3AFD657C}"/>
                  </a:ext>
                </a:extLst>
              </p:cNvPr>
              <p:cNvSpPr/>
              <p:nvPr/>
            </p:nvSpPr>
            <p:spPr>
              <a:xfrm>
                <a:off x="1249364" y="2283090"/>
                <a:ext cx="1317397" cy="377242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solidFill>
                      <a:srgbClr val="44546A"/>
                    </a:solidFill>
                  </a:rPr>
                  <a:t>Bidirectional GRU</a:t>
                </a:r>
              </a:p>
            </p:txBody>
          </p:sp>
        </p:grp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17C6D23-1360-4B8D-8B04-7C83F9CEFD44}"/>
                </a:ext>
              </a:extLst>
            </p:cNvPr>
            <p:cNvSpPr/>
            <p:nvPr/>
          </p:nvSpPr>
          <p:spPr>
            <a:xfrm>
              <a:off x="9638584" y="3803921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Dense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C683491-54B1-452F-B78C-8857C210BA33}"/>
                </a:ext>
              </a:extLst>
            </p:cNvPr>
            <p:cNvSpPr/>
            <p:nvPr/>
          </p:nvSpPr>
          <p:spPr>
            <a:xfrm>
              <a:off x="9638584" y="4595116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chemeClr val="tx2"/>
                  </a:solidFill>
                </a:rPr>
                <a:t>Softmax</a:t>
              </a:r>
              <a:endParaRPr lang="en-US" sz="2000" b="1" i="1" dirty="0">
                <a:solidFill>
                  <a:schemeClr val="tx2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934E992-B623-4A6A-B775-A89E18D0072A}"/>
                </a:ext>
              </a:extLst>
            </p:cNvPr>
            <p:cNvSpPr/>
            <p:nvPr/>
          </p:nvSpPr>
          <p:spPr>
            <a:xfrm>
              <a:off x="9638584" y="5419097"/>
              <a:ext cx="1507862" cy="436390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Output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9FB89B-8714-4D15-8E24-E0B20E6E4918}"/>
                </a:ext>
              </a:extLst>
            </p:cNvPr>
            <p:cNvCxnSpPr>
              <a:endCxn id="40" idx="0"/>
            </p:cNvCxnSpPr>
            <p:nvPr/>
          </p:nvCxnSpPr>
          <p:spPr>
            <a:xfrm flipH="1">
              <a:off x="2314389" y="5031506"/>
              <a:ext cx="2091" cy="387029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9A5F038-4E21-4AF5-B8DA-C862686EC708}"/>
                </a:ext>
              </a:extLst>
            </p:cNvPr>
            <p:cNvCxnSpPr/>
            <p:nvPr/>
          </p:nvCxnSpPr>
          <p:spPr>
            <a:xfrm flipH="1">
              <a:off x="2314389" y="4213145"/>
              <a:ext cx="2091" cy="387029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9E76632-5ED1-401C-BCBF-EA34599E3A26}"/>
                </a:ext>
              </a:extLst>
            </p:cNvPr>
            <p:cNvCxnSpPr>
              <a:cxnSpLocks/>
            </p:cNvCxnSpPr>
            <p:nvPr/>
          </p:nvCxnSpPr>
          <p:spPr>
            <a:xfrm>
              <a:off x="2311608" y="2899829"/>
              <a:ext cx="1" cy="236733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503A3338-8378-4B81-84F9-474F05FF7DE6}"/>
                </a:ext>
              </a:extLst>
            </p:cNvPr>
            <p:cNvCxnSpPr>
              <a:cxnSpLocks/>
              <a:stCxn id="40" idx="3"/>
              <a:endCxn id="65" idx="1"/>
            </p:cNvCxnSpPr>
            <p:nvPr/>
          </p:nvCxnSpPr>
          <p:spPr>
            <a:xfrm flipV="1">
              <a:off x="3068320" y="3432837"/>
              <a:ext cx="1001824" cy="2203893"/>
            </a:xfrm>
            <a:prstGeom prst="bentConnector3">
              <a:avLst>
                <a:gd name="adj1" fmla="val 61156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800A2683-BEA5-4FD3-B0DB-D8CCD32C13E4}"/>
                </a:ext>
              </a:extLst>
            </p:cNvPr>
            <p:cNvCxnSpPr>
              <a:cxnSpLocks/>
              <a:stCxn id="40" idx="3"/>
              <a:endCxn id="70" idx="1"/>
            </p:cNvCxnSpPr>
            <p:nvPr/>
          </p:nvCxnSpPr>
          <p:spPr>
            <a:xfrm flipV="1">
              <a:off x="3068320" y="3939130"/>
              <a:ext cx="1001824" cy="1697600"/>
            </a:xfrm>
            <a:prstGeom prst="bentConnector3">
              <a:avLst>
                <a:gd name="adj1" fmla="val 61156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A5493BE8-A236-4F64-8B39-D12C1D1244A1}"/>
                </a:ext>
              </a:extLst>
            </p:cNvPr>
            <p:cNvCxnSpPr>
              <a:cxnSpLocks/>
              <a:stCxn id="40" idx="3"/>
              <a:endCxn id="71" idx="1"/>
            </p:cNvCxnSpPr>
            <p:nvPr/>
          </p:nvCxnSpPr>
          <p:spPr>
            <a:xfrm flipV="1">
              <a:off x="3068320" y="4483297"/>
              <a:ext cx="1001824" cy="1153433"/>
            </a:xfrm>
            <a:prstGeom prst="bentConnector3">
              <a:avLst>
                <a:gd name="adj1" fmla="val 61156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AAF3B98C-E836-4A55-90F3-DECE61E89CC9}"/>
                </a:ext>
              </a:extLst>
            </p:cNvPr>
            <p:cNvCxnSpPr>
              <a:cxnSpLocks/>
              <a:stCxn id="40" idx="3"/>
              <a:endCxn id="74" idx="1"/>
            </p:cNvCxnSpPr>
            <p:nvPr/>
          </p:nvCxnSpPr>
          <p:spPr>
            <a:xfrm flipV="1">
              <a:off x="3068320" y="5056300"/>
              <a:ext cx="1001824" cy="580430"/>
            </a:xfrm>
            <a:prstGeom prst="bentConnector3">
              <a:avLst>
                <a:gd name="adj1" fmla="val 62170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941E01BA-617C-43CF-88C4-D4DBA943D0AB}"/>
                </a:ext>
              </a:extLst>
            </p:cNvPr>
            <p:cNvCxnSpPr>
              <a:cxnSpLocks/>
              <a:stCxn id="40" idx="3"/>
              <a:endCxn id="75" idx="1"/>
            </p:cNvCxnSpPr>
            <p:nvPr/>
          </p:nvCxnSpPr>
          <p:spPr>
            <a:xfrm>
              <a:off x="3068320" y="5636730"/>
              <a:ext cx="1001824" cy="5688"/>
            </a:xfrm>
            <a:prstGeom prst="bentConnector3">
              <a:avLst>
                <a:gd name="adj1" fmla="val 92594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E494E6E8-D725-4AAB-B422-010310BE40F1}"/>
                </a:ext>
              </a:extLst>
            </p:cNvPr>
            <p:cNvCxnSpPr>
              <a:cxnSpLocks/>
              <a:stCxn id="70" idx="3"/>
              <a:endCxn id="52" idx="1"/>
            </p:cNvCxnSpPr>
            <p:nvPr/>
          </p:nvCxnSpPr>
          <p:spPr>
            <a:xfrm>
              <a:off x="6293370" y="3939130"/>
              <a:ext cx="669788" cy="16976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1D0DBD20-5CBA-4D28-A123-0D92DBC438E9}"/>
                </a:ext>
              </a:extLst>
            </p:cNvPr>
            <p:cNvCxnSpPr>
              <a:cxnSpLocks/>
              <a:stCxn id="65" idx="3"/>
              <a:endCxn id="52" idx="1"/>
            </p:cNvCxnSpPr>
            <p:nvPr/>
          </p:nvCxnSpPr>
          <p:spPr>
            <a:xfrm>
              <a:off x="6293370" y="3432837"/>
              <a:ext cx="669788" cy="2203893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265B599D-3FB1-4E6C-B659-02342F94709B}"/>
                </a:ext>
              </a:extLst>
            </p:cNvPr>
            <p:cNvCxnSpPr>
              <a:cxnSpLocks/>
              <a:stCxn id="71" idx="3"/>
              <a:endCxn id="52" idx="1"/>
            </p:cNvCxnSpPr>
            <p:nvPr/>
          </p:nvCxnSpPr>
          <p:spPr>
            <a:xfrm>
              <a:off x="6293370" y="4483297"/>
              <a:ext cx="669788" cy="1153433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93A6CC4B-016D-4F7A-936B-0289346F2A76}"/>
                </a:ext>
              </a:extLst>
            </p:cNvPr>
            <p:cNvCxnSpPr>
              <a:cxnSpLocks/>
              <a:stCxn id="74" idx="3"/>
              <a:endCxn id="52" idx="1"/>
            </p:cNvCxnSpPr>
            <p:nvPr/>
          </p:nvCxnSpPr>
          <p:spPr>
            <a:xfrm>
              <a:off x="6293370" y="5056300"/>
              <a:ext cx="669788" cy="580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D5DAB0B7-C201-42AB-B23E-98C2D1B3B40A}"/>
                </a:ext>
              </a:extLst>
            </p:cNvPr>
            <p:cNvCxnSpPr>
              <a:cxnSpLocks/>
              <a:stCxn id="75" idx="3"/>
              <a:endCxn id="52" idx="1"/>
            </p:cNvCxnSpPr>
            <p:nvPr/>
          </p:nvCxnSpPr>
          <p:spPr>
            <a:xfrm flipV="1">
              <a:off x="6293370" y="5636730"/>
              <a:ext cx="669788" cy="5688"/>
            </a:xfrm>
            <a:prstGeom prst="bentConnector3">
              <a:avLst>
                <a:gd name="adj1" fmla="val 87922"/>
              </a:avLst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9FFC21B-1B29-483B-A24D-33710D0F5CC5}"/>
                </a:ext>
              </a:extLst>
            </p:cNvPr>
            <p:cNvCxnSpPr>
              <a:cxnSpLocks/>
              <a:stCxn id="52" idx="0"/>
              <a:endCxn id="54" idx="2"/>
            </p:cNvCxnSpPr>
            <p:nvPr/>
          </p:nvCxnSpPr>
          <p:spPr>
            <a:xfrm flipH="1" flipV="1">
              <a:off x="7713219" y="5020163"/>
              <a:ext cx="3870" cy="398372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D569D098-0688-449B-BEC7-50469D1D393D}"/>
                </a:ext>
              </a:extLst>
            </p:cNvPr>
            <p:cNvCxnSpPr>
              <a:cxnSpLocks/>
              <a:stCxn id="54" idx="0"/>
              <a:endCxn id="53" idx="2"/>
            </p:cNvCxnSpPr>
            <p:nvPr/>
          </p:nvCxnSpPr>
          <p:spPr>
            <a:xfrm flipV="1">
              <a:off x="7713219" y="4240311"/>
              <a:ext cx="0" cy="343462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AF09DD3F-B496-4691-A9F4-3648819DCCA8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7713219" y="3416324"/>
              <a:ext cx="0" cy="387597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6FBF884-8004-457F-997D-CF90CC806FD0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10392515" y="5031506"/>
              <a:ext cx="0" cy="387591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CE248E13-1A3F-4C71-BAFB-EBEA13454C0E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10392515" y="4240311"/>
              <a:ext cx="0" cy="354805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6E1E6C2F-BDEF-4C9D-8BB0-A064B1584FB3}"/>
                </a:ext>
              </a:extLst>
            </p:cNvPr>
            <p:cNvCxnSpPr>
              <a:cxnSpLocks/>
            </p:cNvCxnSpPr>
            <p:nvPr/>
          </p:nvCxnSpPr>
          <p:spPr>
            <a:xfrm>
              <a:off x="10381190" y="3416324"/>
              <a:ext cx="0" cy="354805"/>
            </a:xfrm>
            <a:prstGeom prst="straightConnector1">
              <a:avLst/>
            </a:prstGeom>
            <a:ln w="25400">
              <a:solidFill>
                <a:srgbClr val="1A73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07838F8B-E22F-4A0E-B13D-E90A8F92E426}"/>
                </a:ext>
              </a:extLst>
            </p:cNvPr>
            <p:cNvGrpSpPr/>
            <p:nvPr/>
          </p:nvGrpSpPr>
          <p:grpSpPr>
            <a:xfrm>
              <a:off x="6643516" y="1196633"/>
              <a:ext cx="5198711" cy="2034115"/>
              <a:chOff x="1718309" y="1754347"/>
              <a:chExt cx="7562206" cy="3475652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9C354A5E-83C1-4DE1-8E83-1D31A0C4435F}"/>
                  </a:ext>
                </a:extLst>
              </p:cNvPr>
              <p:cNvSpPr/>
              <p:nvPr/>
            </p:nvSpPr>
            <p:spPr>
              <a:xfrm>
                <a:off x="2362198" y="3644357"/>
                <a:ext cx="590841" cy="62920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bg2">
                        <a:lumMod val="10000"/>
                      </a:schemeClr>
                    </a:solidFill>
                  </a:rPr>
                  <a:t>S</a:t>
                </a:r>
                <a:r>
                  <a:rPr lang="en-US" sz="750" baseline="-25000" dirty="0">
                    <a:solidFill>
                      <a:schemeClr val="bg2">
                        <a:lumMod val="1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6767E788-0E93-400C-A896-FE5F047F1B9D}"/>
                  </a:ext>
                </a:extLst>
              </p:cNvPr>
              <p:cNvSpPr/>
              <p:nvPr/>
            </p:nvSpPr>
            <p:spPr>
              <a:xfrm>
                <a:off x="1823719" y="2851878"/>
                <a:ext cx="590841" cy="62920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 err="1">
                    <a:solidFill>
                      <a:schemeClr val="bg2">
                        <a:lumMod val="10000"/>
                      </a:schemeClr>
                    </a:solidFill>
                  </a:rPr>
                  <a:t>S’</a:t>
                </a:r>
                <a:r>
                  <a:rPr lang="en-US" sz="750" baseline="-25000" dirty="0" err="1">
                    <a:solidFill>
                      <a:schemeClr val="bg2">
                        <a:lumMod val="10000"/>
                      </a:schemeClr>
                    </a:solidFill>
                  </a:rPr>
                  <a:t>i</a:t>
                </a:r>
                <a:endParaRPr lang="en-US" sz="750" baseline="-250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88918B0A-1798-4DA7-9FBB-C4F6A14DCB94}"/>
                  </a:ext>
                </a:extLst>
              </p:cNvPr>
              <p:cNvGrpSpPr/>
              <p:nvPr/>
            </p:nvGrpSpPr>
            <p:grpSpPr>
              <a:xfrm>
                <a:off x="3098800" y="1889760"/>
                <a:ext cx="1153160" cy="3332480"/>
                <a:chOff x="3098800" y="1889760"/>
                <a:chExt cx="1153160" cy="3332480"/>
              </a:xfrm>
            </p:grpSpPr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5B3142A1-E2F5-4D94-A3CE-A2A9556624F6}"/>
                    </a:ext>
                  </a:extLst>
                </p:cNvPr>
                <p:cNvSpPr/>
                <p:nvPr/>
              </p:nvSpPr>
              <p:spPr>
                <a:xfrm>
                  <a:off x="3444240" y="4683760"/>
                  <a:ext cx="538480" cy="538480"/>
                </a:xfrm>
                <a:prstGeom prst="ellipse">
                  <a:avLst/>
                </a:prstGeom>
                <a:solidFill>
                  <a:srgbClr val="F1F7FF"/>
                </a:solidFill>
                <a:ln w="25400">
                  <a:solidFill>
                    <a:srgbClr val="8497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X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D0FE496E-8763-4AF4-8825-A7C06D307CDD}"/>
                    </a:ext>
                  </a:extLst>
                </p:cNvPr>
                <p:cNvSpPr/>
                <p:nvPr/>
              </p:nvSpPr>
              <p:spPr>
                <a:xfrm>
                  <a:off x="3637280" y="368300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755BF9F3-12DE-4FDA-9389-6F5EB2502592}"/>
                    </a:ext>
                  </a:extLst>
                </p:cNvPr>
                <p:cNvSpPr/>
                <p:nvPr/>
              </p:nvSpPr>
              <p:spPr>
                <a:xfrm>
                  <a:off x="3098800" y="289052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GRU’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E8DCA5C4-AD8E-4BCE-83BE-1946AC046347}"/>
                    </a:ext>
                  </a:extLst>
                </p:cNvPr>
                <p:cNvSpPr/>
                <p:nvPr/>
              </p:nvSpPr>
              <p:spPr>
                <a:xfrm>
                  <a:off x="3444240" y="1889760"/>
                  <a:ext cx="538480" cy="53848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Y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0</a:t>
                  </a:r>
                </a:p>
              </p:txBody>
            </p:sp>
            <p:cxnSp>
              <p:nvCxnSpPr>
                <p:cNvPr id="186" name="연결선: 꺾임 185">
                  <a:extLst>
                    <a:ext uri="{FF2B5EF4-FFF2-40B4-BE49-F238E27FC236}">
                      <a16:creationId xmlns:a16="http://schemas.microsoft.com/office/drawing/2014/main" id="{A8206E9C-A137-4A1C-BE31-8F4799027ADE}"/>
                    </a:ext>
                  </a:extLst>
                </p:cNvPr>
                <p:cNvCxnSpPr>
                  <a:cxnSpLocks/>
                  <a:stCxn id="182" idx="0"/>
                  <a:endCxn id="183" idx="2"/>
                </p:cNvCxnSpPr>
                <p:nvPr/>
              </p:nvCxnSpPr>
              <p:spPr>
                <a:xfrm rot="5400000" flipH="1" flipV="1">
                  <a:off x="3597910" y="4337050"/>
                  <a:ext cx="462280" cy="231140"/>
                </a:xfrm>
                <a:prstGeom prst="bentConnector3">
                  <a:avLst>
                    <a:gd name="adj1" fmla="val 52198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연결선: 꺾임 186">
                  <a:extLst>
                    <a:ext uri="{FF2B5EF4-FFF2-40B4-BE49-F238E27FC236}">
                      <a16:creationId xmlns:a16="http://schemas.microsoft.com/office/drawing/2014/main" id="{3103DA8D-67C8-48D8-A35C-0A131C496367}"/>
                    </a:ext>
                  </a:extLst>
                </p:cNvPr>
                <p:cNvCxnSpPr>
                  <a:cxnSpLocks/>
                  <a:stCxn id="182" idx="0"/>
                  <a:endCxn id="184" idx="2"/>
                </p:cNvCxnSpPr>
                <p:nvPr/>
              </p:nvCxnSpPr>
              <p:spPr>
                <a:xfrm rot="16200000" flipV="1">
                  <a:off x="2932430" y="3902710"/>
                  <a:ext cx="1254760" cy="307340"/>
                </a:xfrm>
                <a:prstGeom prst="bentConnector3">
                  <a:avLst>
                    <a:gd name="adj1" fmla="val 19231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연결선: 꺾임 187">
                  <a:extLst>
                    <a:ext uri="{FF2B5EF4-FFF2-40B4-BE49-F238E27FC236}">
                      <a16:creationId xmlns:a16="http://schemas.microsoft.com/office/drawing/2014/main" id="{42DEE87F-ED54-404D-A1FB-04684AA1292E}"/>
                    </a:ext>
                  </a:extLst>
                </p:cNvPr>
                <p:cNvCxnSpPr>
                  <a:cxnSpLocks/>
                  <a:stCxn id="183" idx="0"/>
                  <a:endCxn id="185" idx="4"/>
                </p:cNvCxnSpPr>
                <p:nvPr/>
              </p:nvCxnSpPr>
              <p:spPr>
                <a:xfrm rot="16200000" flipV="1">
                  <a:off x="3201670" y="2940050"/>
                  <a:ext cx="1254760" cy="231140"/>
                </a:xfrm>
                <a:prstGeom prst="bentConnector3">
                  <a:avLst>
                    <a:gd name="adj1" fmla="val 81579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연결선: 꺾임 188">
                  <a:extLst>
                    <a:ext uri="{FF2B5EF4-FFF2-40B4-BE49-F238E27FC236}">
                      <a16:creationId xmlns:a16="http://schemas.microsoft.com/office/drawing/2014/main" id="{949A5BF0-0352-4942-B654-1CDBDA4224F3}"/>
                    </a:ext>
                  </a:extLst>
                </p:cNvPr>
                <p:cNvCxnSpPr>
                  <a:cxnSpLocks/>
                  <a:stCxn id="184" idx="0"/>
                  <a:endCxn id="185" idx="4"/>
                </p:cNvCxnSpPr>
                <p:nvPr/>
              </p:nvCxnSpPr>
              <p:spPr>
                <a:xfrm rot="5400000" flipH="1" flipV="1">
                  <a:off x="3328670" y="2505710"/>
                  <a:ext cx="462280" cy="30734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F0DB0988-52D3-484A-A73A-0FD0BCBF3A93}"/>
                  </a:ext>
                </a:extLst>
              </p:cNvPr>
              <p:cNvSpPr/>
              <p:nvPr/>
            </p:nvSpPr>
            <p:spPr>
              <a:xfrm>
                <a:off x="3337561" y="2553119"/>
                <a:ext cx="751841" cy="254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75000"/>
                    <a:alpha val="97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8D13C145-6ADE-4440-84A9-DFD9235C9483}"/>
                  </a:ext>
                </a:extLst>
              </p:cNvPr>
              <p:cNvCxnSpPr>
                <a:cxnSpLocks/>
                <a:stCxn id="183" idx="3"/>
                <a:endCxn id="175" idx="1"/>
              </p:cNvCxnSpPr>
              <p:nvPr/>
            </p:nvCxnSpPr>
            <p:spPr>
              <a:xfrm>
                <a:off x="4251960" y="3952240"/>
                <a:ext cx="812800" cy="7759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94C72E91-AD1D-461E-97B8-A46BEC2731DC}"/>
                  </a:ext>
                </a:extLst>
              </p:cNvPr>
              <p:cNvCxnSpPr>
                <a:cxnSpLocks/>
                <a:stCxn id="142" idx="6"/>
                <a:endCxn id="183" idx="1"/>
              </p:cNvCxnSpPr>
              <p:nvPr/>
            </p:nvCxnSpPr>
            <p:spPr>
              <a:xfrm flipV="1">
                <a:off x="2953039" y="3952239"/>
                <a:ext cx="684241" cy="6720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1F4EE9F6-E898-464C-86E1-1BF142B1592E}"/>
                  </a:ext>
                </a:extLst>
              </p:cNvPr>
              <p:cNvCxnSpPr>
                <a:cxnSpLocks/>
                <a:stCxn id="176" idx="1"/>
                <a:endCxn id="184" idx="3"/>
              </p:cNvCxnSpPr>
              <p:nvPr/>
            </p:nvCxnSpPr>
            <p:spPr>
              <a:xfrm flipH="1" flipV="1">
                <a:off x="3713480" y="3159760"/>
                <a:ext cx="812800" cy="7759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화살표 연결선 148">
                <a:extLst>
                  <a:ext uri="{FF2B5EF4-FFF2-40B4-BE49-F238E27FC236}">
                    <a16:creationId xmlns:a16="http://schemas.microsoft.com/office/drawing/2014/main" id="{43CF28E4-F1F6-40BA-A6EE-599EBE82F858}"/>
                  </a:ext>
                </a:extLst>
              </p:cNvPr>
              <p:cNvCxnSpPr>
                <a:cxnSpLocks/>
                <a:stCxn id="184" idx="1"/>
                <a:endCxn id="143" idx="6"/>
              </p:cNvCxnSpPr>
              <p:nvPr/>
            </p:nvCxnSpPr>
            <p:spPr>
              <a:xfrm flipH="1">
                <a:off x="2414559" y="3159760"/>
                <a:ext cx="684241" cy="6720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4999E1D6-356F-4EF2-B332-65DACD4A893D}"/>
                  </a:ext>
                </a:extLst>
              </p:cNvPr>
              <p:cNvCxnSpPr>
                <a:cxnSpLocks/>
                <a:stCxn id="151" idx="2"/>
                <a:endCxn id="145" idx="2"/>
              </p:cNvCxnSpPr>
              <p:nvPr/>
            </p:nvCxnSpPr>
            <p:spPr>
              <a:xfrm>
                <a:off x="2542539" y="2598252"/>
                <a:ext cx="795021" cy="81868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CA284E1-A36B-4E52-A80E-603C93C29C11}"/>
                  </a:ext>
                </a:extLst>
              </p:cNvPr>
              <p:cNvSpPr txBox="1"/>
              <p:nvPr/>
            </p:nvSpPr>
            <p:spPr>
              <a:xfrm>
                <a:off x="2092959" y="2124949"/>
                <a:ext cx="899158" cy="473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</a:rPr>
                  <a:t>Concat</a:t>
                </a:r>
                <a:endParaRPr lang="en-US" sz="105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57990CE-F28C-4A97-B9BC-45E1B9623654}"/>
                  </a:ext>
                </a:extLst>
              </p:cNvPr>
              <p:cNvSpPr txBox="1"/>
              <p:nvPr/>
            </p:nvSpPr>
            <p:spPr>
              <a:xfrm>
                <a:off x="1718309" y="4364494"/>
                <a:ext cx="1061721" cy="788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Forward</a:t>
                </a: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States</a:t>
                </a:r>
              </a:p>
            </p:txBody>
          </p: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B5D1B825-A2E3-472E-9C41-0EE761E510F6}"/>
                  </a:ext>
                </a:extLst>
              </p:cNvPr>
              <p:cNvCxnSpPr>
                <a:cxnSpLocks/>
                <a:stCxn id="152" idx="0"/>
                <a:endCxn id="142" idx="2"/>
              </p:cNvCxnSpPr>
              <p:nvPr/>
            </p:nvCxnSpPr>
            <p:spPr>
              <a:xfrm flipV="1">
                <a:off x="2249169" y="3958960"/>
                <a:ext cx="113029" cy="405535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6E728760-68AC-4B1B-A76E-F5A0ED635EC9}"/>
                  </a:ext>
                </a:extLst>
              </p:cNvPr>
              <p:cNvGrpSpPr/>
              <p:nvPr/>
            </p:nvGrpSpPr>
            <p:grpSpPr>
              <a:xfrm>
                <a:off x="4526280" y="1897519"/>
                <a:ext cx="1153160" cy="3332480"/>
                <a:chOff x="3098800" y="1889760"/>
                <a:chExt cx="1153160" cy="3332480"/>
              </a:xfrm>
            </p:grpSpPr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BC5CE1F5-81F8-4DD1-90FE-A0571D73EE35}"/>
                    </a:ext>
                  </a:extLst>
                </p:cNvPr>
                <p:cNvSpPr/>
                <p:nvPr/>
              </p:nvSpPr>
              <p:spPr>
                <a:xfrm>
                  <a:off x="3444240" y="4683760"/>
                  <a:ext cx="538480" cy="538480"/>
                </a:xfrm>
                <a:prstGeom prst="ellipse">
                  <a:avLst/>
                </a:prstGeom>
                <a:solidFill>
                  <a:srgbClr val="F1F7FF"/>
                </a:solidFill>
                <a:ln w="25400">
                  <a:solidFill>
                    <a:srgbClr val="8497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X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77E7464D-1061-47E3-A0F5-250D33BC35A5}"/>
                    </a:ext>
                  </a:extLst>
                </p:cNvPr>
                <p:cNvSpPr/>
                <p:nvPr/>
              </p:nvSpPr>
              <p:spPr>
                <a:xfrm>
                  <a:off x="3637280" y="368300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43D9EDDC-8087-412F-84FC-44B9CB7478A9}"/>
                    </a:ext>
                  </a:extLst>
                </p:cNvPr>
                <p:cNvSpPr/>
                <p:nvPr/>
              </p:nvSpPr>
              <p:spPr>
                <a:xfrm>
                  <a:off x="3098800" y="289052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GRU’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3DD4A7E7-F196-4A60-9032-DFC274E58552}"/>
                    </a:ext>
                  </a:extLst>
                </p:cNvPr>
                <p:cNvSpPr/>
                <p:nvPr/>
              </p:nvSpPr>
              <p:spPr>
                <a:xfrm>
                  <a:off x="3444240" y="1889760"/>
                  <a:ext cx="538480" cy="53848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Y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178" name="연결선: 꺾임 177">
                  <a:extLst>
                    <a:ext uri="{FF2B5EF4-FFF2-40B4-BE49-F238E27FC236}">
                      <a16:creationId xmlns:a16="http://schemas.microsoft.com/office/drawing/2014/main" id="{9798BDD0-489B-4A97-94F4-21D7395AEF82}"/>
                    </a:ext>
                  </a:extLst>
                </p:cNvPr>
                <p:cNvCxnSpPr>
                  <a:cxnSpLocks/>
                  <a:stCxn id="174" idx="0"/>
                  <a:endCxn id="175" idx="2"/>
                </p:cNvCxnSpPr>
                <p:nvPr/>
              </p:nvCxnSpPr>
              <p:spPr>
                <a:xfrm rot="5400000" flipH="1" flipV="1">
                  <a:off x="3597910" y="4337050"/>
                  <a:ext cx="462280" cy="231140"/>
                </a:xfrm>
                <a:prstGeom prst="bentConnector3">
                  <a:avLst>
                    <a:gd name="adj1" fmla="val 52198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연결선: 꺾임 178">
                  <a:extLst>
                    <a:ext uri="{FF2B5EF4-FFF2-40B4-BE49-F238E27FC236}">
                      <a16:creationId xmlns:a16="http://schemas.microsoft.com/office/drawing/2014/main" id="{7D70A440-214B-4655-B299-B1BF39148BD3}"/>
                    </a:ext>
                  </a:extLst>
                </p:cNvPr>
                <p:cNvCxnSpPr>
                  <a:cxnSpLocks/>
                  <a:stCxn id="174" idx="0"/>
                  <a:endCxn id="176" idx="2"/>
                </p:cNvCxnSpPr>
                <p:nvPr/>
              </p:nvCxnSpPr>
              <p:spPr>
                <a:xfrm rot="16200000" flipV="1">
                  <a:off x="2932430" y="3902710"/>
                  <a:ext cx="1254760" cy="307340"/>
                </a:xfrm>
                <a:prstGeom prst="bentConnector3">
                  <a:avLst>
                    <a:gd name="adj1" fmla="val 19231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연결선: 꺾임 179">
                  <a:extLst>
                    <a:ext uri="{FF2B5EF4-FFF2-40B4-BE49-F238E27FC236}">
                      <a16:creationId xmlns:a16="http://schemas.microsoft.com/office/drawing/2014/main" id="{CC7003F9-60BE-4DA9-94B4-0AF236BBCC0C}"/>
                    </a:ext>
                  </a:extLst>
                </p:cNvPr>
                <p:cNvCxnSpPr>
                  <a:cxnSpLocks/>
                  <a:stCxn id="175" idx="0"/>
                  <a:endCxn id="177" idx="4"/>
                </p:cNvCxnSpPr>
                <p:nvPr/>
              </p:nvCxnSpPr>
              <p:spPr>
                <a:xfrm rot="16200000" flipV="1">
                  <a:off x="3201670" y="2940050"/>
                  <a:ext cx="1254760" cy="231140"/>
                </a:xfrm>
                <a:prstGeom prst="bentConnector3">
                  <a:avLst>
                    <a:gd name="adj1" fmla="val 81579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연결선: 꺾임 180">
                  <a:extLst>
                    <a:ext uri="{FF2B5EF4-FFF2-40B4-BE49-F238E27FC236}">
                      <a16:creationId xmlns:a16="http://schemas.microsoft.com/office/drawing/2014/main" id="{6384199F-C1E1-4316-8512-1B280A50952C}"/>
                    </a:ext>
                  </a:extLst>
                </p:cNvPr>
                <p:cNvCxnSpPr>
                  <a:cxnSpLocks/>
                  <a:stCxn id="176" idx="0"/>
                  <a:endCxn id="177" idx="4"/>
                </p:cNvCxnSpPr>
                <p:nvPr/>
              </p:nvCxnSpPr>
              <p:spPr>
                <a:xfrm rot="5400000" flipH="1" flipV="1">
                  <a:off x="3328670" y="2505710"/>
                  <a:ext cx="462280" cy="30734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D00581D-A31B-4C83-8CC8-280F47ECEAEC}"/>
                  </a:ext>
                </a:extLst>
              </p:cNvPr>
              <p:cNvGrpSpPr/>
              <p:nvPr/>
            </p:nvGrpSpPr>
            <p:grpSpPr>
              <a:xfrm>
                <a:off x="6700520" y="1897519"/>
                <a:ext cx="1153160" cy="3332480"/>
                <a:chOff x="3098800" y="1889760"/>
                <a:chExt cx="1153160" cy="3332480"/>
              </a:xfrm>
            </p:grpSpPr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D38C87B9-5096-43FF-9D25-6DA13CB5F4A4}"/>
                    </a:ext>
                  </a:extLst>
                </p:cNvPr>
                <p:cNvSpPr/>
                <p:nvPr/>
              </p:nvSpPr>
              <p:spPr>
                <a:xfrm>
                  <a:off x="3444240" y="4683760"/>
                  <a:ext cx="538480" cy="538480"/>
                </a:xfrm>
                <a:prstGeom prst="ellipse">
                  <a:avLst/>
                </a:prstGeom>
                <a:solidFill>
                  <a:srgbClr val="F1F7FF"/>
                </a:solidFill>
                <a:ln w="25400">
                  <a:solidFill>
                    <a:srgbClr val="8497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X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3C9FCA65-CBA3-4E99-8C0F-6621A1B78417}"/>
                    </a:ext>
                  </a:extLst>
                </p:cNvPr>
                <p:cNvSpPr/>
                <p:nvPr/>
              </p:nvSpPr>
              <p:spPr>
                <a:xfrm>
                  <a:off x="3637280" y="368300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94A2E0AC-F3B2-4432-809D-285DF8A5A924}"/>
                    </a:ext>
                  </a:extLst>
                </p:cNvPr>
                <p:cNvSpPr/>
                <p:nvPr/>
              </p:nvSpPr>
              <p:spPr>
                <a:xfrm>
                  <a:off x="3098800" y="2890520"/>
                  <a:ext cx="614680" cy="5384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2">
                          <a:lumMod val="10000"/>
                        </a:schemeClr>
                      </a:solidFill>
                    </a:rPr>
                    <a:t>GRU’</a:t>
                  </a:r>
                  <a:endParaRPr lang="en-US" sz="900" baseline="-25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81C03A5F-370A-40F5-A0F2-E5A87DCD1240}"/>
                    </a:ext>
                  </a:extLst>
                </p:cNvPr>
                <p:cNvSpPr/>
                <p:nvPr/>
              </p:nvSpPr>
              <p:spPr>
                <a:xfrm>
                  <a:off x="3444240" y="1889760"/>
                  <a:ext cx="538480" cy="53848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bg2">
                          <a:lumMod val="10000"/>
                        </a:schemeClr>
                      </a:solidFill>
                    </a:rPr>
                    <a:t>Y</a:t>
                  </a:r>
                  <a:r>
                    <a:rPr lang="en-US" sz="700" baseline="-25000" dirty="0">
                      <a:solidFill>
                        <a:schemeClr val="bg2">
                          <a:lumMod val="10000"/>
                        </a:schemeClr>
                      </a:solidFill>
                    </a:rPr>
                    <a:t>i</a:t>
                  </a:r>
                </a:p>
              </p:txBody>
            </p:sp>
            <p:cxnSp>
              <p:nvCxnSpPr>
                <p:cNvPr id="170" name="연결선: 꺾임 169">
                  <a:extLst>
                    <a:ext uri="{FF2B5EF4-FFF2-40B4-BE49-F238E27FC236}">
                      <a16:creationId xmlns:a16="http://schemas.microsoft.com/office/drawing/2014/main" id="{C6735B22-7318-426C-BBDB-4BA2C1B6EAB3}"/>
                    </a:ext>
                  </a:extLst>
                </p:cNvPr>
                <p:cNvCxnSpPr>
                  <a:cxnSpLocks/>
                  <a:stCxn id="166" idx="0"/>
                  <a:endCxn id="167" idx="2"/>
                </p:cNvCxnSpPr>
                <p:nvPr/>
              </p:nvCxnSpPr>
              <p:spPr>
                <a:xfrm rot="5400000" flipH="1" flipV="1">
                  <a:off x="3597910" y="4337050"/>
                  <a:ext cx="462280" cy="231140"/>
                </a:xfrm>
                <a:prstGeom prst="bentConnector3">
                  <a:avLst>
                    <a:gd name="adj1" fmla="val 52198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연결선: 꺾임 170">
                  <a:extLst>
                    <a:ext uri="{FF2B5EF4-FFF2-40B4-BE49-F238E27FC236}">
                      <a16:creationId xmlns:a16="http://schemas.microsoft.com/office/drawing/2014/main" id="{BE2AE66E-F202-4790-A7D9-B0256E9E4650}"/>
                    </a:ext>
                  </a:extLst>
                </p:cNvPr>
                <p:cNvCxnSpPr>
                  <a:cxnSpLocks/>
                  <a:stCxn id="166" idx="0"/>
                  <a:endCxn id="168" idx="2"/>
                </p:cNvCxnSpPr>
                <p:nvPr/>
              </p:nvCxnSpPr>
              <p:spPr>
                <a:xfrm rot="16200000" flipV="1">
                  <a:off x="2932430" y="3902710"/>
                  <a:ext cx="1254760" cy="307340"/>
                </a:xfrm>
                <a:prstGeom prst="bentConnector3">
                  <a:avLst>
                    <a:gd name="adj1" fmla="val 19231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연결선: 꺾임 171">
                  <a:extLst>
                    <a:ext uri="{FF2B5EF4-FFF2-40B4-BE49-F238E27FC236}">
                      <a16:creationId xmlns:a16="http://schemas.microsoft.com/office/drawing/2014/main" id="{42A4287E-6530-49D0-AF4E-3D42FE45B2CB}"/>
                    </a:ext>
                  </a:extLst>
                </p:cNvPr>
                <p:cNvCxnSpPr>
                  <a:cxnSpLocks/>
                  <a:stCxn id="167" idx="0"/>
                  <a:endCxn id="169" idx="4"/>
                </p:cNvCxnSpPr>
                <p:nvPr/>
              </p:nvCxnSpPr>
              <p:spPr>
                <a:xfrm rot="16200000" flipV="1">
                  <a:off x="3201670" y="2940050"/>
                  <a:ext cx="1254760" cy="231140"/>
                </a:xfrm>
                <a:prstGeom prst="bentConnector3">
                  <a:avLst>
                    <a:gd name="adj1" fmla="val 81579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연결선: 꺾임 172">
                  <a:extLst>
                    <a:ext uri="{FF2B5EF4-FFF2-40B4-BE49-F238E27FC236}">
                      <a16:creationId xmlns:a16="http://schemas.microsoft.com/office/drawing/2014/main" id="{E17098E5-D0ED-4B78-B9D5-F1D705D0EBC8}"/>
                    </a:ext>
                  </a:extLst>
                </p:cNvPr>
                <p:cNvCxnSpPr>
                  <a:cxnSpLocks/>
                  <a:stCxn id="168" idx="0"/>
                  <a:endCxn id="169" idx="4"/>
                </p:cNvCxnSpPr>
                <p:nvPr/>
              </p:nvCxnSpPr>
              <p:spPr>
                <a:xfrm rot="5400000" flipH="1" flipV="1">
                  <a:off x="3328670" y="2505710"/>
                  <a:ext cx="462280" cy="30734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id="{2E87F012-EC76-439E-A144-996AEDBFFC13}"/>
                  </a:ext>
                </a:extLst>
              </p:cNvPr>
              <p:cNvCxnSpPr>
                <a:cxnSpLocks/>
                <a:stCxn id="168" idx="1"/>
                <a:endCxn id="176" idx="3"/>
              </p:cNvCxnSpPr>
              <p:nvPr/>
            </p:nvCxnSpPr>
            <p:spPr>
              <a:xfrm flipH="1">
                <a:off x="5140960" y="3167519"/>
                <a:ext cx="1559560" cy="0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F6857538-DF53-4C6D-B36A-082C373569BA}"/>
                  </a:ext>
                </a:extLst>
              </p:cNvPr>
              <p:cNvCxnSpPr>
                <a:cxnSpLocks/>
                <a:stCxn id="175" idx="3"/>
                <a:endCxn id="167" idx="1"/>
              </p:cNvCxnSpPr>
              <p:nvPr/>
            </p:nvCxnSpPr>
            <p:spPr>
              <a:xfrm>
                <a:off x="5679440" y="3959999"/>
                <a:ext cx="1559560" cy="0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5A3876E2-94BA-4D84-9407-3F3B43D0DB5F}"/>
                  </a:ext>
                </a:extLst>
              </p:cNvPr>
              <p:cNvSpPr/>
              <p:nvPr/>
            </p:nvSpPr>
            <p:spPr>
              <a:xfrm>
                <a:off x="8067040" y="2862317"/>
                <a:ext cx="590841" cy="62920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bg2">
                        <a:lumMod val="10000"/>
                      </a:schemeClr>
                    </a:solidFill>
                  </a:rPr>
                  <a:t>S’</a:t>
                </a:r>
                <a:r>
                  <a:rPr lang="en-US" sz="750" baseline="-25000" dirty="0">
                    <a:solidFill>
                      <a:schemeClr val="bg2">
                        <a:lumMod val="10000"/>
                      </a:schemeClr>
                    </a:solidFill>
                  </a:rPr>
                  <a:t>0</a:t>
                </a:r>
              </a:p>
            </p:txBody>
          </p:sp>
          <p:cxnSp>
            <p:nvCxnSpPr>
              <p:cNvPr id="159" name="직선 화살표 연결선 158">
                <a:extLst>
                  <a:ext uri="{FF2B5EF4-FFF2-40B4-BE49-F238E27FC236}">
                    <a16:creationId xmlns:a16="http://schemas.microsoft.com/office/drawing/2014/main" id="{773C61A7-DB36-4C4D-80B3-41AB428AB70A}"/>
                  </a:ext>
                </a:extLst>
              </p:cNvPr>
              <p:cNvCxnSpPr>
                <a:cxnSpLocks/>
                <a:stCxn id="158" idx="2"/>
                <a:endCxn id="168" idx="3"/>
              </p:cNvCxnSpPr>
              <p:nvPr/>
            </p:nvCxnSpPr>
            <p:spPr>
              <a:xfrm flipH="1" flipV="1">
                <a:off x="7315201" y="3167519"/>
                <a:ext cx="751839" cy="9399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id="{DDC81E7B-1CB3-47F4-AFC3-6B7C0C9DC548}"/>
                  </a:ext>
                </a:extLst>
              </p:cNvPr>
              <p:cNvCxnSpPr>
                <a:cxnSpLocks/>
                <a:stCxn id="161" idx="2"/>
                <a:endCxn id="167" idx="3"/>
              </p:cNvCxnSpPr>
              <p:nvPr/>
            </p:nvCxnSpPr>
            <p:spPr>
              <a:xfrm flipH="1">
                <a:off x="7853681" y="3958960"/>
                <a:ext cx="746760" cy="1039"/>
              </a:xfrm>
              <a:prstGeom prst="straightConnector1">
                <a:avLst/>
              </a:prstGeom>
              <a:ln w="254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EB3C356-1661-4A44-8198-4D97BE30B97D}"/>
                  </a:ext>
                </a:extLst>
              </p:cNvPr>
              <p:cNvSpPr/>
              <p:nvPr/>
            </p:nvSpPr>
            <p:spPr>
              <a:xfrm>
                <a:off x="8600440" y="3644357"/>
                <a:ext cx="590841" cy="62920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bg2">
                        <a:lumMod val="10000"/>
                      </a:schemeClr>
                    </a:solidFill>
                  </a:rPr>
                  <a:t>S</a:t>
                </a:r>
                <a:r>
                  <a:rPr lang="en-US" sz="750" baseline="-25000" dirty="0">
                    <a:solidFill>
                      <a:schemeClr val="bg2">
                        <a:lumMod val="1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7E30BD9-EDE8-4507-95EA-2542D78292E3}"/>
                  </a:ext>
                </a:extLst>
              </p:cNvPr>
              <p:cNvSpPr txBox="1"/>
              <p:nvPr/>
            </p:nvSpPr>
            <p:spPr>
              <a:xfrm>
                <a:off x="8114656" y="2001320"/>
                <a:ext cx="1165859" cy="788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Backward</a:t>
                </a: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States</a:t>
                </a:r>
              </a:p>
            </p:txBody>
          </p: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726541C6-0158-46E2-871B-C3A2DA2218C8}"/>
                  </a:ext>
                </a:extLst>
              </p:cNvPr>
              <p:cNvCxnSpPr>
                <a:cxnSpLocks/>
                <a:stCxn id="162" idx="2"/>
                <a:endCxn id="158" idx="6"/>
              </p:cNvCxnSpPr>
              <p:nvPr/>
            </p:nvCxnSpPr>
            <p:spPr>
              <a:xfrm flipH="1">
                <a:off x="8657881" y="2790157"/>
                <a:ext cx="39706" cy="38676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CDF53D6-E45A-4F64-818D-0A8FBE87BE6B}"/>
                  </a:ext>
                </a:extLst>
              </p:cNvPr>
              <p:cNvSpPr txBox="1"/>
              <p:nvPr/>
            </p:nvSpPr>
            <p:spPr>
              <a:xfrm>
                <a:off x="6076951" y="4578876"/>
                <a:ext cx="445769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…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BC4C693-B7A0-472A-80D0-391402751C23}"/>
                  </a:ext>
                </a:extLst>
              </p:cNvPr>
              <p:cNvSpPr txBox="1"/>
              <p:nvPr/>
            </p:nvSpPr>
            <p:spPr>
              <a:xfrm>
                <a:off x="6076951" y="1754347"/>
                <a:ext cx="445769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…</a:t>
                </a: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807FE305-42AA-42E3-A287-431CE7F6C1FA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124" name="모서리가 둥근 직사각형 24">
              <a:extLst>
                <a:ext uri="{FF2B5EF4-FFF2-40B4-BE49-F238E27FC236}">
                  <a16:creationId xmlns:a16="http://schemas.microsoft.com/office/drawing/2014/main" id="{81B0310F-DC98-4602-83DE-BEF9D633761B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6" name="모서리가 둥근 직사각형 25">
              <a:extLst>
                <a:ext uri="{FF2B5EF4-FFF2-40B4-BE49-F238E27FC236}">
                  <a16:creationId xmlns:a16="http://schemas.microsoft.com/office/drawing/2014/main" id="{34E280C8-F30C-4980-9893-6E819AF672B9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모서리가 둥근 직사각형 26">
              <a:extLst>
                <a:ext uri="{FF2B5EF4-FFF2-40B4-BE49-F238E27FC236}">
                  <a16:creationId xmlns:a16="http://schemas.microsoft.com/office/drawing/2014/main" id="{401090FE-1C62-40D3-97AD-41C5E2502EC6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11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5">
            <a:extLst>
              <a:ext uri="{FF2B5EF4-FFF2-40B4-BE49-F238E27FC236}">
                <a16:creationId xmlns:a16="http://schemas.microsoft.com/office/drawing/2014/main" id="{7515DF38-7A7F-4EB5-9D70-73FCA338BA20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D4BBEC8-7534-4914-86B7-17F8ADC64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2A0C5E12-7D8B-4BA2-A035-449946A10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ABE3446C-9A48-4DEF-BEB6-3D3FAADF7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26BEB18-5915-4E4A-98E1-D198C779C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2F9ABC7-ADAB-455C-B184-A946A95E0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594200-31D1-47B5-BA35-5B2ED4BF3E42}"/>
              </a:ext>
            </a:extLst>
          </p:cNvPr>
          <p:cNvGrpSpPr/>
          <p:nvPr/>
        </p:nvGrpSpPr>
        <p:grpSpPr>
          <a:xfrm>
            <a:off x="1526852" y="2078673"/>
            <a:ext cx="4812421" cy="1483579"/>
            <a:chOff x="7108541" y="1651954"/>
            <a:chExt cx="4812421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E826E6E-3119-41F1-B5EB-D3D39C29F830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81B2F6-EB4F-4E83-B318-04B56BF7FEEA}"/>
                </a:ext>
              </a:extLst>
            </p:cNvPr>
            <p:cNvSpPr/>
            <p:nvPr/>
          </p:nvSpPr>
          <p:spPr>
            <a:xfrm>
              <a:off x="7159341" y="1651954"/>
              <a:ext cx="476162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Train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정확도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(accuracy) : 0.928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2">
                      <a:lumMod val="50000"/>
                    </a:schemeClr>
                  </a:solidFill>
                </a:rPr>
                <a:t>손실값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(loss)          : 0.0024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81286-5830-4548-837F-4E0EEA1342BF}"/>
              </a:ext>
            </a:extLst>
          </p:cNvPr>
          <p:cNvGrpSpPr/>
          <p:nvPr/>
        </p:nvGrpSpPr>
        <p:grpSpPr>
          <a:xfrm>
            <a:off x="1526852" y="4094259"/>
            <a:ext cx="5383594" cy="1483579"/>
            <a:chOff x="7108541" y="1651954"/>
            <a:chExt cx="4323259" cy="85770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F0CDA6-D009-4E52-9138-B2A56B141916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66FD8-867D-4716-8F1D-7C470D3B9CF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Predict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띄어쓰기 여부에 따라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0, 1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 나타냄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입력 글자에 대해 글자 다음에 띄어쓰기가 오는지 여부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8D1119-2A52-4117-AF86-6EAC0044338D}"/>
              </a:ext>
            </a:extLst>
          </p:cNvPr>
          <p:cNvSpPr/>
          <p:nvPr/>
        </p:nvSpPr>
        <p:spPr>
          <a:xfrm>
            <a:off x="1527988" y="355501"/>
            <a:ext cx="687262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7D08EC-9454-4780-8A7B-1DD5D38F97F5}"/>
              </a:ext>
            </a:extLst>
          </p:cNvPr>
          <p:cNvSpPr/>
          <p:nvPr/>
        </p:nvSpPr>
        <p:spPr>
          <a:xfrm>
            <a:off x="1527985" y="972272"/>
            <a:ext cx="6089235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Model Learning</a:t>
            </a:r>
            <a:endParaRPr lang="en-US" altLang="ko-KR" sz="3200" b="1" i="1" kern="0" spc="-100" dirty="0">
              <a:solidFill>
                <a:srgbClr val="44546A"/>
              </a:solidFill>
            </a:endParaRPr>
          </a:p>
        </p:txBody>
      </p:sp>
      <p:sp>
        <p:nvSpPr>
          <p:cNvPr id="40" name="양쪽 모서리가 둥근 사각형 34">
            <a:extLst>
              <a:ext uri="{FF2B5EF4-FFF2-40B4-BE49-F238E27FC236}">
                <a16:creationId xmlns:a16="http://schemas.microsoft.com/office/drawing/2014/main" id="{AEC5ED72-6EA9-428C-A712-741B27D97677}"/>
              </a:ext>
            </a:extLst>
          </p:cNvPr>
          <p:cNvSpPr/>
          <p:nvPr/>
        </p:nvSpPr>
        <p:spPr>
          <a:xfrm rot="16200000">
            <a:off x="6372606" y="1050614"/>
            <a:ext cx="6344819" cy="4784750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63D5BB-CDEA-4BE7-A90A-C6B5DA8DFBDA}"/>
              </a:ext>
            </a:extLst>
          </p:cNvPr>
          <p:cNvCxnSpPr>
            <a:cxnSpLocks/>
          </p:cNvCxnSpPr>
          <p:nvPr/>
        </p:nvCxnSpPr>
        <p:spPr>
          <a:xfrm>
            <a:off x="4937760" y="2468390"/>
            <a:ext cx="2438400" cy="0"/>
          </a:xfrm>
          <a:prstGeom prst="line">
            <a:avLst/>
          </a:prstGeom>
          <a:ln w="254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A5FE74-7F9A-42D3-BDBB-28D3203FDA16}"/>
              </a:ext>
            </a:extLst>
          </p:cNvPr>
          <p:cNvSpPr/>
          <p:nvPr/>
        </p:nvSpPr>
        <p:spPr>
          <a:xfrm>
            <a:off x="7477760" y="1623815"/>
            <a:ext cx="287849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44546A"/>
                </a:solidFill>
              </a:rPr>
              <a:t>Model Learning – Result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4CEB66-C23F-4451-9370-A69D45DA87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39" y="2017739"/>
            <a:ext cx="4178456" cy="1746669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500CCD6E-4C19-4A7F-B5A2-F25224437693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53" name="모서리가 둥근 직사각형 24">
              <a:extLst>
                <a:ext uri="{FF2B5EF4-FFF2-40B4-BE49-F238E27FC236}">
                  <a16:creationId xmlns:a16="http://schemas.microsoft.com/office/drawing/2014/main" id="{774A54BD-9FF5-41F4-8782-B839F480E711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25">
              <a:extLst>
                <a:ext uri="{FF2B5EF4-FFF2-40B4-BE49-F238E27FC236}">
                  <a16:creationId xmlns:a16="http://schemas.microsoft.com/office/drawing/2014/main" id="{31743DB6-CB34-4AC0-B00B-DCC7529AD682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모서리가 둥근 직사각형 26">
              <a:extLst>
                <a:ext uri="{FF2B5EF4-FFF2-40B4-BE49-F238E27FC236}">
                  <a16:creationId xmlns:a16="http://schemas.microsoft.com/office/drawing/2014/main" id="{5E048FEE-3ADF-400E-AC57-E3CD3E23881A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080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5">
            <a:extLst>
              <a:ext uri="{FF2B5EF4-FFF2-40B4-BE49-F238E27FC236}">
                <a16:creationId xmlns:a16="http://schemas.microsoft.com/office/drawing/2014/main" id="{9667745E-2AE7-4611-BA9F-0380F75EB76A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46A090E-CC3E-4BB1-9192-DD241ABB3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92F3B029-6B54-4CFA-A4BD-1CC9D40EF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2492"/>
              </p:ext>
            </p:extLst>
          </p:nvPr>
        </p:nvGraphicFramePr>
        <p:xfrm>
          <a:off x="884587" y="376440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A25CD26B-AFBB-4C78-8B42-217171789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8607C82-4C94-4834-818E-E7206E072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3C0F367-3550-41CF-8ECF-C295636C0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594200-31D1-47B5-BA35-5B2ED4BF3E42}"/>
              </a:ext>
            </a:extLst>
          </p:cNvPr>
          <p:cNvGrpSpPr/>
          <p:nvPr/>
        </p:nvGrpSpPr>
        <p:grpSpPr>
          <a:xfrm>
            <a:off x="1526852" y="2078673"/>
            <a:ext cx="4812421" cy="1483579"/>
            <a:chOff x="7108541" y="1651954"/>
            <a:chExt cx="4812421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E826E6E-3119-41F1-B5EB-D3D39C29F830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81B2F6-EB4F-4E83-B318-04B56BF7FEEA}"/>
                </a:ext>
              </a:extLst>
            </p:cNvPr>
            <p:cNvSpPr/>
            <p:nvPr/>
          </p:nvSpPr>
          <p:spPr>
            <a:xfrm>
              <a:off x="7159341" y="1651954"/>
              <a:ext cx="4761621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번역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>
                      <a:lumMod val="50000"/>
                    </a:schemeClr>
                  </a:solidFill>
                </a:rPr>
                <a:t>Naver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PAPAGO API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를 이용 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안되는 경우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Selenium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Crawling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으로 데이터 획득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81286-5830-4548-837F-4E0EEA1342BF}"/>
              </a:ext>
            </a:extLst>
          </p:cNvPr>
          <p:cNvGrpSpPr/>
          <p:nvPr/>
        </p:nvGrpSpPr>
        <p:grpSpPr>
          <a:xfrm>
            <a:off x="1526852" y="4094259"/>
            <a:ext cx="4323259" cy="1148301"/>
            <a:chOff x="7108541" y="1651954"/>
            <a:chExt cx="4323259" cy="85770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F0CDA6-D009-4E52-9138-B2A56B141916}"/>
                </a:ext>
              </a:extLst>
            </p:cNvPr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66FD8-867D-4716-8F1D-7C470D3B9CF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국어사전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Selenium Crawling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을 통해 데이터 획득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8D1119-2A52-4117-AF86-6EAC0044338D}"/>
              </a:ext>
            </a:extLst>
          </p:cNvPr>
          <p:cNvSpPr/>
          <p:nvPr/>
        </p:nvSpPr>
        <p:spPr>
          <a:xfrm>
            <a:off x="1527988" y="355501"/>
            <a:ext cx="687262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7D08EC-9454-4780-8A7B-1DD5D38F97F5}"/>
              </a:ext>
            </a:extLst>
          </p:cNvPr>
          <p:cNvSpPr/>
          <p:nvPr/>
        </p:nvSpPr>
        <p:spPr>
          <a:xfrm>
            <a:off x="1527985" y="972272"/>
            <a:ext cx="6557885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Back End : </a:t>
            </a:r>
            <a:r>
              <a:rPr lang="en-US" altLang="ko-KR" sz="3200" b="1" i="1" kern="0" spc="-100" dirty="0">
                <a:solidFill>
                  <a:srgbClr val="44546A"/>
                </a:solidFill>
              </a:rPr>
              <a:t>Translate &amp; Get Def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619EDDB-5404-4909-B22A-9510D52FB1B7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50" name="모서리가 둥근 직사각형 24">
              <a:extLst>
                <a:ext uri="{FF2B5EF4-FFF2-40B4-BE49-F238E27FC236}">
                  <a16:creationId xmlns:a16="http://schemas.microsoft.com/office/drawing/2014/main" id="{A4CE9254-D8CC-4C8D-B48E-B69A237036E7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1" name="모서리가 둥근 직사각형 25">
              <a:extLst>
                <a:ext uri="{FF2B5EF4-FFF2-40B4-BE49-F238E27FC236}">
                  <a16:creationId xmlns:a16="http://schemas.microsoft.com/office/drawing/2014/main" id="{B079D33C-9643-426D-A429-77BE97586A79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26">
              <a:extLst>
                <a:ext uri="{FF2B5EF4-FFF2-40B4-BE49-F238E27FC236}">
                  <a16:creationId xmlns:a16="http://schemas.microsoft.com/office/drawing/2014/main" id="{833EFF44-CFB0-4F7E-AB76-60CD05460CCB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7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Introduce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BA63A-4E65-499B-8A1D-41864007C858}"/>
              </a:ext>
            </a:extLst>
          </p:cNvPr>
          <p:cNvSpPr/>
          <p:nvPr/>
        </p:nvSpPr>
        <p:spPr>
          <a:xfrm>
            <a:off x="1527986" y="972272"/>
            <a:ext cx="27798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Introduction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A4E054-0A32-47B7-B307-D455239485B8}"/>
              </a:ext>
            </a:extLst>
          </p:cNvPr>
          <p:cNvSpPr/>
          <p:nvPr/>
        </p:nvSpPr>
        <p:spPr>
          <a:xfrm>
            <a:off x="9184977" y="5980233"/>
            <a:ext cx="1798141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Personal SQL Code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7F4BF06-351D-47A5-93F9-6D27D65EE2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38" y="1677246"/>
            <a:ext cx="7320839" cy="47264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5ECBE40-A82A-4E03-B9C5-C70AA603C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10419"/>
              </p:ext>
            </p:extLst>
          </p:nvPr>
        </p:nvGraphicFramePr>
        <p:xfrm>
          <a:off x="327025" y="108172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00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04549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5">
            <a:extLst>
              <a:ext uri="{FF2B5EF4-FFF2-40B4-BE49-F238E27FC236}">
                <a16:creationId xmlns:a16="http://schemas.microsoft.com/office/drawing/2014/main" id="{9B49BC49-1B2A-4A7F-B17F-B3557ABBBCC8}"/>
              </a:ext>
            </a:extLst>
          </p:cNvPr>
          <p:cNvSpPr/>
          <p:nvPr/>
        </p:nvSpPr>
        <p:spPr>
          <a:xfrm rot="16200000">
            <a:off x="-2030954" y="3185562"/>
            <a:ext cx="6344819" cy="5318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E7F9"/>
          </a:solidFill>
          <a:ln>
            <a:noFill/>
          </a:ln>
          <a:effectLst>
            <a:glow rad="38100">
              <a:srgbClr val="D3D9E5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BBF5A66-3F85-42A8-BF28-D145D95F1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4" y="2507144"/>
            <a:ext cx="326018" cy="257053"/>
          </a:xfrm>
          <a:prstGeom prst="rect">
            <a:avLst/>
          </a:prstGeom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83193CD7-4FA6-4018-86F7-CCA631955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58857"/>
              </p:ext>
            </p:extLst>
          </p:nvPr>
        </p:nvGraphicFramePr>
        <p:xfrm>
          <a:off x="884587" y="445528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id="{72713816-32D7-47A9-BCED-172064C3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8" y="4597065"/>
            <a:ext cx="287517" cy="28751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25446AB-5F34-44CA-AED4-79496FAF0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1" y="3125311"/>
            <a:ext cx="455556" cy="339915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61D6268-A023-4DAE-826D-60B359A20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" y="3884155"/>
            <a:ext cx="335091" cy="3350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Details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00870"/>
              </p:ext>
            </p:extLst>
          </p:nvPr>
        </p:nvGraphicFramePr>
        <p:xfrm>
          <a:off x="327157" y="30119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5130F-99C9-4472-A9EA-8A31161168FF}"/>
              </a:ext>
            </a:extLst>
          </p:cNvPr>
          <p:cNvSpPr/>
          <p:nvPr/>
        </p:nvSpPr>
        <p:spPr>
          <a:xfrm>
            <a:off x="1527986" y="972272"/>
            <a:ext cx="7280733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Link : Java to Python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BEC479-CDC3-4272-8053-5C38ACB49E38}"/>
              </a:ext>
            </a:extLst>
          </p:cNvPr>
          <p:cNvGrpSpPr/>
          <p:nvPr/>
        </p:nvGrpSpPr>
        <p:grpSpPr>
          <a:xfrm>
            <a:off x="1801101" y="2712990"/>
            <a:ext cx="2504602" cy="2089941"/>
            <a:chOff x="1330960" y="2017006"/>
            <a:chExt cx="4897120" cy="4007874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CCE0EF8-FC68-4AED-ACC6-5881B96D4FD2}"/>
                </a:ext>
              </a:extLst>
            </p:cNvPr>
            <p:cNvSpPr/>
            <p:nvPr/>
          </p:nvSpPr>
          <p:spPr>
            <a:xfrm>
              <a:off x="1330960" y="2794000"/>
              <a:ext cx="4897120" cy="3230880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E6B4E6B-0178-4D3A-A741-821632F56FE8}"/>
                </a:ext>
              </a:extLst>
            </p:cNvPr>
            <p:cNvSpPr/>
            <p:nvPr/>
          </p:nvSpPr>
          <p:spPr>
            <a:xfrm>
              <a:off x="2861812" y="2017006"/>
              <a:ext cx="1752130" cy="1288407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44546A"/>
                  </a:solidFill>
                </a:rPr>
                <a:t>Java</a:t>
              </a: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31AD63-9607-46C4-9091-042C43ACC01B}"/>
              </a:ext>
            </a:extLst>
          </p:cNvPr>
          <p:cNvSpPr/>
          <p:nvPr/>
        </p:nvSpPr>
        <p:spPr>
          <a:xfrm>
            <a:off x="4840938" y="1795830"/>
            <a:ext cx="3348021" cy="2057840"/>
          </a:xfrm>
          <a:prstGeom prst="rect">
            <a:avLst/>
          </a:prstGeom>
          <a:noFill/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 Type : JSON(</a:t>
            </a: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Gson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isUse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행정표준용어집 사용여부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Path   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엑셀파일 위치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Model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사용하려는 모델 타입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Type   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예측여부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9D2339-78D1-4D1C-8A93-1225144240B2}"/>
              </a:ext>
            </a:extLst>
          </p:cNvPr>
          <p:cNvSpPr/>
          <p:nvPr/>
        </p:nvSpPr>
        <p:spPr>
          <a:xfrm>
            <a:off x="4849100" y="4494606"/>
            <a:ext cx="3329699" cy="1438831"/>
          </a:xfrm>
          <a:prstGeom prst="rect">
            <a:avLst/>
          </a:prstGeom>
          <a:noFill/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 Type : JSON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Status           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변환 완료 상태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Output_path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결과 파일 위치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D55988A-4561-4766-9327-D0546406720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94"/>
          <a:stretch/>
        </p:blipFill>
        <p:spPr>
          <a:xfrm>
            <a:off x="2061724" y="2743927"/>
            <a:ext cx="531847" cy="642987"/>
          </a:xfrm>
          <a:prstGeom prst="rect">
            <a:avLst/>
          </a:prstGeom>
          <a:solidFill>
            <a:srgbClr val="F1F7FF"/>
          </a:solidFill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4007D7F7-6497-473D-918D-449369F71F24}"/>
              </a:ext>
            </a:extLst>
          </p:cNvPr>
          <p:cNvGrpSpPr/>
          <p:nvPr/>
        </p:nvGrpSpPr>
        <p:grpSpPr>
          <a:xfrm>
            <a:off x="8526076" y="2712990"/>
            <a:ext cx="2504602" cy="2089941"/>
            <a:chOff x="1330960" y="2017006"/>
            <a:chExt cx="4897120" cy="40078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A46B41-EB38-4309-9599-7F5B9A909599}"/>
                </a:ext>
              </a:extLst>
            </p:cNvPr>
            <p:cNvSpPr/>
            <p:nvPr/>
          </p:nvSpPr>
          <p:spPr>
            <a:xfrm>
              <a:off x="1330960" y="2794000"/>
              <a:ext cx="4897120" cy="3230880"/>
            </a:xfrm>
            <a:prstGeom prst="roundRect">
              <a:avLst/>
            </a:prstGeom>
            <a:solidFill>
              <a:srgbClr val="F1F7FF"/>
            </a:solidFill>
            <a:ln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D4DE6A7-F70D-433C-95A0-804E62B8E516}"/>
                </a:ext>
              </a:extLst>
            </p:cNvPr>
            <p:cNvSpPr/>
            <p:nvPr/>
          </p:nvSpPr>
          <p:spPr>
            <a:xfrm>
              <a:off x="2861810" y="2017006"/>
              <a:ext cx="2508152" cy="1288407"/>
            </a:xfrm>
            <a:prstGeom prst="rect">
              <a:avLst/>
            </a:prstGeom>
            <a:solidFill>
              <a:srgbClr val="F1F7FF"/>
            </a:solidFill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44546A"/>
                  </a:solidFill>
                </a:rPr>
                <a:t>Python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03C55027-304D-4BD0-8079-B3EC26DA777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7" r="74196"/>
          <a:stretch/>
        </p:blipFill>
        <p:spPr>
          <a:xfrm>
            <a:off x="8709279" y="2802952"/>
            <a:ext cx="655797" cy="685073"/>
          </a:xfrm>
          <a:prstGeom prst="rect">
            <a:avLst/>
          </a:prstGeom>
          <a:solidFill>
            <a:srgbClr val="F1F7FF"/>
          </a:solidFill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342E42-E6FA-47C1-BD6A-EA5C340545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020" y="3522340"/>
            <a:ext cx="867603" cy="86760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78355E-C469-4D86-A4F9-D2B011C77381}"/>
              </a:ext>
            </a:extLst>
          </p:cNvPr>
          <p:cNvSpPr/>
          <p:nvPr/>
        </p:nvSpPr>
        <p:spPr>
          <a:xfrm>
            <a:off x="9111204" y="4255283"/>
            <a:ext cx="126323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Socket Server</a:t>
            </a:r>
            <a:endParaRPr lang="en-US" altLang="ko-KR" sz="1600" b="1" i="1" kern="0" dirty="0">
              <a:solidFill>
                <a:srgbClr val="44546A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42295F0-8865-4C25-B865-2E6409D22848}"/>
              </a:ext>
            </a:extLst>
          </p:cNvPr>
          <p:cNvCxnSpPr>
            <a:cxnSpLocks/>
          </p:cNvCxnSpPr>
          <p:nvPr/>
        </p:nvCxnSpPr>
        <p:spPr>
          <a:xfrm>
            <a:off x="3667760" y="4078463"/>
            <a:ext cx="544344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CFFF3D99-5312-409E-BC79-875AC2CF44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82" y="3472644"/>
            <a:ext cx="945105" cy="945105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B8E031-9E5B-4E07-8802-388A4E7E889F}"/>
              </a:ext>
            </a:extLst>
          </p:cNvPr>
          <p:cNvSpPr/>
          <p:nvPr/>
        </p:nvSpPr>
        <p:spPr>
          <a:xfrm>
            <a:off x="2288514" y="4255283"/>
            <a:ext cx="1399566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Socket Client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8F38C5A-0E2B-48E4-8EC3-41B9B5674EE6}"/>
              </a:ext>
            </a:extLst>
          </p:cNvPr>
          <p:cNvCxnSpPr>
            <a:cxnSpLocks/>
          </p:cNvCxnSpPr>
          <p:nvPr/>
        </p:nvCxnSpPr>
        <p:spPr>
          <a:xfrm rot="10800000">
            <a:off x="3667760" y="4295709"/>
            <a:ext cx="544344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34BB2A1-346C-4C8E-875C-9793F9BBAA22}"/>
              </a:ext>
            </a:extLst>
          </p:cNvPr>
          <p:cNvGrpSpPr/>
          <p:nvPr/>
        </p:nvGrpSpPr>
        <p:grpSpPr>
          <a:xfrm>
            <a:off x="1034599" y="1953943"/>
            <a:ext cx="216000" cy="157689"/>
            <a:chOff x="1040808" y="2400434"/>
            <a:chExt cx="216000" cy="157689"/>
          </a:xfrm>
        </p:grpSpPr>
        <p:sp>
          <p:nvSpPr>
            <p:cNvPr id="61" name="모서리가 둥근 직사각형 24">
              <a:extLst>
                <a:ext uri="{FF2B5EF4-FFF2-40B4-BE49-F238E27FC236}">
                  <a16:creationId xmlns:a16="http://schemas.microsoft.com/office/drawing/2014/main" id="{7C6E739F-6126-47C3-93F8-B2ADEE99D892}"/>
                </a:ext>
              </a:extLst>
            </p:cNvPr>
            <p:cNvSpPr/>
            <p:nvPr/>
          </p:nvSpPr>
          <p:spPr>
            <a:xfrm>
              <a:off x="1040808" y="240043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모서리가 둥근 직사각형 25">
              <a:extLst>
                <a:ext uri="{FF2B5EF4-FFF2-40B4-BE49-F238E27FC236}">
                  <a16:creationId xmlns:a16="http://schemas.microsoft.com/office/drawing/2014/main" id="{3632B2F6-1F37-4307-8AF2-69E4C555BFF1}"/>
                </a:ext>
              </a:extLst>
            </p:cNvPr>
            <p:cNvSpPr/>
            <p:nvPr/>
          </p:nvSpPr>
          <p:spPr>
            <a:xfrm>
              <a:off x="1040808" y="2470278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모서리가 둥근 직사각형 26">
              <a:extLst>
                <a:ext uri="{FF2B5EF4-FFF2-40B4-BE49-F238E27FC236}">
                  <a16:creationId xmlns:a16="http://schemas.microsoft.com/office/drawing/2014/main" id="{28852EE9-C623-4D5C-9FE7-E459643C2B7F}"/>
                </a:ext>
              </a:extLst>
            </p:cNvPr>
            <p:cNvSpPr/>
            <p:nvPr/>
          </p:nvSpPr>
          <p:spPr>
            <a:xfrm>
              <a:off x="1040808" y="2540123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786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52590"/>
              </p:ext>
            </p:extLst>
          </p:nvPr>
        </p:nvGraphicFramePr>
        <p:xfrm>
          <a:off x="327157" y="369262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289950-D222-46FE-9681-D72C9967917F}"/>
              </a:ext>
            </a:extLst>
          </p:cNvPr>
          <p:cNvSpPr/>
          <p:nvPr/>
        </p:nvSpPr>
        <p:spPr>
          <a:xfrm>
            <a:off x="1527989" y="1676301"/>
            <a:ext cx="6096000" cy="257609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0" b="1" i="1" kern="0" dirty="0">
                <a:solidFill>
                  <a:srgbClr val="44546A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3787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Complement</a:t>
            </a:r>
            <a:endParaRPr lang="en-US" altLang="ko-KR" sz="3200" b="1" i="1" kern="0" dirty="0">
              <a:solidFill>
                <a:srgbClr val="44546A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815374-09D3-4CDC-86B7-5368380D7D5C}"/>
              </a:ext>
            </a:extLst>
          </p:cNvPr>
          <p:cNvGrpSpPr/>
          <p:nvPr/>
        </p:nvGrpSpPr>
        <p:grpSpPr>
          <a:xfrm>
            <a:off x="1527761" y="1651954"/>
            <a:ext cx="6930778" cy="1375204"/>
            <a:chOff x="7109108" y="1651954"/>
            <a:chExt cx="4322692" cy="857708"/>
          </a:xfrm>
        </p:grpSpPr>
        <p:cxnSp>
          <p:nvCxnSpPr>
            <p:cNvPr id="46" name="직선 연결선 45"/>
            <p:cNvCxnSpPr>
              <a:cxnSpLocks/>
            </p:cNvCxnSpPr>
            <p:nvPr/>
          </p:nvCxnSpPr>
          <p:spPr>
            <a:xfrm flipH="1">
              <a:off x="7109108" y="1724799"/>
              <a:ext cx="1" cy="566175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부족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복합명사에 대한 데이터가 부족함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06D5C0-4A58-404C-9331-AF06FF1F93B1}"/>
              </a:ext>
            </a:extLst>
          </p:cNvPr>
          <p:cNvGrpSpPr/>
          <p:nvPr/>
        </p:nvGrpSpPr>
        <p:grpSpPr>
          <a:xfrm>
            <a:off x="1526851" y="3145735"/>
            <a:ext cx="8773922" cy="1375204"/>
            <a:chOff x="7106650" y="3145735"/>
            <a:chExt cx="4323258" cy="857708"/>
          </a:xfrm>
        </p:grpSpPr>
        <p:cxnSp>
          <p:nvCxnSpPr>
            <p:cNvPr id="48" name="직선 연결선 47"/>
            <p:cNvCxnSpPr>
              <a:cxnSpLocks/>
            </p:cNvCxnSpPr>
            <p:nvPr/>
          </p:nvCxnSpPr>
          <p:spPr>
            <a:xfrm flipH="1">
              <a:off x="7106649" y="3218580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7157449" y="3145735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동음이의어 처리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구문분석 및 형태소 분석을 통한 모델 및 데이터가 필요함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Ex.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부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아버지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 부유함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아님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부서 등등 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16918"/>
              </p:ext>
            </p:extLst>
          </p:nvPr>
        </p:nvGraphicFramePr>
        <p:xfrm>
          <a:off x="327157" y="44851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17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Develop Direction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815374-09D3-4CDC-86B7-5368380D7D5C}"/>
              </a:ext>
            </a:extLst>
          </p:cNvPr>
          <p:cNvGrpSpPr/>
          <p:nvPr/>
        </p:nvGrpSpPr>
        <p:grpSpPr>
          <a:xfrm>
            <a:off x="1526852" y="1651954"/>
            <a:ext cx="7139628" cy="1114106"/>
            <a:chOff x="7108541" y="1651954"/>
            <a:chExt cx="4323259" cy="857708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마지막 단어 기준으로 단어의 도메인 추가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마지막 글자가 실제 중요한 도메인 타입이므로 도메인 시트로 조정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06D5C0-4A58-404C-9331-AF06FF1F93B1}"/>
              </a:ext>
            </a:extLst>
          </p:cNvPr>
          <p:cNvGrpSpPr/>
          <p:nvPr/>
        </p:nvGrpSpPr>
        <p:grpSpPr>
          <a:xfrm>
            <a:off x="1526852" y="3145735"/>
            <a:ext cx="9037131" cy="1114106"/>
            <a:chOff x="7106649" y="3145735"/>
            <a:chExt cx="4323259" cy="857708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7106649" y="3218580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7157449" y="3145735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단어사전 및 용어사전 데이터베이스 관리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실제 멀티유저가 사용하는 단어사전 관리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0C01F0-9CA5-4D73-9407-A1F8B1CAC8C3}"/>
              </a:ext>
            </a:extLst>
          </p:cNvPr>
          <p:cNvGrpSpPr/>
          <p:nvPr/>
        </p:nvGrpSpPr>
        <p:grpSpPr>
          <a:xfrm>
            <a:off x="1526852" y="4639516"/>
            <a:ext cx="7139628" cy="1114106"/>
            <a:chOff x="7104757" y="4639516"/>
            <a:chExt cx="4323259" cy="857708"/>
          </a:xfrm>
        </p:grpSpPr>
        <p:cxnSp>
          <p:nvCxnSpPr>
            <p:cNvPr id="50" name="직선 연결선 49"/>
            <p:cNvCxnSpPr/>
            <p:nvPr/>
          </p:nvCxnSpPr>
          <p:spPr>
            <a:xfrm flipH="1">
              <a:off x="7104757" y="4712361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7155557" y="4639516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이미지 입력 추가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문서 사진 입력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(OCR)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을 통해 데이터 정리 및 변환 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44851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831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Reference</a:t>
            </a:r>
          </a:p>
        </p:txBody>
      </p:sp>
      <p:sp>
        <p:nvSpPr>
          <p:cNvPr id="35" name="양쪽 모서리가 둥근 사각형 34"/>
          <p:cNvSpPr/>
          <p:nvPr/>
        </p:nvSpPr>
        <p:spPr>
          <a:xfrm rot="16200000">
            <a:off x="3635076" y="1736958"/>
            <a:ext cx="6344819" cy="3412062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2AEC3B-2A77-45E3-AE6B-166EBE20E0C0}"/>
              </a:ext>
            </a:extLst>
          </p:cNvPr>
          <p:cNvGrpSpPr/>
          <p:nvPr/>
        </p:nvGrpSpPr>
        <p:grpSpPr>
          <a:xfrm>
            <a:off x="1213029" y="2232728"/>
            <a:ext cx="4323259" cy="631396"/>
            <a:chOff x="7108541" y="1651954"/>
            <a:chExt cx="4323259" cy="857708"/>
          </a:xfrm>
        </p:grpSpPr>
        <p:cxnSp>
          <p:nvCxnSpPr>
            <p:cNvPr id="46" name="직선 연결선 45"/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KoNLPy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050" dirty="0">
                  <a:hlinkClick r:id="rId3"/>
                </a:rPr>
                <a:t>https://konlpy.org/en/latest/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18795"/>
              </p:ext>
            </p:extLst>
          </p:nvPr>
        </p:nvGraphicFramePr>
        <p:xfrm>
          <a:off x="327157" y="44851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237C0FEF-ABE8-423F-A589-740BC24EAD49}"/>
              </a:ext>
            </a:extLst>
          </p:cNvPr>
          <p:cNvGrpSpPr/>
          <p:nvPr/>
        </p:nvGrpSpPr>
        <p:grpSpPr>
          <a:xfrm>
            <a:off x="1213029" y="3184311"/>
            <a:ext cx="4323259" cy="631395"/>
            <a:chOff x="7108541" y="1651951"/>
            <a:chExt cx="4323259" cy="857706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B3B88A0-B187-49D3-A86C-7802D61B3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47DAA36-BB01-4983-B3E2-3B31DF55154D}"/>
                </a:ext>
              </a:extLst>
            </p:cNvPr>
            <p:cNvSpPr/>
            <p:nvPr/>
          </p:nvSpPr>
          <p:spPr>
            <a:xfrm>
              <a:off x="7159341" y="1651951"/>
              <a:ext cx="4272459" cy="85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SoyNLPy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r>
                <a:rPr lang="en-US" sz="1050" dirty="0">
                  <a:hlinkClick r:id="rId12"/>
                </a:rPr>
                <a:t>https://lovit.github.io/nlp/2018/04/09/three_tokenizers_soynlp/</a:t>
              </a:r>
              <a:endParaRPr lang="en-US" sz="105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57708A6-7FE7-4A11-9B5D-C3F61B7BEDA2}"/>
              </a:ext>
            </a:extLst>
          </p:cNvPr>
          <p:cNvGrpSpPr/>
          <p:nvPr/>
        </p:nvGrpSpPr>
        <p:grpSpPr>
          <a:xfrm>
            <a:off x="1213029" y="4095539"/>
            <a:ext cx="4323259" cy="631396"/>
            <a:chOff x="7108541" y="1610548"/>
            <a:chExt cx="4323259" cy="85770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AFC653A-F008-4F33-B840-ECA69DBAB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A183125-1A5F-4DC0-975A-339559724D9F}"/>
                </a:ext>
              </a:extLst>
            </p:cNvPr>
            <p:cNvSpPr/>
            <p:nvPr/>
          </p:nvSpPr>
          <p:spPr>
            <a:xfrm>
              <a:off x="7159341" y="1610548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KoSpacing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r>
                <a:rPr lang="en-US" sz="1050" dirty="0">
                  <a:hlinkClick r:id="rId13"/>
                </a:rPr>
                <a:t>http://freesearch.pe.kr/archives/category/deep-learning</a:t>
              </a:r>
              <a:endParaRPr lang="en-US" sz="1050" dirty="0">
                <a:hlinkClick r:id="rId14"/>
              </a:endParaRPr>
            </a:p>
            <a:p>
              <a:r>
                <a:rPr lang="en-US" sz="1050" dirty="0">
                  <a:hlinkClick r:id="rId14"/>
                </a:rPr>
                <a:t>https://github.com/haven-jeon/PyKoSpacing</a:t>
              </a:r>
              <a:endParaRPr lang="en-US" sz="1050" dirty="0"/>
            </a:p>
          </p:txBody>
        </p:sp>
      </p:grp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179CBC9C-B829-496C-B08C-9354777E2F3E}"/>
              </a:ext>
            </a:extLst>
          </p:cNvPr>
          <p:cNvSpPr/>
          <p:nvPr/>
        </p:nvSpPr>
        <p:spPr>
          <a:xfrm>
            <a:off x="1213027" y="1547075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DL Model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967FDC00-B0A9-4F36-B74C-D666B48A6A5A}"/>
              </a:ext>
            </a:extLst>
          </p:cNvPr>
          <p:cNvSpPr/>
          <p:nvPr/>
        </p:nvSpPr>
        <p:spPr>
          <a:xfrm>
            <a:off x="5329775" y="1547075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Translate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8990CA3-3B9A-476D-8278-0A9666C11DB0}"/>
              </a:ext>
            </a:extLst>
          </p:cNvPr>
          <p:cNvGrpSpPr/>
          <p:nvPr/>
        </p:nvGrpSpPr>
        <p:grpSpPr>
          <a:xfrm>
            <a:off x="5329775" y="2222568"/>
            <a:ext cx="4323259" cy="631396"/>
            <a:chOff x="7108541" y="1651954"/>
            <a:chExt cx="4323259" cy="85770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B1AF50E-B254-464D-A794-D9E628936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5926AFB-1F48-429F-81A4-17DF968DAB4F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Papago API</a:t>
              </a:r>
            </a:p>
            <a:p>
              <a:pPr>
                <a:lnSpc>
                  <a:spcPct val="150000"/>
                </a:lnSpc>
              </a:pPr>
              <a:r>
                <a:rPr lang="en-US" sz="1050" dirty="0">
                  <a:hlinkClick r:id="rId15"/>
                </a:rPr>
                <a:t>https://developers.naver.com/docs/nmt/reference/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AD91A5A-90BB-403F-B3C3-BA7B2FBDD9AD}"/>
              </a:ext>
            </a:extLst>
          </p:cNvPr>
          <p:cNvGrpSpPr/>
          <p:nvPr/>
        </p:nvGrpSpPr>
        <p:grpSpPr>
          <a:xfrm>
            <a:off x="5329775" y="3168020"/>
            <a:ext cx="4323259" cy="631396"/>
            <a:chOff x="7108541" y="1651954"/>
            <a:chExt cx="4323259" cy="857708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229A83-70E0-4139-9481-0A0952FF8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DBB08F2-4774-4F95-AC99-A2164AAC8E48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Google Translate</a:t>
              </a:r>
            </a:p>
            <a:p>
              <a:pPr>
                <a:lnSpc>
                  <a:spcPct val="150000"/>
                </a:lnSpc>
              </a:pPr>
              <a:r>
                <a:rPr lang="en-US" sz="1050" dirty="0">
                  <a:hlinkClick r:id="rId16"/>
                </a:rPr>
                <a:t>https://translate.google.com/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EF8A7ED-9889-4754-991B-2ACFBB2C5241}"/>
              </a:ext>
            </a:extLst>
          </p:cNvPr>
          <p:cNvGrpSpPr/>
          <p:nvPr/>
        </p:nvGrpSpPr>
        <p:grpSpPr>
          <a:xfrm>
            <a:off x="1213029" y="5101379"/>
            <a:ext cx="4323259" cy="631396"/>
            <a:chOff x="7108541" y="1610548"/>
            <a:chExt cx="4323259" cy="857708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71426FF-8591-486E-A69D-7751B245FD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9CABA0D-3103-4A8B-A57E-C74F4D557286}"/>
                </a:ext>
              </a:extLst>
            </p:cNvPr>
            <p:cNvSpPr/>
            <p:nvPr/>
          </p:nvSpPr>
          <p:spPr>
            <a:xfrm>
              <a:off x="7159341" y="1610548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Sejong-Corpus</a:t>
              </a:r>
            </a:p>
            <a:p>
              <a:r>
                <a:rPr lang="en-US" altLang="ko-KR" sz="1050" dirty="0">
                  <a:hlinkClick r:id="rId17"/>
                </a:rPr>
                <a:t>https://ithub.korean.go.kr/user/total/database/corpusManager.do</a:t>
              </a:r>
              <a:endParaRPr lang="en-US" sz="1050" dirty="0"/>
            </a:p>
          </p:txBody>
        </p:sp>
      </p:grp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03A983DB-CC54-400F-9AAA-B123C7683D18}"/>
              </a:ext>
            </a:extLst>
          </p:cNvPr>
          <p:cNvSpPr/>
          <p:nvPr/>
        </p:nvSpPr>
        <p:spPr>
          <a:xfrm>
            <a:off x="8697235" y="1547075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ETC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648824B-4BD7-4C02-8E4B-5444C3BDF855}"/>
              </a:ext>
            </a:extLst>
          </p:cNvPr>
          <p:cNvGrpSpPr/>
          <p:nvPr/>
        </p:nvGrpSpPr>
        <p:grpSpPr>
          <a:xfrm>
            <a:off x="8697802" y="2161608"/>
            <a:ext cx="4322692" cy="671230"/>
            <a:chOff x="7109108" y="1651954"/>
            <a:chExt cx="4322692" cy="91182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110021F-A642-4F3D-949E-C3EF645C42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9108" y="1724799"/>
              <a:ext cx="1" cy="83897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0F699D8-D728-4DB7-870B-332C880B18DC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Template</a:t>
              </a:r>
            </a:p>
            <a:p>
              <a:r>
                <a:rPr lang="en-US" altLang="ko-KR" sz="1050" dirty="0">
                  <a:hlinkClick r:id="rId18"/>
                </a:rPr>
                <a:t>http://pptbizcam.co.kr/</a:t>
              </a:r>
              <a:r>
                <a:rPr lang="en-US" altLang="ko-KR" sz="1050" dirty="0"/>
                <a:t> </a:t>
              </a:r>
            </a:p>
            <a:p>
              <a:r>
                <a:rPr lang="en-US" altLang="ko-KR" sz="1050" dirty="0">
                  <a:hlinkClick r:id="rId19"/>
                </a:rPr>
                <a:t>https://www.free-powerpoint-templates-design.com/</a:t>
              </a:r>
              <a:endParaRPr lang="en-US" altLang="ko-KR" sz="1050" dirty="0"/>
            </a:p>
            <a:p>
              <a:endParaRPr lang="en-US" altLang="ko-KR" sz="105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8197C7-48CF-4FA6-B282-5A468293A713}"/>
              </a:ext>
            </a:extLst>
          </p:cNvPr>
          <p:cNvGrpSpPr/>
          <p:nvPr/>
        </p:nvGrpSpPr>
        <p:grpSpPr>
          <a:xfrm>
            <a:off x="8697235" y="3178180"/>
            <a:ext cx="4323259" cy="631396"/>
            <a:chOff x="7108541" y="1651954"/>
            <a:chExt cx="4323259" cy="85770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DA01C2E-B05A-41F0-9E55-2F255A0A1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9DD4CD-6810-48FF-8726-85DFA9D1C29F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Flaticon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050" dirty="0">
                  <a:hlinkClick r:id="rId20"/>
                </a:rPr>
                <a:t>https://www.flaticon.com/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3D3963F-A583-4C26-A9F7-BA1B899B9F45}"/>
              </a:ext>
            </a:extLst>
          </p:cNvPr>
          <p:cNvGrpSpPr/>
          <p:nvPr/>
        </p:nvGrpSpPr>
        <p:grpSpPr>
          <a:xfrm>
            <a:off x="8697235" y="4123632"/>
            <a:ext cx="4323259" cy="631396"/>
            <a:chOff x="7108541" y="1651954"/>
            <a:chExt cx="4323259" cy="857708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A7AB624-D52A-4FAC-A78C-6AFE6068F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DC5FE50-1BD8-4372-990E-4A5C2E5CFE7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Loading.io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>
                  <a:hlinkClick r:id="rId21"/>
                </a:rPr>
                <a:t>https://loading.io/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65B2547E-E17A-4C7D-BD3A-D04E415DEDBE}"/>
              </a:ext>
            </a:extLst>
          </p:cNvPr>
          <p:cNvSpPr/>
          <p:nvPr/>
        </p:nvSpPr>
        <p:spPr>
          <a:xfrm>
            <a:off x="5329775" y="4081739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Web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1691BF5-2F2E-4258-962F-5EBD04A5AB01}"/>
              </a:ext>
            </a:extLst>
          </p:cNvPr>
          <p:cNvGrpSpPr/>
          <p:nvPr/>
        </p:nvGrpSpPr>
        <p:grpSpPr>
          <a:xfrm>
            <a:off x="5329775" y="4677292"/>
            <a:ext cx="4323259" cy="651482"/>
            <a:chOff x="7108541" y="1651954"/>
            <a:chExt cx="4323259" cy="857708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0638BE2-D826-42EF-8B44-4F95A02D1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BF6E72-F2EE-47DE-8351-AADEB8395AC9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스프링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 </a:t>
              </a: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레시피 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한빛미디어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A5A4EA2-3F41-4A2E-B147-4A05B99BCF01}"/>
              </a:ext>
            </a:extLst>
          </p:cNvPr>
          <p:cNvGrpSpPr/>
          <p:nvPr/>
        </p:nvGrpSpPr>
        <p:grpSpPr>
          <a:xfrm>
            <a:off x="5329775" y="5390415"/>
            <a:ext cx="3619484" cy="959683"/>
            <a:chOff x="7108541" y="1651954"/>
            <a:chExt cx="3619484" cy="85770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D1AFE9E-2186-4292-975B-233965A95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8F6CB26-C5D5-45EB-A84B-AE8EAA8CCCC5}"/>
                </a:ext>
              </a:extLst>
            </p:cNvPr>
            <p:cNvSpPr/>
            <p:nvPr/>
          </p:nvSpPr>
          <p:spPr>
            <a:xfrm>
              <a:off x="7159341" y="1651954"/>
              <a:ext cx="3568684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스프링 입문을 위한 자바 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객체지향의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원리와 이해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위키북스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38DCB7C-DE74-4FC2-9A44-B1B65ABA6BF9}"/>
              </a:ext>
            </a:extLst>
          </p:cNvPr>
          <p:cNvGrpSpPr/>
          <p:nvPr/>
        </p:nvGrpSpPr>
        <p:grpSpPr>
          <a:xfrm>
            <a:off x="8697235" y="5069143"/>
            <a:ext cx="4323259" cy="631396"/>
            <a:chOff x="7108541" y="1651954"/>
            <a:chExt cx="4323259" cy="857708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59BCDE7-7B99-4C5F-95A1-2973A4816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724799"/>
              <a:ext cx="567" cy="74253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CB48F98-3F5F-4010-B900-358EB89D1AB5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GetBootstrap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050" dirty="0">
                  <a:hlinkClick r:id="rId22"/>
                </a:rPr>
                <a:t>https://getbootstrap.com/</a:t>
              </a:r>
              <a:endParaRPr lang="en-US" altLang="ko-KR" sz="105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254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1676301"/>
            <a:ext cx="6096000" cy="257609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0" b="1" i="1" kern="0" dirty="0" err="1">
                <a:solidFill>
                  <a:srgbClr val="44546A"/>
                </a:solidFill>
              </a:rPr>
              <a:t>QnA</a:t>
            </a:r>
            <a:endParaRPr lang="en-US" altLang="ko-KR" sz="12000" b="1" i="1" kern="0" dirty="0">
              <a:solidFill>
                <a:srgbClr val="44546A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48579"/>
              </p:ext>
            </p:extLst>
          </p:nvPr>
        </p:nvGraphicFramePr>
        <p:xfrm>
          <a:off x="327157" y="448510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94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Introduce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BA63A-4E65-499B-8A1D-41864007C858}"/>
              </a:ext>
            </a:extLst>
          </p:cNvPr>
          <p:cNvSpPr/>
          <p:nvPr/>
        </p:nvSpPr>
        <p:spPr>
          <a:xfrm>
            <a:off x="1527986" y="972272"/>
            <a:ext cx="27798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Introduction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C2B9B6-5FCD-481C-A2B0-7AAA9F27EA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71" y="1867032"/>
            <a:ext cx="3106725" cy="46083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0F4349-6BCB-493D-AD26-59038F330A75}"/>
              </a:ext>
            </a:extLst>
          </p:cNvPr>
          <p:cNvGrpSpPr/>
          <p:nvPr/>
        </p:nvGrpSpPr>
        <p:grpSpPr>
          <a:xfrm>
            <a:off x="7341923" y="2265296"/>
            <a:ext cx="3991077" cy="3492192"/>
            <a:chOff x="1780723" y="1827365"/>
            <a:chExt cx="4472204" cy="391317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CF47F6C-DCA8-42C3-B3EA-DC68A0C3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723" y="1827365"/>
              <a:ext cx="4472204" cy="391317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073892-62CB-4AF0-ADA3-C288AB48612A}"/>
                </a:ext>
              </a:extLst>
            </p:cNvPr>
            <p:cNvSpPr txBox="1"/>
            <p:nvPr/>
          </p:nvSpPr>
          <p:spPr>
            <a:xfrm>
              <a:off x="1884802" y="1829933"/>
              <a:ext cx="674760" cy="34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19195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DA,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BDAE53-C9C4-4684-B313-DD3A1056ACBB}"/>
              </a:ext>
            </a:extLst>
          </p:cNvPr>
          <p:cNvSpPr/>
          <p:nvPr/>
        </p:nvSpPr>
        <p:spPr>
          <a:xfrm>
            <a:off x="9703095" y="5640930"/>
            <a:ext cx="1798141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Sources – IT World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826564-52B1-4262-B7F3-CEF4C4D8F68C}"/>
              </a:ext>
            </a:extLst>
          </p:cNvPr>
          <p:cNvSpPr/>
          <p:nvPr/>
        </p:nvSpPr>
        <p:spPr>
          <a:xfrm>
            <a:off x="9469344" y="3964184"/>
            <a:ext cx="1226364" cy="1050967"/>
          </a:xfrm>
          <a:prstGeom prst="rect">
            <a:avLst/>
          </a:prstGeom>
          <a:noFill/>
          <a:ln w="508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4477639C-39C4-4340-A18B-D7B67C2E4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85" y="2462784"/>
            <a:ext cx="5241126" cy="42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>
            <a:extLst>
              <a:ext uri="{FF2B5EF4-FFF2-40B4-BE49-F238E27FC236}">
                <a16:creationId xmlns:a16="http://schemas.microsoft.com/office/drawing/2014/main" id="{62AA1B57-E261-4BEC-8F31-9CACDB8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21" y="2819971"/>
            <a:ext cx="7212941" cy="2268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Freeform 103">
            <a:extLst>
              <a:ext uri="{FF2B5EF4-FFF2-40B4-BE49-F238E27FC236}">
                <a16:creationId xmlns:a16="http://schemas.microsoft.com/office/drawing/2014/main" id="{B9936E5F-1DEC-4A54-AD72-FC0EA5F9B067}"/>
              </a:ext>
            </a:extLst>
          </p:cNvPr>
          <p:cNvSpPr>
            <a:spLocks/>
          </p:cNvSpPr>
          <p:nvPr/>
        </p:nvSpPr>
        <p:spPr bwMode="auto">
          <a:xfrm rot="2777737" flipV="1">
            <a:off x="4821266" y="4882372"/>
            <a:ext cx="771007" cy="1584720"/>
          </a:xfrm>
          <a:custGeom>
            <a:avLst/>
            <a:gdLst>
              <a:gd name="T0" fmla="*/ 556 w 640"/>
              <a:gd name="T1" fmla="*/ 2 h 816"/>
              <a:gd name="T2" fmla="*/ 137 w 640"/>
              <a:gd name="T3" fmla="*/ 257 h 816"/>
              <a:gd name="T4" fmla="*/ 300 w 640"/>
              <a:gd name="T5" fmla="*/ 720 h 816"/>
              <a:gd name="T6" fmla="*/ 240 w 640"/>
              <a:gd name="T7" fmla="*/ 816 h 816"/>
              <a:gd name="T8" fmla="*/ 640 w 640"/>
              <a:gd name="T9" fmla="*/ 750 h 816"/>
              <a:gd name="T10" fmla="*/ 527 w 640"/>
              <a:gd name="T11" fmla="*/ 387 h 816"/>
              <a:gd name="T12" fmla="*/ 466 w 640"/>
              <a:gd name="T13" fmla="*/ 486 h 816"/>
              <a:gd name="T14" fmla="*/ 556 w 640"/>
              <a:gd name="T15" fmla="*/ 2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" h="816">
                <a:moveTo>
                  <a:pt x="556" y="2"/>
                </a:moveTo>
                <a:cubicBezTo>
                  <a:pt x="563" y="4"/>
                  <a:pt x="274" y="6"/>
                  <a:pt x="137" y="257"/>
                </a:cubicBezTo>
                <a:cubicBezTo>
                  <a:pt x="0" y="508"/>
                  <a:pt x="306" y="720"/>
                  <a:pt x="300" y="720"/>
                </a:cubicBezTo>
                <a:cubicBezTo>
                  <a:pt x="304" y="725"/>
                  <a:pt x="246" y="780"/>
                  <a:pt x="240" y="816"/>
                </a:cubicBezTo>
                <a:cubicBezTo>
                  <a:pt x="444" y="786"/>
                  <a:pt x="632" y="757"/>
                  <a:pt x="640" y="750"/>
                </a:cubicBezTo>
                <a:cubicBezTo>
                  <a:pt x="538" y="606"/>
                  <a:pt x="527" y="387"/>
                  <a:pt x="527" y="387"/>
                </a:cubicBezTo>
                <a:cubicBezTo>
                  <a:pt x="522" y="388"/>
                  <a:pt x="478" y="510"/>
                  <a:pt x="466" y="486"/>
                </a:cubicBezTo>
                <a:cubicBezTo>
                  <a:pt x="28" y="92"/>
                  <a:pt x="557" y="0"/>
                  <a:pt x="556" y="2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</a:gradFill>
          <a:ln>
            <a:noFill/>
          </a:ln>
          <a:effectLst/>
          <a:scene3d>
            <a:camera prst="orthographicFront">
              <a:rot lat="0" lon="11400000" rev="20699999"/>
            </a:camera>
            <a:lightRig rig="threePt" dir="t"/>
          </a:scene3d>
          <a:sp3d/>
        </p:spPr>
        <p:txBody>
          <a:bodyPr wrap="square" lIns="127134" tIns="63567" rIns="127134" bIns="63567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EF6808-A408-432D-A4C8-28894BA5A805}"/>
              </a:ext>
            </a:extLst>
          </p:cNvPr>
          <p:cNvGrpSpPr/>
          <p:nvPr/>
        </p:nvGrpSpPr>
        <p:grpSpPr>
          <a:xfrm>
            <a:off x="5496508" y="5514035"/>
            <a:ext cx="824645" cy="824645"/>
            <a:chOff x="5496508" y="5514035"/>
            <a:chExt cx="824645" cy="82464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3EAB16-AA1A-4E7A-8914-46222E4A9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508" y="5514035"/>
              <a:ext cx="824645" cy="824645"/>
            </a:xfrm>
            <a:prstGeom prst="rect">
              <a:avLst/>
            </a:prstGeom>
          </p:spPr>
        </p:pic>
        <p:sp>
          <p:nvSpPr>
            <p:cNvPr id="14" name="더하기 기호 13">
              <a:extLst>
                <a:ext uri="{FF2B5EF4-FFF2-40B4-BE49-F238E27FC236}">
                  <a16:creationId xmlns:a16="http://schemas.microsoft.com/office/drawing/2014/main" id="{A01DBD5E-2314-4021-8F11-6A9F6901429A}"/>
                </a:ext>
              </a:extLst>
            </p:cNvPr>
            <p:cNvSpPr/>
            <p:nvPr/>
          </p:nvSpPr>
          <p:spPr>
            <a:xfrm>
              <a:off x="5606170" y="5617544"/>
              <a:ext cx="308813" cy="308813"/>
            </a:xfrm>
            <a:prstGeom prst="mathPlus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609B0E8-127C-4B42-BB63-E117BD1F0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10419"/>
              </p:ext>
            </p:extLst>
          </p:nvPr>
        </p:nvGraphicFramePr>
        <p:xfrm>
          <a:off x="327025" y="108172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8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>
            <a:extLst>
              <a:ext uri="{FF2B5EF4-FFF2-40B4-BE49-F238E27FC236}">
                <a16:creationId xmlns:a16="http://schemas.microsoft.com/office/drawing/2014/main" id="{4C41E6C4-F662-4356-B8FF-CB917B6C115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865703-53DA-4C10-8A33-3D15AB759588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0FB75E9-B6C8-457D-9C62-6367CD04C1D3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3" name="양쪽 모서리가 둥근 사각형 5">
                <a:extLst>
                  <a:ext uri="{FF2B5EF4-FFF2-40B4-BE49-F238E27FC236}">
                    <a16:creationId xmlns:a16="http://schemas.microsoft.com/office/drawing/2014/main" id="{29708D13-998E-4FCA-8737-F2969B2B555D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B644DAAA-E82A-4478-9C6A-F90C29931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33B424B7-6265-4F99-B060-7D6E3E58AA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7B5E235-CE57-4B17-9E21-7824811BC506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7" name="모서리가 둥근 직사각형 24">
                  <a:extLst>
                    <a:ext uri="{FF2B5EF4-FFF2-40B4-BE49-F238E27FC236}">
                      <a16:creationId xmlns:a16="http://schemas.microsoft.com/office/drawing/2014/main" id="{0B6670A7-DAD0-42AF-833A-7C73A94EB8A9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모서리가 둥근 직사각형 25">
                  <a:extLst>
                    <a:ext uri="{FF2B5EF4-FFF2-40B4-BE49-F238E27FC236}">
                      <a16:creationId xmlns:a16="http://schemas.microsoft.com/office/drawing/2014/main" id="{D42E1B2E-CA5D-4CEA-A978-6A9493FC53A4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모서리가 둥근 직사각형 26">
                  <a:extLst>
                    <a:ext uri="{FF2B5EF4-FFF2-40B4-BE49-F238E27FC236}">
                      <a16:creationId xmlns:a16="http://schemas.microsoft.com/office/drawing/2014/main" id="{7230F3B6-63F8-465F-B305-09AD083E5B27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56E860-0263-4A29-AE7D-E4FA278B0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87B922A-0B83-446C-93CA-A474AECF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F388089-0822-4175-87FD-FAB8156E2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2F764A3-4901-4F9E-AB99-EA840C8A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13BE0-F2D5-4042-976C-01C5C226D27C}"/>
              </a:ext>
            </a:extLst>
          </p:cNvPr>
          <p:cNvSpPr/>
          <p:nvPr/>
        </p:nvSpPr>
        <p:spPr>
          <a:xfrm>
            <a:off x="1528763" y="355600"/>
            <a:ext cx="8291512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Introduce</a:t>
            </a:r>
            <a:endParaRPr kumimoji="0" lang="en-US" altLang="ko-KR" sz="4000" b="1" i="1" kern="0" dirty="0">
              <a:solidFill>
                <a:srgbClr val="44546A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F87E57E-C88A-42F6-9B90-8B23C6FE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03046"/>
              </p:ext>
            </p:extLst>
          </p:nvPr>
        </p:nvGraphicFramePr>
        <p:xfrm>
          <a:off x="327025" y="108172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68FFA7-0D57-4B51-8873-4511787830FA}"/>
              </a:ext>
            </a:extLst>
          </p:cNvPr>
          <p:cNvSpPr/>
          <p:nvPr/>
        </p:nvSpPr>
        <p:spPr>
          <a:xfrm>
            <a:off x="1528763" y="971550"/>
            <a:ext cx="55229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Composition Construct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3CCDEB-A2F8-4073-BDA5-7AB720708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13" y="2659765"/>
            <a:ext cx="1520352" cy="152035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4DABA7E-2CA4-4F2F-A303-F793C184EA5E}"/>
              </a:ext>
            </a:extLst>
          </p:cNvPr>
          <p:cNvSpPr/>
          <p:nvPr/>
        </p:nvSpPr>
        <p:spPr>
          <a:xfrm>
            <a:off x="4031878" y="2468390"/>
            <a:ext cx="6702409" cy="3512184"/>
          </a:xfrm>
          <a:prstGeom prst="roundRect">
            <a:avLst/>
          </a:prstGeom>
          <a:noFill/>
          <a:ln w="381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7ADCF9A-8F17-43A9-A118-E764029EE65A}"/>
              </a:ext>
            </a:extLst>
          </p:cNvPr>
          <p:cNvGrpSpPr/>
          <p:nvPr/>
        </p:nvGrpSpPr>
        <p:grpSpPr>
          <a:xfrm>
            <a:off x="3001868" y="4016769"/>
            <a:ext cx="836034" cy="876448"/>
            <a:chOff x="2672521" y="1514454"/>
            <a:chExt cx="623142" cy="63767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A369B2F-A712-424F-993A-194F566DA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071" y="1514454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F8AA922-6C9F-4AF2-96F8-8E91177E0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521" y="1587541"/>
              <a:ext cx="564592" cy="564592"/>
            </a:xfrm>
            <a:prstGeom prst="snip1Rect">
              <a:avLst>
                <a:gd name="adj" fmla="val 30163"/>
              </a:avLst>
            </a:prstGeom>
            <a:solidFill>
              <a:srgbClr val="F1F7FF"/>
            </a:solidFill>
          </p:spPr>
        </p:pic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43886CF6-728B-4795-9F12-2F71D0FA44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67" y="2802952"/>
            <a:ext cx="2441591" cy="197709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CB921E-B1EE-4455-BC62-5E01B9D67208}"/>
              </a:ext>
            </a:extLst>
          </p:cNvPr>
          <p:cNvSpPr/>
          <p:nvPr/>
        </p:nvSpPr>
        <p:spPr>
          <a:xfrm>
            <a:off x="5040885" y="2534765"/>
            <a:ext cx="143565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srgbClr val="44546A"/>
                </a:solidFill>
              </a:rPr>
              <a:t>입력 화면</a:t>
            </a:r>
            <a:endParaRPr lang="en-US" altLang="ko-KR" b="1" i="1" kern="0" dirty="0">
              <a:solidFill>
                <a:srgbClr val="44546A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6C068F4-DC7B-4770-BD97-5DB27D7C38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19" y="3252273"/>
            <a:ext cx="1220659" cy="122065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EC727A7-3AF3-415A-8711-107A9CBB4A8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7" r="74196"/>
          <a:stretch/>
        </p:blipFill>
        <p:spPr>
          <a:xfrm>
            <a:off x="9005295" y="3846761"/>
            <a:ext cx="723159" cy="75544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396D30D-9663-4B1A-9C14-56FD0AF1408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606708" y="4062624"/>
            <a:ext cx="596114" cy="66743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DB5FAD8-0A6A-4FB8-88FD-A0E71BA5EF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02" y="2468389"/>
            <a:ext cx="1144369" cy="12206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E4331AC-9918-406C-8668-303057DFB4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24" y="4786778"/>
            <a:ext cx="985645" cy="98564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C35A744-620A-4CF9-967A-55F47B126AC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32"/>
          <a:stretch/>
        </p:blipFill>
        <p:spPr>
          <a:xfrm>
            <a:off x="7850561" y="5266170"/>
            <a:ext cx="1034004" cy="490799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FAE75A-D9BD-4459-A575-6FEB4A80EADF}"/>
              </a:ext>
            </a:extLst>
          </p:cNvPr>
          <p:cNvCxnSpPr>
            <a:cxnSpLocks/>
          </p:cNvCxnSpPr>
          <p:nvPr/>
        </p:nvCxnSpPr>
        <p:spPr>
          <a:xfrm>
            <a:off x="6715760" y="3429000"/>
            <a:ext cx="8737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F73A286-AF2B-4760-8F04-E38B67411FC8}"/>
              </a:ext>
            </a:extLst>
          </p:cNvPr>
          <p:cNvCxnSpPr>
            <a:cxnSpLocks/>
          </p:cNvCxnSpPr>
          <p:nvPr/>
        </p:nvCxnSpPr>
        <p:spPr>
          <a:xfrm rot="10800000">
            <a:off x="6705600" y="3837202"/>
            <a:ext cx="8737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F09CCDC-7D30-4BC1-9237-D42CA62EC939}"/>
              </a:ext>
            </a:extLst>
          </p:cNvPr>
          <p:cNvCxnSpPr>
            <a:cxnSpLocks/>
          </p:cNvCxnSpPr>
          <p:nvPr/>
        </p:nvCxnSpPr>
        <p:spPr>
          <a:xfrm>
            <a:off x="2956635" y="3429000"/>
            <a:ext cx="8737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DD1273-4897-4885-B6CA-99EA62B6DE7A}"/>
              </a:ext>
            </a:extLst>
          </p:cNvPr>
          <p:cNvCxnSpPr>
            <a:cxnSpLocks/>
          </p:cNvCxnSpPr>
          <p:nvPr/>
        </p:nvCxnSpPr>
        <p:spPr>
          <a:xfrm rot="10800000">
            <a:off x="2918909" y="3837202"/>
            <a:ext cx="8737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C73A887E-74B3-4329-9103-C3C8845C883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0" b="36897"/>
          <a:stretch/>
        </p:blipFill>
        <p:spPr>
          <a:xfrm>
            <a:off x="7762102" y="1375557"/>
            <a:ext cx="2171700" cy="65617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C0C1693-8B1F-4C07-B96C-3B8A7DED72F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8" b="31439"/>
          <a:stretch/>
        </p:blipFill>
        <p:spPr>
          <a:xfrm>
            <a:off x="9364196" y="1669041"/>
            <a:ext cx="965695" cy="571791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9DE34E-A10F-43D5-A871-A6D5D1BDA8C2}"/>
              </a:ext>
            </a:extLst>
          </p:cNvPr>
          <p:cNvCxnSpPr>
            <a:cxnSpLocks/>
          </p:cNvCxnSpPr>
          <p:nvPr/>
        </p:nvCxnSpPr>
        <p:spPr>
          <a:xfrm>
            <a:off x="8740516" y="2049459"/>
            <a:ext cx="0" cy="9607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FBCB9C3-1934-4531-A743-D94EB244416B}"/>
              </a:ext>
            </a:extLst>
          </p:cNvPr>
          <p:cNvCxnSpPr>
            <a:cxnSpLocks/>
          </p:cNvCxnSpPr>
          <p:nvPr/>
        </p:nvCxnSpPr>
        <p:spPr>
          <a:xfrm rot="10800000">
            <a:off x="8367563" y="2049459"/>
            <a:ext cx="0" cy="9607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9A7F798-01AF-435B-9EB7-5C4540919B44}"/>
              </a:ext>
            </a:extLst>
          </p:cNvPr>
          <p:cNvCxnSpPr>
            <a:cxnSpLocks/>
          </p:cNvCxnSpPr>
          <p:nvPr/>
        </p:nvCxnSpPr>
        <p:spPr>
          <a:xfrm flipH="1">
            <a:off x="8039275" y="4369244"/>
            <a:ext cx="277354" cy="442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AAEB67A-1E89-44AB-962D-1A5BBD2F26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40758" y="4520035"/>
            <a:ext cx="277354" cy="442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926C7C5-6DA8-45C1-8CCC-C50E75DD4BB1}"/>
              </a:ext>
            </a:extLst>
          </p:cNvPr>
          <p:cNvGrpSpPr/>
          <p:nvPr/>
        </p:nvGrpSpPr>
        <p:grpSpPr>
          <a:xfrm>
            <a:off x="1768178" y="5058366"/>
            <a:ext cx="1188457" cy="906405"/>
            <a:chOff x="1325512" y="4531996"/>
            <a:chExt cx="1188457" cy="9064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BB22062F-5A5B-4B8D-8C26-87D5BBE58FCA}"/>
                </a:ext>
              </a:extLst>
            </p:cNvPr>
            <p:cNvSpPr/>
            <p:nvPr/>
          </p:nvSpPr>
          <p:spPr>
            <a:xfrm>
              <a:off x="1325512" y="4531996"/>
              <a:ext cx="1188457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용어 사전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59DF4C6-10C8-410B-B9D0-678640676906}"/>
                </a:ext>
              </a:extLst>
            </p:cNvPr>
            <p:cNvSpPr/>
            <p:nvPr/>
          </p:nvSpPr>
          <p:spPr>
            <a:xfrm>
              <a:off x="1325512" y="5008287"/>
              <a:ext cx="1188457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단어 사전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A3FCE05-6412-4837-807C-5D6BAA87877F}"/>
              </a:ext>
            </a:extLst>
          </p:cNvPr>
          <p:cNvGrpSpPr/>
          <p:nvPr/>
        </p:nvGrpSpPr>
        <p:grpSpPr>
          <a:xfrm>
            <a:off x="2687791" y="2602821"/>
            <a:ext cx="1272423" cy="778168"/>
            <a:chOff x="2687791" y="2450421"/>
            <a:chExt cx="1272423" cy="77816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23D9B8B-0432-4A37-9A81-83FEA4C38E90}"/>
                </a:ext>
              </a:extLst>
            </p:cNvPr>
            <p:cNvSpPr/>
            <p:nvPr/>
          </p:nvSpPr>
          <p:spPr>
            <a:xfrm>
              <a:off x="2748751" y="2450421"/>
              <a:ext cx="1211463" cy="462627"/>
            </a:xfrm>
            <a:prstGeom prst="rect">
              <a:avLst/>
            </a:prstGeom>
            <a:noFill/>
            <a:ln w="25400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44546A"/>
                  </a:solidFill>
                </a:rPr>
                <a:t>띄어쓰기</a:t>
              </a:r>
              <a:endParaRPr lang="en-US" altLang="ko-KR" b="1" i="1" kern="0" dirty="0">
                <a:solidFill>
                  <a:srgbClr val="44546A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9287E7-8DB0-481A-B7CE-25D9D8CC121B}"/>
                </a:ext>
              </a:extLst>
            </p:cNvPr>
            <p:cNvSpPr/>
            <p:nvPr/>
          </p:nvSpPr>
          <p:spPr>
            <a:xfrm>
              <a:off x="2687791" y="2765962"/>
              <a:ext cx="1211463" cy="462627"/>
            </a:xfrm>
            <a:prstGeom prst="rect">
              <a:avLst/>
            </a:prstGeom>
            <a:noFill/>
            <a:ln w="25400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srgbClr val="44546A"/>
                  </a:solidFill>
                </a:rPr>
                <a:t> 없는 용어</a:t>
              </a:r>
              <a:endParaRPr lang="en-US" altLang="ko-KR" b="1" i="1" kern="0" dirty="0">
                <a:solidFill>
                  <a:srgbClr val="44546A"/>
                </a:solidFill>
              </a:endParaRPr>
            </a:p>
          </p:txBody>
        </p:sp>
      </p:grp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2ED2A2A-C58C-4FB1-AE4E-52B1B8C71F1B}"/>
              </a:ext>
            </a:extLst>
          </p:cNvPr>
          <p:cNvSpPr/>
          <p:nvPr/>
        </p:nvSpPr>
        <p:spPr>
          <a:xfrm rot="5400000" flipV="1">
            <a:off x="2369561" y="4399532"/>
            <a:ext cx="489179" cy="635981"/>
          </a:xfrm>
          <a:prstGeom prst="ben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A811163-A8E9-420D-A940-E4D43AF6E59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5"/>
          <a:stretch/>
        </p:blipFill>
        <p:spPr>
          <a:xfrm>
            <a:off x="4422073" y="3076940"/>
            <a:ext cx="1653866" cy="9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양쪽 모서리가 둥근 사각형 6">
            <a:extLst>
              <a:ext uri="{FF2B5EF4-FFF2-40B4-BE49-F238E27FC236}">
                <a16:creationId xmlns:a16="http://schemas.microsoft.com/office/drawing/2014/main" id="{4442B6B1-3017-41F3-B2F1-0A93E3849C37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A889FDD-9B48-4C4C-9710-70E7340DF3B1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2A94F4D-A3A9-4686-A4C8-970C03AE3A88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25" name="양쪽 모서리가 둥근 사각형 5">
                <a:extLst>
                  <a:ext uri="{FF2B5EF4-FFF2-40B4-BE49-F238E27FC236}">
                    <a16:creationId xmlns:a16="http://schemas.microsoft.com/office/drawing/2014/main" id="{568602BC-3B61-41E3-9FC0-1DDF9EA1EBE4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7A1DF6BA-17C5-49B6-9352-30E91D8B8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0AC638B9-DE1D-4061-B1A5-785DB98950D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D757652-9545-4FD6-9E1D-3B47219B1702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9" name="모서리가 둥근 직사각형 24">
                  <a:extLst>
                    <a:ext uri="{FF2B5EF4-FFF2-40B4-BE49-F238E27FC236}">
                      <a16:creationId xmlns:a16="http://schemas.microsoft.com/office/drawing/2014/main" id="{429098FA-84D6-4B76-9817-55050190F2ED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모서리가 둥근 직사각형 25">
                  <a:extLst>
                    <a:ext uri="{FF2B5EF4-FFF2-40B4-BE49-F238E27FC236}">
                      <a16:creationId xmlns:a16="http://schemas.microsoft.com/office/drawing/2014/main" id="{BF5AF3AF-7231-49C8-AB35-7E45DF814E68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모서리가 둥근 직사각형 26">
                  <a:extLst>
                    <a:ext uri="{FF2B5EF4-FFF2-40B4-BE49-F238E27FC236}">
                      <a16:creationId xmlns:a16="http://schemas.microsoft.com/office/drawing/2014/main" id="{FEC8C441-D5AF-4472-B275-B5883AD4BF96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C594F2-4259-4B14-B5A8-837480C13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DE84842-3D38-4E2B-BCD6-CAE663658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2D84E27-87D8-481B-B71C-FE1A238C9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E3F86F4-FDD8-4C43-AE08-1C37BD41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FB30D8F-678E-45C6-AF5F-A65CB3B633FB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AD7CEB-FC0F-47B0-A8B4-F0BCF62D0654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3428E4-3479-4723-8BD0-E8E91829C7E8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4AD400D-D88F-4C7B-A41B-3160D13D8C88}"/>
              </a:ext>
            </a:extLst>
          </p:cNvPr>
          <p:cNvGrpSpPr/>
          <p:nvPr/>
        </p:nvGrpSpPr>
        <p:grpSpPr>
          <a:xfrm>
            <a:off x="4791474" y="1959677"/>
            <a:ext cx="1772177" cy="3557203"/>
            <a:chOff x="4344434" y="1959677"/>
            <a:chExt cx="1772177" cy="355720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4F9BEF0-B7E5-4951-ABF8-257BE2E48598}"/>
                </a:ext>
              </a:extLst>
            </p:cNvPr>
            <p:cNvGrpSpPr/>
            <p:nvPr/>
          </p:nvGrpSpPr>
          <p:grpSpPr>
            <a:xfrm>
              <a:off x="4344434" y="1959677"/>
              <a:ext cx="1772177" cy="3557203"/>
              <a:chOff x="3541794" y="1695516"/>
              <a:chExt cx="2198172" cy="4810895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973250F4-CC0D-4508-9CFB-ECC2028F5387}"/>
                  </a:ext>
                </a:extLst>
              </p:cNvPr>
              <p:cNvSpPr/>
              <p:nvPr/>
            </p:nvSpPr>
            <p:spPr>
              <a:xfrm>
                <a:off x="3541794" y="2015134"/>
                <a:ext cx="2198172" cy="4491277"/>
              </a:xfrm>
              <a:prstGeom prst="roundRect">
                <a:avLst/>
              </a:prstGeom>
              <a:solidFill>
                <a:srgbClr val="F1F7FF"/>
              </a:solidFill>
              <a:ln w="1905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FC0F931-FC05-4493-9A2D-CF7955806363}"/>
                  </a:ext>
                </a:extLst>
              </p:cNvPr>
              <p:cNvSpPr/>
              <p:nvPr/>
            </p:nvSpPr>
            <p:spPr>
              <a:xfrm>
                <a:off x="3735125" y="1695516"/>
                <a:ext cx="1714627" cy="625674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데이터사전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B2EA737C-99C2-49A1-A318-7D7FAC8C9D66}"/>
                </a:ext>
              </a:extLst>
            </p:cNvPr>
            <p:cNvSpPr/>
            <p:nvPr/>
          </p:nvSpPr>
          <p:spPr>
            <a:xfrm>
              <a:off x="4440135" y="2704490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표준 용어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AD2419D-21C8-426D-B961-FDB1E97C71E6}"/>
                </a:ext>
              </a:extLst>
            </p:cNvPr>
            <p:cNvSpPr/>
            <p:nvPr/>
          </p:nvSpPr>
          <p:spPr>
            <a:xfrm>
              <a:off x="4440135" y="4592659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표준 도메인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BA2631D8-1247-480A-9DF8-08A9DA41F43D}"/>
                </a:ext>
              </a:extLst>
            </p:cNvPr>
            <p:cNvSpPr/>
            <p:nvPr/>
          </p:nvSpPr>
          <p:spPr>
            <a:xfrm>
              <a:off x="4440135" y="3665302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표준 단어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5871C5C-1DE8-469A-8737-A95F2537BF1D}"/>
              </a:ext>
            </a:extLst>
          </p:cNvPr>
          <p:cNvGrpSpPr/>
          <p:nvPr/>
        </p:nvGrpSpPr>
        <p:grpSpPr>
          <a:xfrm>
            <a:off x="7285157" y="1959677"/>
            <a:ext cx="1772177" cy="3557203"/>
            <a:chOff x="7102277" y="1959677"/>
            <a:chExt cx="1772177" cy="355720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662FE5-7941-4FEA-B6AA-AC3728CAC30B}"/>
                </a:ext>
              </a:extLst>
            </p:cNvPr>
            <p:cNvGrpSpPr/>
            <p:nvPr/>
          </p:nvGrpSpPr>
          <p:grpSpPr>
            <a:xfrm>
              <a:off x="7102277" y="1959677"/>
              <a:ext cx="1772177" cy="3557203"/>
              <a:chOff x="3541794" y="1695516"/>
              <a:chExt cx="2198172" cy="4810895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328F8EB-51A1-4B83-9415-3DB4E30BC9C9}"/>
                  </a:ext>
                </a:extLst>
              </p:cNvPr>
              <p:cNvSpPr/>
              <p:nvPr/>
            </p:nvSpPr>
            <p:spPr>
              <a:xfrm>
                <a:off x="3541794" y="2015134"/>
                <a:ext cx="2198172" cy="4491277"/>
              </a:xfrm>
              <a:prstGeom prst="roundRect">
                <a:avLst/>
              </a:prstGeom>
              <a:solidFill>
                <a:srgbClr val="F1F7FF"/>
              </a:solidFill>
              <a:ln w="1905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A6C53AF-6A58-479A-AB7D-BF97F8708546}"/>
                  </a:ext>
                </a:extLst>
              </p:cNvPr>
              <p:cNvSpPr/>
              <p:nvPr/>
            </p:nvSpPr>
            <p:spPr>
              <a:xfrm>
                <a:off x="3735125" y="1695516"/>
                <a:ext cx="1444421" cy="625674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논리용어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C338478-605A-4780-B2E0-D43119CB58B2}"/>
                </a:ext>
              </a:extLst>
            </p:cNvPr>
            <p:cNvSpPr/>
            <p:nvPr/>
          </p:nvSpPr>
          <p:spPr>
            <a:xfrm>
              <a:off x="7213815" y="2704490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 err="1">
                  <a:solidFill>
                    <a:schemeClr val="tx2"/>
                  </a:solidFill>
                </a:rPr>
                <a:t>변수명</a:t>
              </a:r>
              <a:r>
                <a:rPr lang="en-US" altLang="ko-KR" sz="1600" b="1" i="1" dirty="0">
                  <a:solidFill>
                    <a:schemeClr val="tx2"/>
                  </a:solidFill>
                </a:rPr>
                <a:t>(</a:t>
              </a:r>
              <a:r>
                <a:rPr lang="ko-KR" altLang="en-US" sz="1600" b="1" i="1" dirty="0">
                  <a:solidFill>
                    <a:schemeClr val="tx2"/>
                  </a:solidFill>
                </a:rPr>
                <a:t>의미</a:t>
              </a:r>
              <a:r>
                <a:rPr lang="en-US" altLang="ko-KR" sz="1600" b="1" i="1" dirty="0">
                  <a:solidFill>
                    <a:schemeClr val="tx2"/>
                  </a:solidFill>
                </a:rPr>
                <a:t>)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4DBE41DA-BB0C-45F8-9152-6C8A82667644}"/>
                </a:ext>
              </a:extLst>
            </p:cNvPr>
            <p:cNvSpPr/>
            <p:nvPr/>
          </p:nvSpPr>
          <p:spPr>
            <a:xfrm>
              <a:off x="7213815" y="4592659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속성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D1F8E05-FB31-4D9E-8A47-4924122BA7C4}"/>
                </a:ext>
              </a:extLst>
            </p:cNvPr>
            <p:cNvSpPr/>
            <p:nvPr/>
          </p:nvSpPr>
          <p:spPr>
            <a:xfrm>
              <a:off x="7213815" y="3665302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엔티티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2D3AEAC-9CC6-4899-8CCF-258A65E3E649}"/>
              </a:ext>
            </a:extLst>
          </p:cNvPr>
          <p:cNvGrpSpPr/>
          <p:nvPr/>
        </p:nvGrpSpPr>
        <p:grpSpPr>
          <a:xfrm>
            <a:off x="9769874" y="1959677"/>
            <a:ext cx="1772177" cy="3557203"/>
            <a:chOff x="9769874" y="1959677"/>
            <a:chExt cx="1772177" cy="355720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A2427D6-3171-44A6-8C9B-EF266B4794F3}"/>
                </a:ext>
              </a:extLst>
            </p:cNvPr>
            <p:cNvGrpSpPr/>
            <p:nvPr/>
          </p:nvGrpSpPr>
          <p:grpSpPr>
            <a:xfrm>
              <a:off x="9769874" y="1959677"/>
              <a:ext cx="1772177" cy="3557203"/>
              <a:chOff x="3541794" y="1695516"/>
              <a:chExt cx="2198172" cy="4810895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3519B6C0-0AA5-49B1-A55A-8EDA1E4F73B4}"/>
                  </a:ext>
                </a:extLst>
              </p:cNvPr>
              <p:cNvSpPr/>
              <p:nvPr/>
            </p:nvSpPr>
            <p:spPr>
              <a:xfrm>
                <a:off x="3541794" y="2015134"/>
                <a:ext cx="2198172" cy="4491277"/>
              </a:xfrm>
              <a:prstGeom prst="roundRect">
                <a:avLst/>
              </a:prstGeom>
              <a:solidFill>
                <a:srgbClr val="F1F7FF"/>
              </a:solidFill>
              <a:ln w="1905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C18D71D-1711-493E-B446-1751572198DB}"/>
                  </a:ext>
                </a:extLst>
              </p:cNvPr>
              <p:cNvSpPr/>
              <p:nvPr/>
            </p:nvSpPr>
            <p:spPr>
              <a:xfrm>
                <a:off x="3735126" y="1695516"/>
                <a:ext cx="1444422" cy="625674"/>
              </a:xfrm>
              <a:prstGeom prst="rect">
                <a:avLst/>
              </a:prstGeom>
              <a:solidFill>
                <a:srgbClr val="F1F7FF"/>
              </a:solidFill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물리용어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290DF96E-B842-415F-BEA8-60F504183DBC}"/>
                </a:ext>
              </a:extLst>
            </p:cNvPr>
            <p:cNvSpPr/>
            <p:nvPr/>
          </p:nvSpPr>
          <p:spPr>
            <a:xfrm>
              <a:off x="9874939" y="2704490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영문 </a:t>
              </a:r>
              <a:r>
                <a:rPr lang="ko-KR" altLang="en-US" sz="1600" b="1" i="1" dirty="0" err="1">
                  <a:solidFill>
                    <a:schemeClr val="tx2"/>
                  </a:solidFill>
                </a:rPr>
                <a:t>변수명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B2235FF-F430-4968-A70B-0F6F29513581}"/>
                </a:ext>
              </a:extLst>
            </p:cNvPr>
            <p:cNvSpPr/>
            <p:nvPr/>
          </p:nvSpPr>
          <p:spPr>
            <a:xfrm>
              <a:off x="9874939" y="4592659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컬럼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980053A-4FAE-4D3D-B8E6-3819C3B7AA9F}"/>
                </a:ext>
              </a:extLst>
            </p:cNvPr>
            <p:cNvSpPr/>
            <p:nvPr/>
          </p:nvSpPr>
          <p:spPr>
            <a:xfrm>
              <a:off x="9874939" y="3665302"/>
              <a:ext cx="1550795" cy="430114"/>
            </a:xfrm>
            <a:prstGeom prst="roundRect">
              <a:avLst/>
            </a:prstGeom>
            <a:solidFill>
              <a:srgbClr val="F1F7FF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i="1" dirty="0">
                  <a:solidFill>
                    <a:schemeClr val="tx2"/>
                  </a:solidFill>
                </a:rPr>
                <a:t>테이블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981C381-3EBD-4317-A468-44C452156474}"/>
              </a:ext>
            </a:extLst>
          </p:cNvPr>
          <p:cNvGrpSpPr/>
          <p:nvPr/>
        </p:nvGrpSpPr>
        <p:grpSpPr>
          <a:xfrm>
            <a:off x="1178560" y="2223837"/>
            <a:ext cx="3099118" cy="2012278"/>
            <a:chOff x="965200" y="2000317"/>
            <a:chExt cx="3099118" cy="201227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CB4D3514-4443-48FB-97DC-E8472A136D22}"/>
                </a:ext>
              </a:extLst>
            </p:cNvPr>
            <p:cNvGrpSpPr/>
            <p:nvPr/>
          </p:nvGrpSpPr>
          <p:grpSpPr>
            <a:xfrm>
              <a:off x="1158240" y="2211543"/>
              <a:ext cx="2715195" cy="1801052"/>
              <a:chOff x="1127760" y="2018503"/>
              <a:chExt cx="2715195" cy="1801052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B813B28A-7DF7-4262-B48B-F33C52C6875B}"/>
                  </a:ext>
                </a:extLst>
              </p:cNvPr>
              <p:cNvSpPr/>
              <p:nvPr/>
            </p:nvSpPr>
            <p:spPr>
              <a:xfrm>
                <a:off x="1127760" y="2498568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>
                    <a:solidFill>
                      <a:schemeClr val="tx2"/>
                    </a:solidFill>
                  </a:rPr>
                  <a:t>고객번호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02C5F667-89C5-4317-BC0B-ECBF2CEBBAD5}"/>
                  </a:ext>
                </a:extLst>
              </p:cNvPr>
              <p:cNvSpPr/>
              <p:nvPr/>
            </p:nvSpPr>
            <p:spPr>
              <a:xfrm>
                <a:off x="2486833" y="2498568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i="1" dirty="0" err="1">
                    <a:solidFill>
                      <a:schemeClr val="tx2"/>
                    </a:solidFill>
                  </a:rPr>
                  <a:t>cstmr_no</a:t>
                </a:r>
                <a:endParaRPr lang="en-US" sz="15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2C7F9E09-4B4D-430B-9B8B-805D473AE96D}"/>
                  </a:ext>
                </a:extLst>
              </p:cNvPr>
              <p:cNvSpPr/>
              <p:nvPr/>
            </p:nvSpPr>
            <p:spPr>
              <a:xfrm>
                <a:off x="1127760" y="2929696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50" b="1" i="1" spc="-100" dirty="0">
                    <a:solidFill>
                      <a:schemeClr val="tx2"/>
                    </a:solidFill>
                  </a:rPr>
                  <a:t>계좌거래시각</a:t>
                </a:r>
                <a:endParaRPr lang="en-US" sz="1550" b="1" i="1" spc="-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9BE3BA0-E13A-406E-B23C-F0A747357837}"/>
                  </a:ext>
                </a:extLst>
              </p:cNvPr>
              <p:cNvSpPr/>
              <p:nvPr/>
            </p:nvSpPr>
            <p:spPr>
              <a:xfrm>
                <a:off x="2486833" y="2929696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i="1" spc="-100" dirty="0" err="1">
                    <a:solidFill>
                      <a:schemeClr val="tx2"/>
                    </a:solidFill>
                  </a:rPr>
                  <a:t>acnut_delng_tm</a:t>
                </a:r>
                <a:endParaRPr lang="en-US" sz="1500" b="1" i="1" spc="-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236402C-6390-4F01-952C-E03972A426CA}"/>
                  </a:ext>
                </a:extLst>
              </p:cNvPr>
              <p:cNvSpPr/>
              <p:nvPr/>
            </p:nvSpPr>
            <p:spPr>
              <a:xfrm rot="5400000">
                <a:off x="2279658" y="3304896"/>
                <a:ext cx="529180" cy="500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…</a:t>
                </a: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2D1F1947-E4F2-4389-8113-FD87938F4E8E}"/>
                  </a:ext>
                </a:extLst>
              </p:cNvPr>
              <p:cNvSpPr/>
              <p:nvPr/>
            </p:nvSpPr>
            <p:spPr>
              <a:xfrm>
                <a:off x="1127760" y="2018503"/>
                <a:ext cx="1353647" cy="430114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>
                    <a:solidFill>
                      <a:schemeClr val="tx2"/>
                    </a:solidFill>
                  </a:rPr>
                  <a:t>용어한글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3CA3222B-68CA-44F6-92FC-2E7A3B7000A0}"/>
                  </a:ext>
                </a:extLst>
              </p:cNvPr>
              <p:cNvSpPr/>
              <p:nvPr/>
            </p:nvSpPr>
            <p:spPr>
              <a:xfrm>
                <a:off x="2489308" y="2018503"/>
                <a:ext cx="1353647" cy="430114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 err="1">
                    <a:solidFill>
                      <a:schemeClr val="tx2"/>
                    </a:solidFill>
                  </a:rPr>
                  <a:t>용어영문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ECADA019-6296-4A14-BAAB-6440107CF6DD}"/>
                </a:ext>
              </a:extLst>
            </p:cNvPr>
            <p:cNvSpPr/>
            <p:nvPr/>
          </p:nvSpPr>
          <p:spPr>
            <a:xfrm>
              <a:off x="965200" y="2000317"/>
              <a:ext cx="3099118" cy="194176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92C377B-BE26-4BE8-BA81-C320470D9C52}"/>
              </a:ext>
            </a:extLst>
          </p:cNvPr>
          <p:cNvGrpSpPr/>
          <p:nvPr/>
        </p:nvGrpSpPr>
        <p:grpSpPr>
          <a:xfrm>
            <a:off x="1178560" y="4297382"/>
            <a:ext cx="3099118" cy="2012278"/>
            <a:chOff x="965200" y="2000317"/>
            <a:chExt cx="3099118" cy="2012278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90AB6CE-241F-499A-ACA9-3342D95ABF35}"/>
                </a:ext>
              </a:extLst>
            </p:cNvPr>
            <p:cNvGrpSpPr/>
            <p:nvPr/>
          </p:nvGrpSpPr>
          <p:grpSpPr>
            <a:xfrm>
              <a:off x="1158240" y="2211543"/>
              <a:ext cx="2715195" cy="1801052"/>
              <a:chOff x="1127760" y="2018503"/>
              <a:chExt cx="2715195" cy="1801052"/>
            </a:xfrm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D890A396-3606-4933-96A7-92FC350FDE0B}"/>
                  </a:ext>
                </a:extLst>
              </p:cNvPr>
              <p:cNvSpPr/>
              <p:nvPr/>
            </p:nvSpPr>
            <p:spPr>
              <a:xfrm>
                <a:off x="1127760" y="2498568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>
                    <a:solidFill>
                      <a:schemeClr val="tx2"/>
                    </a:solidFill>
                  </a:rPr>
                  <a:t>고객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E87FC5EF-2FD6-4713-954B-01E38EC4085E}"/>
                  </a:ext>
                </a:extLst>
              </p:cNvPr>
              <p:cNvSpPr/>
              <p:nvPr/>
            </p:nvSpPr>
            <p:spPr>
              <a:xfrm>
                <a:off x="2486833" y="2498568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i="1" dirty="0" err="1">
                    <a:solidFill>
                      <a:schemeClr val="tx2"/>
                    </a:solidFill>
                  </a:rPr>
                  <a:t>cstmr</a:t>
                </a:r>
                <a:endParaRPr lang="en-US" sz="15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6904A7BC-B44B-4134-830B-005AF631BF63}"/>
                  </a:ext>
                </a:extLst>
              </p:cNvPr>
              <p:cNvSpPr/>
              <p:nvPr/>
            </p:nvSpPr>
            <p:spPr>
              <a:xfrm>
                <a:off x="1127760" y="2929696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50" b="1" i="1" spc="-100" dirty="0">
                    <a:solidFill>
                      <a:schemeClr val="tx2"/>
                    </a:solidFill>
                  </a:rPr>
                  <a:t>번호</a:t>
                </a:r>
                <a:endParaRPr lang="en-US" sz="1550" b="1" i="1" spc="-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BCDD11DF-3AE1-408C-9096-79AA7CB89758}"/>
                  </a:ext>
                </a:extLst>
              </p:cNvPr>
              <p:cNvSpPr/>
              <p:nvPr/>
            </p:nvSpPr>
            <p:spPr>
              <a:xfrm>
                <a:off x="2486833" y="2929696"/>
                <a:ext cx="1353647" cy="430114"/>
              </a:xfrm>
              <a:prstGeom prst="roundRect">
                <a:avLst/>
              </a:prstGeom>
              <a:solidFill>
                <a:srgbClr val="F1F7FF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i="1" spc="-100" dirty="0">
                    <a:solidFill>
                      <a:schemeClr val="tx2"/>
                    </a:solidFill>
                  </a:rPr>
                  <a:t>no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1CD4565-A6EA-4115-BCD9-AA0379402F87}"/>
                  </a:ext>
                </a:extLst>
              </p:cNvPr>
              <p:cNvSpPr/>
              <p:nvPr/>
            </p:nvSpPr>
            <p:spPr>
              <a:xfrm rot="5400000">
                <a:off x="2279658" y="3304896"/>
                <a:ext cx="529180" cy="500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en-US" altLang="ko-KR" sz="2000" b="1" i="1" kern="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…</a:t>
                </a:r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BF403F87-AFFC-4DDC-A40C-396359B00A88}"/>
                  </a:ext>
                </a:extLst>
              </p:cNvPr>
              <p:cNvSpPr/>
              <p:nvPr/>
            </p:nvSpPr>
            <p:spPr>
              <a:xfrm>
                <a:off x="1127760" y="2018503"/>
                <a:ext cx="1353647" cy="430114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 err="1">
                    <a:solidFill>
                      <a:schemeClr val="tx2"/>
                    </a:solidFill>
                  </a:rPr>
                  <a:t>단어한글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53EC3771-3241-4155-9822-FACE4CA2040E}"/>
                  </a:ext>
                </a:extLst>
              </p:cNvPr>
              <p:cNvSpPr/>
              <p:nvPr/>
            </p:nvSpPr>
            <p:spPr>
              <a:xfrm>
                <a:off x="2489308" y="2018503"/>
                <a:ext cx="1353647" cy="430114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i="1" dirty="0" err="1">
                    <a:solidFill>
                      <a:schemeClr val="tx2"/>
                    </a:solidFill>
                  </a:rPr>
                  <a:t>단어영문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7638367C-8C61-4BE9-B56B-3BC36B2BE975}"/>
                </a:ext>
              </a:extLst>
            </p:cNvPr>
            <p:cNvSpPr/>
            <p:nvPr/>
          </p:nvSpPr>
          <p:spPr>
            <a:xfrm>
              <a:off x="965200" y="2000317"/>
              <a:ext cx="3099118" cy="194176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2B055B19-79FE-42F9-89A5-C47EA589F1A0}"/>
              </a:ext>
            </a:extLst>
          </p:cNvPr>
          <p:cNvCxnSpPr>
            <a:cxnSpLocks/>
            <a:stCxn id="58" idx="1"/>
            <a:endCxn id="82" idx="3"/>
          </p:cNvCxnSpPr>
          <p:nvPr/>
        </p:nvCxnSpPr>
        <p:spPr>
          <a:xfrm rot="10800000" flipV="1">
            <a:off x="4277679" y="3880358"/>
            <a:ext cx="609497" cy="138790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B27CC026-EA48-4D60-89B3-59322221068C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437970" y="2919547"/>
            <a:ext cx="958725" cy="12700"/>
          </a:xfrm>
          <a:prstGeom prst="bentConnector3">
            <a:avLst>
              <a:gd name="adj1" fmla="val 9133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606E246D-3D0A-40E4-821D-3CD4CA5B590F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6437970" y="2919547"/>
            <a:ext cx="958725" cy="96081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92202A9-B313-41EB-B914-A1DBB4B49C83}"/>
              </a:ext>
            </a:extLst>
          </p:cNvPr>
          <p:cNvCxnSpPr>
            <a:stCxn id="58" idx="0"/>
            <a:endCxn id="56" idx="2"/>
          </p:cNvCxnSpPr>
          <p:nvPr/>
        </p:nvCxnSpPr>
        <p:spPr>
          <a:xfrm flipV="1">
            <a:off x="5662573" y="3134604"/>
            <a:ext cx="0" cy="53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6237C85-2EDE-464C-B11A-924A316BFE2F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8947490" y="2919547"/>
            <a:ext cx="9274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F9D52AB-4ADB-4D5D-8D7E-8915E38B456C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8947490" y="3880359"/>
            <a:ext cx="9274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9DE389E-6C92-4178-B572-28C164061E88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8947490" y="4807716"/>
            <a:ext cx="9274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E5D0693-9803-4C00-939E-AA28B978BCAE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6437970" y="2919547"/>
            <a:ext cx="958725" cy="188816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050E649-1432-4AD2-9688-5FA3ADE8600A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4262489" y="2919547"/>
            <a:ext cx="6246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24" descr="example copy">
            <a:extLst>
              <a:ext uri="{FF2B5EF4-FFF2-40B4-BE49-F238E27FC236}">
                <a16:creationId xmlns:a16="http://schemas.microsoft.com/office/drawing/2014/main" id="{4E134DC0-8A74-4EEE-81B8-7D8E60E52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87" y="1618439"/>
            <a:ext cx="810510" cy="58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133E133-9E2F-4EF6-BBD1-1F66DDD0109B}"/>
              </a:ext>
            </a:extLst>
          </p:cNvPr>
          <p:cNvGrpSpPr/>
          <p:nvPr/>
        </p:nvGrpSpPr>
        <p:grpSpPr>
          <a:xfrm>
            <a:off x="6332976" y="2468390"/>
            <a:ext cx="1185637" cy="3912379"/>
            <a:chOff x="6332976" y="2468390"/>
            <a:chExt cx="1185637" cy="3912379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F96E700-793A-4602-B18B-A556E41585F4}"/>
                </a:ext>
              </a:extLst>
            </p:cNvPr>
            <p:cNvSpPr/>
            <p:nvPr/>
          </p:nvSpPr>
          <p:spPr>
            <a:xfrm>
              <a:off x="6725920" y="2468390"/>
              <a:ext cx="392167" cy="304849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0342FC3-CF87-4108-91A4-B80981B848B9}"/>
                </a:ext>
              </a:extLst>
            </p:cNvPr>
            <p:cNvGrpSpPr/>
            <p:nvPr/>
          </p:nvGrpSpPr>
          <p:grpSpPr>
            <a:xfrm>
              <a:off x="6332976" y="5619032"/>
              <a:ext cx="1185637" cy="761737"/>
              <a:chOff x="6322816" y="5690152"/>
              <a:chExt cx="1185637" cy="761737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AD820C35-B647-4242-A5FB-016E7B138843}"/>
                  </a:ext>
                </a:extLst>
              </p:cNvPr>
              <p:cNvSpPr/>
              <p:nvPr/>
            </p:nvSpPr>
            <p:spPr>
              <a:xfrm>
                <a:off x="6462121" y="5690152"/>
                <a:ext cx="907029" cy="462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용어의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CC8AFA80-047A-4086-8927-4D09F3272179}"/>
                  </a:ext>
                </a:extLst>
              </p:cNvPr>
              <p:cNvSpPr/>
              <p:nvPr/>
            </p:nvSpPr>
            <p:spPr>
              <a:xfrm>
                <a:off x="6322816" y="5989262"/>
                <a:ext cx="1185637" cy="462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한글활용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7D02E15-A7BB-4D5E-A997-ADB0AFFD398D}"/>
              </a:ext>
            </a:extLst>
          </p:cNvPr>
          <p:cNvGrpSpPr/>
          <p:nvPr/>
        </p:nvGrpSpPr>
        <p:grpSpPr>
          <a:xfrm>
            <a:off x="8818395" y="2468390"/>
            <a:ext cx="1185637" cy="3912379"/>
            <a:chOff x="6332976" y="2468390"/>
            <a:chExt cx="1185637" cy="3912379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F872877-3667-4D15-9C49-A1678DC0ADD7}"/>
                </a:ext>
              </a:extLst>
            </p:cNvPr>
            <p:cNvSpPr/>
            <p:nvPr/>
          </p:nvSpPr>
          <p:spPr>
            <a:xfrm>
              <a:off x="6725920" y="2468390"/>
              <a:ext cx="392167" cy="304849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8112F158-3410-40EA-B467-AB754FF45A02}"/>
                </a:ext>
              </a:extLst>
            </p:cNvPr>
            <p:cNvGrpSpPr/>
            <p:nvPr/>
          </p:nvGrpSpPr>
          <p:grpSpPr>
            <a:xfrm>
              <a:off x="6332976" y="5619032"/>
              <a:ext cx="1185637" cy="761737"/>
              <a:chOff x="6322816" y="5690152"/>
              <a:chExt cx="1185637" cy="761737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CCA515F-CE80-408E-B86F-3912BFC4912C}"/>
                  </a:ext>
                </a:extLst>
              </p:cNvPr>
              <p:cNvSpPr/>
              <p:nvPr/>
            </p:nvSpPr>
            <p:spPr>
              <a:xfrm>
                <a:off x="6462121" y="5690152"/>
                <a:ext cx="907029" cy="462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 dirty="0">
                    <a:solidFill>
                      <a:srgbClr val="44546A"/>
                    </a:solidFill>
                  </a:rPr>
                  <a:t>용어의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61FD013-4F56-45E2-B223-3C150A68714E}"/>
                  </a:ext>
                </a:extLst>
              </p:cNvPr>
              <p:cNvSpPr/>
              <p:nvPr/>
            </p:nvSpPr>
            <p:spPr>
              <a:xfrm>
                <a:off x="6322816" y="5989262"/>
                <a:ext cx="1185637" cy="462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b="1" i="1" kern="0">
                    <a:solidFill>
                      <a:srgbClr val="44546A"/>
                    </a:solidFill>
                  </a:rPr>
                  <a:t>영문활용</a:t>
                </a:r>
                <a:endParaRPr lang="en-US" altLang="ko-KR" b="1" i="1" kern="0" dirty="0">
                  <a:solidFill>
                    <a:srgbClr val="44546A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7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2FA02A65-C79F-4979-B4FA-AC0174179D9B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BC0ABA-F177-4EEF-862D-169750115A64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D7C7412-ED5B-4148-AD80-577D712EC85A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814F73F9-B68B-4932-B4A9-200699E944EE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345083A-AD8D-461B-A31C-B0DAB73FA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328045-8228-488E-9AE8-84D80A31EA8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8CFACF8-9852-480D-8A96-7A04F4790189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9142A7B0-3233-418E-A367-512D667AE2F1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06754A6E-F0B8-4D64-9B4B-991613EB12D4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26B1FC4D-3B91-4E54-A707-893A70A2F509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1A08A8B-F208-4F0D-BD16-85D0594F6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26EE15-7268-4CDD-890E-72C2F2DAB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1A75280-C7D4-464A-96A4-E8C3C6AD7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7CC096E-94C3-4803-A6E2-2E0870E3D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CC33AF-5654-433C-B0F9-703B9E0581B8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E5E558-2947-43B7-A18A-956DCD3FF989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45523A-0DFE-42F2-B805-D8BD4842338F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C60C1F-3615-42EB-8A29-08ACCB8E57E7}"/>
              </a:ext>
            </a:extLst>
          </p:cNvPr>
          <p:cNvGrpSpPr/>
          <p:nvPr/>
        </p:nvGrpSpPr>
        <p:grpSpPr>
          <a:xfrm>
            <a:off x="1526852" y="2078673"/>
            <a:ext cx="9720268" cy="3356927"/>
            <a:chOff x="7108541" y="1651954"/>
            <a:chExt cx="4323259" cy="85770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25C5C44-8488-4EDE-9E8E-704AB1E1A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541" y="1699654"/>
              <a:ext cx="850" cy="767678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EABB8-3BE6-4D94-B8E3-CA987AC68CCC}"/>
                </a:ext>
              </a:extLst>
            </p:cNvPr>
            <p:cNvSpPr/>
            <p:nvPr/>
          </p:nvSpPr>
          <p:spPr>
            <a:xfrm>
              <a:off x="7159341" y="165195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데이터사전의 필요성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하나의 프로젝트 인원에 따라 각자 영문 사용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심지어 동일한 사람도 시점에 따라 다른 영문 사용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새로운 개발자가 쓰려 할 때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어떤 것을 써야 할지 혼돈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데이터사전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용어사전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단어사전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을 관리하여 동일한 영문 사용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신규 개발자도 혼돈하지 않음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용어나 단어가 없을 시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먼저 사전에 등록하고 사용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10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2FA02A65-C79F-4979-B4FA-AC0174179D9B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07C0F2-F8EE-4502-8420-D586B4768F19}"/>
              </a:ext>
            </a:extLst>
          </p:cNvPr>
          <p:cNvGrpSpPr/>
          <p:nvPr/>
        </p:nvGrpSpPr>
        <p:grpSpPr>
          <a:xfrm>
            <a:off x="1215604" y="1700052"/>
            <a:ext cx="5210527" cy="4820570"/>
            <a:chOff x="1264441" y="1675404"/>
            <a:chExt cx="5451319" cy="482057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6FF0D67-4D5B-4D8F-94AD-E8B5317A5124}"/>
                </a:ext>
              </a:extLst>
            </p:cNvPr>
            <p:cNvGrpSpPr/>
            <p:nvPr/>
          </p:nvGrpSpPr>
          <p:grpSpPr>
            <a:xfrm>
              <a:off x="1264441" y="1675404"/>
              <a:ext cx="5451319" cy="4820570"/>
              <a:chOff x="1599721" y="1787164"/>
              <a:chExt cx="4892681" cy="457299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DEFAE4A9-8548-43FB-8F99-EEE8E237F52F}"/>
                  </a:ext>
                </a:extLst>
              </p:cNvPr>
              <p:cNvSpPr/>
              <p:nvPr/>
            </p:nvSpPr>
            <p:spPr>
              <a:xfrm>
                <a:off x="1599883" y="2007552"/>
                <a:ext cx="4892519" cy="4352608"/>
              </a:xfrm>
              <a:prstGeom prst="roundRect">
                <a:avLst>
                  <a:gd name="adj" fmla="val 3125"/>
                </a:avLst>
              </a:prstGeom>
              <a:solidFill>
                <a:srgbClr val="F1F7FF"/>
              </a:solidFill>
              <a:ln w="1905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EC98E8EA-333A-47A6-8BEE-2468250308DC}"/>
                  </a:ext>
                </a:extLst>
              </p:cNvPr>
              <p:cNvSpPr/>
              <p:nvPr/>
            </p:nvSpPr>
            <p:spPr>
              <a:xfrm>
                <a:off x="1599721" y="1787164"/>
                <a:ext cx="4892519" cy="405542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>
                    <a:solidFill>
                      <a:schemeClr val="tx2"/>
                    </a:solidFill>
                  </a:rPr>
                  <a:t>AS-IS</a:t>
                </a: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67D7226-52C4-4AC0-BA3C-DD96F738DADC}"/>
                </a:ext>
              </a:extLst>
            </p:cNvPr>
            <p:cNvSpPr/>
            <p:nvPr/>
          </p:nvSpPr>
          <p:spPr>
            <a:xfrm>
              <a:off x="1350351" y="2187257"/>
              <a:ext cx="942680" cy="4223703"/>
            </a:xfrm>
            <a:prstGeom prst="roundRect">
              <a:avLst>
                <a:gd name="adj" fmla="val 3125"/>
              </a:avLst>
            </a:prstGeom>
            <a:solidFill>
              <a:srgbClr val="F1F7FF"/>
            </a:solidFill>
            <a:ln w="1905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2DB6D6-1AE2-4672-B75A-43F3A07F7C7F}"/>
                </a:ext>
              </a:extLst>
            </p:cNvPr>
            <p:cNvSpPr/>
            <p:nvPr/>
          </p:nvSpPr>
          <p:spPr>
            <a:xfrm>
              <a:off x="1313902" y="5984551"/>
              <a:ext cx="1013489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i="1" kern="0" dirty="0">
                  <a:solidFill>
                    <a:srgbClr val="44546A"/>
                  </a:solidFill>
                </a:rPr>
                <a:t>개발자 </a:t>
              </a:r>
              <a:r>
                <a:rPr lang="en-US" altLang="ko-KR" sz="1600" b="1" i="1" kern="0" dirty="0">
                  <a:solidFill>
                    <a:srgbClr val="44546A"/>
                  </a:solidFill>
                </a:rPr>
                <a:t>3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5D4DD83-0786-4D7A-BC24-28A6630B4BF1}"/>
                </a:ext>
              </a:extLst>
            </p:cNvPr>
            <p:cNvSpPr/>
            <p:nvPr/>
          </p:nvSpPr>
          <p:spPr>
            <a:xfrm>
              <a:off x="1313902" y="5059991"/>
              <a:ext cx="1013489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i="1" kern="0" dirty="0">
                  <a:solidFill>
                    <a:srgbClr val="44546A"/>
                  </a:solidFill>
                </a:rPr>
                <a:t>개발자 </a:t>
              </a:r>
              <a:r>
                <a:rPr lang="en-US" altLang="ko-KR" sz="1600" b="1" i="1" kern="0" dirty="0">
                  <a:solidFill>
                    <a:srgbClr val="44546A"/>
                  </a:solidFill>
                </a:rPr>
                <a:t>2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FE9494C-1C2F-436C-B9EE-7D6570651EF7}"/>
                </a:ext>
              </a:extLst>
            </p:cNvPr>
            <p:cNvGrpSpPr/>
            <p:nvPr/>
          </p:nvGrpSpPr>
          <p:grpSpPr>
            <a:xfrm>
              <a:off x="1313897" y="3642630"/>
              <a:ext cx="1013489" cy="2462109"/>
              <a:chOff x="1255640" y="5513376"/>
              <a:chExt cx="1013489" cy="2462109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4167C68-7828-4CAF-B59D-8DD0E23B672C}"/>
                  </a:ext>
                </a:extLst>
              </p:cNvPr>
              <p:cNvSpPr/>
              <p:nvPr/>
            </p:nvSpPr>
            <p:spPr>
              <a:xfrm>
                <a:off x="1255640" y="5983017"/>
                <a:ext cx="1013489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개발자 </a:t>
                </a: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1</a:t>
                </a: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3B19A069-9A6B-42D9-BD86-345820930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1" y="5513376"/>
                <a:ext cx="559119" cy="559119"/>
              </a:xfrm>
              <a:prstGeom prst="rect">
                <a:avLst/>
              </a:prstGeom>
            </p:spPr>
          </p:pic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D292EE53-CA41-4668-BFD2-B4BE4C910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9" y="6501381"/>
                <a:ext cx="559119" cy="559119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0087CFBD-3F8A-4097-9A4E-65A012FBF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9" y="7416366"/>
                <a:ext cx="559119" cy="559119"/>
              </a:xfrm>
              <a:prstGeom prst="rect">
                <a:avLst/>
              </a:prstGeom>
            </p:spPr>
          </p:pic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2DEACFC-B958-49C2-8B60-5AEE01A13D62}"/>
                </a:ext>
              </a:extLst>
            </p:cNvPr>
            <p:cNvGrpSpPr/>
            <p:nvPr/>
          </p:nvGrpSpPr>
          <p:grpSpPr>
            <a:xfrm>
              <a:off x="1319709" y="2686641"/>
              <a:ext cx="1013489" cy="861151"/>
              <a:chOff x="1309549" y="2676481"/>
              <a:chExt cx="1013489" cy="861151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6F008374-4D99-47B0-BFD5-AF55B2FB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461" y="2676481"/>
                <a:ext cx="548959" cy="548959"/>
              </a:xfrm>
              <a:prstGeom prst="rect">
                <a:avLst/>
              </a:prstGeom>
            </p:spPr>
          </p:pic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5DBA9E-057A-4C4F-93C3-0DDFC062DFFC}"/>
                  </a:ext>
                </a:extLst>
              </p:cNvPr>
              <p:cNvSpPr/>
              <p:nvPr/>
            </p:nvSpPr>
            <p:spPr>
              <a:xfrm>
                <a:off x="1309549" y="3116170"/>
                <a:ext cx="1013489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설계자</a:t>
                </a:r>
                <a:endParaRPr lang="en-US" altLang="ko-KR" sz="1600" b="1" i="1" kern="0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837793D-995D-4FD5-BC69-7CFC637CD903}"/>
                </a:ext>
              </a:extLst>
            </p:cNvPr>
            <p:cNvSpPr/>
            <p:nvPr/>
          </p:nvSpPr>
          <p:spPr>
            <a:xfrm>
              <a:off x="1954807" y="5253294"/>
              <a:ext cx="51339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rgbClr val="FF0000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BC0ABA-F177-4EEF-862D-169750115A64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D7C7412-ED5B-4148-AD80-577D712EC85A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814F73F9-B68B-4932-B4A9-200699E944EE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345083A-AD8D-461B-A31C-B0DAB73FA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328045-8228-488E-9AE8-84D80A31EA8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8CFACF8-9852-480D-8A96-7A04F4790189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9142A7B0-3233-418E-A367-512D667AE2F1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06754A6E-F0B8-4D64-9B4B-991613EB12D4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26B1FC4D-3B91-4E54-A707-893A70A2F509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1A08A8B-F208-4F0D-BD16-85D0594F6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26EE15-7268-4CDD-890E-72C2F2DAB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1A75280-C7D4-464A-96A4-E8C3C6AD7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7CC096E-94C3-4803-A6E2-2E0870E3D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CC33AF-5654-433C-B0F9-703B9E0581B8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E5E558-2947-43B7-A18A-956DCD3FF989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45523A-0DFE-42F2-B805-D8BD4842338F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33FEDA1-38C6-450C-AF5C-1F4F01864FFA}"/>
              </a:ext>
            </a:extLst>
          </p:cNvPr>
          <p:cNvGrpSpPr/>
          <p:nvPr/>
        </p:nvGrpSpPr>
        <p:grpSpPr>
          <a:xfrm>
            <a:off x="3502330" y="2305642"/>
            <a:ext cx="2705430" cy="3254466"/>
            <a:chOff x="1599721" y="1575125"/>
            <a:chExt cx="4892681" cy="4785035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53E23BF-9A19-4C23-8E9B-249DD02BD2A1}"/>
                </a:ext>
              </a:extLst>
            </p:cNvPr>
            <p:cNvSpPr/>
            <p:nvPr/>
          </p:nvSpPr>
          <p:spPr>
            <a:xfrm>
              <a:off x="1599883" y="2007552"/>
              <a:ext cx="4892519" cy="4352608"/>
            </a:xfrm>
            <a:prstGeom prst="roundRect">
              <a:avLst>
                <a:gd name="adj" fmla="val 3125"/>
              </a:avLst>
            </a:prstGeom>
            <a:solidFill>
              <a:srgbClr val="F1F7FF"/>
            </a:solidFill>
            <a:ln w="1905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A97E92BD-DAE2-489B-BC7E-DD15141C2CDB}"/>
                </a:ext>
              </a:extLst>
            </p:cNvPr>
            <p:cNvSpPr/>
            <p:nvPr/>
          </p:nvSpPr>
          <p:spPr>
            <a:xfrm>
              <a:off x="1599721" y="1575125"/>
              <a:ext cx="4892518" cy="549836"/>
            </a:xfrm>
            <a:prstGeom prst="roundRect">
              <a:avLst/>
            </a:prstGeom>
            <a:solidFill>
              <a:srgbClr val="C9D0DE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>
                  <a:solidFill>
                    <a:schemeClr val="tx2"/>
                  </a:solidFill>
                </a:rPr>
                <a:t>고객번호 </a:t>
              </a:r>
              <a:r>
                <a:rPr lang="en-US" altLang="ko-KR" b="1" i="1" dirty="0">
                  <a:solidFill>
                    <a:schemeClr val="tx2"/>
                  </a:solidFill>
                </a:rPr>
                <a:t>/ </a:t>
              </a:r>
              <a:r>
                <a:rPr lang="ko-KR" altLang="en-US" b="1" i="1" dirty="0">
                  <a:solidFill>
                    <a:schemeClr val="tx2"/>
                  </a:solidFill>
                </a:rPr>
                <a:t>고객주소</a:t>
              </a:r>
              <a:endParaRPr lang="en-US" b="1" i="1" dirty="0">
                <a:solidFill>
                  <a:schemeClr val="tx2"/>
                </a:solidFill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BE597C5-9A52-430D-B401-EC493C928062}"/>
              </a:ext>
            </a:extLst>
          </p:cNvPr>
          <p:cNvSpPr/>
          <p:nvPr/>
        </p:nvSpPr>
        <p:spPr>
          <a:xfrm>
            <a:off x="3623882" y="2876814"/>
            <a:ext cx="2451798" cy="39696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CUST_NO / CUST_ADDR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B0B2D0F-E5F4-4D37-B638-6F02495E2CE9}"/>
              </a:ext>
            </a:extLst>
          </p:cNvPr>
          <p:cNvSpPr/>
          <p:nvPr/>
        </p:nvSpPr>
        <p:spPr>
          <a:xfrm>
            <a:off x="3623882" y="3428569"/>
            <a:ext cx="2451798" cy="39696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CUST_NO / CLNT_ADDR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254E2FF-254C-49FE-ADDD-0C3A7699765B}"/>
              </a:ext>
            </a:extLst>
          </p:cNvPr>
          <p:cNvSpPr/>
          <p:nvPr/>
        </p:nvSpPr>
        <p:spPr>
          <a:xfrm>
            <a:off x="3623882" y="4269114"/>
            <a:ext cx="2451798" cy="39696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CLNT_NUM / CUST_ADDR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7AD5470-2DDB-4A86-AFC0-3B15C628D7B6}"/>
              </a:ext>
            </a:extLst>
          </p:cNvPr>
          <p:cNvSpPr/>
          <p:nvPr/>
        </p:nvSpPr>
        <p:spPr>
          <a:xfrm>
            <a:off x="3623882" y="4820869"/>
            <a:ext cx="2451798" cy="39696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CUST_NO / CST_ADDR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23761BD-9DD6-42BF-9F00-BE6BD03EAC65}"/>
              </a:ext>
            </a:extLst>
          </p:cNvPr>
          <p:cNvSpPr/>
          <p:nvPr/>
        </p:nvSpPr>
        <p:spPr>
          <a:xfrm flipH="1">
            <a:off x="3068320" y="2305641"/>
            <a:ext cx="379292" cy="3235002"/>
          </a:xfrm>
          <a:prstGeom prst="roundRect">
            <a:avLst>
              <a:gd name="adj" fmla="val 0"/>
            </a:avLst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err="1">
                <a:solidFill>
                  <a:schemeClr val="tx2"/>
                </a:solidFill>
              </a:rPr>
              <a:t>변수명</a:t>
            </a:r>
            <a:r>
              <a:rPr lang="en-US" altLang="ko-KR" sz="1600" b="1" i="1" dirty="0">
                <a:solidFill>
                  <a:schemeClr val="tx2"/>
                </a:solidFill>
              </a:rPr>
              <a:t>/</a:t>
            </a:r>
            <a:r>
              <a:rPr lang="ko-KR" altLang="en-US" sz="1600" b="1" i="1" dirty="0">
                <a:solidFill>
                  <a:schemeClr val="tx2"/>
                </a:solidFill>
              </a:rPr>
              <a:t>테이블명</a:t>
            </a:r>
            <a:r>
              <a:rPr lang="en-US" altLang="ko-KR" sz="1600" b="1" i="1" dirty="0">
                <a:solidFill>
                  <a:schemeClr val="tx2"/>
                </a:solidFill>
              </a:rPr>
              <a:t>/</a:t>
            </a:r>
            <a:r>
              <a:rPr lang="ko-KR" altLang="en-US" sz="1600" b="1" i="1" dirty="0" err="1">
                <a:solidFill>
                  <a:schemeClr val="tx2"/>
                </a:solidFill>
              </a:rPr>
              <a:t>컬럼명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964652E-9292-421F-A00F-AE35CC2E8836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>
            <a:off x="1951725" y="2985769"/>
            <a:ext cx="1672157" cy="8952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0320B35A-574A-4265-AFBA-3AD992969512}"/>
              </a:ext>
            </a:extLst>
          </p:cNvPr>
          <p:cNvCxnSpPr>
            <a:cxnSpLocks/>
            <a:stCxn id="66" idx="3"/>
            <a:endCxn id="76" idx="1"/>
          </p:cNvCxnSpPr>
          <p:nvPr/>
        </p:nvCxnSpPr>
        <p:spPr>
          <a:xfrm flipV="1">
            <a:off x="1976574" y="3627051"/>
            <a:ext cx="1647308" cy="31978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D8BBFFF6-F3AB-4134-88AD-4D2A2A71511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1996371" y="4467596"/>
            <a:ext cx="1627511" cy="39614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FD9C2DE6-EB3D-41D1-81B3-FE18EA335BE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1996371" y="4863738"/>
            <a:ext cx="1627511" cy="1556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810C8BFD-7DC7-4DBE-A44C-79B311AAC1EF}"/>
              </a:ext>
            </a:extLst>
          </p:cNvPr>
          <p:cNvSpPr/>
          <p:nvPr/>
        </p:nvSpPr>
        <p:spPr>
          <a:xfrm>
            <a:off x="2540000" y="2201745"/>
            <a:ext cx="3820160" cy="3833149"/>
          </a:xfrm>
          <a:prstGeom prst="roundRect">
            <a:avLst>
              <a:gd name="adj" fmla="val 9486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036E992-061C-456F-971B-E1FC8B837153}"/>
              </a:ext>
            </a:extLst>
          </p:cNvPr>
          <p:cNvGrpSpPr/>
          <p:nvPr/>
        </p:nvGrpSpPr>
        <p:grpSpPr>
          <a:xfrm>
            <a:off x="1215604" y="1825944"/>
            <a:ext cx="2074396" cy="681061"/>
            <a:chOff x="8043006" y="5224250"/>
            <a:chExt cx="2206566" cy="68106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2A8A1742-F42B-4FEA-8E7C-F3B551099FC2}"/>
                </a:ext>
              </a:extLst>
            </p:cNvPr>
            <p:cNvSpPr/>
            <p:nvPr/>
          </p:nvSpPr>
          <p:spPr>
            <a:xfrm>
              <a:off x="8079489" y="5224250"/>
              <a:ext cx="2133600" cy="68106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CC9AB0DF-7DC7-4491-98D1-12C2FD7C8665}"/>
                </a:ext>
              </a:extLst>
            </p:cNvPr>
            <p:cNvGrpSpPr/>
            <p:nvPr/>
          </p:nvGrpSpPr>
          <p:grpSpPr>
            <a:xfrm>
              <a:off x="8043006" y="5224250"/>
              <a:ext cx="2206566" cy="650461"/>
              <a:chOff x="4143434" y="5765256"/>
              <a:chExt cx="2383293" cy="650461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BBEA496-9982-46FA-96F5-39744887DB9C}"/>
                  </a:ext>
                </a:extLst>
              </p:cNvPr>
              <p:cNvSpPr/>
              <p:nvPr/>
            </p:nvSpPr>
            <p:spPr>
              <a:xfrm>
                <a:off x="4224715" y="5765256"/>
                <a:ext cx="2196405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동일한 한글에 각자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1544F04-151A-496C-904D-9F5B964A62CE}"/>
                  </a:ext>
                </a:extLst>
              </p:cNvPr>
              <p:cNvSpPr/>
              <p:nvPr/>
            </p:nvSpPr>
            <p:spPr>
              <a:xfrm>
                <a:off x="4143434" y="5994255"/>
                <a:ext cx="2383293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다른 영문 사용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E0B3852-689A-4243-8862-B4C6DB6B8B4F}"/>
              </a:ext>
            </a:extLst>
          </p:cNvPr>
          <p:cNvGrpSpPr/>
          <p:nvPr/>
        </p:nvGrpSpPr>
        <p:grpSpPr>
          <a:xfrm>
            <a:off x="2315522" y="5681389"/>
            <a:ext cx="2020340" cy="863188"/>
            <a:chOff x="8025604" y="5122650"/>
            <a:chExt cx="2303190" cy="863188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A168FD3A-EC8A-4AE6-883A-3B03C6B7B5C5}"/>
                </a:ext>
              </a:extLst>
            </p:cNvPr>
            <p:cNvSpPr/>
            <p:nvPr/>
          </p:nvSpPr>
          <p:spPr>
            <a:xfrm>
              <a:off x="8079489" y="5224250"/>
              <a:ext cx="2133600" cy="68106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4F856DD6-9C86-4376-9ACC-2679875D36EF}"/>
                </a:ext>
              </a:extLst>
            </p:cNvPr>
            <p:cNvGrpSpPr/>
            <p:nvPr/>
          </p:nvGrpSpPr>
          <p:grpSpPr>
            <a:xfrm>
              <a:off x="8025604" y="5122650"/>
              <a:ext cx="2303190" cy="863188"/>
              <a:chOff x="4124634" y="5663656"/>
              <a:chExt cx="2487654" cy="863188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EFDE0C0-E17F-4D42-8A30-0DE9818E2B5A}"/>
                  </a:ext>
                </a:extLst>
              </p:cNvPr>
              <p:cNvSpPr/>
              <p:nvPr/>
            </p:nvSpPr>
            <p:spPr>
              <a:xfrm>
                <a:off x="4124634" y="5663656"/>
                <a:ext cx="2486428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동일한 개발자도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DF87A8F1-9EC4-41C1-AC9B-8A517E9BC988}"/>
                  </a:ext>
                </a:extLst>
              </p:cNvPr>
              <p:cNvSpPr/>
              <p:nvPr/>
            </p:nvSpPr>
            <p:spPr>
              <a:xfrm>
                <a:off x="4143427" y="6105382"/>
                <a:ext cx="2383294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다른 영문 사용 가능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57D7CF0-F0E6-4303-A466-1F51F925B462}"/>
                  </a:ext>
                </a:extLst>
              </p:cNvPr>
              <p:cNvSpPr/>
              <p:nvPr/>
            </p:nvSpPr>
            <p:spPr>
              <a:xfrm>
                <a:off x="4125860" y="5898687"/>
                <a:ext cx="2486428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시점에 따라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B231425-6D4D-4050-8E0C-C1FD795057BA}"/>
              </a:ext>
            </a:extLst>
          </p:cNvPr>
          <p:cNvGrpSpPr/>
          <p:nvPr/>
        </p:nvGrpSpPr>
        <p:grpSpPr>
          <a:xfrm>
            <a:off x="4335217" y="5787613"/>
            <a:ext cx="2074396" cy="681061"/>
            <a:chOff x="8043006" y="5224250"/>
            <a:chExt cx="2206566" cy="681061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C8DF4413-840B-47FB-BD9D-37C444C31712}"/>
                </a:ext>
              </a:extLst>
            </p:cNvPr>
            <p:cNvSpPr/>
            <p:nvPr/>
          </p:nvSpPr>
          <p:spPr>
            <a:xfrm>
              <a:off x="8079489" y="5224250"/>
              <a:ext cx="2133600" cy="68106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E59CB3C0-8C45-440A-B0E5-ED360B6DE37B}"/>
                </a:ext>
              </a:extLst>
            </p:cNvPr>
            <p:cNvGrpSpPr/>
            <p:nvPr/>
          </p:nvGrpSpPr>
          <p:grpSpPr>
            <a:xfrm>
              <a:off x="8043006" y="5224250"/>
              <a:ext cx="2206566" cy="650461"/>
              <a:chOff x="4143434" y="5765256"/>
              <a:chExt cx="2383293" cy="650461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891A399-DBF4-4E2B-974C-65B6B6F25F1A}"/>
                  </a:ext>
                </a:extLst>
              </p:cNvPr>
              <p:cNvSpPr/>
              <p:nvPr/>
            </p:nvSpPr>
            <p:spPr>
              <a:xfrm>
                <a:off x="4224715" y="5765256"/>
                <a:ext cx="2196405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고객 </a:t>
                </a:r>
                <a:r>
                  <a:rPr lang="en-US" altLang="ko-KR" sz="1600" b="1" i="1" kern="0" spc="-100" dirty="0">
                    <a:solidFill>
                      <a:srgbClr val="44546A"/>
                    </a:solidFill>
                  </a:rPr>
                  <a:t>: CUST, CLNT, CST</a:t>
                </a: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EE4ED1E-1A8B-4911-8B97-D50F83361E01}"/>
                  </a:ext>
                </a:extLst>
              </p:cNvPr>
              <p:cNvSpPr/>
              <p:nvPr/>
            </p:nvSpPr>
            <p:spPr>
              <a:xfrm>
                <a:off x="4143434" y="5994255"/>
                <a:ext cx="2383293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>
                    <a:solidFill>
                      <a:srgbClr val="44546A"/>
                    </a:solidFill>
                  </a:rPr>
                  <a:t>다양하게 사용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</p:grp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0219BBBD-49F1-4901-8DE0-E73DD2B8C215}"/>
              </a:ext>
            </a:extLst>
          </p:cNvPr>
          <p:cNvGrpSpPr/>
          <p:nvPr/>
        </p:nvGrpSpPr>
        <p:grpSpPr>
          <a:xfrm>
            <a:off x="6540595" y="1700052"/>
            <a:ext cx="5210527" cy="4820570"/>
            <a:chOff x="1264441" y="1675404"/>
            <a:chExt cx="5451319" cy="4820570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6C06C20D-69BD-43E9-91E6-37DA374C3550}"/>
                </a:ext>
              </a:extLst>
            </p:cNvPr>
            <p:cNvGrpSpPr/>
            <p:nvPr/>
          </p:nvGrpSpPr>
          <p:grpSpPr>
            <a:xfrm>
              <a:off x="1264441" y="1675404"/>
              <a:ext cx="5451319" cy="4820570"/>
              <a:chOff x="1599721" y="1787164"/>
              <a:chExt cx="4892681" cy="4572996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1D5FCC48-DD26-43DB-944F-7DD7821817F3}"/>
                  </a:ext>
                </a:extLst>
              </p:cNvPr>
              <p:cNvSpPr/>
              <p:nvPr/>
            </p:nvSpPr>
            <p:spPr>
              <a:xfrm>
                <a:off x="1599883" y="2007552"/>
                <a:ext cx="4892519" cy="4352608"/>
              </a:xfrm>
              <a:prstGeom prst="roundRect">
                <a:avLst>
                  <a:gd name="adj" fmla="val 3125"/>
                </a:avLst>
              </a:prstGeom>
              <a:solidFill>
                <a:srgbClr val="F1F7FF"/>
              </a:solidFill>
              <a:ln w="1905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205554B5-B8F0-4D23-BF05-A938358123BA}"/>
                  </a:ext>
                </a:extLst>
              </p:cNvPr>
              <p:cNvSpPr/>
              <p:nvPr/>
            </p:nvSpPr>
            <p:spPr>
              <a:xfrm>
                <a:off x="1599721" y="1787164"/>
                <a:ext cx="4892519" cy="405542"/>
              </a:xfrm>
              <a:prstGeom prst="roundRect">
                <a:avLst/>
              </a:prstGeom>
              <a:solidFill>
                <a:srgbClr val="C9D0DE"/>
              </a:solidFill>
              <a:ln w="25400">
                <a:solidFill>
                  <a:srgbClr val="8497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>
                    <a:solidFill>
                      <a:schemeClr val="tx2"/>
                    </a:solidFill>
                  </a:rPr>
                  <a:t>TO-BE</a:t>
                </a:r>
              </a:p>
            </p:txBody>
          </p:sp>
        </p:grp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9AE66684-E23C-429A-BFA8-1906D663844F}"/>
                </a:ext>
              </a:extLst>
            </p:cNvPr>
            <p:cNvSpPr/>
            <p:nvPr/>
          </p:nvSpPr>
          <p:spPr>
            <a:xfrm>
              <a:off x="1350351" y="2187257"/>
              <a:ext cx="942680" cy="4223703"/>
            </a:xfrm>
            <a:prstGeom prst="roundRect">
              <a:avLst>
                <a:gd name="adj" fmla="val 3125"/>
              </a:avLst>
            </a:prstGeom>
            <a:solidFill>
              <a:srgbClr val="F1F7FF"/>
            </a:solidFill>
            <a:ln w="1905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13113FA-F142-44AB-A678-9EF3D53C7045}"/>
                </a:ext>
              </a:extLst>
            </p:cNvPr>
            <p:cNvSpPr/>
            <p:nvPr/>
          </p:nvSpPr>
          <p:spPr>
            <a:xfrm>
              <a:off x="1313902" y="5984551"/>
              <a:ext cx="1013489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i="1" kern="0" dirty="0">
                  <a:solidFill>
                    <a:srgbClr val="44546A"/>
                  </a:solidFill>
                </a:rPr>
                <a:t>개발자 </a:t>
              </a:r>
              <a:r>
                <a:rPr lang="en-US" altLang="ko-KR" sz="1600" b="1" i="1" kern="0" dirty="0">
                  <a:solidFill>
                    <a:srgbClr val="44546A"/>
                  </a:solidFill>
                </a:rPr>
                <a:t>3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3FFF190-F9B0-4752-8033-68E646A31DAA}"/>
                </a:ext>
              </a:extLst>
            </p:cNvPr>
            <p:cNvSpPr/>
            <p:nvPr/>
          </p:nvSpPr>
          <p:spPr>
            <a:xfrm>
              <a:off x="1313902" y="5059991"/>
              <a:ext cx="1013489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i="1" kern="0" dirty="0">
                  <a:solidFill>
                    <a:srgbClr val="44546A"/>
                  </a:solidFill>
                </a:rPr>
                <a:t>개발자 </a:t>
              </a:r>
              <a:r>
                <a:rPr lang="en-US" altLang="ko-KR" sz="1600" b="1" i="1" kern="0" dirty="0">
                  <a:solidFill>
                    <a:srgbClr val="44546A"/>
                  </a:solidFill>
                </a:rPr>
                <a:t>2</a:t>
              </a: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E390044A-2FFA-450C-9D71-B547278E6AC2}"/>
                </a:ext>
              </a:extLst>
            </p:cNvPr>
            <p:cNvGrpSpPr/>
            <p:nvPr/>
          </p:nvGrpSpPr>
          <p:grpSpPr>
            <a:xfrm>
              <a:off x="1313897" y="3642630"/>
              <a:ext cx="1013489" cy="2462109"/>
              <a:chOff x="1255640" y="5513376"/>
              <a:chExt cx="1013489" cy="2462109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398FFED-3549-44BD-BA93-00922929AE5F}"/>
                  </a:ext>
                </a:extLst>
              </p:cNvPr>
              <p:cNvSpPr/>
              <p:nvPr/>
            </p:nvSpPr>
            <p:spPr>
              <a:xfrm>
                <a:off x="1255640" y="5983017"/>
                <a:ext cx="1013489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개발자 </a:t>
                </a:r>
                <a:r>
                  <a:rPr lang="en-US" altLang="ko-KR" sz="1600" b="1" i="1" kern="0" dirty="0">
                    <a:solidFill>
                      <a:srgbClr val="44546A"/>
                    </a:solidFill>
                  </a:rPr>
                  <a:t>1</a:t>
                </a:r>
              </a:p>
            </p:txBody>
          </p: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80BCD0A0-674C-49BD-9768-C49CCE612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1" y="5513376"/>
                <a:ext cx="559119" cy="559119"/>
              </a:xfrm>
              <a:prstGeom prst="rect">
                <a:avLst/>
              </a:prstGeom>
            </p:spPr>
          </p:pic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8CE4CC06-644F-4FAF-AD2D-2F09D30CF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9" y="6501381"/>
                <a:ext cx="559119" cy="559119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AFE2EF88-D080-411B-ABA6-D0A1E8305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209" y="7416366"/>
                <a:ext cx="559119" cy="559119"/>
              </a:xfrm>
              <a:prstGeom prst="rect">
                <a:avLst/>
              </a:prstGeom>
            </p:spPr>
          </p:pic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C490F41-55D8-4565-8BFC-5BAB91E2026F}"/>
                </a:ext>
              </a:extLst>
            </p:cNvPr>
            <p:cNvGrpSpPr/>
            <p:nvPr/>
          </p:nvGrpSpPr>
          <p:grpSpPr>
            <a:xfrm>
              <a:off x="1319709" y="2686641"/>
              <a:ext cx="1013489" cy="861151"/>
              <a:chOff x="1309549" y="2676481"/>
              <a:chExt cx="1013489" cy="861151"/>
            </a:xfrm>
          </p:grpSpPr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DFC1217D-2C7D-4889-BD38-E3E46E98A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461" y="2676481"/>
                <a:ext cx="548959" cy="548959"/>
              </a:xfrm>
              <a:prstGeom prst="rect">
                <a:avLst/>
              </a:prstGeom>
            </p:spPr>
          </p:pic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1A2ADD80-10F7-4AA0-98E5-B01D7DA5FAD1}"/>
                  </a:ext>
                </a:extLst>
              </p:cNvPr>
              <p:cNvSpPr/>
              <p:nvPr/>
            </p:nvSpPr>
            <p:spPr>
              <a:xfrm>
                <a:off x="1309549" y="3116170"/>
                <a:ext cx="1013489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dirty="0">
                    <a:solidFill>
                      <a:srgbClr val="44546A"/>
                    </a:solidFill>
                  </a:rPr>
                  <a:t>설계자</a:t>
                </a:r>
                <a:endParaRPr lang="en-US" altLang="ko-KR" sz="1600" b="1" i="1" kern="0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019508E-7A58-4206-924E-76DF0FCDC28E}"/>
                </a:ext>
              </a:extLst>
            </p:cNvPr>
            <p:cNvSpPr/>
            <p:nvPr/>
          </p:nvSpPr>
          <p:spPr>
            <a:xfrm>
              <a:off x="1954807" y="5253294"/>
              <a:ext cx="51339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rgbClr val="FF0000"/>
                    </a:outerShdw>
                  </a:effectLst>
                </a:rPr>
                <a:t>!</a:t>
              </a: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FC01F57A-59A0-424D-978A-E642EAF15995}"/>
              </a:ext>
            </a:extLst>
          </p:cNvPr>
          <p:cNvGrpSpPr/>
          <p:nvPr/>
        </p:nvGrpSpPr>
        <p:grpSpPr>
          <a:xfrm>
            <a:off x="8814157" y="5007921"/>
            <a:ext cx="2705430" cy="1015543"/>
            <a:chOff x="1599721" y="1326421"/>
            <a:chExt cx="4892681" cy="4143169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B123A39E-8161-44FA-A65E-CB36B5F6B727}"/>
                </a:ext>
              </a:extLst>
            </p:cNvPr>
            <p:cNvSpPr/>
            <p:nvPr/>
          </p:nvSpPr>
          <p:spPr>
            <a:xfrm>
              <a:off x="1599884" y="2007553"/>
              <a:ext cx="4892518" cy="3462037"/>
            </a:xfrm>
            <a:prstGeom prst="roundRect">
              <a:avLst>
                <a:gd name="adj" fmla="val 3125"/>
              </a:avLst>
            </a:prstGeom>
            <a:solidFill>
              <a:srgbClr val="F1F7FF"/>
            </a:solidFill>
            <a:ln w="1905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51A11427-A635-49C2-967C-1CBDDE698515}"/>
                </a:ext>
              </a:extLst>
            </p:cNvPr>
            <p:cNvSpPr/>
            <p:nvPr/>
          </p:nvSpPr>
          <p:spPr>
            <a:xfrm>
              <a:off x="1599721" y="1326421"/>
              <a:ext cx="4892518" cy="1501869"/>
            </a:xfrm>
            <a:prstGeom prst="roundRect">
              <a:avLst/>
            </a:prstGeom>
            <a:solidFill>
              <a:srgbClr val="C9D0DE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>
                  <a:solidFill>
                    <a:schemeClr val="tx2"/>
                  </a:solidFill>
                </a:rPr>
                <a:t>고객번호 </a:t>
              </a:r>
              <a:r>
                <a:rPr lang="en-US" altLang="ko-KR" b="1" i="1" dirty="0">
                  <a:solidFill>
                    <a:schemeClr val="tx2"/>
                  </a:solidFill>
                </a:rPr>
                <a:t>/ </a:t>
              </a:r>
              <a:r>
                <a:rPr lang="ko-KR" altLang="en-US" b="1" i="1" dirty="0">
                  <a:solidFill>
                    <a:schemeClr val="tx2"/>
                  </a:solidFill>
                </a:rPr>
                <a:t>고객주소</a:t>
              </a:r>
              <a:endParaRPr lang="en-US" b="1" i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4D3B7B4-EF5A-4FBD-AAC7-58A596182CB0}"/>
              </a:ext>
            </a:extLst>
          </p:cNvPr>
          <p:cNvSpPr/>
          <p:nvPr/>
        </p:nvSpPr>
        <p:spPr>
          <a:xfrm>
            <a:off x="8948992" y="5504387"/>
            <a:ext cx="2451798" cy="396964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CST_NO / CST_ADR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9264FC27-2E37-4FF2-A62B-0439C193E9FD}"/>
              </a:ext>
            </a:extLst>
          </p:cNvPr>
          <p:cNvSpPr/>
          <p:nvPr/>
        </p:nvSpPr>
        <p:spPr>
          <a:xfrm>
            <a:off x="8814247" y="2381155"/>
            <a:ext cx="2705340" cy="2442462"/>
          </a:xfrm>
          <a:prstGeom prst="roundRect">
            <a:avLst>
              <a:gd name="adj" fmla="val 4981"/>
            </a:avLst>
          </a:prstGeom>
          <a:solidFill>
            <a:srgbClr val="F1F7FF"/>
          </a:solidFill>
          <a:ln w="1905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3F8D858-813A-45F1-97E5-D72004967E1A}"/>
              </a:ext>
            </a:extLst>
          </p:cNvPr>
          <p:cNvSpPr/>
          <p:nvPr/>
        </p:nvSpPr>
        <p:spPr>
          <a:xfrm>
            <a:off x="9022761" y="2151204"/>
            <a:ext cx="1229351" cy="421462"/>
          </a:xfrm>
          <a:prstGeom prst="rect">
            <a:avLst/>
          </a:prstGeom>
          <a:solidFill>
            <a:srgbClr val="F1F7FF"/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i="1" kern="0" spc="-100" dirty="0">
                <a:solidFill>
                  <a:srgbClr val="44546A"/>
                </a:solidFill>
              </a:rPr>
              <a:t>데이터 사전</a:t>
            </a:r>
            <a:endParaRPr lang="en-US" altLang="ko-KR" sz="1600" b="1" i="1" kern="0" spc="-100" dirty="0">
              <a:solidFill>
                <a:srgbClr val="44546A"/>
              </a:solidFill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B46C99B2-DEF7-41D8-891F-D32EE0B164C1}"/>
              </a:ext>
            </a:extLst>
          </p:cNvPr>
          <p:cNvSpPr/>
          <p:nvPr/>
        </p:nvSpPr>
        <p:spPr>
          <a:xfrm flipH="1">
            <a:off x="8903964" y="2586168"/>
            <a:ext cx="379292" cy="985860"/>
          </a:xfrm>
          <a:prstGeom prst="roundRect">
            <a:avLst>
              <a:gd name="adj" fmla="val 0"/>
            </a:avLst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>
                <a:solidFill>
                  <a:schemeClr val="tx2"/>
                </a:solidFill>
              </a:rPr>
              <a:t>용어사전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AA2AA21A-E66B-4E26-9CC7-F41A240AB288}"/>
              </a:ext>
            </a:extLst>
          </p:cNvPr>
          <p:cNvSpPr/>
          <p:nvPr/>
        </p:nvSpPr>
        <p:spPr>
          <a:xfrm flipH="1">
            <a:off x="8903964" y="3652398"/>
            <a:ext cx="379292" cy="985860"/>
          </a:xfrm>
          <a:prstGeom prst="roundRect">
            <a:avLst>
              <a:gd name="adj" fmla="val 0"/>
            </a:avLst>
          </a:prstGeom>
          <a:solidFill>
            <a:srgbClr val="C9D0DE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>
                <a:solidFill>
                  <a:schemeClr val="tx2"/>
                </a:solidFill>
              </a:rPr>
              <a:t>단어사전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2A36F88D-8D9B-4443-AE33-CFF08D8500CE}"/>
              </a:ext>
            </a:extLst>
          </p:cNvPr>
          <p:cNvSpPr/>
          <p:nvPr/>
        </p:nvSpPr>
        <p:spPr>
          <a:xfrm flipH="1">
            <a:off x="9296536" y="2586168"/>
            <a:ext cx="2036463" cy="985860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 고객번호 </a:t>
            </a:r>
            <a:r>
              <a:rPr lang="en-US" altLang="ko-KR" sz="1600" b="1" i="1" dirty="0">
                <a:solidFill>
                  <a:schemeClr val="tx2"/>
                </a:solidFill>
              </a:rPr>
              <a:t>: CST_NO</a:t>
            </a: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 고객주소 </a:t>
            </a:r>
            <a:r>
              <a:rPr lang="en-US" altLang="ko-KR" sz="1600" b="1" i="1" dirty="0">
                <a:solidFill>
                  <a:schemeClr val="tx2"/>
                </a:solidFill>
              </a:rPr>
              <a:t>: CST_ADR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05904CD2-7632-4FBE-BCDD-E59885AEAC0A}"/>
              </a:ext>
            </a:extLst>
          </p:cNvPr>
          <p:cNvSpPr/>
          <p:nvPr/>
        </p:nvSpPr>
        <p:spPr>
          <a:xfrm flipH="1">
            <a:off x="9296536" y="3652398"/>
            <a:ext cx="2036463" cy="985860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 고         객 </a:t>
            </a:r>
            <a:r>
              <a:rPr lang="en-US" altLang="ko-KR" sz="1600" b="1" i="1" dirty="0">
                <a:solidFill>
                  <a:schemeClr val="tx2"/>
                </a:solidFill>
              </a:rPr>
              <a:t>: CST</a:t>
            </a: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 번         호 </a:t>
            </a:r>
            <a:r>
              <a:rPr lang="en-US" altLang="ko-KR" sz="1600" b="1" i="1" dirty="0">
                <a:solidFill>
                  <a:schemeClr val="tx2"/>
                </a:solidFill>
              </a:rPr>
              <a:t>: NO</a:t>
            </a:r>
          </a:p>
          <a:p>
            <a:pPr algn="just"/>
            <a:r>
              <a:rPr lang="ko-KR" altLang="en-US" sz="1600" b="1" i="1" dirty="0">
                <a:solidFill>
                  <a:schemeClr val="tx2"/>
                </a:solidFill>
              </a:rPr>
              <a:t> 주         소 </a:t>
            </a:r>
            <a:r>
              <a:rPr lang="en-US" altLang="ko-KR" sz="1600" b="1" i="1" dirty="0">
                <a:solidFill>
                  <a:schemeClr val="tx2"/>
                </a:solidFill>
              </a:rPr>
              <a:t>: ADR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0C477FDD-56FC-4FAA-83A3-B43D2CB0DC89}"/>
              </a:ext>
            </a:extLst>
          </p:cNvPr>
          <p:cNvCxnSpPr>
            <a:cxnSpLocks/>
            <a:stCxn id="158" idx="3"/>
            <a:endCxn id="174" idx="1"/>
          </p:cNvCxnSpPr>
          <p:nvPr/>
        </p:nvCxnSpPr>
        <p:spPr>
          <a:xfrm>
            <a:off x="7276716" y="2985769"/>
            <a:ext cx="1537531" cy="616617"/>
          </a:xfrm>
          <a:prstGeom prst="bentConnector3">
            <a:avLst>
              <a:gd name="adj1" fmla="val 5062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D0279A19-B9FE-4FC3-88F5-8722955C2389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 flipV="1">
            <a:off x="7301564" y="3602386"/>
            <a:ext cx="1512683" cy="34445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BE3B15BC-D691-46EC-B2FC-15B6EA697633}"/>
              </a:ext>
            </a:extLst>
          </p:cNvPr>
          <p:cNvCxnSpPr>
            <a:cxnSpLocks/>
            <a:stCxn id="162" idx="3"/>
            <a:endCxn id="174" idx="1"/>
          </p:cNvCxnSpPr>
          <p:nvPr/>
        </p:nvCxnSpPr>
        <p:spPr>
          <a:xfrm flipV="1">
            <a:off x="7301572" y="3602386"/>
            <a:ext cx="1512675" cy="133245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317090D2-A283-4635-966E-B53623F2681F}"/>
              </a:ext>
            </a:extLst>
          </p:cNvPr>
          <p:cNvCxnSpPr>
            <a:cxnSpLocks/>
            <a:stCxn id="163" idx="3"/>
            <a:endCxn id="174" idx="1"/>
          </p:cNvCxnSpPr>
          <p:nvPr/>
        </p:nvCxnSpPr>
        <p:spPr>
          <a:xfrm flipV="1">
            <a:off x="7301572" y="3602386"/>
            <a:ext cx="1512675" cy="224744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B05201B-BEED-49B8-9128-6968E0F9CE0B}"/>
              </a:ext>
            </a:extLst>
          </p:cNvPr>
          <p:cNvCxnSpPr>
            <a:stCxn id="174" idx="2"/>
            <a:endCxn id="168" idx="0"/>
          </p:cNvCxnSpPr>
          <p:nvPr/>
        </p:nvCxnSpPr>
        <p:spPr>
          <a:xfrm flipH="1">
            <a:off x="10166827" y="4823617"/>
            <a:ext cx="90" cy="184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667F56E-217F-49E3-9C58-CFF4BB7115A0}"/>
              </a:ext>
            </a:extLst>
          </p:cNvPr>
          <p:cNvGrpSpPr/>
          <p:nvPr/>
        </p:nvGrpSpPr>
        <p:grpSpPr>
          <a:xfrm>
            <a:off x="7536472" y="5835170"/>
            <a:ext cx="2074396" cy="681061"/>
            <a:chOff x="8043006" y="5224250"/>
            <a:chExt cx="2206566" cy="681061"/>
          </a:xfrm>
        </p:grpSpPr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928C5C7E-1E69-44E8-876E-D110068E45CF}"/>
                </a:ext>
              </a:extLst>
            </p:cNvPr>
            <p:cNvSpPr/>
            <p:nvPr/>
          </p:nvSpPr>
          <p:spPr>
            <a:xfrm>
              <a:off x="8079489" y="5224250"/>
              <a:ext cx="2133600" cy="68106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36D007EF-16F4-4C13-B7B5-551FF336D334}"/>
                </a:ext>
              </a:extLst>
            </p:cNvPr>
            <p:cNvGrpSpPr/>
            <p:nvPr/>
          </p:nvGrpSpPr>
          <p:grpSpPr>
            <a:xfrm>
              <a:off x="8043006" y="5224250"/>
              <a:ext cx="2206566" cy="650461"/>
              <a:chOff x="4143434" y="5765256"/>
              <a:chExt cx="2383293" cy="650461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71DA0F0E-BEF0-4983-9FA3-D68AC4967B35}"/>
                  </a:ext>
                </a:extLst>
              </p:cNvPr>
              <p:cNvSpPr/>
              <p:nvPr/>
            </p:nvSpPr>
            <p:spPr>
              <a:xfrm>
                <a:off x="4224715" y="5765256"/>
                <a:ext cx="2196405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 dirty="0">
                    <a:solidFill>
                      <a:srgbClr val="44546A"/>
                    </a:solidFill>
                  </a:rPr>
                  <a:t>모든 인원이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F1F14EEC-0C09-4C9E-B1A6-C203097E3669}"/>
                  </a:ext>
                </a:extLst>
              </p:cNvPr>
              <p:cNvSpPr/>
              <p:nvPr/>
            </p:nvSpPr>
            <p:spPr>
              <a:xfrm>
                <a:off x="4143434" y="5994255"/>
                <a:ext cx="2383293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i="1" kern="0" spc="-100">
                    <a:solidFill>
                      <a:srgbClr val="44546A"/>
                    </a:solidFill>
                  </a:rPr>
                  <a:t>동일하게사용</a:t>
                </a:r>
                <a:endParaRPr lang="en-US" altLang="ko-KR" sz="1600" b="1" i="1" kern="0" spc="-100" dirty="0">
                  <a:solidFill>
                    <a:srgbClr val="44546A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891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EEBCF149-8BC9-43C5-810F-6B0EE0D02A6E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6C10F5-D873-4E50-A272-8403F352A0AA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E8074A8-BF54-4FE2-9525-D0A2CAE7C852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F313E8C3-9376-4278-8E3C-83283DA64001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B7E36262-629A-405C-9C9F-AE8B2A5FF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C010D087-9490-42C5-948D-7E4D036E48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6E6D9D5-65AA-4861-81F0-02E4C61B23A7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E8AE5C4F-29E4-4128-BEE9-36F4FF31E367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F722CDF6-E9CC-47E9-B147-E921DD7BF633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9D45DDF0-C01D-4C12-9F34-40BAB5567C9D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B062EA-F25E-4C81-93B8-F2C3A583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BB02059-9843-479C-AC6A-31976710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5615BE-C7F7-4EDE-84FE-5B1C5D68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D02CC3-394E-478F-87F3-7E4C3C39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0F7248-D188-4A49-882E-3756400CFB8A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2BB25-80B1-44BF-B53D-410A41CEC427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7F35FA-2AE2-4D22-B665-14CB529420E5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69759D3-90BA-4F6E-8B53-3E3F042578E3}"/>
              </a:ext>
            </a:extLst>
          </p:cNvPr>
          <p:cNvSpPr/>
          <p:nvPr/>
        </p:nvSpPr>
        <p:spPr>
          <a:xfrm>
            <a:off x="1432559" y="2447476"/>
            <a:ext cx="6019917" cy="1165557"/>
          </a:xfrm>
          <a:prstGeom prst="rightArrow">
            <a:avLst>
              <a:gd name="adj1" fmla="val 50000"/>
              <a:gd name="adj2" fmla="val 41283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7B438DB-9C83-4D06-81C7-2AD8121C21C6}"/>
              </a:ext>
            </a:extLst>
          </p:cNvPr>
          <p:cNvGrpSpPr/>
          <p:nvPr/>
        </p:nvGrpSpPr>
        <p:grpSpPr>
          <a:xfrm>
            <a:off x="2267539" y="1930268"/>
            <a:ext cx="2661425" cy="963969"/>
            <a:chOff x="3029539" y="1909948"/>
            <a:chExt cx="2661425" cy="963969"/>
          </a:xfrm>
        </p:grpSpPr>
        <p:sp>
          <p:nvSpPr>
            <p:cNvPr id="21" name="순서도: 판단 20">
              <a:extLst>
                <a:ext uri="{FF2B5EF4-FFF2-40B4-BE49-F238E27FC236}">
                  <a16:creationId xmlns:a16="http://schemas.microsoft.com/office/drawing/2014/main" id="{E585C71B-619C-4303-8019-CABB072E3606}"/>
                </a:ext>
              </a:extLst>
            </p:cNvPr>
            <p:cNvSpPr/>
            <p:nvPr/>
          </p:nvSpPr>
          <p:spPr>
            <a:xfrm>
              <a:off x="3029539" y="1909948"/>
              <a:ext cx="2661425" cy="963969"/>
            </a:xfrm>
            <a:prstGeom prst="flowChartDecision">
              <a:avLst/>
            </a:prstGeom>
            <a:solidFill>
              <a:srgbClr val="C9D0DE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045428-6D7B-4D85-8A45-AA4D1F475B73}"/>
                </a:ext>
              </a:extLst>
            </p:cNvPr>
            <p:cNvSpPr/>
            <p:nvPr/>
          </p:nvSpPr>
          <p:spPr>
            <a:xfrm>
              <a:off x="3279140" y="2036431"/>
              <a:ext cx="2121581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i="1" kern="0" spc="-100" dirty="0">
                  <a:solidFill>
                    <a:srgbClr val="44546A"/>
                  </a:solidFill>
                </a:rPr>
                <a:t>용어가 띄어쓰기를</a:t>
              </a:r>
              <a:endParaRPr lang="en-US" altLang="ko-KR" sz="1600" b="1" i="1" kern="0" spc="-100" dirty="0">
                <a:solidFill>
                  <a:srgbClr val="44546A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37014BD-129E-4FE3-BF00-6D19822A58DA}"/>
                </a:ext>
              </a:extLst>
            </p:cNvPr>
            <p:cNvSpPr/>
            <p:nvPr/>
          </p:nvSpPr>
          <p:spPr>
            <a:xfrm>
              <a:off x="3279140" y="2271404"/>
              <a:ext cx="2121581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i="1" kern="0" spc="-100" dirty="0">
                  <a:solidFill>
                    <a:srgbClr val="44546A"/>
                  </a:solidFill>
                </a:rPr>
                <a:t>하였는가</a:t>
              </a:r>
              <a:r>
                <a:rPr lang="en-US" altLang="ko-KR" sz="1600" b="1" i="1" kern="0" spc="-100" dirty="0">
                  <a:solidFill>
                    <a:srgbClr val="44546A"/>
                  </a:solidFill>
                </a:rPr>
                <a:t>?</a:t>
              </a: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5819F2-D31D-4C03-BA84-3E5271012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7"/>
              </p:ext>
            </p:extLst>
          </p:nvPr>
        </p:nvGraphicFramePr>
        <p:xfrm>
          <a:off x="7508238" y="1656080"/>
          <a:ext cx="4292050" cy="469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5961">
                  <a:extLst>
                    <a:ext uri="{9D8B030D-6E8A-4147-A177-3AD203B41FA5}">
                      <a16:colId xmlns:a16="http://schemas.microsoft.com/office/drawing/2014/main" val="2865524028"/>
                    </a:ext>
                  </a:extLst>
                </a:gridCol>
                <a:gridCol w="695961">
                  <a:extLst>
                    <a:ext uri="{9D8B030D-6E8A-4147-A177-3AD203B41FA5}">
                      <a16:colId xmlns:a16="http://schemas.microsoft.com/office/drawing/2014/main" val="3173147188"/>
                    </a:ext>
                  </a:extLst>
                </a:gridCol>
                <a:gridCol w="1450064">
                  <a:extLst>
                    <a:ext uri="{9D8B030D-6E8A-4147-A177-3AD203B41FA5}">
                      <a16:colId xmlns:a16="http://schemas.microsoft.com/office/drawing/2014/main" val="212245714"/>
                    </a:ext>
                  </a:extLst>
                </a:gridCol>
                <a:gridCol w="1450064">
                  <a:extLst>
                    <a:ext uri="{9D8B030D-6E8A-4147-A177-3AD203B41FA5}">
                      <a16:colId xmlns:a16="http://schemas.microsoft.com/office/drawing/2014/main" val="3034086236"/>
                    </a:ext>
                  </a:extLst>
                </a:gridCol>
              </a:tblGrid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입력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/>
                        <a:t>단어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28924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번호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28710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고객  번호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고객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cstmr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번호 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no</a:t>
                      </a:r>
                      <a:endParaRPr lang="en-US" sz="1800" strike="sngStrike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02991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거래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69412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ea"/>
                          <a:ea typeface="+mj-ea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계좌거래시각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계좌 </a:t>
                      </a:r>
                      <a:r>
                        <a:rPr lang="en-US" altLang="ko-KR" sz="1800" spc="-150" dirty="0" err="1">
                          <a:latin typeface="+mj-ea"/>
                          <a:ea typeface="+mj-ea"/>
                        </a:rPr>
                        <a:t>acnut</a:t>
                      </a:r>
                      <a:endParaRPr lang="en-US" altLang="ko-KR" sz="1800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800" strike="sngStrike" spc="-150" dirty="0">
                          <a:latin typeface="+mj-ea"/>
                          <a:ea typeface="+mj-ea"/>
                        </a:rPr>
                        <a:t>거래</a:t>
                      </a:r>
                      <a:r>
                        <a:rPr lang="en-US" altLang="ko-KR" sz="1800" strike="sngStrike" spc="-15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strike="sngStrike" spc="-150" dirty="0" err="1">
                          <a:latin typeface="+mj-ea"/>
                          <a:ea typeface="+mj-ea"/>
                        </a:rPr>
                        <a:t>delng</a:t>
                      </a:r>
                      <a:endParaRPr lang="en-US" altLang="ko-KR" sz="1800" strike="sngStrike" spc="-150" dirty="0">
                        <a:latin typeface="+mj-ea"/>
                        <a:ea typeface="+mj-ea"/>
                      </a:endParaRPr>
                    </a:p>
                    <a:p>
                      <a:pPr algn="just"/>
                      <a:r>
                        <a:rPr lang="ko-KR" altLang="en-US" sz="1800" spc="-150" dirty="0">
                          <a:latin typeface="+mj-ea"/>
                          <a:ea typeface="+mj-ea"/>
                        </a:rPr>
                        <a:t>  시각 </a:t>
                      </a:r>
                      <a:r>
                        <a:rPr lang="en-US" altLang="ko-KR" sz="1800" spc="-150" dirty="0">
                          <a:latin typeface="+mj-ea"/>
                          <a:ea typeface="+mj-ea"/>
                        </a:rPr>
                        <a:t>tm</a:t>
                      </a:r>
                      <a:endParaRPr lang="en-US" sz="1800" spc="-1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47696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F3407DB-78ED-415E-8269-0BC27B285A7C}"/>
              </a:ext>
            </a:extLst>
          </p:cNvPr>
          <p:cNvSpPr/>
          <p:nvPr/>
        </p:nvSpPr>
        <p:spPr>
          <a:xfrm>
            <a:off x="1840316" y="3277272"/>
            <a:ext cx="1353647" cy="430114"/>
          </a:xfrm>
          <a:prstGeom prst="roundRect">
            <a:avLst>
              <a:gd name="adj" fmla="val 0"/>
            </a:avLst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i="1" spc="-100" dirty="0">
                <a:solidFill>
                  <a:schemeClr val="tx2"/>
                </a:solidFill>
              </a:rPr>
              <a:t>띄어쓰기</a:t>
            </a:r>
            <a:endParaRPr lang="en-US" sz="1550" b="1" i="1" spc="-100" dirty="0">
              <a:solidFill>
                <a:schemeClr val="tx2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3C39C6-D507-49B6-9966-9F20B277CEB6}"/>
              </a:ext>
            </a:extLst>
          </p:cNvPr>
          <p:cNvSpPr/>
          <p:nvPr/>
        </p:nvSpPr>
        <p:spPr>
          <a:xfrm>
            <a:off x="3971214" y="3277272"/>
            <a:ext cx="1353647" cy="430114"/>
          </a:xfrm>
          <a:prstGeom prst="roundRect">
            <a:avLst>
              <a:gd name="adj" fmla="val 0"/>
            </a:avLst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i="1" spc="-100">
                <a:solidFill>
                  <a:schemeClr val="tx2"/>
                </a:solidFill>
              </a:rPr>
              <a:t>단어로 분해</a:t>
            </a:r>
            <a:endParaRPr lang="en-US" sz="1550" b="1" i="1" spc="-100" dirty="0">
              <a:solidFill>
                <a:schemeClr val="tx2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5DDEAAA-0FD4-4D12-A5AD-9523E772F10A}"/>
              </a:ext>
            </a:extLst>
          </p:cNvPr>
          <p:cNvSpPr/>
          <p:nvPr/>
        </p:nvSpPr>
        <p:spPr>
          <a:xfrm>
            <a:off x="2815935" y="4802347"/>
            <a:ext cx="4636541" cy="1165557"/>
          </a:xfrm>
          <a:prstGeom prst="rightArrow">
            <a:avLst>
              <a:gd name="adj1" fmla="val 50000"/>
              <a:gd name="adj2" fmla="val 41283"/>
            </a:avLst>
          </a:prstGeom>
          <a:solidFill>
            <a:schemeClr val="accent1">
              <a:lumMod val="20000"/>
              <a:lumOff val="80000"/>
            </a:schemeClr>
          </a:solidFill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08C3089-F874-4540-8D2E-BD0092D63EDA}"/>
              </a:ext>
            </a:extLst>
          </p:cNvPr>
          <p:cNvGrpSpPr/>
          <p:nvPr/>
        </p:nvGrpSpPr>
        <p:grpSpPr>
          <a:xfrm>
            <a:off x="3371354" y="4285139"/>
            <a:ext cx="2661425" cy="963969"/>
            <a:chOff x="3029539" y="1909948"/>
            <a:chExt cx="2661425" cy="963969"/>
          </a:xfrm>
        </p:grpSpPr>
        <p:sp>
          <p:nvSpPr>
            <p:cNvPr id="35" name="순서도: 판단 34">
              <a:extLst>
                <a:ext uri="{FF2B5EF4-FFF2-40B4-BE49-F238E27FC236}">
                  <a16:creationId xmlns:a16="http://schemas.microsoft.com/office/drawing/2014/main" id="{7AF529B6-59AE-4A11-A112-41FE43CFF225}"/>
                </a:ext>
              </a:extLst>
            </p:cNvPr>
            <p:cNvSpPr/>
            <p:nvPr/>
          </p:nvSpPr>
          <p:spPr>
            <a:xfrm>
              <a:off x="3029539" y="1909948"/>
              <a:ext cx="2661425" cy="963969"/>
            </a:xfrm>
            <a:prstGeom prst="flowChartDecision">
              <a:avLst/>
            </a:prstGeom>
            <a:solidFill>
              <a:srgbClr val="C9D0DE"/>
            </a:solidFill>
            <a:ln w="254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18FA4BD-A39A-42F7-8F1D-20E7FC6AB5FF}"/>
                </a:ext>
              </a:extLst>
            </p:cNvPr>
            <p:cNvSpPr/>
            <p:nvPr/>
          </p:nvSpPr>
          <p:spPr>
            <a:xfrm>
              <a:off x="3279140" y="2036431"/>
              <a:ext cx="2121581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i="1" kern="0" spc="-100">
                  <a:solidFill>
                    <a:srgbClr val="44546A"/>
                  </a:solidFill>
                </a:rPr>
                <a:t>분해된 단어가</a:t>
              </a:r>
              <a:endParaRPr lang="en-US" altLang="ko-KR" sz="1600" b="1" i="1" kern="0" spc="-100" dirty="0">
                <a:solidFill>
                  <a:srgbClr val="44546A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C140CF2-E4A0-4DF2-90FD-C6AB7F43BC08}"/>
                </a:ext>
              </a:extLst>
            </p:cNvPr>
            <p:cNvSpPr/>
            <p:nvPr/>
          </p:nvSpPr>
          <p:spPr>
            <a:xfrm>
              <a:off x="3279140" y="2282873"/>
              <a:ext cx="2121581" cy="421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i="1" kern="0" spc="-100" dirty="0">
                  <a:solidFill>
                    <a:srgbClr val="44546A"/>
                  </a:solidFill>
                </a:rPr>
                <a:t>모두 단어사전에 존재</a:t>
              </a:r>
              <a:r>
                <a:rPr lang="en-US" altLang="ko-KR" sz="1600" b="1" i="1" kern="0" spc="-100" dirty="0">
                  <a:solidFill>
                    <a:srgbClr val="44546A"/>
                  </a:solidFill>
                </a:rPr>
                <a:t>?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77F1852-3A5C-4128-8682-1F25B7799774}"/>
              </a:ext>
            </a:extLst>
          </p:cNvPr>
          <p:cNvSpPr/>
          <p:nvPr/>
        </p:nvSpPr>
        <p:spPr>
          <a:xfrm>
            <a:off x="2944131" y="5632143"/>
            <a:ext cx="1353647" cy="613344"/>
          </a:xfrm>
          <a:prstGeom prst="roundRect">
            <a:avLst>
              <a:gd name="adj" fmla="val 0"/>
            </a:avLst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i="1" spc="-100" dirty="0">
                <a:solidFill>
                  <a:schemeClr val="tx2"/>
                </a:solidFill>
              </a:rPr>
              <a:t>단어사전에 단어등록</a:t>
            </a:r>
            <a:endParaRPr lang="en-US" sz="1550" b="1" i="1" spc="-100" dirty="0">
              <a:solidFill>
                <a:schemeClr val="tx2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7DDAC4-98D2-415F-81ED-96FD0F77100D}"/>
              </a:ext>
            </a:extLst>
          </p:cNvPr>
          <p:cNvSpPr/>
          <p:nvPr/>
        </p:nvSpPr>
        <p:spPr>
          <a:xfrm>
            <a:off x="5075029" y="5632143"/>
            <a:ext cx="1353647" cy="613344"/>
          </a:xfrm>
          <a:prstGeom prst="roundRect">
            <a:avLst>
              <a:gd name="adj" fmla="val 0"/>
            </a:avLst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i="1" spc="-100">
                <a:solidFill>
                  <a:schemeClr val="tx2"/>
                </a:solidFill>
              </a:rPr>
              <a:t>용어생성</a:t>
            </a:r>
            <a:endParaRPr lang="en-US" sz="1550" b="1" i="1" spc="-100" dirty="0">
              <a:solidFill>
                <a:schemeClr val="tx2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98D0A5C-9B63-4A7F-AC2C-B42F13F741F3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5400000">
            <a:off x="2866179" y="2545198"/>
            <a:ext cx="383035" cy="108111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81B0397-E559-4D53-8440-E0C5B1DB1E98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rot="16200000" flipH="1">
            <a:off x="3931628" y="2560861"/>
            <a:ext cx="383035" cy="104978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7B58D27-3AD2-4657-9D28-D75D3EB71091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rot="16200000" flipH="1">
            <a:off x="5035443" y="4915732"/>
            <a:ext cx="383035" cy="104978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D0F5232-991C-4451-8F22-167C0A74AC7C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rot="5400000">
            <a:off x="3969994" y="4900069"/>
            <a:ext cx="383035" cy="108111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6119D00-F0E8-4B3E-A4EF-B061F51220F2}"/>
              </a:ext>
            </a:extLst>
          </p:cNvPr>
          <p:cNvCxnSpPr>
            <a:cxnSpLocks/>
            <a:stCxn id="37" idx="1"/>
            <a:endCxn id="35" idx="1"/>
          </p:cNvCxnSpPr>
          <p:nvPr/>
        </p:nvCxnSpPr>
        <p:spPr>
          <a:xfrm rot="10800000" flipH="1">
            <a:off x="2944130" y="4767125"/>
            <a:ext cx="427223" cy="1171691"/>
          </a:xfrm>
          <a:prstGeom prst="bentConnector3">
            <a:avLst>
              <a:gd name="adj1" fmla="val -5350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583DB13-3C8B-4439-B968-2BC2A08C7BCA}"/>
              </a:ext>
            </a:extLst>
          </p:cNvPr>
          <p:cNvSpPr/>
          <p:nvPr/>
        </p:nvSpPr>
        <p:spPr>
          <a:xfrm>
            <a:off x="2349555" y="2713186"/>
            <a:ext cx="51096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No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BC245C-5109-4A57-B717-8CC752D68644}"/>
              </a:ext>
            </a:extLst>
          </p:cNvPr>
          <p:cNvSpPr/>
          <p:nvPr/>
        </p:nvSpPr>
        <p:spPr>
          <a:xfrm>
            <a:off x="4188619" y="2713186"/>
            <a:ext cx="51096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Yes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631A11-58A1-445E-A6B3-55DCA8F33827}"/>
              </a:ext>
            </a:extLst>
          </p:cNvPr>
          <p:cNvSpPr/>
          <p:nvPr/>
        </p:nvSpPr>
        <p:spPr>
          <a:xfrm>
            <a:off x="3460247" y="5079930"/>
            <a:ext cx="51096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No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109F58-F761-44DA-879E-548EB4D6E1D3}"/>
              </a:ext>
            </a:extLst>
          </p:cNvPr>
          <p:cNvSpPr/>
          <p:nvPr/>
        </p:nvSpPr>
        <p:spPr>
          <a:xfrm>
            <a:off x="5299311" y="5079930"/>
            <a:ext cx="51096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spc="-100" dirty="0">
                <a:solidFill>
                  <a:srgbClr val="44546A"/>
                </a:solidFill>
              </a:rPr>
              <a:t>Yes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B361D2-79B7-4907-BA69-BB8431F3B496}"/>
              </a:ext>
            </a:extLst>
          </p:cNvPr>
          <p:cNvSpPr/>
          <p:nvPr/>
        </p:nvSpPr>
        <p:spPr>
          <a:xfrm>
            <a:off x="6716820" y="2802952"/>
            <a:ext cx="451769" cy="45176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08A3AC-8FCE-4087-8109-81B198963B69}"/>
              </a:ext>
            </a:extLst>
          </p:cNvPr>
          <p:cNvSpPr/>
          <p:nvPr/>
        </p:nvSpPr>
        <p:spPr>
          <a:xfrm>
            <a:off x="6716820" y="5159240"/>
            <a:ext cx="451769" cy="45176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231F3D-3021-4261-BC3E-0A214CD18F39}"/>
              </a:ext>
            </a:extLst>
          </p:cNvPr>
          <p:cNvCxnSpPr>
            <a:endCxn id="35" idx="0"/>
          </p:cNvCxnSpPr>
          <p:nvPr/>
        </p:nvCxnSpPr>
        <p:spPr>
          <a:xfrm>
            <a:off x="4699586" y="3707386"/>
            <a:ext cx="2481" cy="577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CC92097-BA95-4EE6-8CFE-8A18475E6A7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193963" y="3492329"/>
            <a:ext cx="7772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B6CF5D2-E0CE-41A8-933B-A2457484CF0A}"/>
              </a:ext>
            </a:extLst>
          </p:cNvPr>
          <p:cNvSpPr/>
          <p:nvPr/>
        </p:nvSpPr>
        <p:spPr>
          <a:xfrm>
            <a:off x="1636249" y="3154746"/>
            <a:ext cx="1799543" cy="71894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D41986D-C555-4148-88D6-8A8E798CD871}"/>
              </a:ext>
            </a:extLst>
          </p:cNvPr>
          <p:cNvSpPr/>
          <p:nvPr/>
        </p:nvSpPr>
        <p:spPr>
          <a:xfrm>
            <a:off x="2765398" y="5541387"/>
            <a:ext cx="1799543" cy="8592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62E5EEA-A07B-445E-A201-BE228A1008EE}"/>
              </a:ext>
            </a:extLst>
          </p:cNvPr>
          <p:cNvGrpSpPr/>
          <p:nvPr/>
        </p:nvGrpSpPr>
        <p:grpSpPr>
          <a:xfrm>
            <a:off x="1077488" y="2645613"/>
            <a:ext cx="1307059" cy="927948"/>
            <a:chOff x="1055958" y="4058766"/>
            <a:chExt cx="1704214" cy="1100474"/>
          </a:xfrm>
        </p:grpSpPr>
        <p:sp>
          <p:nvSpPr>
            <p:cNvPr id="81" name="폭발: 8pt 80">
              <a:extLst>
                <a:ext uri="{FF2B5EF4-FFF2-40B4-BE49-F238E27FC236}">
                  <a16:creationId xmlns:a16="http://schemas.microsoft.com/office/drawing/2014/main" id="{306D1FBD-D555-45EF-9C18-976C4803A8AB}"/>
                </a:ext>
              </a:extLst>
            </p:cNvPr>
            <p:cNvSpPr/>
            <p:nvPr/>
          </p:nvSpPr>
          <p:spPr>
            <a:xfrm>
              <a:off x="1055958" y="4058766"/>
              <a:ext cx="1704214" cy="1100474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7A6F38D-C7F3-40E3-8268-26FAD6EFD2E7}"/>
                </a:ext>
              </a:extLst>
            </p:cNvPr>
            <p:cNvSpPr/>
            <p:nvPr/>
          </p:nvSpPr>
          <p:spPr>
            <a:xfrm>
              <a:off x="1089484" y="4261163"/>
              <a:ext cx="1514983" cy="548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spc="-100" dirty="0">
                  <a:solidFill>
                    <a:srgbClr val="FF0000"/>
                  </a:solidFill>
                </a:rPr>
                <a:t>수작업</a:t>
              </a:r>
              <a:endParaRPr lang="en-US" altLang="ko-KR" b="1" i="1" kern="0" spc="-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A32A708-1E63-498B-87AE-CEAEA01CFC2E}"/>
              </a:ext>
            </a:extLst>
          </p:cNvPr>
          <p:cNvGrpSpPr/>
          <p:nvPr/>
        </p:nvGrpSpPr>
        <p:grpSpPr>
          <a:xfrm>
            <a:off x="2062697" y="5074850"/>
            <a:ext cx="1307059" cy="927948"/>
            <a:chOff x="1055958" y="4058766"/>
            <a:chExt cx="1704214" cy="1100474"/>
          </a:xfrm>
        </p:grpSpPr>
        <p:sp>
          <p:nvSpPr>
            <p:cNvPr id="88" name="폭발: 8pt 87">
              <a:extLst>
                <a:ext uri="{FF2B5EF4-FFF2-40B4-BE49-F238E27FC236}">
                  <a16:creationId xmlns:a16="http://schemas.microsoft.com/office/drawing/2014/main" id="{67EC60B5-1440-4E60-BDC2-78CFF99A8EF2}"/>
                </a:ext>
              </a:extLst>
            </p:cNvPr>
            <p:cNvSpPr/>
            <p:nvPr/>
          </p:nvSpPr>
          <p:spPr>
            <a:xfrm>
              <a:off x="1055958" y="4058766"/>
              <a:ext cx="1704214" cy="1100474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3303F2-FE1D-4995-B2F9-99A7B7315F64}"/>
                </a:ext>
              </a:extLst>
            </p:cNvPr>
            <p:cNvSpPr/>
            <p:nvPr/>
          </p:nvSpPr>
          <p:spPr>
            <a:xfrm>
              <a:off x="1089484" y="4261163"/>
              <a:ext cx="1514983" cy="548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spc="-100" dirty="0">
                  <a:solidFill>
                    <a:srgbClr val="FF0000"/>
                  </a:solidFill>
                </a:rPr>
                <a:t>수작업</a:t>
              </a:r>
              <a:endParaRPr lang="en-US" altLang="ko-KR" b="1" i="1" kern="0" spc="-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52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6056</TotalTime>
  <Words>2201</Words>
  <Application>Microsoft Office PowerPoint</Application>
  <PresentationFormat>와이드스크린</PresentationFormat>
  <Paragraphs>753</Paragraphs>
  <Slides>35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Arial Unicode MS</vt:lpstr>
      <vt:lpstr>Hack</vt:lpstr>
      <vt:lpstr>굴림</vt:lpstr>
      <vt:lpstr>나눔고딕코딩</vt:lpstr>
      <vt:lpstr>맑은 고딕</vt:lpstr>
      <vt:lpstr>Arial</vt:lpstr>
      <vt:lpstr>Calibri</vt:lpstr>
      <vt:lpstr>Calibri Light</vt:lpstr>
      <vt:lpstr>Harlow Solid Italic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1-3</dc:creator>
  <cp:lastModifiedBy>Florentious</cp:lastModifiedBy>
  <cp:revision>288</cp:revision>
  <dcterms:created xsi:type="dcterms:W3CDTF">2020-05-25T23:44:26Z</dcterms:created>
  <dcterms:modified xsi:type="dcterms:W3CDTF">2020-06-04T12:27:48Z</dcterms:modified>
</cp:coreProperties>
</file>