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306" r:id="rId4"/>
    <p:sldId id="30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C9D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113" autoAdjust="0"/>
  </p:normalViewPr>
  <p:slideViewPr>
    <p:cSldViewPr snapToGrid="0">
      <p:cViewPr varScale="1">
        <p:scale>
          <a:sx n="60" d="100"/>
          <a:sy n="60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1D2A5-7331-47DF-AFCA-0D52AFACE8C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36D-933B-4DD2-9C5C-F0B23BF20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onysus2074.tistory.com/10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slideshow/8529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소개 </a:t>
            </a:r>
            <a:r>
              <a:rPr lang="en-US" altLang="ko-KR" dirty="0"/>
              <a:t>: Introduce Our Team  =&gt;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개요 </a:t>
            </a:r>
            <a:r>
              <a:rPr lang="en-US" altLang="ko-KR" dirty="0"/>
              <a:t>: General Outline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일정 </a:t>
            </a:r>
            <a:r>
              <a:rPr lang="en-US" altLang="ko-KR" dirty="0"/>
              <a:t>: WBS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내용 </a:t>
            </a:r>
            <a:r>
              <a:rPr lang="en-US" altLang="ko-KR" dirty="0"/>
              <a:t>: Details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시연 </a:t>
            </a:r>
            <a:r>
              <a:rPr lang="en-US" altLang="ko-KR" dirty="0"/>
              <a:t>: Test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기타 </a:t>
            </a:r>
            <a:r>
              <a:rPr lang="en-US" altLang="ko-KR" dirty="0"/>
              <a:t>: Complement,</a:t>
            </a:r>
            <a:r>
              <a:rPr lang="ko-KR" altLang="en-US" dirty="0"/>
              <a:t> </a:t>
            </a:r>
            <a:r>
              <a:rPr lang="en-US" altLang="ko-KR" dirty="0"/>
              <a:t>Reference, </a:t>
            </a:r>
            <a:r>
              <a:rPr lang="en-US" altLang="ko-KR" dirty="0" err="1"/>
              <a:t>QnA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서론</a:t>
            </a:r>
            <a:r>
              <a:rPr lang="en-US" altLang="ko-KR" dirty="0"/>
              <a:t>-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키워드 </a:t>
            </a:r>
            <a:r>
              <a:rPr lang="en-US" altLang="ko-KR" dirty="0"/>
              <a:t>: B2B, </a:t>
            </a:r>
            <a:r>
              <a:rPr lang="ko-KR" altLang="en-US" dirty="0"/>
              <a:t>많은 의미가 필요한 변수가 필요함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dirty="0">
                <a:hlinkClick r:id="rId3"/>
              </a:rPr>
              <a:t>https://dionysus2074.tistory.com/105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내용    </a:t>
            </a:r>
            <a:r>
              <a:rPr lang="en-US" altLang="ko-KR" dirty="0"/>
              <a:t>: </a:t>
            </a:r>
            <a:r>
              <a:rPr lang="ko-KR" altLang="en-US" dirty="0"/>
              <a:t>서론</a:t>
            </a:r>
            <a:r>
              <a:rPr lang="en-US" altLang="ko-KR" dirty="0"/>
              <a:t>-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관련 뉴스 통계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 키워드 </a:t>
            </a:r>
            <a:r>
              <a:rPr lang="en-US" altLang="ko-KR" dirty="0"/>
              <a:t>: </a:t>
            </a:r>
            <a:r>
              <a:rPr lang="ko-KR" altLang="en-US" dirty="0"/>
              <a:t>실제 뉴스 기사 및 통계</a:t>
            </a:r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dirty="0">
                <a:hlinkClick r:id="rId3"/>
              </a:rPr>
              <a:t>http://www.itworld.co.kr/slideshow/85296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C14F3-0D47-4899-ACA4-30EE8F890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8FE00-D5F7-43EC-9274-16BADEE0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F33B2-EDAC-4FFA-8FA1-5D250A37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BB51F-2D8B-46D5-95DA-21B31EAA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9C808-EC42-41B7-86E5-6887E0CE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6707F-677D-4695-A0B1-D587DF6A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567CF-AEAD-4478-87C0-5C4BAEF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CE18A-AC86-437F-927B-F03479D3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9AC2E-3385-4FE9-90CC-2102465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573C4-B972-451A-8289-FCA2DA1B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3C36-CC8C-4D01-A8ED-5B8EAF22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FC0F3D-A5CF-4EB7-AFDC-CDA3DEFC3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892A7-2C1D-4269-A67E-D91794390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A0EA4-94F8-4733-BD59-8CDE3EAF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60705-82C0-4C56-96E7-4D3CCAFC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96885-1853-41B7-9D49-337062CA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622E-E9E6-451C-9EDF-6EC399EA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8845E-5B5B-43C3-AD19-5BA5237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0443D-C0F5-4A60-8B2E-1D4A92E5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9009B-508E-4BB7-B2CD-C730B312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DE34B-77DC-4F59-8515-2813410F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4B1E7-059D-4550-BCCD-43CB5F78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412D1-0D7E-4EBA-AB6F-30442B52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D340-7DD2-4054-97B0-B51398B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99505-5135-4825-8C01-48EDEEDC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02357-D469-48AE-A5C2-EC6C6EC5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29A6-CDD5-4CF2-AC32-47B957B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A87D2-D1DA-4537-BC4D-1EDC903FF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3B659-6EA0-4DDE-B8F7-45CBA7D0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B7976-06F5-4E02-9746-61ACF53F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9F247-082D-4416-A6EE-3E826BC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A4E2F-9147-4C9A-86A2-90E13C2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0714C-C3B3-470B-BE4B-63EA79A3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3A34F-00D9-4EDC-AB85-1B39D14C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98BB7-5A1C-4680-B0CC-1ACFBA4E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547AB-C53D-4EB0-A356-03BD8BD11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C0CC6-EACC-4CB3-813B-F105D4A05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20BB1-CD4E-4CB5-9AEB-F0CDEC26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B9CEF-1957-4B0C-89DC-4E5153D8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99609-DE63-47BD-A942-FC5DD6C3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9EF36-8172-40B7-A92E-728501DB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8B8954-F39E-4FDA-ACDA-E0DB8E15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8B899-4618-4BFD-8195-74C2CF0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54398-0E02-4ADD-B3DD-192FC43B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C984F-A35F-4FB0-8075-384E22F1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8A1B7B-8283-4F14-9E37-8803BC9F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AFD41-2F94-4B52-8587-59C0697F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2CE6-0A4C-4343-9E6F-50202730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1EA14-97EC-4226-840F-2F8BA9BB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4EE9C-C3F2-46DD-9FB5-F5EBE050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0971B-B2EE-426E-9385-58F31484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5A5D-8ED8-412B-A864-C7942B6C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A6FEE-3018-4623-9E14-269C4F2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7FB0-2D3A-49BC-BFE2-42647B17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B0E4FE-D5C2-46AF-9B2E-14D39FD19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EB289-9B4A-4AD1-BF74-F19D0505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2EF6C-FEF3-482E-9278-D95DA6B9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B9B31-B32C-42A5-ADFF-2594AEC7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110E8-4847-4804-9E37-6CD05440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D969E9-3321-4339-850F-3EC56488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FD08F-3DEE-4285-9A64-28325F10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82612-7F7E-47A3-8B03-A64033D9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4E32-8600-47DC-B6A7-2E3BF15809A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433E-44E5-4FA0-8CB3-668D867A5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F489D-B0EA-4DF1-90A5-6FCA1C32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F46F-7CA5-44A1-9476-6641B6E5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microsoft.com/office/2007/relationships/hdphoto" Target="../media/hdphoto2.wdp"/><Relationship Id="rId10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259932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578657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3759206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48255" y="3771295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52801" y="1177592"/>
            <a:ext cx="5591176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err="1">
                <a:solidFill>
                  <a:prstClr val="white"/>
                </a:solidFill>
              </a:rPr>
              <a:t>딥러닝</a:t>
            </a:r>
            <a:r>
              <a:rPr lang="ko-KR" altLang="en-US" sz="4400" b="1" i="1" kern="0" dirty="0">
                <a:solidFill>
                  <a:prstClr val="white"/>
                </a:solidFill>
              </a:rPr>
              <a:t> 기반의 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prstClr val="white"/>
                </a:solidFill>
              </a:rPr>
              <a:t>데이터  사전 생성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825191" y="3545671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A42C74F4-276D-4667-B2CB-DA32244A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664" r="94922">
                        <a14:foregroundMark x1="53125" y1="35938" x2="53125" y2="35938"/>
                        <a14:foregroundMark x1="76758" y1="32813" x2="76758" y2="32813"/>
                        <a14:foregroundMark x1="85938" y1="70313" x2="85938" y2="70313"/>
                        <a14:foregroundMark x1="94922" y1="66016" x2="94922" y2="66016"/>
                        <a14:foregroundMark x1="24219" y1="32422" x2="24219" y2="32422"/>
                        <a14:foregroundMark x1="16211" y1="62891" x2="16211" y2="62891"/>
                        <a14:foregroundMark x1="5664" y1="67969" x2="5664" y2="6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2" y="3702330"/>
            <a:ext cx="348960" cy="3489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74C46E0-8C96-4B34-BCB1-5D662AE60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32584" x2="40000" y2="32584"/>
                        <a14:foregroundMark x1="51525" y1="52060" x2="51525" y2="52060"/>
                        <a14:foregroundMark x1="53220" y1="61798" x2="53220" y2="61798"/>
                        <a14:foregroundMark x1="44407" y1="70037" x2="44407" y2="70037"/>
                        <a14:foregroundMark x1="63729" y1="74532" x2="63729" y2="74532"/>
                        <a14:foregroundMark x1="66441" y1="71161" x2="50169" y2="79026"/>
                        <a14:foregroundMark x1="50169" y1="79026" x2="30847" y2="77154"/>
                        <a14:foregroundMark x1="30847" y1="77154" x2="30508" y2="72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9" y="3708427"/>
            <a:ext cx="369647" cy="3345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C34C41E-F2B9-4671-AF55-5596BEFDF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16" b="97266" l="0" r="98828">
                        <a14:foregroundMark x1="8398" y1="40234" x2="2734" y2="48828"/>
                        <a14:foregroundMark x1="2734" y1="48828" x2="5859" y2="58203"/>
                        <a14:foregroundMark x1="5859" y1="58203" x2="7617" y2="59180"/>
                        <a14:foregroundMark x1="2734" y1="47656" x2="1953" y2="54492"/>
                        <a14:foregroundMark x1="195" y1="49805" x2="195" y2="49805"/>
                        <a14:foregroundMark x1="78906" y1="92383" x2="88086" y2="96875"/>
                        <a14:foregroundMark x1="88086" y1="96875" x2="95898" y2="89648"/>
                        <a14:foregroundMark x1="95898" y1="89648" x2="94336" y2="79883"/>
                        <a14:foregroundMark x1="94336" y1="79883" x2="91797" y2="77734"/>
                        <a14:foregroundMark x1="85547" y1="97266" x2="94336" y2="93359"/>
                        <a14:foregroundMark x1="97656" y1="91797" x2="98633" y2="87500"/>
                        <a14:foregroundMark x1="77930" y1="7617" x2="86914" y2="2734"/>
                        <a14:foregroundMark x1="86914" y1="2734" x2="95313" y2="9180"/>
                        <a14:foregroundMark x1="95313" y1="9180" x2="96484" y2="10938"/>
                        <a14:foregroundMark x1="93555" y1="5664" x2="84766" y2="3516"/>
                        <a14:foregroundMark x1="98828" y1="11133" x2="98828" y2="13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6" y="3723982"/>
            <a:ext cx="285337" cy="2853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9C2DFD5-7D2C-4889-A2C3-FCE371DF8D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49" y="3694107"/>
            <a:ext cx="448533" cy="36320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58FB424-1DDF-407D-A18D-CF43167D220F}"/>
              </a:ext>
            </a:extLst>
          </p:cNvPr>
          <p:cNvGrpSpPr/>
          <p:nvPr/>
        </p:nvGrpSpPr>
        <p:grpSpPr>
          <a:xfrm>
            <a:off x="10982963" y="91536"/>
            <a:ext cx="1209037" cy="523220"/>
            <a:chOff x="10474960" y="650336"/>
            <a:chExt cx="1334569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40B43E-10A9-4263-B44C-CD29AC35081D}"/>
                </a:ext>
              </a:extLst>
            </p:cNvPr>
            <p:cNvSpPr txBox="1"/>
            <p:nvPr/>
          </p:nvSpPr>
          <p:spPr>
            <a:xfrm>
              <a:off x="10474960" y="650336"/>
              <a:ext cx="1334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FA</a:t>
              </a:r>
              <a:r>
                <a:rPr lang="ko-KR" altLang="en-US" sz="2800" dirty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™</a:t>
              </a:r>
              <a:endParaRPr lang="en-US" sz="28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391FE4-8347-4830-BEC6-9A06C1D7AC9F}"/>
                </a:ext>
              </a:extLst>
            </p:cNvPr>
            <p:cNvSpPr/>
            <p:nvPr/>
          </p:nvSpPr>
          <p:spPr>
            <a:xfrm>
              <a:off x="10474960" y="650336"/>
              <a:ext cx="1256061" cy="5232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Index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323193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98040F69-914D-4AE6-9070-D1A25AA440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719" b="96094" l="2344" r="97266">
                        <a14:foregroundMark x1="19141" y1="82617" x2="9961" y2="77539"/>
                        <a14:foregroundMark x1="9961" y1="77539" x2="6641" y2="74023"/>
                        <a14:foregroundMark x1="4492" y1="66016" x2="2539" y2="75195"/>
                        <a14:foregroundMark x1="2539" y1="75195" x2="4102" y2="77539"/>
                        <a14:foregroundMark x1="15234" y1="74414" x2="15234" y2="74414"/>
                        <a14:foregroundMark x1="38086" y1="94336" x2="47852" y2="93945"/>
                        <a14:foregroundMark x1="47852" y1="93945" x2="58008" y2="96289"/>
                        <a14:foregroundMark x1="58008" y1="96289" x2="62109" y2="94531"/>
                        <a14:foregroundMark x1="78516" y1="83203" x2="88672" y2="82227"/>
                        <a14:foregroundMark x1="88672" y1="82227" x2="96484" y2="75586"/>
                        <a14:foregroundMark x1="96484" y1="75586" x2="96094" y2="64844"/>
                        <a14:foregroundMark x1="96094" y1="64844" x2="61523" y2="39648"/>
                        <a14:foregroundMark x1="61523" y1="39648" x2="49414" y2="36719"/>
                        <a14:foregroundMark x1="92188" y1="62891" x2="97266" y2="71680"/>
                        <a14:foregroundMark x1="97266" y1="71680" x2="94531" y2="78711"/>
                        <a14:foregroundMark x1="84961" y1="73242" x2="84961" y2="73242"/>
                        <a14:foregroundMark x1="58594" y1="46094" x2="58594" y2="46094"/>
                        <a14:foregroundMark x1="39063" y1="48242" x2="39063" y2="48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302"/>
          <a:stretch/>
        </p:blipFill>
        <p:spPr>
          <a:xfrm>
            <a:off x="1721341" y="2468691"/>
            <a:ext cx="3740587" cy="249488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A7799A-E9D5-476C-AB66-4BA48F96E35F}"/>
              </a:ext>
            </a:extLst>
          </p:cNvPr>
          <p:cNvGrpSpPr/>
          <p:nvPr/>
        </p:nvGrpSpPr>
        <p:grpSpPr>
          <a:xfrm>
            <a:off x="4866301" y="1292925"/>
            <a:ext cx="2450453" cy="911305"/>
            <a:chOff x="4866301" y="1557085"/>
            <a:chExt cx="2450453" cy="91130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E11054-42ED-49AA-9D60-3F21EC158647}"/>
                </a:ext>
              </a:extLst>
            </p:cNvPr>
            <p:cNvGrpSpPr/>
            <p:nvPr/>
          </p:nvGrpSpPr>
          <p:grpSpPr>
            <a:xfrm>
              <a:off x="4866301" y="1896594"/>
              <a:ext cx="1550185" cy="571796"/>
              <a:chOff x="4831223" y="1896594"/>
              <a:chExt cx="1550185" cy="571796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5592C9E1-D281-4118-A09F-48DB7642D76C}"/>
                  </a:ext>
                </a:extLst>
              </p:cNvPr>
              <p:cNvCxnSpPr/>
              <p:nvPr/>
            </p:nvCxnSpPr>
            <p:spPr>
              <a:xfrm flipV="1">
                <a:off x="4831223" y="1896594"/>
                <a:ext cx="538480" cy="571796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66F89B-61D5-403B-869E-EA8E43A0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DF67120-CB09-42F3-AE2B-094C035D0F4E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DBCEFB38-B85F-4630-9533-9DE7C120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5664" r="94922">
                        <a14:foregroundMark x1="53125" y1="35938" x2="53125" y2="35938"/>
                        <a14:foregroundMark x1="76758" y1="32813" x2="76758" y2="32813"/>
                        <a14:foregroundMark x1="85938" y1="70313" x2="85938" y2="70313"/>
                        <a14:foregroundMark x1="94922" y1="66016" x2="94922" y2="66016"/>
                        <a14:foregroundMark x1="24219" y1="32422" x2="24219" y2="32422"/>
                        <a14:foregroundMark x1="16211" y1="62891" x2="16211" y2="62891"/>
                        <a14:foregroundMark x1="5664" y1="67969" x2="5664" y2="67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05" y="1360396"/>
            <a:ext cx="596577" cy="59657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625FE2-4504-4908-91CB-EAA78B34400A}"/>
              </a:ext>
            </a:extLst>
          </p:cNvPr>
          <p:cNvSpPr/>
          <p:nvPr/>
        </p:nvSpPr>
        <p:spPr>
          <a:xfrm>
            <a:off x="7485502" y="1196984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Our Team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E2E09-04B7-4161-AC3E-49E7FE69A3C7}"/>
              </a:ext>
            </a:extLst>
          </p:cNvPr>
          <p:cNvGrpSpPr/>
          <p:nvPr/>
        </p:nvGrpSpPr>
        <p:grpSpPr>
          <a:xfrm>
            <a:off x="4752841" y="5248712"/>
            <a:ext cx="3092233" cy="901044"/>
            <a:chOff x="4224521" y="1387561"/>
            <a:chExt cx="3092233" cy="90104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FF9B286-06D2-46A0-9FC3-D4242BCB8B02}"/>
                </a:ext>
              </a:extLst>
            </p:cNvPr>
            <p:cNvGrpSpPr/>
            <p:nvPr/>
          </p:nvGrpSpPr>
          <p:grpSpPr>
            <a:xfrm>
              <a:off x="4224521" y="1387561"/>
              <a:ext cx="2191965" cy="561097"/>
              <a:chOff x="4189443" y="1387561"/>
              <a:chExt cx="2191965" cy="561097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3E9929E-26F3-4948-AF2D-F615A7B43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9443" y="1387561"/>
                <a:ext cx="538480" cy="561097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770FC9B-E998-402A-B244-59F3C1190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8842" y="1922845"/>
                <a:ext cx="1722566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B66B7D-9200-4EB1-BAE1-2F0A18BD179F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Freeform 6">
            <a:extLst>
              <a:ext uri="{FF2B5EF4-FFF2-40B4-BE49-F238E27FC236}">
                <a16:creationId xmlns:a16="http://schemas.microsoft.com/office/drawing/2014/main" id="{C187839E-F102-47E0-8C66-9D4426D99C9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267052" y="5602662"/>
            <a:ext cx="442952" cy="348507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DCACFF-75D4-4B53-854F-24F38978DFE7}"/>
              </a:ext>
            </a:extLst>
          </p:cNvPr>
          <p:cNvSpPr/>
          <p:nvPr/>
        </p:nvSpPr>
        <p:spPr>
          <a:xfrm>
            <a:off x="8013822" y="5431026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The Others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EF9E96-3C2F-4A2A-BFD5-66188C9E4172}"/>
              </a:ext>
            </a:extLst>
          </p:cNvPr>
          <p:cNvGrpSpPr/>
          <p:nvPr/>
        </p:nvGrpSpPr>
        <p:grpSpPr>
          <a:xfrm>
            <a:off x="5504072" y="2136996"/>
            <a:ext cx="2351162" cy="731520"/>
            <a:chOff x="4965592" y="1557085"/>
            <a:chExt cx="2351162" cy="73152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1B3C475-AAAE-4D52-B283-895C73AB158F}"/>
                </a:ext>
              </a:extLst>
            </p:cNvPr>
            <p:cNvGrpSpPr/>
            <p:nvPr/>
          </p:nvGrpSpPr>
          <p:grpSpPr>
            <a:xfrm>
              <a:off x="4965592" y="1906754"/>
              <a:ext cx="1450894" cy="232891"/>
              <a:chOff x="4930514" y="1906754"/>
              <a:chExt cx="1450894" cy="232891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DC53194-89B0-41A4-9FCD-43098B796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0514" y="1906754"/>
                <a:ext cx="418869" cy="232891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2FB08769-AFB6-4CE9-BEA8-9E7B9376D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79DAAD6-BEC8-49E3-A80E-C285E8943EA8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Freeform 9">
            <a:extLst>
              <a:ext uri="{FF2B5EF4-FFF2-40B4-BE49-F238E27FC236}">
                <a16:creationId xmlns:a16="http://schemas.microsoft.com/office/drawing/2014/main" id="{947436D1-EF0C-49F2-81D3-C37B29ACC358}"/>
              </a:ext>
            </a:extLst>
          </p:cNvPr>
          <p:cNvSpPr>
            <a:spLocks/>
          </p:cNvSpPr>
          <p:nvPr/>
        </p:nvSpPr>
        <p:spPr bwMode="auto">
          <a:xfrm>
            <a:off x="7357867" y="2307502"/>
            <a:ext cx="295910" cy="39050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E18090-4E85-428E-9968-F356CEC0ABAD}"/>
              </a:ext>
            </a:extLst>
          </p:cNvPr>
          <p:cNvSpPr/>
          <p:nvPr/>
        </p:nvSpPr>
        <p:spPr>
          <a:xfrm>
            <a:off x="8023982" y="2130615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58406A-A802-4ADA-A4CF-061A66462C35}"/>
              </a:ext>
            </a:extLst>
          </p:cNvPr>
          <p:cNvGrpSpPr/>
          <p:nvPr/>
        </p:nvGrpSpPr>
        <p:grpSpPr>
          <a:xfrm>
            <a:off x="5733826" y="3008472"/>
            <a:ext cx="1582928" cy="731520"/>
            <a:chOff x="5733826" y="1557085"/>
            <a:chExt cx="1582928" cy="73152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DF2374B-47EC-46A4-996C-ED91F2D6EE4B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26" y="1922845"/>
              <a:ext cx="682660" cy="0"/>
            </a:xfrm>
            <a:prstGeom prst="line">
              <a:avLst/>
            </a:prstGeom>
            <a:ln w="1905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2005FA9-B343-4323-A33B-1C185EB27161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15C4EA9-5709-4166-ADEB-400368122BF5}"/>
              </a:ext>
            </a:extLst>
          </p:cNvPr>
          <p:cNvSpPr/>
          <p:nvPr/>
        </p:nvSpPr>
        <p:spPr>
          <a:xfrm>
            <a:off x="7485502" y="3002091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Schedule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1C08EB25-48C7-4F06-9D51-F69804A9F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32584" x2="40000" y2="32584"/>
                        <a14:foregroundMark x1="51525" y1="52060" x2="51525" y2="52060"/>
                        <a14:foregroundMark x1="53220" y1="61798" x2="53220" y2="61798"/>
                        <a14:foregroundMark x1="44407" y1="70037" x2="44407" y2="70037"/>
                        <a14:backgroundMark x1="62373" y1="79775" x2="37627" y2="75655"/>
                        <a14:backgroundMark x1="72881" y1="71910" x2="60678" y2="73783"/>
                        <a14:backgroundMark x1="32203" y1="75655" x2="32203" y2="75655"/>
                        <a14:backgroundMark x1="39322" y1="81648" x2="28814" y2="75655"/>
                        <a14:backgroundMark x1="39322" y1="79775" x2="32203" y2="77528"/>
                        <a14:backgroundMark x1="67458" y1="77528" x2="56949" y2="79775"/>
                        <a14:backgroundMark x1="35932" y1="81648" x2="51525" y2="77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5" y="3111664"/>
            <a:ext cx="574025" cy="519541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999C2477-0BA9-4101-8D9A-CA018BAA3D45}"/>
              </a:ext>
            </a:extLst>
          </p:cNvPr>
          <p:cNvGrpSpPr/>
          <p:nvPr/>
        </p:nvGrpSpPr>
        <p:grpSpPr>
          <a:xfrm>
            <a:off x="5878006" y="3827561"/>
            <a:ext cx="1977228" cy="731520"/>
            <a:chOff x="5339526" y="1557085"/>
            <a:chExt cx="1977228" cy="731520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4604952-C784-49EE-97A7-D88A326E43B0}"/>
                </a:ext>
              </a:extLst>
            </p:cNvPr>
            <p:cNvCxnSpPr>
              <a:cxnSpLocks/>
            </p:cNvCxnSpPr>
            <p:nvPr/>
          </p:nvCxnSpPr>
          <p:spPr>
            <a:xfrm>
              <a:off x="5339526" y="1922845"/>
              <a:ext cx="1076960" cy="0"/>
            </a:xfrm>
            <a:prstGeom prst="line">
              <a:avLst/>
            </a:prstGeom>
            <a:ln w="19050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73558CF-450E-44FD-A214-C52EE07EEEEC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C814CA-6B87-4A66-9233-89A8C8729242}"/>
              </a:ext>
            </a:extLst>
          </p:cNvPr>
          <p:cNvSpPr/>
          <p:nvPr/>
        </p:nvSpPr>
        <p:spPr>
          <a:xfrm>
            <a:off x="8023982" y="3821180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Details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FE517B14-E62E-46E3-B3B5-538ECB6858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16" b="97266" l="0" r="98828">
                        <a14:foregroundMark x1="8398" y1="40234" x2="2734" y2="48828"/>
                        <a14:foregroundMark x1="2734" y1="48828" x2="5859" y2="58203"/>
                        <a14:foregroundMark x1="5859" y1="58203" x2="7617" y2="59180"/>
                        <a14:foregroundMark x1="2734" y1="47656" x2="1953" y2="54492"/>
                        <a14:foregroundMark x1="195" y1="49805" x2="195" y2="49805"/>
                        <a14:foregroundMark x1="78906" y1="92383" x2="88086" y2="96875"/>
                        <a14:foregroundMark x1="88086" y1="96875" x2="95898" y2="89648"/>
                        <a14:foregroundMark x1="95898" y1="89648" x2="94336" y2="79883"/>
                        <a14:foregroundMark x1="94336" y1="79883" x2="91797" y2="77734"/>
                        <a14:foregroundMark x1="85547" y1="97266" x2="94336" y2="93359"/>
                        <a14:foregroundMark x1="97656" y1="91797" x2="98633" y2="87500"/>
                        <a14:foregroundMark x1="77930" y1="7617" x2="86914" y2="2734"/>
                        <a14:foregroundMark x1="86914" y1="2734" x2="95313" y2="9180"/>
                        <a14:foregroundMark x1="95313" y1="9180" x2="96484" y2="10938"/>
                        <a14:foregroundMark x1="93555" y1="5664" x2="84766" y2="3516"/>
                        <a14:foregroundMark x1="98828" y1="11133" x2="98828" y2="13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56" y="4026920"/>
            <a:ext cx="349334" cy="349334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DDFFAA5-F710-4D38-9581-5F2235985B74}"/>
              </a:ext>
            </a:extLst>
          </p:cNvPr>
          <p:cNvGrpSpPr/>
          <p:nvPr/>
        </p:nvGrpSpPr>
        <p:grpSpPr>
          <a:xfrm>
            <a:off x="5130091" y="4629751"/>
            <a:ext cx="2186663" cy="731520"/>
            <a:chOff x="5130091" y="1557085"/>
            <a:chExt cx="2186663" cy="73152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E375FEB5-F822-4179-B790-E1D5C470EBA9}"/>
                </a:ext>
              </a:extLst>
            </p:cNvPr>
            <p:cNvGrpSpPr/>
            <p:nvPr/>
          </p:nvGrpSpPr>
          <p:grpSpPr>
            <a:xfrm>
              <a:off x="5130091" y="1688415"/>
              <a:ext cx="1286395" cy="258980"/>
              <a:chOff x="5095013" y="1688415"/>
              <a:chExt cx="1286395" cy="258980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919B11ED-6A16-4DEB-B15F-9BD6A1D30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5013" y="1688415"/>
                <a:ext cx="274690" cy="25898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DD2D54-DDDA-4C4F-86EA-D2366BD40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448" y="1922845"/>
                <a:ext cx="1076960" cy="0"/>
              </a:xfrm>
              <a:prstGeom prst="line">
                <a:avLst/>
              </a:prstGeom>
              <a:ln w="190500">
                <a:solidFill>
                  <a:srgbClr val="9DC3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D51F3FE-3431-4122-8B94-8F112FE1E4B3}"/>
                </a:ext>
              </a:extLst>
            </p:cNvPr>
            <p:cNvSpPr/>
            <p:nvPr/>
          </p:nvSpPr>
          <p:spPr>
            <a:xfrm>
              <a:off x="6585234" y="1557085"/>
              <a:ext cx="731520" cy="73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B2EC290-549E-4BD5-A93E-291D177F0715}"/>
              </a:ext>
            </a:extLst>
          </p:cNvPr>
          <p:cNvSpPr/>
          <p:nvPr/>
        </p:nvSpPr>
        <p:spPr>
          <a:xfrm>
            <a:off x="7485502" y="4623370"/>
            <a:ext cx="3517778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Test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01271DE-E648-4AA3-B672-9E1ABB970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0" y="4789662"/>
            <a:ext cx="569058" cy="4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173174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2779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Introduction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A4E054-0A32-47B7-B307-D455239485B8}"/>
              </a:ext>
            </a:extLst>
          </p:cNvPr>
          <p:cNvSpPr/>
          <p:nvPr/>
        </p:nvSpPr>
        <p:spPr>
          <a:xfrm>
            <a:off x="9169465" y="6061235"/>
            <a:ext cx="179814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Personal SQL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1572C-02F0-4360-A2C9-0A02D5826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26" y="1726966"/>
            <a:ext cx="7320839" cy="47264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35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7989" y="355501"/>
            <a:ext cx="6096000" cy="9202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44546A"/>
                </a:solidFill>
              </a:rPr>
              <a:t>General Outline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5D33A9-ED34-465A-B4F9-040D87D7F363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6" name="양쪽 모서리가 둥근 사각형 5"/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43C91B-3E84-4BCB-8B61-18845B7E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3ED8B8D-F36C-46A7-AE38-4B95E087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A33F337-F140-4E5C-B1C2-78D5F414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0A68CDC-C822-47F8-BDD4-887425604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7" y="173174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4BA63A-4E65-499B-8A1D-41864007C858}"/>
              </a:ext>
            </a:extLst>
          </p:cNvPr>
          <p:cNvSpPr/>
          <p:nvPr/>
        </p:nvSpPr>
        <p:spPr>
          <a:xfrm>
            <a:off x="1527986" y="972272"/>
            <a:ext cx="277985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- Introduction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C2B9B6-5FCD-481C-A2B0-7AAA9F27E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71" y="1867032"/>
            <a:ext cx="3106725" cy="46083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0F4349-6BCB-493D-AD26-59038F330A75}"/>
              </a:ext>
            </a:extLst>
          </p:cNvPr>
          <p:cNvGrpSpPr/>
          <p:nvPr/>
        </p:nvGrpSpPr>
        <p:grpSpPr>
          <a:xfrm>
            <a:off x="7341923" y="2265296"/>
            <a:ext cx="3991077" cy="3492192"/>
            <a:chOff x="1780723" y="1827365"/>
            <a:chExt cx="4472204" cy="391317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CF47F6C-DCA8-42C3-B3EA-DC68A0C3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723" y="1827365"/>
              <a:ext cx="4472204" cy="391317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073892-62CB-4AF0-ADA3-C288AB48612A}"/>
                </a:ext>
              </a:extLst>
            </p:cNvPr>
            <p:cNvSpPr txBox="1"/>
            <p:nvPr/>
          </p:nvSpPr>
          <p:spPr>
            <a:xfrm>
              <a:off x="1884802" y="1829933"/>
              <a:ext cx="674760" cy="3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19195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DA,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BDAE53-C9C4-4684-B313-DD3A1056ACBB}"/>
              </a:ext>
            </a:extLst>
          </p:cNvPr>
          <p:cNvSpPr/>
          <p:nvPr/>
        </p:nvSpPr>
        <p:spPr>
          <a:xfrm>
            <a:off x="9703095" y="5640930"/>
            <a:ext cx="179814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i="1" kern="0" dirty="0">
                <a:solidFill>
                  <a:srgbClr val="44546A"/>
                </a:solidFill>
              </a:rPr>
              <a:t>Sources – IT World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826564-52B1-4262-B7F3-CEF4C4D8F68C}"/>
              </a:ext>
            </a:extLst>
          </p:cNvPr>
          <p:cNvSpPr/>
          <p:nvPr/>
        </p:nvSpPr>
        <p:spPr>
          <a:xfrm>
            <a:off x="9469344" y="3964184"/>
            <a:ext cx="1226364" cy="1050967"/>
          </a:xfrm>
          <a:prstGeom prst="rect">
            <a:avLst/>
          </a:prstGeom>
          <a:noFill/>
          <a:ln w="508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4477639C-39C4-4340-A18B-D7B67C2E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85" y="2462784"/>
            <a:ext cx="5241126" cy="42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:a16="http://schemas.microsoft.com/office/drawing/2014/main" id="{62AA1B57-E261-4BEC-8F31-9CACDB8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21" y="2819971"/>
            <a:ext cx="7212941" cy="2268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Freeform 103">
            <a:extLst>
              <a:ext uri="{FF2B5EF4-FFF2-40B4-BE49-F238E27FC236}">
                <a16:creationId xmlns:a16="http://schemas.microsoft.com/office/drawing/2014/main" id="{B9936E5F-1DEC-4A54-AD72-FC0EA5F9B067}"/>
              </a:ext>
            </a:extLst>
          </p:cNvPr>
          <p:cNvSpPr>
            <a:spLocks/>
          </p:cNvSpPr>
          <p:nvPr/>
        </p:nvSpPr>
        <p:spPr bwMode="auto">
          <a:xfrm rot="2777737" flipV="1">
            <a:off x="4821266" y="4882372"/>
            <a:ext cx="771007" cy="1584720"/>
          </a:xfrm>
          <a:custGeom>
            <a:avLst/>
            <a:gdLst>
              <a:gd name="T0" fmla="*/ 556 w 640"/>
              <a:gd name="T1" fmla="*/ 2 h 816"/>
              <a:gd name="T2" fmla="*/ 137 w 640"/>
              <a:gd name="T3" fmla="*/ 257 h 816"/>
              <a:gd name="T4" fmla="*/ 300 w 640"/>
              <a:gd name="T5" fmla="*/ 720 h 816"/>
              <a:gd name="T6" fmla="*/ 240 w 640"/>
              <a:gd name="T7" fmla="*/ 816 h 816"/>
              <a:gd name="T8" fmla="*/ 640 w 640"/>
              <a:gd name="T9" fmla="*/ 750 h 816"/>
              <a:gd name="T10" fmla="*/ 527 w 640"/>
              <a:gd name="T11" fmla="*/ 387 h 816"/>
              <a:gd name="T12" fmla="*/ 466 w 640"/>
              <a:gd name="T13" fmla="*/ 486 h 816"/>
              <a:gd name="T14" fmla="*/ 556 w 640"/>
              <a:gd name="T15" fmla="*/ 2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816">
                <a:moveTo>
                  <a:pt x="556" y="2"/>
                </a:moveTo>
                <a:cubicBezTo>
                  <a:pt x="563" y="4"/>
                  <a:pt x="274" y="6"/>
                  <a:pt x="137" y="257"/>
                </a:cubicBezTo>
                <a:cubicBezTo>
                  <a:pt x="0" y="508"/>
                  <a:pt x="306" y="720"/>
                  <a:pt x="300" y="720"/>
                </a:cubicBezTo>
                <a:cubicBezTo>
                  <a:pt x="304" y="725"/>
                  <a:pt x="246" y="780"/>
                  <a:pt x="240" y="816"/>
                </a:cubicBezTo>
                <a:cubicBezTo>
                  <a:pt x="444" y="786"/>
                  <a:pt x="632" y="757"/>
                  <a:pt x="640" y="750"/>
                </a:cubicBezTo>
                <a:cubicBezTo>
                  <a:pt x="538" y="606"/>
                  <a:pt x="527" y="387"/>
                  <a:pt x="527" y="387"/>
                </a:cubicBezTo>
                <a:cubicBezTo>
                  <a:pt x="522" y="388"/>
                  <a:pt x="478" y="510"/>
                  <a:pt x="466" y="486"/>
                </a:cubicBezTo>
                <a:cubicBezTo>
                  <a:pt x="28" y="92"/>
                  <a:pt x="557" y="0"/>
                  <a:pt x="556" y="2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11400000" rev="20699999"/>
            </a:camera>
            <a:lightRig rig="threePt" dir="t"/>
          </a:scene3d>
          <a:sp3d/>
        </p:spPr>
        <p:txBody>
          <a:bodyPr wrap="square" lIns="127134" tIns="63567" rIns="127134" bIns="63567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EF6808-A408-432D-A4C8-28894BA5A805}"/>
              </a:ext>
            </a:extLst>
          </p:cNvPr>
          <p:cNvGrpSpPr/>
          <p:nvPr/>
        </p:nvGrpSpPr>
        <p:grpSpPr>
          <a:xfrm>
            <a:off x="5496508" y="5514035"/>
            <a:ext cx="824645" cy="824645"/>
            <a:chOff x="5496508" y="5514035"/>
            <a:chExt cx="824645" cy="82464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3EAB16-AA1A-4E7A-8914-46222E4A9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08" y="5514035"/>
              <a:ext cx="824645" cy="824645"/>
            </a:xfrm>
            <a:prstGeom prst="rect">
              <a:avLst/>
            </a:prstGeom>
          </p:spPr>
        </p:pic>
        <p:sp>
          <p:nvSpPr>
            <p:cNvPr id="14" name="더하기 기호 13">
              <a:extLst>
                <a:ext uri="{FF2B5EF4-FFF2-40B4-BE49-F238E27FC236}">
                  <a16:creationId xmlns:a16="http://schemas.microsoft.com/office/drawing/2014/main" id="{A01DBD5E-2314-4021-8F11-6A9F6901429A}"/>
                </a:ext>
              </a:extLst>
            </p:cNvPr>
            <p:cNvSpPr/>
            <p:nvPr/>
          </p:nvSpPr>
          <p:spPr>
            <a:xfrm>
              <a:off x="5606170" y="5617544"/>
              <a:ext cx="308813" cy="308813"/>
            </a:xfrm>
            <a:prstGeom prst="mathPlus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97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6">
            <a:extLst>
              <a:ext uri="{FF2B5EF4-FFF2-40B4-BE49-F238E27FC236}">
                <a16:creationId xmlns:a16="http://schemas.microsoft.com/office/drawing/2014/main" id="{F6B9BA0D-B3DA-442D-AD40-5D537831AC3C}"/>
              </a:ext>
            </a:extLst>
          </p:cNvPr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B71BBB-5D8B-4020-BEA0-9C0397D0D5B6}"/>
              </a:ext>
            </a:extLst>
          </p:cNvPr>
          <p:cNvGrpSpPr/>
          <p:nvPr/>
        </p:nvGrpSpPr>
        <p:grpSpPr>
          <a:xfrm>
            <a:off x="327152" y="270587"/>
            <a:ext cx="531845" cy="6344819"/>
            <a:chOff x="327154" y="270587"/>
            <a:chExt cx="531845" cy="6344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60974B6-D4AA-46F5-AD94-C6C6AE2ED94D}"/>
                </a:ext>
              </a:extLst>
            </p:cNvPr>
            <p:cNvGrpSpPr/>
            <p:nvPr/>
          </p:nvGrpSpPr>
          <p:grpSpPr>
            <a:xfrm>
              <a:off x="327154" y="270587"/>
              <a:ext cx="531845" cy="6344819"/>
              <a:chOff x="298579" y="270587"/>
              <a:chExt cx="531845" cy="6344819"/>
            </a:xfrm>
          </p:grpSpPr>
          <p:sp>
            <p:nvSpPr>
              <p:cNvPr id="11" name="양쪽 모서리가 둥근 사각형 5">
                <a:extLst>
                  <a:ext uri="{FF2B5EF4-FFF2-40B4-BE49-F238E27FC236}">
                    <a16:creationId xmlns:a16="http://schemas.microsoft.com/office/drawing/2014/main" id="{DB6376B7-B064-46EB-88AC-E0F45DD6C8E6}"/>
                  </a:ext>
                </a:extLst>
              </p:cNvPr>
              <p:cNvSpPr/>
              <p:nvPr/>
            </p:nvSpPr>
            <p:spPr>
              <a:xfrm rot="16200000">
                <a:off x="-2607908" y="3177074"/>
                <a:ext cx="6344819" cy="531845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38100" algn="l" rotWithShape="0">
                  <a:srgbClr val="1A73DE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4BBDD19A-990D-420E-80E3-6D74BEB69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63" y="1896594"/>
                <a:ext cx="178838" cy="23601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1BC5B60C-5B4A-4CA9-A417-838EDD0E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450542" y="4630278"/>
                <a:ext cx="281638" cy="22158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C1EF2EF-DB6D-4464-81C8-ECC2A5196B22}"/>
                  </a:ext>
                </a:extLst>
              </p:cNvPr>
              <p:cNvGrpSpPr/>
              <p:nvPr/>
            </p:nvGrpSpPr>
            <p:grpSpPr>
              <a:xfrm>
                <a:off x="456501" y="523875"/>
                <a:ext cx="216000" cy="157689"/>
                <a:chOff x="444218" y="523875"/>
                <a:chExt cx="216000" cy="157689"/>
              </a:xfrm>
            </p:grpSpPr>
            <p:sp>
              <p:nvSpPr>
                <p:cNvPr id="15" name="모서리가 둥근 직사각형 24">
                  <a:extLst>
                    <a:ext uri="{FF2B5EF4-FFF2-40B4-BE49-F238E27FC236}">
                      <a16:creationId xmlns:a16="http://schemas.microsoft.com/office/drawing/2014/main" id="{506D557D-E7CA-41A3-80EF-D2715BE3B746}"/>
                    </a:ext>
                  </a:extLst>
                </p:cNvPr>
                <p:cNvSpPr/>
                <p:nvPr/>
              </p:nvSpPr>
              <p:spPr>
                <a:xfrm>
                  <a:off x="444218" y="52387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모서리가 둥근 직사각형 25">
                  <a:extLst>
                    <a:ext uri="{FF2B5EF4-FFF2-40B4-BE49-F238E27FC236}">
                      <a16:creationId xmlns:a16="http://schemas.microsoft.com/office/drawing/2014/main" id="{934D7456-172C-4E4B-AFC2-2D292B1B9000}"/>
                    </a:ext>
                  </a:extLst>
                </p:cNvPr>
                <p:cNvSpPr/>
                <p:nvPr/>
              </p:nvSpPr>
              <p:spPr>
                <a:xfrm>
                  <a:off x="444218" y="593719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모서리가 둥근 직사각형 26">
                  <a:extLst>
                    <a:ext uri="{FF2B5EF4-FFF2-40B4-BE49-F238E27FC236}">
                      <a16:creationId xmlns:a16="http://schemas.microsoft.com/office/drawing/2014/main" id="{9C411623-7D22-48E9-8F9B-F6EAC5EC802D}"/>
                    </a:ext>
                  </a:extLst>
                </p:cNvPr>
                <p:cNvSpPr/>
                <p:nvPr/>
              </p:nvSpPr>
              <p:spPr>
                <a:xfrm>
                  <a:off x="444218" y="663564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B0C8B9-BB0F-4B2C-A0F3-09CE8EA5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89844" l="5664" r="94922">
                          <a14:foregroundMark x1="53125" y1="35938" x2="53125" y2="35938"/>
                          <a14:foregroundMark x1="76758" y1="32813" x2="76758" y2="32813"/>
                          <a14:foregroundMark x1="85938" y1="70313" x2="85938" y2="70313"/>
                          <a14:foregroundMark x1="94922" y1="66016" x2="94922" y2="66016"/>
                          <a14:foregroundMark x1="24219" y1="32422" x2="24219" y2="32422"/>
                          <a14:foregroundMark x1="16211" y1="62891" x2="16211" y2="62891"/>
                          <a14:foregroundMark x1="5664" y1="67969" x2="5664" y2="6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29" y="1194124"/>
              <a:ext cx="348960" cy="3489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B726785-7BE7-4AB0-8A48-864E0E06B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000" y1="32584" x2="40000" y2="32584"/>
                          <a14:foregroundMark x1="51525" y1="52060" x2="51525" y2="52060"/>
                          <a14:foregroundMark x1="53220" y1="61798" x2="53220" y2="61798"/>
                          <a14:foregroundMark x1="44407" y1="70037" x2="44407" y2="70037"/>
                          <a14:foregroundMark x1="63729" y1="74532" x2="63729" y2="74532"/>
                          <a14:foregroundMark x1="66441" y1="71161" x2="50169" y2="79026"/>
                          <a14:foregroundMark x1="50169" y1="79026" x2="30847" y2="77154"/>
                          <a14:foregroundMark x1="30847" y1="77154" x2="30508" y2="726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3" y="2468390"/>
              <a:ext cx="369647" cy="3345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E9017E-2FDE-41DB-AEE8-02B47375D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516" b="97266" l="0" r="98828">
                          <a14:foregroundMark x1="8398" y1="40234" x2="2734" y2="48828"/>
                          <a14:foregroundMark x1="2734" y1="48828" x2="5859" y2="58203"/>
                          <a14:foregroundMark x1="5859" y1="58203" x2="7617" y2="59180"/>
                          <a14:foregroundMark x1="2734" y1="47656" x2="1953" y2="54492"/>
                          <a14:foregroundMark x1="195" y1="49805" x2="195" y2="49805"/>
                          <a14:foregroundMark x1="78906" y1="92383" x2="88086" y2="96875"/>
                          <a14:foregroundMark x1="88086" y1="96875" x2="95898" y2="89648"/>
                          <a14:foregroundMark x1="95898" y1="89648" x2="94336" y2="79883"/>
                          <a14:foregroundMark x1="94336" y1="79883" x2="91797" y2="77734"/>
                          <a14:foregroundMark x1="85547" y1="97266" x2="94336" y2="93359"/>
                          <a14:foregroundMark x1="97656" y1="91797" x2="98633" y2="87500"/>
                          <a14:foregroundMark x1="77930" y1="7617" x2="86914" y2="2734"/>
                          <a14:foregroundMark x1="86914" y1="2734" x2="95313" y2="9180"/>
                          <a14:foregroundMark x1="95313" y1="9180" x2="96484" y2="10938"/>
                          <a14:foregroundMark x1="93555" y1="5664" x2="84766" y2="3516"/>
                          <a14:foregroundMark x1="98828" y1="11133" x2="98828" y2="13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07" y="3134604"/>
              <a:ext cx="285337" cy="2853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CBC4203-A223-4FA8-BD5D-78B5081C0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1" y="3800899"/>
              <a:ext cx="448533" cy="363202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BF2C59-48E0-427C-BB35-4DF7EF3B1461}"/>
              </a:ext>
            </a:extLst>
          </p:cNvPr>
          <p:cNvSpPr/>
          <p:nvPr/>
        </p:nvSpPr>
        <p:spPr>
          <a:xfrm>
            <a:off x="1528763" y="355600"/>
            <a:ext cx="6096000" cy="920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i="1" kern="0" dirty="0">
                <a:solidFill>
                  <a:srgbClr val="44546A"/>
                </a:solidFill>
                <a:latin typeface="+mn-lt"/>
                <a:ea typeface="+mn-ea"/>
              </a:rPr>
              <a:t>General Outline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DAD8FD-0BEC-4873-B898-72980F66C275}"/>
              </a:ext>
            </a:extLst>
          </p:cNvPr>
          <p:cNvGraphicFramePr>
            <a:graphicFrameLocks noGrp="1"/>
          </p:cNvGraphicFramePr>
          <p:nvPr/>
        </p:nvGraphicFramePr>
        <p:xfrm>
          <a:off x="327025" y="1731963"/>
          <a:ext cx="531813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E9ED3-0BC8-41E2-AF6A-B12565F26BB8}"/>
              </a:ext>
            </a:extLst>
          </p:cNvPr>
          <p:cNvSpPr/>
          <p:nvPr/>
        </p:nvSpPr>
        <p:spPr>
          <a:xfrm>
            <a:off x="1528763" y="971550"/>
            <a:ext cx="4405312" cy="75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i="1" kern="0" dirty="0">
                <a:solidFill>
                  <a:srgbClr val="44546A"/>
                </a:solidFill>
                <a:latin typeface="+mn-lt"/>
                <a:ea typeface="+mn-ea"/>
              </a:rPr>
              <a:t>- Data Dictionary</a:t>
            </a:r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B39DE6F8-9D5F-4A73-B105-8F6375369782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1920875"/>
            <a:ext cx="8326437" cy="3700463"/>
            <a:chOff x="1818569" y="4232954"/>
            <a:chExt cx="5440821" cy="1815500"/>
          </a:xfrm>
        </p:grpSpPr>
        <p:grpSp>
          <p:nvGrpSpPr>
            <p:cNvPr id="22" name="그룹 63">
              <a:extLst>
                <a:ext uri="{FF2B5EF4-FFF2-40B4-BE49-F238E27FC236}">
                  <a16:creationId xmlns:a16="http://schemas.microsoft.com/office/drawing/2014/main" id="{8C2ED866-DA26-428A-AC59-95AD5CC2C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9503" y="4689706"/>
              <a:ext cx="418757" cy="1095818"/>
              <a:chOff x="1140619" y="6668407"/>
              <a:chExt cx="900112" cy="898525"/>
            </a:xfrm>
          </p:grpSpPr>
          <p:sp>
            <p:nvSpPr>
              <p:cNvPr id="51" name="Oval 53">
                <a:extLst>
                  <a:ext uri="{FF2B5EF4-FFF2-40B4-BE49-F238E27FC236}">
                    <a16:creationId xmlns:a16="http://schemas.microsoft.com/office/drawing/2014/main" id="{318949E7-497C-4A8B-A2B0-A416F74F3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619" y="6668407"/>
                <a:ext cx="900112" cy="898525"/>
              </a:xfrm>
              <a:prstGeom prst="ellipse">
                <a:avLst/>
              </a:prstGeom>
              <a:noFill/>
              <a:ln w="38100" algn="ctr">
                <a:solidFill>
                  <a:srgbClr val="CBD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DCD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AEAE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91C95E"/>
                  </a:buClr>
                  <a:buFont typeface="Wingdings" panose="05000000000000000000" pitchFamily="2" charset="2"/>
                  <a:buNone/>
                </a:pPr>
                <a:endParaRPr kumimoji="0" lang="ko-KR" altLang="en-US">
                  <a:solidFill>
                    <a:srgbClr val="000000"/>
                  </a:solidFill>
                  <a:latin typeface="KoPub돋움체 Bold"/>
                  <a:ea typeface="KoPub돋움체 Bold"/>
                  <a:cs typeface="KoPub돋움체 Bold"/>
                </a:endParaRPr>
              </a:p>
            </p:txBody>
          </p:sp>
          <p:sp>
            <p:nvSpPr>
              <p:cNvPr id="52" name="Oval 54" descr="ob-21">
                <a:extLst>
                  <a:ext uri="{FF2B5EF4-FFF2-40B4-BE49-F238E27FC236}">
                    <a16:creationId xmlns:a16="http://schemas.microsoft.com/office/drawing/2014/main" id="{18003715-9EBA-4F43-AEBA-75602A17F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831" y="6717620"/>
                <a:ext cx="801688" cy="800100"/>
              </a:xfrm>
              <a:prstGeom prst="ellipse">
                <a:avLst/>
              </a:prstGeom>
              <a:blipFill dpi="0" rotWithShape="1">
                <a:blip r:embed="rId10">
                  <a:grayscl/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91C95E"/>
                  </a:buClr>
                  <a:buFont typeface="Wingdings" panose="05000000000000000000" pitchFamily="2" charset="2"/>
                  <a:buNone/>
                </a:pPr>
                <a:endParaRPr kumimoji="0" lang="ko-KR" altLang="en-US">
                  <a:solidFill>
                    <a:srgbClr val="000000"/>
                  </a:solidFill>
                  <a:latin typeface="KoPub돋움체 Bold"/>
                  <a:ea typeface="KoPub돋움체 Bold"/>
                  <a:cs typeface="KoPub돋움체 Bold"/>
                </a:endParaRPr>
              </a:p>
            </p:txBody>
          </p:sp>
        </p:grpSp>
        <p:grpSp>
          <p:nvGrpSpPr>
            <p:cNvPr id="23" name="그룹 66">
              <a:extLst>
                <a:ext uri="{FF2B5EF4-FFF2-40B4-BE49-F238E27FC236}">
                  <a16:creationId xmlns:a16="http://schemas.microsoft.com/office/drawing/2014/main" id="{8A5496A3-E9C7-4A91-821B-8CAED2336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994" y="4689706"/>
              <a:ext cx="418757" cy="1095818"/>
              <a:chOff x="1140619" y="6668407"/>
              <a:chExt cx="900112" cy="898525"/>
            </a:xfrm>
          </p:grpSpPr>
          <p:sp>
            <p:nvSpPr>
              <p:cNvPr id="49" name="Oval 53">
                <a:extLst>
                  <a:ext uri="{FF2B5EF4-FFF2-40B4-BE49-F238E27FC236}">
                    <a16:creationId xmlns:a16="http://schemas.microsoft.com/office/drawing/2014/main" id="{3CF29743-3D36-4D21-BAAB-08641BCA9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619" y="6668407"/>
                <a:ext cx="900112" cy="898525"/>
              </a:xfrm>
              <a:prstGeom prst="ellipse">
                <a:avLst/>
              </a:prstGeom>
              <a:noFill/>
              <a:ln w="38100" algn="ctr">
                <a:solidFill>
                  <a:srgbClr val="CBDDF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DCD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AEAEA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91C95E"/>
                  </a:buClr>
                  <a:buFont typeface="Wingdings" panose="05000000000000000000" pitchFamily="2" charset="2"/>
                  <a:buNone/>
                </a:pPr>
                <a:endParaRPr kumimoji="0" lang="ko-KR" altLang="en-US">
                  <a:solidFill>
                    <a:srgbClr val="000000"/>
                  </a:solidFill>
                  <a:latin typeface="KoPub돋움체 Bold"/>
                  <a:ea typeface="KoPub돋움체 Bold"/>
                  <a:cs typeface="KoPub돋움체 Bold"/>
                </a:endParaRPr>
              </a:p>
            </p:txBody>
          </p:sp>
          <p:sp>
            <p:nvSpPr>
              <p:cNvPr id="50" name="Oval 54" descr="ob-21">
                <a:extLst>
                  <a:ext uri="{FF2B5EF4-FFF2-40B4-BE49-F238E27FC236}">
                    <a16:creationId xmlns:a16="http://schemas.microsoft.com/office/drawing/2014/main" id="{35C4E51C-78DB-4ED4-B24B-35977C2A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831" y="6717620"/>
                <a:ext cx="801688" cy="800100"/>
              </a:xfrm>
              <a:prstGeom prst="ellipse">
                <a:avLst/>
              </a:prstGeom>
              <a:blipFill dpi="0" rotWithShape="1">
                <a:blip r:embed="rId10">
                  <a:grayscl/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91C95E"/>
                  </a:buClr>
                  <a:buFont typeface="Wingdings" panose="05000000000000000000" pitchFamily="2" charset="2"/>
                  <a:buNone/>
                </a:pPr>
                <a:endParaRPr kumimoji="0" lang="ko-KR" altLang="en-US">
                  <a:solidFill>
                    <a:srgbClr val="000000"/>
                  </a:solidFill>
                  <a:latin typeface="KoPub돋움체 Bold"/>
                  <a:ea typeface="KoPub돋움체 Bold"/>
                  <a:cs typeface="KoPub돋움체 Bold"/>
                </a:endParaRPr>
              </a:p>
            </p:txBody>
          </p:sp>
        </p:grpSp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C7BC7DAE-897C-46EC-9AA9-B7046067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492" y="4606802"/>
              <a:ext cx="1256213" cy="1298343"/>
            </a:xfrm>
            <a:prstGeom prst="roundRect">
              <a:avLst>
                <a:gd name="adj" fmla="val 5986"/>
              </a:avLst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lIns="36005" rIns="36005" anchor="b"/>
            <a:lstStyle/>
            <a:p>
              <a:pPr marL="96168" lvl="1" indent="-96168" fontAlgn="auto">
                <a:lnSpc>
                  <a:spcPct val="115000"/>
                </a:lnSpc>
                <a:spcBef>
                  <a:spcPts val="0"/>
                </a:spcBef>
                <a:spcAft>
                  <a:spcPts val="184"/>
                </a:spcAft>
                <a:buSzPct val="100000"/>
                <a:buFont typeface="Arial" panose="020B0604020202020204" pitchFamily="34" charset="0"/>
                <a:buChar char="•"/>
                <a:defRPr/>
              </a:pPr>
              <a:endParaRPr kumimoji="0" lang="ko-KR" altLang="en-US" spc="-77" dirty="0">
                <a:ln>
                  <a:solidFill>
                    <a:prstClr val="white">
                      <a:alpha val="400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AutoShape 14">
              <a:extLst>
                <a:ext uri="{FF2B5EF4-FFF2-40B4-BE49-F238E27FC236}">
                  <a16:creationId xmlns:a16="http://schemas.microsoft.com/office/drawing/2014/main" id="{53871B32-8AF3-48AC-BD34-C4525EC97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59" y="4606802"/>
              <a:ext cx="1256212" cy="1298343"/>
            </a:xfrm>
            <a:prstGeom prst="roundRect">
              <a:avLst>
                <a:gd name="adj" fmla="val 5986"/>
              </a:avLst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lIns="36005" rIns="36005" anchor="b"/>
            <a:lstStyle/>
            <a:p>
              <a:pPr marL="96168" lvl="1" indent="-96168" fontAlgn="auto">
                <a:lnSpc>
                  <a:spcPct val="115000"/>
                </a:lnSpc>
                <a:spcBef>
                  <a:spcPts val="0"/>
                </a:spcBef>
                <a:spcAft>
                  <a:spcPts val="184"/>
                </a:spcAft>
                <a:buSzPct val="100000"/>
                <a:buFont typeface="Arial" panose="020B0604020202020204" pitchFamily="34" charset="0"/>
                <a:buChar char="•"/>
                <a:defRPr/>
              </a:pPr>
              <a:endParaRPr kumimoji="0" lang="ko-KR" altLang="en-US" spc="-77" dirty="0">
                <a:ln>
                  <a:solidFill>
                    <a:prstClr val="white">
                      <a:alpha val="400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AutoShape 14">
              <a:extLst>
                <a:ext uri="{FF2B5EF4-FFF2-40B4-BE49-F238E27FC236}">
                  <a16:creationId xmlns:a16="http://schemas.microsoft.com/office/drawing/2014/main" id="{2BEF0CB6-F579-4A34-8729-1B365EA1C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2" y="4606802"/>
              <a:ext cx="1256213" cy="1298343"/>
            </a:xfrm>
            <a:prstGeom prst="roundRect">
              <a:avLst>
                <a:gd name="adj" fmla="val 5986"/>
              </a:avLst>
            </a:pr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lIns="36005" rIns="36005" anchor="b"/>
            <a:lstStyle/>
            <a:p>
              <a:pPr marL="96168" lvl="1" indent="-96168" fontAlgn="auto">
                <a:lnSpc>
                  <a:spcPct val="115000"/>
                </a:lnSpc>
                <a:spcBef>
                  <a:spcPts val="0"/>
                </a:spcBef>
                <a:spcAft>
                  <a:spcPts val="184"/>
                </a:spcAft>
                <a:buSzPct val="100000"/>
                <a:buFont typeface="Arial" panose="020B0604020202020204" pitchFamily="34" charset="0"/>
                <a:buChar char="•"/>
                <a:defRPr/>
              </a:pPr>
              <a:endParaRPr kumimoji="0" lang="en-US" altLang="ko-KR" spc="-77" dirty="0">
                <a:ln>
                  <a:solidFill>
                    <a:prstClr val="white">
                      <a:alpha val="400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93A8B2A-C3DD-46FF-9D86-F245FA23015C}"/>
                </a:ext>
              </a:extLst>
            </p:cNvPr>
            <p:cNvSpPr/>
            <p:nvPr/>
          </p:nvSpPr>
          <p:spPr>
            <a:xfrm>
              <a:off x="2253824" y="4712580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표준 용어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A76720-43BA-4F57-8DF6-FE9AD22AB6EA}"/>
                </a:ext>
              </a:extLst>
            </p:cNvPr>
            <p:cNvSpPr/>
            <p:nvPr/>
          </p:nvSpPr>
          <p:spPr>
            <a:xfrm>
              <a:off x="2247759" y="5101784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표준 단어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34EC99-149D-4407-994E-DC56FC895C39}"/>
                </a:ext>
              </a:extLst>
            </p:cNvPr>
            <p:cNvSpPr/>
            <p:nvPr/>
          </p:nvSpPr>
          <p:spPr>
            <a:xfrm>
              <a:off x="2253824" y="5490987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표준 도메인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3F3C5A3-68A4-4498-9F26-C37E2511BA80}"/>
                </a:ext>
              </a:extLst>
            </p:cNvPr>
            <p:cNvSpPr/>
            <p:nvPr/>
          </p:nvSpPr>
          <p:spPr>
            <a:xfrm>
              <a:off x="4121657" y="4712580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 err="1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변수명</a:t>
              </a:r>
              <a:r>
                <a:rPr kumimoji="0" lang="en-US" altLang="ko-KR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의미</a:t>
              </a:r>
              <a:r>
                <a:rPr kumimoji="0" lang="en-US" altLang="ko-KR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kumimoji="0" lang="ko-KR" altLang="en-US" sz="2000" spc="-20" dirty="0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7A704BE-51EC-4CAD-AA66-536EBDAEE7AC}"/>
                </a:ext>
              </a:extLst>
            </p:cNvPr>
            <p:cNvSpPr/>
            <p:nvPr/>
          </p:nvSpPr>
          <p:spPr>
            <a:xfrm>
              <a:off x="4115592" y="5101784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엔티티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4A436F-C5E7-48F1-A9AD-D7161E85532A}"/>
                </a:ext>
              </a:extLst>
            </p:cNvPr>
            <p:cNvSpPr/>
            <p:nvPr/>
          </p:nvSpPr>
          <p:spPr>
            <a:xfrm>
              <a:off x="4121657" y="5490987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속성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9C1C49B-A547-4CC9-A220-EA4037B28202}"/>
                </a:ext>
              </a:extLst>
            </p:cNvPr>
            <p:cNvSpPr/>
            <p:nvPr/>
          </p:nvSpPr>
          <p:spPr>
            <a:xfrm>
              <a:off x="5986187" y="5101784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테이블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B1E43F5-07C5-401B-8326-F8420CD2EFC3}"/>
                </a:ext>
              </a:extLst>
            </p:cNvPr>
            <p:cNvSpPr/>
            <p:nvPr/>
          </p:nvSpPr>
          <p:spPr>
            <a:xfrm>
              <a:off x="5992252" y="5490987"/>
              <a:ext cx="907466" cy="205256"/>
            </a:xfrm>
            <a:prstGeom prst="rect">
              <a:avLst/>
            </a:prstGeom>
            <a:solidFill>
              <a:srgbClr val="C2C2C2"/>
            </a:solidFill>
            <a:ln w="15875" algn="ctr">
              <a:noFill/>
              <a:round/>
              <a:headEnd/>
              <a:tailEnd/>
            </a:ln>
            <a:effectLst>
              <a:innerShdw blurRad="114300">
                <a:srgbClr val="818183"/>
              </a:innerShdw>
            </a:effectLst>
          </p:spPr>
          <p:txBody>
            <a:bodyPr wrap="none" lIns="0" tIns="0" rIns="0" bIns="0" anchor="ctr"/>
            <a:lstStyle/>
            <a:p>
              <a:pPr algn="ctr" fontAlgn="ctr">
                <a:lnSpc>
                  <a:spcPct val="90000"/>
                </a:lnSpc>
                <a:defRPr/>
              </a:pPr>
              <a:r>
                <a:rPr kumimoji="0" lang="ko-KR" altLang="en-US" sz="2000" spc="-20" dirty="0">
                  <a:solidFill>
                    <a:prstClr val="black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컬럼</a:t>
              </a:r>
            </a:p>
          </p:txBody>
        </p:sp>
        <p:cxnSp>
          <p:nvCxnSpPr>
            <p:cNvPr id="35" name="직선 화살표 연결선 83">
              <a:extLst>
                <a:ext uri="{FF2B5EF4-FFF2-40B4-BE49-F238E27FC236}">
                  <a16:creationId xmlns:a16="http://schemas.microsoft.com/office/drawing/2014/main" id="{6019374D-BFFF-476E-9C5F-CFC98F57A3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01492" y="4917836"/>
              <a:ext cx="6065" cy="183948"/>
            </a:xfrm>
            <a:prstGeom prst="straightConnector1">
              <a:avLst/>
            </a:prstGeom>
            <a:noFill/>
            <a:ln w="63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84">
              <a:extLst>
                <a:ext uri="{FF2B5EF4-FFF2-40B4-BE49-F238E27FC236}">
                  <a16:creationId xmlns:a16="http://schemas.microsoft.com/office/drawing/2014/main" id="{CB8F934F-2378-490C-90D9-671A77C1FC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61293" y="4815208"/>
              <a:ext cx="960367" cy="0"/>
            </a:xfrm>
            <a:prstGeom prst="straightConnector1">
              <a:avLst/>
            </a:prstGeom>
            <a:noFill/>
            <a:ln w="63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직선 화살표 연결선 85">
              <a:extLst>
                <a:ext uri="{FF2B5EF4-FFF2-40B4-BE49-F238E27FC236}">
                  <a16:creationId xmlns:a16="http://schemas.microsoft.com/office/drawing/2014/main" id="{AA5B12D9-430C-4982-AB97-8506B37FD3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61293" y="4815210"/>
              <a:ext cx="954302" cy="389204"/>
            </a:xfrm>
            <a:prstGeom prst="straightConnector1">
              <a:avLst/>
            </a:prstGeom>
            <a:noFill/>
            <a:ln w="63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직선 화살표 연결선 86">
              <a:extLst>
                <a:ext uri="{FF2B5EF4-FFF2-40B4-BE49-F238E27FC236}">
                  <a16:creationId xmlns:a16="http://schemas.microsoft.com/office/drawing/2014/main" id="{A2D48B1E-DB94-4D8F-82FA-15CB57176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61293" y="4815208"/>
              <a:ext cx="960367" cy="778407"/>
            </a:xfrm>
            <a:prstGeom prst="straightConnector1">
              <a:avLst/>
            </a:prstGeom>
            <a:noFill/>
            <a:ln w="63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직선 화살표 연결선 87">
              <a:extLst>
                <a:ext uri="{FF2B5EF4-FFF2-40B4-BE49-F238E27FC236}">
                  <a16:creationId xmlns:a16="http://schemas.microsoft.com/office/drawing/2014/main" id="{0BF8A2D4-81B0-486F-BD5B-74A7C09300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23061" y="5204412"/>
              <a:ext cx="963129" cy="0"/>
            </a:xfrm>
            <a:prstGeom prst="straightConnector1">
              <a:avLst/>
            </a:prstGeom>
            <a:noFill/>
            <a:ln w="63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직선 화살표 연결선 88">
              <a:extLst>
                <a:ext uri="{FF2B5EF4-FFF2-40B4-BE49-F238E27FC236}">
                  <a16:creationId xmlns:a16="http://schemas.microsoft.com/office/drawing/2014/main" id="{852878B3-2E23-4446-909F-0B3E0F6EBA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29126" y="5593615"/>
              <a:ext cx="963129" cy="0"/>
            </a:xfrm>
            <a:prstGeom prst="straightConnector1">
              <a:avLst/>
            </a:prstGeom>
            <a:noFill/>
            <a:ln w="63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89">
              <a:extLst>
                <a:ext uri="{FF2B5EF4-FFF2-40B4-BE49-F238E27FC236}">
                  <a16:creationId xmlns:a16="http://schemas.microsoft.com/office/drawing/2014/main" id="{83F5C2F8-17CE-46B8-8AB9-3653BD1AA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945" y="5761478"/>
              <a:ext cx="656933" cy="286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404040"/>
                  </a:solidFill>
                  <a:latin typeface="KoPub돋움체 Bold"/>
                  <a:ea typeface="KoPub돋움체 Bold"/>
                  <a:cs typeface="Arial" panose="020B0604020202020204" pitchFamily="34" charset="0"/>
                </a:rPr>
                <a:t>용어의</a:t>
              </a:r>
              <a:endParaRPr kumimoji="0" lang="en-US" altLang="ko-KR" sz="1600">
                <a:solidFill>
                  <a:srgbClr val="404040"/>
                </a:solidFill>
                <a:latin typeface="KoPub돋움체 Bold"/>
                <a:ea typeface="KoPub돋움체 Bold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404040"/>
                  </a:solidFill>
                  <a:latin typeface="KoPub돋움체 Bold"/>
                  <a:ea typeface="KoPub돋움체 Bold"/>
                  <a:cs typeface="Arial" panose="020B0604020202020204" pitchFamily="34" charset="0"/>
                </a:rPr>
                <a:t>한글활용</a:t>
              </a:r>
              <a:endParaRPr kumimoji="0" lang="en-US" altLang="ko-KR" sz="1600">
                <a:solidFill>
                  <a:srgbClr val="404040"/>
                </a:solidFill>
                <a:latin typeface="KoPub돋움체 Bold"/>
                <a:ea typeface="KoPub돋움체 Bold"/>
                <a:cs typeface="Arial" panose="020B0604020202020204" pitchFamily="34" charset="0"/>
              </a:endParaRPr>
            </a:p>
          </p:txBody>
        </p:sp>
        <p:sp>
          <p:nvSpPr>
            <p:cNvPr id="42" name="TextBox 90">
              <a:extLst>
                <a:ext uri="{FF2B5EF4-FFF2-40B4-BE49-F238E27FC236}">
                  <a16:creationId xmlns:a16="http://schemas.microsoft.com/office/drawing/2014/main" id="{E5A6D1A9-ED21-4075-AAE8-49D509856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8178" y="5761478"/>
              <a:ext cx="656933" cy="286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404040"/>
                  </a:solidFill>
                  <a:latin typeface="KoPub돋움체 Bold"/>
                  <a:ea typeface="KoPub돋움체 Bold"/>
                  <a:cs typeface="Arial" panose="020B0604020202020204" pitchFamily="34" charset="0"/>
                </a:rPr>
                <a:t>용어의</a:t>
              </a:r>
              <a:endParaRPr kumimoji="0" lang="en-US" altLang="ko-KR" sz="1600">
                <a:solidFill>
                  <a:srgbClr val="404040"/>
                </a:solidFill>
                <a:latin typeface="KoPub돋움체 Bold"/>
                <a:ea typeface="KoPub돋움체 Bold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ko-KR" altLang="en-US" sz="1600">
                  <a:solidFill>
                    <a:srgbClr val="404040"/>
                  </a:solidFill>
                  <a:latin typeface="KoPub돋움체 Bold"/>
                  <a:ea typeface="KoPub돋움체 Bold"/>
                  <a:cs typeface="Arial" panose="020B0604020202020204" pitchFamily="34" charset="0"/>
                </a:rPr>
                <a:t>영문활용</a:t>
              </a:r>
              <a:endParaRPr kumimoji="0" lang="en-US" altLang="ko-KR" sz="1600">
                <a:solidFill>
                  <a:srgbClr val="404040"/>
                </a:solidFill>
                <a:latin typeface="KoPub돋움체 Bold"/>
                <a:ea typeface="KoPub돋움체 Bold"/>
                <a:cs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424631-E586-4D88-AA1F-E8C2ED302FD2}"/>
                </a:ext>
              </a:extLst>
            </p:cNvPr>
            <p:cNvSpPr/>
            <p:nvPr/>
          </p:nvSpPr>
          <p:spPr bwMode="auto">
            <a:xfrm>
              <a:off x="5772889" y="4354455"/>
              <a:ext cx="1256212" cy="281944"/>
            </a:xfrm>
            <a:prstGeom prst="rect">
              <a:avLst/>
            </a:prstGeom>
            <a:gradFill>
              <a:gsLst>
                <a:gs pos="52000">
                  <a:srgbClr val="1464A0"/>
                </a:gs>
                <a:gs pos="0">
                  <a:srgbClr val="2090E4"/>
                </a:gs>
                <a:gs pos="100000">
                  <a:srgbClr val="2090E4"/>
                </a:gs>
              </a:gsLst>
              <a:lin ang="6600000" scaled="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0718" tIns="50358" rIns="100718" bIns="50358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4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7D5788-AD3C-4E43-BEA6-F0908783B8E9}"/>
                </a:ext>
              </a:extLst>
            </p:cNvPr>
            <p:cNvSpPr/>
            <p:nvPr/>
          </p:nvSpPr>
          <p:spPr bwMode="auto">
            <a:xfrm>
              <a:off x="3917097" y="4354455"/>
              <a:ext cx="1257250" cy="281944"/>
            </a:xfrm>
            <a:prstGeom prst="rect">
              <a:avLst/>
            </a:prstGeom>
            <a:gradFill>
              <a:gsLst>
                <a:gs pos="52000">
                  <a:srgbClr val="1464A0"/>
                </a:gs>
                <a:gs pos="0">
                  <a:srgbClr val="2090E4"/>
                </a:gs>
                <a:gs pos="100000">
                  <a:srgbClr val="2090E4"/>
                </a:gs>
              </a:gsLst>
              <a:lin ang="6600000" scaled="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0718" tIns="50358" rIns="100718" bIns="50358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4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D9EBC3-D194-44B7-BD0E-471AF3237AA9}"/>
                </a:ext>
              </a:extLst>
            </p:cNvPr>
            <p:cNvSpPr/>
            <p:nvPr/>
          </p:nvSpPr>
          <p:spPr bwMode="auto">
            <a:xfrm>
              <a:off x="2060268" y="4354455"/>
              <a:ext cx="1256213" cy="281944"/>
            </a:xfrm>
            <a:prstGeom prst="rect">
              <a:avLst/>
            </a:prstGeom>
            <a:gradFill>
              <a:gsLst>
                <a:gs pos="52000">
                  <a:srgbClr val="1464A0"/>
                </a:gs>
                <a:gs pos="0">
                  <a:srgbClr val="2090E4"/>
                </a:gs>
                <a:gs pos="100000">
                  <a:srgbClr val="2090E4"/>
                </a:gs>
              </a:gsLst>
              <a:lin ang="6600000" scaled="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100718" tIns="50358" rIns="100718" bIns="50358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4400" b="1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F1566E-1FE7-47AB-BBBF-3D48F76F830E}"/>
                </a:ext>
              </a:extLst>
            </p:cNvPr>
            <p:cNvSpPr/>
            <p:nvPr/>
          </p:nvSpPr>
          <p:spPr>
            <a:xfrm>
              <a:off x="1818569" y="4232954"/>
              <a:ext cx="1718864" cy="487560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09595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1919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28785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3838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47976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057571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567166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076761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1007130" eaLnBrk="1" latinLnBrk="0" hangingPunct="1">
                <a:defRPr/>
              </a:pPr>
              <a:r>
                <a:rPr kumimoji="0" lang="ko-KR" altLang="en-US" sz="2000" b="0" kern="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데이터사전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DA4398-9AA2-4E3E-98CA-875DF5825305}"/>
                </a:ext>
              </a:extLst>
            </p:cNvPr>
            <p:cNvSpPr/>
            <p:nvPr/>
          </p:nvSpPr>
          <p:spPr>
            <a:xfrm>
              <a:off x="3707555" y="4232954"/>
              <a:ext cx="1718864" cy="487560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09595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1919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28785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3838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47976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057571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567166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076761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1007130" eaLnBrk="1" latinLnBrk="0" hangingPunct="1">
                <a:defRPr/>
              </a:pPr>
              <a:r>
                <a:rPr kumimoji="0" lang="ko-KR" altLang="en-US" sz="2000" b="0" kern="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논리용어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F491344-9C37-49EC-B07E-DFB40C0854A9}"/>
                </a:ext>
              </a:extLst>
            </p:cNvPr>
            <p:cNvSpPr/>
            <p:nvPr/>
          </p:nvSpPr>
          <p:spPr>
            <a:xfrm>
              <a:off x="5540526" y="4232954"/>
              <a:ext cx="1718864" cy="487560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09595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1919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28785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3838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47976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057571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567166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076761" algn="l" defTabSz="1019190" rtl="0" eaLnBrk="1" latinLnBrk="1" hangingPunct="1">
                <a:defRPr kumimoji="1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1007130" eaLnBrk="1" latinLnBrk="0" hangingPunct="1">
                <a:defRPr/>
              </a:pPr>
              <a:r>
                <a:rPr kumimoji="0" lang="ko-KR" altLang="en-US" sz="2000" b="0" kern="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물리용어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0573CF-342D-4CAF-8BEF-6B381C8FA992}"/>
              </a:ext>
            </a:extLst>
          </p:cNvPr>
          <p:cNvSpPr/>
          <p:nvPr/>
        </p:nvSpPr>
        <p:spPr>
          <a:xfrm>
            <a:off x="10128864" y="2900119"/>
            <a:ext cx="1388833" cy="418252"/>
          </a:xfrm>
          <a:prstGeom prst="rect">
            <a:avLst/>
          </a:prstGeom>
          <a:solidFill>
            <a:srgbClr val="C2C2C2"/>
          </a:solidFill>
          <a:ln w="15875" algn="ctr">
            <a:noFill/>
            <a:round/>
            <a:headEnd/>
            <a:tailEnd/>
          </a:ln>
          <a:effectLst>
            <a:innerShdw blurRad="114300">
              <a:srgbClr val="818183"/>
            </a:innerShdw>
          </a:effectLst>
        </p:spPr>
        <p:txBody>
          <a:bodyPr wrap="none" lIns="0" tIns="0" rIns="0" bIns="0" anchor="ctr"/>
          <a:lstStyle/>
          <a:p>
            <a:pPr algn="ctr" fontAlgn="ctr">
              <a:lnSpc>
                <a:spcPct val="90000"/>
              </a:lnSpc>
              <a:defRPr/>
            </a:pPr>
            <a:r>
              <a:rPr kumimoji="0" lang="ko-KR" altLang="en-US" sz="2000" spc="-20" dirty="0" err="1"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영문변수명</a:t>
            </a:r>
            <a:endParaRPr kumimoji="0" lang="ko-KR" altLang="en-US" sz="2000" spc="-20" dirty="0"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4" name="직선 화살표 연결선 99">
            <a:extLst>
              <a:ext uri="{FF2B5EF4-FFF2-40B4-BE49-F238E27FC236}">
                <a16:creationId xmlns:a16="http://schemas.microsoft.com/office/drawing/2014/main" id="{6C983365-A798-4BE8-BE0F-BDE431F62D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55050" y="3108325"/>
            <a:ext cx="1473200" cy="1588"/>
          </a:xfrm>
          <a:prstGeom prst="straightConnector1">
            <a:avLst/>
          </a:prstGeom>
          <a:noFill/>
          <a:ln w="6350">
            <a:solidFill>
              <a:srgbClr val="A6A6A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사각형: 둥근 모서리 41">
            <a:extLst>
              <a:ext uri="{FF2B5EF4-FFF2-40B4-BE49-F238E27FC236}">
                <a16:creationId xmlns:a16="http://schemas.microsoft.com/office/drawing/2014/main" id="{F98A12B2-3B94-4222-9EBD-0C725A91837D}"/>
              </a:ext>
            </a:extLst>
          </p:cNvPr>
          <p:cNvSpPr/>
          <p:nvPr/>
        </p:nvSpPr>
        <p:spPr>
          <a:xfrm>
            <a:off x="1184275" y="2592388"/>
            <a:ext cx="1176338" cy="430212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600" b="1" i="1">
                <a:solidFill>
                  <a:schemeClr val="tx2"/>
                </a:solidFill>
              </a:rPr>
              <a:t>고객번호</a:t>
            </a:r>
            <a:endParaRPr kumimoji="0" lang="ko-KR" altLang="en-US" sz="1600" b="1" i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56" name="사각형: 둥근 모서리 43">
            <a:extLst>
              <a:ext uri="{FF2B5EF4-FFF2-40B4-BE49-F238E27FC236}">
                <a16:creationId xmlns:a16="http://schemas.microsoft.com/office/drawing/2014/main" id="{7DF32435-BC16-483F-BB3D-121754E1EAD5}"/>
              </a:ext>
            </a:extLst>
          </p:cNvPr>
          <p:cNvSpPr/>
          <p:nvPr/>
        </p:nvSpPr>
        <p:spPr>
          <a:xfrm>
            <a:off x="2360613" y="2608263"/>
            <a:ext cx="1177925" cy="430212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i="1" dirty="0" err="1">
                <a:solidFill>
                  <a:schemeClr val="tx2"/>
                </a:solidFill>
              </a:rPr>
              <a:t>cstmr_no</a:t>
            </a:r>
            <a:endParaRPr kumimoji="0" lang="en-US" sz="1400" b="1" i="1" dirty="0">
              <a:solidFill>
                <a:schemeClr val="tx2"/>
              </a:solidFill>
            </a:endParaRPr>
          </a:p>
        </p:txBody>
      </p:sp>
      <p:sp>
        <p:nvSpPr>
          <p:cNvPr id="57" name="사각형: 둥근 모서리 42">
            <a:extLst>
              <a:ext uri="{FF2B5EF4-FFF2-40B4-BE49-F238E27FC236}">
                <a16:creationId xmlns:a16="http://schemas.microsoft.com/office/drawing/2014/main" id="{6CCD4023-262C-4BBD-95B3-E21FE9750A1A}"/>
              </a:ext>
            </a:extLst>
          </p:cNvPr>
          <p:cNvSpPr/>
          <p:nvPr/>
        </p:nvSpPr>
        <p:spPr>
          <a:xfrm>
            <a:off x="1184275" y="3051175"/>
            <a:ext cx="1176338" cy="430213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400" b="1" i="1">
                <a:solidFill>
                  <a:schemeClr val="tx2"/>
                </a:solidFill>
              </a:rPr>
              <a:t>상품승인</a:t>
            </a:r>
            <a:endParaRPr kumimoji="0" lang="en-US" altLang="ko-KR" sz="1400" b="1" i="1">
              <a:solidFill>
                <a:schemeClr val="tx2"/>
              </a:solidFill>
            </a:endParaRPr>
          </a:p>
          <a:p>
            <a:pPr algn="ctr" eaLnBrk="1" hangingPunct="1">
              <a:defRPr/>
            </a:pPr>
            <a:r>
              <a:rPr kumimoji="0" lang="ko-KR" altLang="en-US" sz="1400" b="1" i="1">
                <a:solidFill>
                  <a:schemeClr val="tx2"/>
                </a:solidFill>
              </a:rPr>
              <a:t>코드</a:t>
            </a:r>
            <a:endParaRPr kumimoji="0" lang="ko-KR" altLang="en-US" sz="1400" b="1" i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58" name="사각형: 둥근 모서리 44">
            <a:extLst>
              <a:ext uri="{FF2B5EF4-FFF2-40B4-BE49-F238E27FC236}">
                <a16:creationId xmlns:a16="http://schemas.microsoft.com/office/drawing/2014/main" id="{6D7EB86D-DEEE-4F8B-BDBE-82E084053015}"/>
              </a:ext>
            </a:extLst>
          </p:cNvPr>
          <p:cNvSpPr/>
          <p:nvPr/>
        </p:nvSpPr>
        <p:spPr>
          <a:xfrm>
            <a:off x="2360613" y="3038475"/>
            <a:ext cx="1177925" cy="430213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200" b="1" i="1" dirty="0" err="1">
                <a:solidFill>
                  <a:schemeClr val="tx2"/>
                </a:solidFill>
              </a:rPr>
              <a:t>goods_confm_code</a:t>
            </a:r>
            <a:endParaRPr kumimoji="0" lang="en-US" sz="1200" b="1" i="1" dirty="0">
              <a:solidFill>
                <a:schemeClr val="tx2"/>
              </a:solidFill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3AD07D94-3B87-4227-8256-B0A9747ED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210502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>
                <a:ea typeface="맑은 고딕" panose="020B0503020000020004" pitchFamily="50" charset="-127"/>
              </a:rPr>
              <a:t>용어한글</a:t>
            </a:r>
          </a:p>
        </p:txBody>
      </p:sp>
      <p:sp>
        <p:nvSpPr>
          <p:cNvPr id="60" name="TextBox 104">
            <a:extLst>
              <a:ext uri="{FF2B5EF4-FFF2-40B4-BE49-F238E27FC236}">
                <a16:creationId xmlns:a16="http://schemas.microsoft.com/office/drawing/2014/main" id="{128EE55F-2045-4A29-BCB2-DA4AB355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21256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>
                <a:ea typeface="맑은 고딕" panose="020B0503020000020004" pitchFamily="50" charset="-127"/>
              </a:rPr>
              <a:t>용어영문</a:t>
            </a:r>
          </a:p>
        </p:txBody>
      </p:sp>
      <p:sp>
        <p:nvSpPr>
          <p:cNvPr id="61" name="사각형: 둥근 모서리 32">
            <a:extLst>
              <a:ext uri="{FF2B5EF4-FFF2-40B4-BE49-F238E27FC236}">
                <a16:creationId xmlns:a16="http://schemas.microsoft.com/office/drawing/2014/main" id="{D5FB232A-3B23-4E3E-9C68-CA8AABA32CC9}"/>
              </a:ext>
            </a:extLst>
          </p:cNvPr>
          <p:cNvSpPr/>
          <p:nvPr/>
        </p:nvSpPr>
        <p:spPr>
          <a:xfrm>
            <a:off x="1150938" y="4643438"/>
            <a:ext cx="1176337" cy="430212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600" b="1" i="1">
                <a:solidFill>
                  <a:schemeClr val="tx2"/>
                </a:solidFill>
              </a:rPr>
              <a:t>고객</a:t>
            </a:r>
            <a:endParaRPr kumimoji="0" lang="ko-KR" altLang="en-US" sz="1600" b="1" i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62" name="사각형: 둥근 모서리 34">
            <a:extLst>
              <a:ext uri="{FF2B5EF4-FFF2-40B4-BE49-F238E27FC236}">
                <a16:creationId xmlns:a16="http://schemas.microsoft.com/office/drawing/2014/main" id="{8CCD4DF2-090D-4B41-9890-A9557A3DB532}"/>
              </a:ext>
            </a:extLst>
          </p:cNvPr>
          <p:cNvSpPr/>
          <p:nvPr/>
        </p:nvSpPr>
        <p:spPr>
          <a:xfrm>
            <a:off x="1150938" y="5111750"/>
            <a:ext cx="1176337" cy="430213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600" b="1" i="1">
                <a:solidFill>
                  <a:schemeClr val="tx2"/>
                </a:solidFill>
              </a:rPr>
              <a:t>번호</a:t>
            </a:r>
            <a:endParaRPr kumimoji="0" lang="ko-KR" altLang="en-US" sz="1600" b="1" i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63" name="사각형: 둥근 모서리 32">
            <a:extLst>
              <a:ext uri="{FF2B5EF4-FFF2-40B4-BE49-F238E27FC236}">
                <a16:creationId xmlns:a16="http://schemas.microsoft.com/office/drawing/2014/main" id="{0A5753A2-FA24-40AE-9C79-A3D7FCD42D72}"/>
              </a:ext>
            </a:extLst>
          </p:cNvPr>
          <p:cNvSpPr/>
          <p:nvPr/>
        </p:nvSpPr>
        <p:spPr>
          <a:xfrm>
            <a:off x="2328863" y="4656138"/>
            <a:ext cx="1176337" cy="430212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b="1" i="1" dirty="0" err="1">
                <a:solidFill>
                  <a:schemeClr val="tx2"/>
                </a:solidFill>
              </a:rPr>
              <a:t>cstmr</a:t>
            </a:r>
            <a:endParaRPr kumimoji="0" lang="en-US" sz="1600" b="1" i="1" dirty="0">
              <a:solidFill>
                <a:schemeClr val="tx2"/>
              </a:solidFill>
            </a:endParaRPr>
          </a:p>
        </p:txBody>
      </p:sp>
      <p:sp>
        <p:nvSpPr>
          <p:cNvPr id="64" name="사각형: 둥근 모서리 34">
            <a:extLst>
              <a:ext uri="{FF2B5EF4-FFF2-40B4-BE49-F238E27FC236}">
                <a16:creationId xmlns:a16="http://schemas.microsoft.com/office/drawing/2014/main" id="{12B8BEDD-FE63-47A3-BF10-FAAC65500801}"/>
              </a:ext>
            </a:extLst>
          </p:cNvPr>
          <p:cNvSpPr/>
          <p:nvPr/>
        </p:nvSpPr>
        <p:spPr>
          <a:xfrm>
            <a:off x="2328863" y="5122863"/>
            <a:ext cx="1176337" cy="430212"/>
          </a:xfrm>
          <a:prstGeom prst="roundRect">
            <a:avLst/>
          </a:prstGeom>
          <a:solidFill>
            <a:srgbClr val="F1F7FF"/>
          </a:solidFill>
          <a:ln w="254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600" b="1" i="1">
                <a:solidFill>
                  <a:schemeClr val="tx2"/>
                </a:solidFill>
              </a:rPr>
              <a:t>no</a:t>
            </a:r>
            <a:endParaRPr kumimoji="0" lang="en-US" altLang="ko-KR" sz="1600" b="1" i="1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65" name="TextBox 109">
            <a:extLst>
              <a:ext uri="{FF2B5EF4-FFF2-40B4-BE49-F238E27FC236}">
                <a16:creationId xmlns:a16="http://schemas.microsoft.com/office/drawing/2014/main" id="{271EE281-2C2D-4495-BCA6-1A30A45A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2529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>
                <a:ea typeface="맑은 고딕" panose="020B0503020000020004" pitchFamily="50" charset="-127"/>
              </a:rPr>
              <a:t>단어한글</a:t>
            </a:r>
          </a:p>
        </p:txBody>
      </p:sp>
      <p:sp>
        <p:nvSpPr>
          <p:cNvPr id="66" name="TextBox 110">
            <a:extLst>
              <a:ext uri="{FF2B5EF4-FFF2-40B4-BE49-F238E27FC236}">
                <a16:creationId xmlns:a16="http://schemas.microsoft.com/office/drawing/2014/main" id="{6F8B8DE0-6E60-4541-A0F6-739109E6E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42751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>
                <a:ea typeface="맑은 고딕" panose="020B0503020000020004" pitchFamily="50" charset="-127"/>
              </a:rPr>
              <a:t>단어영문</a:t>
            </a: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7579836F-841F-4BCD-864C-1CA86FBE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3451225"/>
            <a:ext cx="515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>
                <a:ea typeface="맑은 고딕" panose="020B0503020000020004" pitchFamily="50" charset="-127"/>
              </a:rPr>
              <a:t>……</a:t>
            </a:r>
            <a:endParaRPr kumimoji="0" lang="ko-KR" altLang="en-US" sz="1800">
              <a:ea typeface="맑은 고딕" panose="020B0503020000020004" pitchFamily="50" charset="-127"/>
            </a:endParaRPr>
          </a:p>
        </p:txBody>
      </p:sp>
      <p:sp>
        <p:nvSpPr>
          <p:cNvPr id="68" name="TextBox 111">
            <a:extLst>
              <a:ext uri="{FF2B5EF4-FFF2-40B4-BE49-F238E27FC236}">
                <a16:creationId xmlns:a16="http://schemas.microsoft.com/office/drawing/2014/main" id="{B5E1F856-CA86-4236-8A38-628A1E58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616575"/>
            <a:ext cx="515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>
                <a:ea typeface="맑은 고딕" panose="020B0503020000020004" pitchFamily="50" charset="-127"/>
              </a:rPr>
              <a:t>……</a:t>
            </a:r>
            <a:endParaRPr kumimoji="0" lang="ko-KR" altLang="en-US" sz="1800">
              <a:ea typeface="맑은 고딕" panose="020B0503020000020004" pitchFamily="50" charset="-127"/>
            </a:endParaRPr>
          </a:p>
        </p:txBody>
      </p:sp>
      <p:cxnSp>
        <p:nvCxnSpPr>
          <p:cNvPr id="69" name="꺾인 연결선 112">
            <a:extLst>
              <a:ext uri="{FF2B5EF4-FFF2-40B4-BE49-F238E27FC236}">
                <a16:creationId xmlns:a16="http://schemas.microsoft.com/office/drawing/2014/main" id="{52E789B0-9D08-4463-8DB4-F856EAD85834}"/>
              </a:ext>
            </a:extLst>
          </p:cNvPr>
          <p:cNvCxnSpPr>
            <a:endCxn id="72" idx="3"/>
          </p:cNvCxnSpPr>
          <p:nvPr/>
        </p:nvCxnSpPr>
        <p:spPr>
          <a:xfrm rot="10800000">
            <a:off x="3730625" y="2938463"/>
            <a:ext cx="676275" cy="16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24" descr="example copy">
            <a:extLst>
              <a:ext uri="{FF2B5EF4-FFF2-40B4-BE49-F238E27FC236}">
                <a16:creationId xmlns:a16="http://schemas.microsoft.com/office/drawing/2014/main" id="{3AD03C97-7C63-42A4-A4D1-1B8A6BDEB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649413"/>
            <a:ext cx="5603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꺾인 연결선 115">
            <a:extLst>
              <a:ext uri="{FF2B5EF4-FFF2-40B4-BE49-F238E27FC236}">
                <a16:creationId xmlns:a16="http://schemas.microsoft.com/office/drawing/2014/main" id="{6AC2AB97-C31B-4FF9-8903-626758F21FD1}"/>
              </a:ext>
            </a:extLst>
          </p:cNvPr>
          <p:cNvCxnSpPr>
            <a:endCxn id="73" idx="3"/>
          </p:cNvCxnSpPr>
          <p:nvPr/>
        </p:nvCxnSpPr>
        <p:spPr>
          <a:xfrm rot="10800000" flipV="1">
            <a:off x="3746500" y="3900488"/>
            <a:ext cx="650875" cy="1165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34A779-38A7-4307-BD42-37E61707CB68}"/>
              </a:ext>
            </a:extLst>
          </p:cNvPr>
          <p:cNvSpPr/>
          <p:nvPr/>
        </p:nvSpPr>
        <p:spPr>
          <a:xfrm>
            <a:off x="1030288" y="2055813"/>
            <a:ext cx="2700337" cy="1763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20F25B-55DD-47C3-81B3-BFA26C8FD482}"/>
              </a:ext>
            </a:extLst>
          </p:cNvPr>
          <p:cNvSpPr/>
          <p:nvPr/>
        </p:nvSpPr>
        <p:spPr>
          <a:xfrm>
            <a:off x="1046163" y="4183063"/>
            <a:ext cx="2700337" cy="1765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1420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175</Words>
  <Application>Microsoft Office PowerPoint</Application>
  <PresentationFormat>와이드스크린</PresentationFormat>
  <Paragraphs>73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Harlow Solid Italic</vt:lpstr>
      <vt:lpstr>KoPub돋움체 Bold</vt:lpstr>
      <vt:lpstr>KoPub돋움체 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1-3</dc:creator>
  <cp:lastModifiedBy>1-3</cp:lastModifiedBy>
  <cp:revision>6</cp:revision>
  <dcterms:created xsi:type="dcterms:W3CDTF">2020-06-03T06:34:05Z</dcterms:created>
  <dcterms:modified xsi:type="dcterms:W3CDTF">2020-06-03T11:43:48Z</dcterms:modified>
</cp:coreProperties>
</file>