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Garet Bold" panose="020B0604020202020204" charset="0"/>
      <p:regular r:id="rId19"/>
    </p:embeddedFont>
    <p:embeddedFont>
      <p:font typeface="Open Sauce" panose="020B0604020202020204" charset="0"/>
      <p:regular r:id="rId20"/>
    </p:embeddedFont>
    <p:embeddedFont>
      <p:font typeface="Open Sauce Bold" panose="020B0604020202020204" charset="0"/>
      <p:regular r:id="rId21"/>
    </p:embeddedFont>
    <p:embeddedFont>
      <p:font typeface="Times New Roman Bold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2" autoAdjust="0"/>
  </p:normalViewPr>
  <p:slideViewPr>
    <p:cSldViewPr>
      <p:cViewPr varScale="1">
        <p:scale>
          <a:sx n="32" d="100"/>
          <a:sy n="32" d="100"/>
        </p:scale>
        <p:origin x="115" y="71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7.svg"/><Relationship Id="rId7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svg"/><Relationship Id="rId10" Type="http://schemas.openxmlformats.org/officeDocument/2006/relationships/image" Target="../media/image45.sv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2237" y="4526816"/>
            <a:ext cx="16943523" cy="2494476"/>
            <a:chOff x="0" y="0"/>
            <a:chExt cx="5655667" cy="8438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55667" cy="843811"/>
            </a:xfrm>
            <a:custGeom>
              <a:avLst/>
              <a:gdLst/>
              <a:ahLst/>
              <a:cxnLst/>
              <a:rect l="l" t="t" r="r" b="b"/>
              <a:pathLst>
                <a:path w="5655667" h="843811">
                  <a:moveTo>
                    <a:pt x="5531207" y="843810"/>
                  </a:moveTo>
                  <a:lnTo>
                    <a:pt x="124460" y="843810"/>
                  </a:lnTo>
                  <a:cubicBezTo>
                    <a:pt x="55880" y="843810"/>
                    <a:pt x="0" y="787930"/>
                    <a:pt x="0" y="71935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531207" y="0"/>
                  </a:lnTo>
                  <a:cubicBezTo>
                    <a:pt x="5599786" y="0"/>
                    <a:pt x="5655667" y="55880"/>
                    <a:pt x="5655667" y="124460"/>
                  </a:cubicBezTo>
                  <a:lnTo>
                    <a:pt x="5655667" y="719350"/>
                  </a:lnTo>
                  <a:cubicBezTo>
                    <a:pt x="5655667" y="787930"/>
                    <a:pt x="5599786" y="843811"/>
                    <a:pt x="5531207" y="843811"/>
                  </a:cubicBezTo>
                  <a:close/>
                </a:path>
              </a:pathLst>
            </a:custGeom>
            <a:solidFill>
              <a:srgbClr val="9CC85C">
                <a:alpha val="78824"/>
              </a:srgbClr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521452" y="4967074"/>
            <a:ext cx="15245095" cy="7321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en place d’une plateforme d’assistance client : cas de Nova Lead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34169" y="2758515"/>
            <a:ext cx="8419662" cy="1504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Parcours </a:t>
            </a:r>
            <a:r>
              <a:rPr lang="en-US" sz="2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Licence Professionnelle en Informatique</a:t>
            </a:r>
            <a:r>
              <a:rPr lang="en-US" sz="2999" u="sng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  <a:p>
            <a:pPr algn="ctr">
              <a:lnSpc>
                <a:spcPts val="3899"/>
              </a:lnSpc>
            </a:pPr>
            <a:r>
              <a:rPr lang="en-US" sz="29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Spécialité </a:t>
            </a:r>
            <a:r>
              <a:rPr lang="en-US" sz="2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fr-FR" sz="29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  Web et Mobile</a:t>
            </a:r>
            <a:endParaRPr lang="en-US" sz="29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ctr">
              <a:lnSpc>
                <a:spcPts val="38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Thème</a:t>
            </a:r>
          </a:p>
        </p:txBody>
      </p:sp>
      <p:sp>
        <p:nvSpPr>
          <p:cNvPr id="6" name="Freeform 6"/>
          <p:cNvSpPr/>
          <p:nvPr/>
        </p:nvSpPr>
        <p:spPr>
          <a:xfrm>
            <a:off x="12459839" y="553881"/>
            <a:ext cx="4799461" cy="1302711"/>
          </a:xfrm>
          <a:custGeom>
            <a:avLst/>
            <a:gdLst/>
            <a:ahLst/>
            <a:cxnLst/>
            <a:rect l="l" t="t" r="r" b="b"/>
            <a:pathLst>
              <a:path w="4799461" h="1302711">
                <a:moveTo>
                  <a:pt x="0" y="0"/>
                </a:moveTo>
                <a:lnTo>
                  <a:pt x="4799461" y="0"/>
                </a:lnTo>
                <a:lnTo>
                  <a:pt x="4799461" y="1302711"/>
                </a:lnTo>
                <a:lnTo>
                  <a:pt x="0" y="13027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588773"/>
            <a:ext cx="7166451" cy="1594535"/>
          </a:xfrm>
          <a:custGeom>
            <a:avLst/>
            <a:gdLst/>
            <a:ahLst/>
            <a:cxnLst/>
            <a:rect l="l" t="t" r="r" b="b"/>
            <a:pathLst>
              <a:path w="7166451" h="1594535">
                <a:moveTo>
                  <a:pt x="0" y="0"/>
                </a:moveTo>
                <a:lnTo>
                  <a:pt x="7166451" y="0"/>
                </a:lnTo>
                <a:lnTo>
                  <a:pt x="7166451" y="1594536"/>
                </a:lnTo>
                <a:lnTo>
                  <a:pt x="0" y="15945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6317994" y="7501023"/>
            <a:ext cx="5814914" cy="46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Présenté par  </a:t>
            </a:r>
            <a:r>
              <a:rPr lang="en-US" sz="3000" b="1" dirty="0">
                <a:solidFill>
                  <a:srgbClr val="000000"/>
                </a:solidFill>
                <a:latin typeface="Times New Roman Bold"/>
                <a:ea typeface="Times New Roman"/>
                <a:cs typeface="Times New Roman"/>
                <a:sym typeface="Times New Roman Bold"/>
              </a:rPr>
              <a:t>KOLANI Florent</a:t>
            </a:r>
            <a:endParaRPr lang="en-US" sz="3000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72238" y="8574372"/>
            <a:ext cx="1984375" cy="784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2209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Président</a:t>
            </a:r>
            <a:r>
              <a:rPr lang="en-US" sz="2209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du jury</a:t>
            </a:r>
          </a:p>
          <a:p>
            <a:pPr algn="l">
              <a:lnSpc>
                <a:spcPts val="3225"/>
              </a:lnSpc>
            </a:pPr>
            <a:r>
              <a:rPr lang="en-US" sz="220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 ATTIPOU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452098" y="8501450"/>
            <a:ext cx="3153470" cy="894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08"/>
              </a:lnSpc>
            </a:pPr>
            <a:r>
              <a:rPr lang="en-US" sz="23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Directeur de Mémoire</a:t>
            </a:r>
          </a:p>
          <a:p>
            <a:pPr algn="l">
              <a:lnSpc>
                <a:spcPts val="3408"/>
              </a:lnSpc>
            </a:pPr>
            <a:r>
              <a:rPr lang="en-US" sz="2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</a:t>
            </a:r>
            <a:r>
              <a:rPr lang="en-US" sz="2334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233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HOETOWOU Yaovi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348341" y="8574372"/>
            <a:ext cx="3846810" cy="784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2212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Examinateur</a:t>
            </a:r>
            <a:endParaRPr lang="en-US" sz="2212" b="1" dirty="0">
              <a:solidFill>
                <a:srgbClr val="000000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  <a:p>
            <a:pPr algn="l">
              <a:lnSpc>
                <a:spcPts val="3230"/>
              </a:lnSpc>
            </a:pPr>
            <a:r>
              <a:rPr lang="en-US" sz="2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ABOLO-SEWOVI Komi R.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3862514" y="8574372"/>
            <a:ext cx="3753247" cy="850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30"/>
              </a:lnSpc>
            </a:pPr>
            <a:r>
              <a:rPr lang="en-US" sz="2212" b="1" dirty="0" err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Maitre</a:t>
            </a:r>
            <a:r>
              <a:rPr lang="en-US" sz="2212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 stage</a:t>
            </a:r>
          </a:p>
          <a:p>
            <a:pPr algn="l">
              <a:lnSpc>
                <a:spcPts val="3230"/>
              </a:lnSpc>
            </a:pPr>
            <a:r>
              <a:rPr lang="en-US" sz="2212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M. KOMLATSE Komla </a:t>
            </a:r>
            <a:r>
              <a:rPr lang="en-US" sz="2212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Dodji</a:t>
            </a:r>
            <a:endParaRPr lang="en-US" sz="2212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066039" y="-1241662"/>
            <a:ext cx="7936782" cy="2308603"/>
            <a:chOff x="0" y="0"/>
            <a:chExt cx="2684788" cy="780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4788" cy="780935"/>
            </a:xfrm>
            <a:custGeom>
              <a:avLst/>
              <a:gdLst/>
              <a:ahLst/>
              <a:cxnLst/>
              <a:rect l="l" t="t" r="r" b="b"/>
              <a:pathLst>
                <a:path w="2684788" h="780935">
                  <a:moveTo>
                    <a:pt x="256032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60328" y="0"/>
                  </a:lnTo>
                  <a:cubicBezTo>
                    <a:pt x="2628908" y="0"/>
                    <a:pt x="2684788" y="55880"/>
                    <a:pt x="2684788" y="124460"/>
                  </a:cubicBezTo>
                  <a:lnTo>
                    <a:pt x="2684788" y="656475"/>
                  </a:lnTo>
                  <a:cubicBezTo>
                    <a:pt x="2684788" y="725055"/>
                    <a:pt x="2628908" y="780935"/>
                    <a:pt x="2560328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315890"/>
            <a:ext cx="971110" cy="9711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9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2651618" y="2468311"/>
            <a:ext cx="12984764" cy="5989223"/>
          </a:xfrm>
          <a:custGeom>
            <a:avLst/>
            <a:gdLst/>
            <a:ahLst/>
            <a:cxnLst/>
            <a:rect l="l" t="t" r="r" b="b"/>
            <a:pathLst>
              <a:path w="12984764" h="5989223">
                <a:moveTo>
                  <a:pt x="0" y="0"/>
                </a:moveTo>
                <a:lnTo>
                  <a:pt x="12984764" y="0"/>
                </a:lnTo>
                <a:lnTo>
                  <a:pt x="12984764" y="5989222"/>
                </a:lnTo>
                <a:lnTo>
                  <a:pt x="0" y="59892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264971"/>
            <a:ext cx="6363993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ANALYSE ET CONCEPTION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4345961" y="1350113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Diagramme de contexte statique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950" y="9124251"/>
            <a:ext cx="19975468" cy="2072432"/>
            <a:chOff x="0" y="0"/>
            <a:chExt cx="6757134" cy="7010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701045"/>
            </a:xfrm>
            <a:custGeom>
              <a:avLst/>
              <a:gdLst/>
              <a:ahLst/>
              <a:cxnLst/>
              <a:rect l="l" t="t" r="r" b="b"/>
              <a:pathLst>
                <a:path w="6757134" h="701045">
                  <a:moveTo>
                    <a:pt x="6632673" y="701045"/>
                  </a:moveTo>
                  <a:lnTo>
                    <a:pt x="124460" y="701045"/>
                  </a:lnTo>
                  <a:cubicBezTo>
                    <a:pt x="55880" y="701045"/>
                    <a:pt x="0" y="645165"/>
                    <a:pt x="0" y="57658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76585"/>
                  </a:lnTo>
                  <a:cubicBezTo>
                    <a:pt x="6757134" y="645165"/>
                    <a:pt x="6701254" y="701045"/>
                    <a:pt x="6632673" y="70104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066039" y="-1241662"/>
            <a:ext cx="7644720" cy="2308603"/>
            <a:chOff x="0" y="0"/>
            <a:chExt cx="2585992" cy="780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85992" cy="780935"/>
            </a:xfrm>
            <a:custGeom>
              <a:avLst/>
              <a:gdLst/>
              <a:ahLst/>
              <a:cxnLst/>
              <a:rect l="l" t="t" r="r" b="b"/>
              <a:pathLst>
                <a:path w="2585992" h="780935">
                  <a:moveTo>
                    <a:pt x="2461532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61532" y="0"/>
                  </a:lnTo>
                  <a:cubicBezTo>
                    <a:pt x="2530112" y="0"/>
                    <a:pt x="2585992" y="55880"/>
                    <a:pt x="2585992" y="124460"/>
                  </a:cubicBezTo>
                  <a:lnTo>
                    <a:pt x="2585992" y="656475"/>
                  </a:lnTo>
                  <a:cubicBezTo>
                    <a:pt x="2585992" y="725055"/>
                    <a:pt x="2530112" y="780935"/>
                    <a:pt x="2461532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259300" y="9258300"/>
            <a:ext cx="971110" cy="97111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10</a:t>
              </a:r>
            </a:p>
          </p:txBody>
        </p:sp>
      </p:grpSp>
      <p:sp>
        <p:nvSpPr>
          <p:cNvPr id="12" name="Freeform 12"/>
          <p:cNvSpPr/>
          <p:nvPr/>
        </p:nvSpPr>
        <p:spPr>
          <a:xfrm>
            <a:off x="3522465" y="2033831"/>
            <a:ext cx="10093124" cy="7090420"/>
          </a:xfrm>
          <a:custGeom>
            <a:avLst/>
            <a:gdLst/>
            <a:ahLst/>
            <a:cxnLst/>
            <a:rect l="l" t="t" r="r" b="b"/>
            <a:pathLst>
              <a:path w="10093124" h="7090420">
                <a:moveTo>
                  <a:pt x="0" y="0"/>
                </a:moveTo>
                <a:lnTo>
                  <a:pt x="10093124" y="0"/>
                </a:lnTo>
                <a:lnTo>
                  <a:pt x="10093124" y="7090420"/>
                </a:lnTo>
                <a:lnTo>
                  <a:pt x="0" y="709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0" y="264971"/>
            <a:ext cx="6136834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ANALYSE ET CONCEPTION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-4592835" y="1192951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Diagramme</a:t>
            </a:r>
            <a:r>
              <a:rPr lang="en-US" sz="39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cas </a:t>
            </a:r>
            <a:r>
              <a:rPr lang="en-US" sz="39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d’utilisation</a:t>
            </a:r>
            <a:endParaRPr lang="en-US" sz="3999" b="1" dirty="0">
              <a:solidFill>
                <a:srgbClr val="03045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-1066039" y="-1241662"/>
            <a:ext cx="7936782" cy="2308603"/>
            <a:chOff x="0" y="0"/>
            <a:chExt cx="2684788" cy="78093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684788" cy="780935"/>
            </a:xfrm>
            <a:custGeom>
              <a:avLst/>
              <a:gdLst/>
              <a:ahLst/>
              <a:cxnLst/>
              <a:rect l="l" t="t" r="r" b="b"/>
              <a:pathLst>
                <a:path w="2684788" h="780935">
                  <a:moveTo>
                    <a:pt x="256032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560328" y="0"/>
                  </a:lnTo>
                  <a:cubicBezTo>
                    <a:pt x="2628908" y="0"/>
                    <a:pt x="2684788" y="55880"/>
                    <a:pt x="2684788" y="124460"/>
                  </a:cubicBezTo>
                  <a:lnTo>
                    <a:pt x="2684788" y="656475"/>
                  </a:lnTo>
                  <a:cubicBezTo>
                    <a:pt x="2684788" y="725055"/>
                    <a:pt x="2628908" y="780935"/>
                    <a:pt x="2560328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0" y="264971"/>
            <a:ext cx="6493799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ANALYSE ET CONCEPTION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-4416621" y="1207238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Diagramme du modèle statique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152563" y="9292642"/>
            <a:ext cx="971110" cy="959501"/>
            <a:chOff x="0" y="0"/>
            <a:chExt cx="812800" cy="812800"/>
          </a:xfrm>
          <a:solidFill>
            <a:schemeClr val="accent3"/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63500" y="99265"/>
              <a:ext cx="685800" cy="614269"/>
            </a:xfrm>
            <a:prstGeom prst="rect">
              <a:avLst/>
            </a:prstGeom>
            <a:grpFill/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11</a:t>
              </a:r>
            </a:p>
          </p:txBody>
        </p:sp>
      </p:grpSp>
      <p:pic>
        <p:nvPicPr>
          <p:cNvPr id="3" name="Image 2">
            <a:extLst>
              <a:ext uri="{FF2B5EF4-FFF2-40B4-BE49-F238E27FC236}">
                <a16:creationId xmlns:a16="http://schemas.microsoft.com/office/drawing/2014/main" id="{32AA814A-BE76-D3EC-FCBF-03D698B82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139662"/>
            <a:ext cx="13411200" cy="700433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6392273" y="1874422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Outils</a:t>
            </a:r>
          </a:p>
        </p:txBody>
      </p:sp>
      <p:sp>
        <p:nvSpPr>
          <p:cNvPr id="5" name="Freeform 5"/>
          <p:cNvSpPr/>
          <p:nvPr/>
        </p:nvSpPr>
        <p:spPr>
          <a:xfrm>
            <a:off x="14104664" y="3840158"/>
            <a:ext cx="3123832" cy="1760983"/>
          </a:xfrm>
          <a:custGeom>
            <a:avLst/>
            <a:gdLst/>
            <a:ahLst/>
            <a:cxnLst/>
            <a:rect l="l" t="t" r="r" b="b"/>
            <a:pathLst>
              <a:path w="3123832" h="1760983">
                <a:moveTo>
                  <a:pt x="0" y="0"/>
                </a:moveTo>
                <a:lnTo>
                  <a:pt x="3123832" y="0"/>
                </a:lnTo>
                <a:lnTo>
                  <a:pt x="3123832" y="1760983"/>
                </a:lnTo>
                <a:lnTo>
                  <a:pt x="0" y="1760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100644" y="3672018"/>
            <a:ext cx="1721706" cy="1929124"/>
          </a:xfrm>
          <a:custGeom>
            <a:avLst/>
            <a:gdLst/>
            <a:ahLst/>
            <a:cxnLst/>
            <a:rect l="l" t="t" r="r" b="b"/>
            <a:pathLst>
              <a:path w="1721706" h="1929124">
                <a:moveTo>
                  <a:pt x="0" y="0"/>
                </a:moveTo>
                <a:lnTo>
                  <a:pt x="1721707" y="0"/>
                </a:lnTo>
                <a:lnTo>
                  <a:pt x="1721707" y="1929123"/>
                </a:lnTo>
                <a:lnTo>
                  <a:pt x="0" y="192912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646" r="-6646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146603" y="3756088"/>
            <a:ext cx="2668041" cy="1791877"/>
          </a:xfrm>
          <a:custGeom>
            <a:avLst/>
            <a:gdLst/>
            <a:ahLst/>
            <a:cxnLst/>
            <a:rect l="l" t="t" r="r" b="b"/>
            <a:pathLst>
              <a:path w="2668041" h="1791877">
                <a:moveTo>
                  <a:pt x="0" y="0"/>
                </a:moveTo>
                <a:lnTo>
                  <a:pt x="2668041" y="0"/>
                </a:lnTo>
                <a:lnTo>
                  <a:pt x="2668041" y="1791877"/>
                </a:lnTo>
                <a:lnTo>
                  <a:pt x="0" y="17918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6226" b="-6226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24063" y="3672018"/>
            <a:ext cx="1836540" cy="1836540"/>
          </a:xfrm>
          <a:custGeom>
            <a:avLst/>
            <a:gdLst/>
            <a:ahLst/>
            <a:cxnLst/>
            <a:rect l="l" t="t" r="r" b="b"/>
            <a:pathLst>
              <a:path w="1836540" h="1836540">
                <a:moveTo>
                  <a:pt x="0" y="0"/>
                </a:moveTo>
                <a:lnTo>
                  <a:pt x="1836540" y="0"/>
                </a:lnTo>
                <a:lnTo>
                  <a:pt x="1836540" y="1836540"/>
                </a:lnTo>
                <a:lnTo>
                  <a:pt x="0" y="18365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70448" y="5864096"/>
            <a:ext cx="1743770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Draw.io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796907" y="5864096"/>
            <a:ext cx="1367433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Figma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90561" y="5864096"/>
            <a:ext cx="4096147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 Studio Code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235052" y="5864096"/>
            <a:ext cx="2863056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&amp; Github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-1066039" y="-1241662"/>
            <a:ext cx="6703632" cy="2308603"/>
            <a:chOff x="0" y="0"/>
            <a:chExt cx="2267648" cy="7809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67649" cy="780935"/>
            </a:xfrm>
            <a:custGeom>
              <a:avLst/>
              <a:gdLst/>
              <a:ahLst/>
              <a:cxnLst/>
              <a:rect l="l" t="t" r="r" b="b"/>
              <a:pathLst>
                <a:path w="2267649" h="780935">
                  <a:moveTo>
                    <a:pt x="214318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3189" y="0"/>
                  </a:lnTo>
                  <a:cubicBezTo>
                    <a:pt x="2211768" y="0"/>
                    <a:pt x="2267649" y="55880"/>
                    <a:pt x="2267649" y="124460"/>
                  </a:cubicBezTo>
                  <a:lnTo>
                    <a:pt x="2267649" y="656475"/>
                  </a:lnTo>
                  <a:cubicBezTo>
                    <a:pt x="2267649" y="725055"/>
                    <a:pt x="2211768" y="780935"/>
                    <a:pt x="2143189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15" name="TextBox 15"/>
          <p:cNvSpPr txBox="1"/>
          <p:nvPr/>
        </p:nvSpPr>
        <p:spPr>
          <a:xfrm>
            <a:off x="154457" y="164920"/>
            <a:ext cx="4112743" cy="568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MISE EN OEUVRE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259300" y="9315890"/>
            <a:ext cx="971110" cy="9711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12</a:t>
              </a: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2E41E58E-FEB0-26A8-028D-0C2E778F25B6}"/>
              </a:ext>
            </a:extLst>
          </p:cNvPr>
          <p:cNvSpPr txBox="1"/>
          <p:nvPr/>
        </p:nvSpPr>
        <p:spPr>
          <a:xfrm>
            <a:off x="736595" y="7184041"/>
            <a:ext cx="277348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des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diagrammes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UML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451CFB65-B03C-C634-1330-61B2793EDD7A}"/>
              </a:ext>
            </a:extLst>
          </p:cNvPr>
          <p:cNvSpPr txBox="1"/>
          <p:nvPr/>
        </p:nvSpPr>
        <p:spPr>
          <a:xfrm>
            <a:off x="5065063" y="7238139"/>
            <a:ext cx="316095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Conception des interfaces 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utilisateurs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8638C97F-5CFD-A019-591E-FF9B710E9C9D}"/>
              </a:ext>
            </a:extLst>
          </p:cNvPr>
          <p:cNvSpPr txBox="1"/>
          <p:nvPr/>
        </p:nvSpPr>
        <p:spPr>
          <a:xfrm>
            <a:off x="9838327" y="7184041"/>
            <a:ext cx="277576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Implementation des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fonctionnlités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9098989E-4908-0B82-80E0-DE9A0B0756DF}"/>
              </a:ext>
            </a:extLst>
          </p:cNvPr>
          <p:cNvSpPr txBox="1"/>
          <p:nvPr/>
        </p:nvSpPr>
        <p:spPr>
          <a:xfrm>
            <a:off x="14024725" y="7160155"/>
            <a:ext cx="3557484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du </a:t>
            </a:r>
            <a:r>
              <a:rPr lang="en-US" sz="28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versionnisme</a:t>
            </a:r>
            <a:r>
              <a:rPr lang="en-US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 code source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-6104073" y="2500345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Technologies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817240" y="5996191"/>
            <a:ext cx="1475383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Flutter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077950" y="6031449"/>
            <a:ext cx="1578868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NodeJs</a:t>
            </a:r>
            <a:endParaRPr lang="en-US" sz="38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0270627" y="6031449"/>
            <a:ext cx="2104827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GraphQL</a:t>
            </a:r>
            <a:endParaRPr lang="en-US" sz="38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74798" y="6031449"/>
            <a:ext cx="2352377" cy="757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93"/>
              </a:lnSpc>
              <a:spcBef>
                <a:spcPct val="0"/>
              </a:spcBef>
            </a:pPr>
            <a:r>
              <a:rPr lang="en-US" sz="3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ArangoDB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-1066039" y="-1241662"/>
            <a:ext cx="6703632" cy="2308603"/>
            <a:chOff x="0" y="0"/>
            <a:chExt cx="2267648" cy="78093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67649" cy="780935"/>
            </a:xfrm>
            <a:custGeom>
              <a:avLst/>
              <a:gdLst/>
              <a:ahLst/>
              <a:cxnLst/>
              <a:rect l="l" t="t" r="r" b="b"/>
              <a:pathLst>
                <a:path w="2267649" h="780935">
                  <a:moveTo>
                    <a:pt x="214318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3189" y="0"/>
                  </a:lnTo>
                  <a:cubicBezTo>
                    <a:pt x="2211768" y="0"/>
                    <a:pt x="2267649" y="55880"/>
                    <a:pt x="2267649" y="124460"/>
                  </a:cubicBezTo>
                  <a:lnTo>
                    <a:pt x="2267649" y="656475"/>
                  </a:lnTo>
                  <a:cubicBezTo>
                    <a:pt x="2267649" y="725055"/>
                    <a:pt x="2211768" y="780935"/>
                    <a:pt x="2143189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154457" y="164920"/>
            <a:ext cx="4493743" cy="5681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MISE EN OEUVRE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736242" y="4164767"/>
            <a:ext cx="3406277" cy="1247549"/>
          </a:xfrm>
          <a:custGeom>
            <a:avLst/>
            <a:gdLst/>
            <a:ahLst/>
            <a:cxnLst/>
            <a:rect l="l" t="t" r="r" b="b"/>
            <a:pathLst>
              <a:path w="3406277" h="1247549">
                <a:moveTo>
                  <a:pt x="0" y="0"/>
                </a:moveTo>
                <a:lnTo>
                  <a:pt x="3406277" y="0"/>
                </a:lnTo>
                <a:lnTo>
                  <a:pt x="3406277" y="1247549"/>
                </a:lnTo>
                <a:lnTo>
                  <a:pt x="0" y="1247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0332156" y="3726746"/>
            <a:ext cx="1981772" cy="1855660"/>
          </a:xfrm>
          <a:custGeom>
            <a:avLst/>
            <a:gdLst/>
            <a:ahLst/>
            <a:cxnLst/>
            <a:rect l="l" t="t" r="r" b="b"/>
            <a:pathLst>
              <a:path w="1981772" h="1855660">
                <a:moveTo>
                  <a:pt x="0" y="0"/>
                </a:moveTo>
                <a:lnTo>
                  <a:pt x="1981773" y="0"/>
                </a:lnTo>
                <a:lnTo>
                  <a:pt x="1981773" y="1855659"/>
                </a:lnTo>
                <a:lnTo>
                  <a:pt x="0" y="185565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647554" y="3750321"/>
            <a:ext cx="2114360" cy="1808509"/>
          </a:xfrm>
          <a:custGeom>
            <a:avLst/>
            <a:gdLst/>
            <a:ahLst/>
            <a:cxnLst/>
            <a:rect l="l" t="t" r="r" b="b"/>
            <a:pathLst>
              <a:path w="2114360" h="1808509">
                <a:moveTo>
                  <a:pt x="0" y="0"/>
                </a:moveTo>
                <a:lnTo>
                  <a:pt x="2114359" y="0"/>
                </a:lnTo>
                <a:lnTo>
                  <a:pt x="2114359" y="1808509"/>
                </a:lnTo>
                <a:lnTo>
                  <a:pt x="0" y="18085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5472781" y="3872198"/>
            <a:ext cx="2789210" cy="1710207"/>
          </a:xfrm>
          <a:custGeom>
            <a:avLst/>
            <a:gdLst/>
            <a:ahLst/>
            <a:cxnLst/>
            <a:rect l="l" t="t" r="r" b="b"/>
            <a:pathLst>
              <a:path w="2789210" h="1710207">
                <a:moveTo>
                  <a:pt x="0" y="0"/>
                </a:moveTo>
                <a:lnTo>
                  <a:pt x="2789210" y="0"/>
                </a:lnTo>
                <a:lnTo>
                  <a:pt x="2789210" y="1710207"/>
                </a:lnTo>
                <a:lnTo>
                  <a:pt x="0" y="17102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05" r="-105"/>
            </a:stretch>
          </a:blipFill>
        </p:spPr>
      </p:sp>
      <p:grpSp>
        <p:nvGrpSpPr>
          <p:cNvPr id="19" name="Group 19"/>
          <p:cNvGrpSpPr/>
          <p:nvPr/>
        </p:nvGrpSpPr>
        <p:grpSpPr>
          <a:xfrm>
            <a:off x="17259300" y="9315890"/>
            <a:ext cx="971110" cy="9711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13</a:t>
              </a:r>
            </a:p>
          </p:txBody>
        </p:sp>
      </p:grpSp>
      <p:sp>
        <p:nvSpPr>
          <p:cNvPr id="22" name="TextBox 9">
            <a:extLst>
              <a:ext uri="{FF2B5EF4-FFF2-40B4-BE49-F238E27FC236}">
                <a16:creationId xmlns:a16="http://schemas.microsoft.com/office/drawing/2014/main" id="{C4079BAC-3ADB-FA92-F092-3AFB8351D9D6}"/>
              </a:ext>
            </a:extLst>
          </p:cNvPr>
          <p:cNvSpPr txBox="1"/>
          <p:nvPr/>
        </p:nvSpPr>
        <p:spPr>
          <a:xfrm>
            <a:off x="1109063" y="7179572"/>
            <a:ext cx="3018868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 de l’interface utilisateur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341E9EFA-604B-D2BD-DB00-76E232FB952F}"/>
              </a:ext>
            </a:extLst>
          </p:cNvPr>
          <p:cNvSpPr txBox="1"/>
          <p:nvPr/>
        </p:nvSpPr>
        <p:spPr>
          <a:xfrm>
            <a:off x="5791200" y="7178531"/>
            <a:ext cx="229793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Implémentation  du backend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A5840028-8A45-804C-CD58-5CD8D9C39457}"/>
              </a:ext>
            </a:extLst>
          </p:cNvPr>
          <p:cNvSpPr txBox="1"/>
          <p:nvPr/>
        </p:nvSpPr>
        <p:spPr>
          <a:xfrm>
            <a:off x="9562253" y="7370120"/>
            <a:ext cx="3521573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 de requête API 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45E6FA51-157A-2AFA-B31E-B93E81642F08}"/>
              </a:ext>
            </a:extLst>
          </p:cNvPr>
          <p:cNvSpPr txBox="1"/>
          <p:nvPr/>
        </p:nvSpPr>
        <p:spPr>
          <a:xfrm>
            <a:off x="14750054" y="7071592"/>
            <a:ext cx="2297933" cy="8617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fr-FR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base de données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948260" y="5678745"/>
            <a:ext cx="14259490" cy="48436"/>
          </a:xfrm>
          <a:prstGeom prst="line">
            <a:avLst/>
          </a:prstGeom>
          <a:ln w="9525" cap="rnd">
            <a:solidFill>
              <a:srgbClr val="043539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1407119" y="3044771"/>
            <a:ext cx="2136798" cy="1352344"/>
            <a:chOff x="0" y="0"/>
            <a:chExt cx="2849064" cy="1803125"/>
          </a:xfrm>
        </p:grpSpPr>
        <p:sp>
          <p:nvSpPr>
            <p:cNvPr id="4" name="TextBox 4"/>
            <p:cNvSpPr txBox="1"/>
            <p:nvPr/>
          </p:nvSpPr>
          <p:spPr>
            <a:xfrm>
              <a:off x="0" y="1123252"/>
              <a:ext cx="2849064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83961"/>
              <a:ext cx="2849064" cy="113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Créer une facture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818777" y="2827852"/>
            <a:ext cx="2378491" cy="1569263"/>
            <a:chOff x="0" y="-642761"/>
            <a:chExt cx="3171322" cy="2092350"/>
          </a:xfrm>
        </p:grpSpPr>
        <p:sp>
          <p:nvSpPr>
            <p:cNvPr id="7" name="TextBox 7"/>
            <p:cNvSpPr txBox="1"/>
            <p:nvPr/>
          </p:nvSpPr>
          <p:spPr>
            <a:xfrm>
              <a:off x="0" y="769716"/>
              <a:ext cx="3171322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642761"/>
              <a:ext cx="3171322" cy="113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 b="1" dirty="0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Consulter la </a:t>
              </a:r>
              <a:r>
                <a:rPr lang="en-US" sz="2399" b="1" dirty="0" err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liste</a:t>
              </a:r>
              <a:r>
                <a:rPr lang="en-US" sz="2399" b="1" dirty="0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 des créances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465643" y="3954721"/>
            <a:ext cx="2378491" cy="538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472128" y="2538888"/>
            <a:ext cx="2378491" cy="1291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 b="1" dirty="0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consulter la </a:t>
            </a:r>
            <a:r>
              <a:rPr lang="en-US" sz="2399" b="1" dirty="0" err="1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liste</a:t>
            </a:r>
            <a:r>
              <a:rPr lang="en-US" sz="2399" b="1" dirty="0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entrée </a:t>
            </a:r>
            <a:r>
              <a:rPr lang="en-US" sz="2399" b="1" dirty="0" err="1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financières</a:t>
            </a:r>
            <a:r>
              <a:rPr lang="en-US" sz="2399" b="1" dirty="0">
                <a:solidFill>
                  <a:srgbClr val="043539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4260899" y="6836079"/>
            <a:ext cx="3034073" cy="36988"/>
            <a:chOff x="0" y="0"/>
            <a:chExt cx="4045431" cy="49317"/>
          </a:xfrm>
        </p:grpSpPr>
        <p:sp>
          <p:nvSpPr>
            <p:cNvPr id="12" name="TextBox 12"/>
            <p:cNvSpPr txBox="1"/>
            <p:nvPr/>
          </p:nvSpPr>
          <p:spPr>
            <a:xfrm>
              <a:off x="598183" y="-114300"/>
              <a:ext cx="2849064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2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577214"/>
              <a:ext cx="4045431" cy="572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Télécharger une facture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0865733" y="6836079"/>
            <a:ext cx="3034073" cy="870954"/>
            <a:chOff x="0" y="0"/>
            <a:chExt cx="4045431" cy="1161272"/>
          </a:xfrm>
        </p:grpSpPr>
        <p:sp>
          <p:nvSpPr>
            <p:cNvPr id="15" name="TextBox 15"/>
            <p:cNvSpPr txBox="1"/>
            <p:nvPr/>
          </p:nvSpPr>
          <p:spPr>
            <a:xfrm>
              <a:off x="598183" y="-114300"/>
              <a:ext cx="2849064" cy="67987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  <a:spcBef>
                  <a:spcPct val="0"/>
                </a:spcBef>
              </a:pPr>
              <a:r>
                <a:rPr lang="en-US" sz="2800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4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577214"/>
              <a:ext cx="4045431" cy="11315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59"/>
                </a:lnSpc>
                <a:spcBef>
                  <a:spcPct val="0"/>
                </a:spcBef>
              </a:pPr>
              <a:r>
                <a:rPr lang="en-US" sz="2399" b="1">
                  <a:solidFill>
                    <a:srgbClr val="043539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Enregistrer un payement sur la facture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948260" y="5152146"/>
            <a:ext cx="1054517" cy="1053199"/>
            <a:chOff x="0" y="0"/>
            <a:chExt cx="1406023" cy="140426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19" name="Group 19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>
                  <a:alpha val="19608"/>
                </a:srgbClr>
              </a:solidFill>
            </p:spPr>
          </p:sp>
        </p:grpSp>
      </p:grpSp>
      <p:grpSp>
        <p:nvGrpSpPr>
          <p:cNvPr id="21" name="Group 21"/>
          <p:cNvGrpSpPr/>
          <p:nvPr/>
        </p:nvGrpSpPr>
        <p:grpSpPr>
          <a:xfrm>
            <a:off x="5250677" y="5152146"/>
            <a:ext cx="1054517" cy="1053199"/>
            <a:chOff x="0" y="0"/>
            <a:chExt cx="1406023" cy="1404265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23" name="Group 23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>
                  <a:alpha val="34902"/>
                </a:srgbClr>
              </a:solidFill>
            </p:spPr>
          </p:sp>
        </p:grpSp>
      </p:grpSp>
      <p:grpSp>
        <p:nvGrpSpPr>
          <p:cNvPr id="25" name="Group 25"/>
          <p:cNvGrpSpPr/>
          <p:nvPr/>
        </p:nvGrpSpPr>
        <p:grpSpPr>
          <a:xfrm>
            <a:off x="8553094" y="5200582"/>
            <a:ext cx="1054517" cy="1053199"/>
            <a:chOff x="0" y="0"/>
            <a:chExt cx="1406023" cy="1404265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27" name="Group 27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>
                  <a:alpha val="49804"/>
                </a:srgbClr>
              </a:solidFill>
            </p:spPr>
          </p:sp>
        </p:grpSp>
      </p:grpSp>
      <p:grpSp>
        <p:nvGrpSpPr>
          <p:cNvPr id="29" name="Group 29"/>
          <p:cNvGrpSpPr/>
          <p:nvPr/>
        </p:nvGrpSpPr>
        <p:grpSpPr>
          <a:xfrm>
            <a:off x="11855511" y="5200582"/>
            <a:ext cx="1054517" cy="1053199"/>
            <a:chOff x="0" y="0"/>
            <a:chExt cx="1406023" cy="1404265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31" name="Group 31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>
                  <a:alpha val="64706"/>
                </a:srgbClr>
              </a:solidFill>
            </p:spPr>
          </p:sp>
        </p:grpSp>
      </p:grpSp>
      <p:grpSp>
        <p:nvGrpSpPr>
          <p:cNvPr id="33" name="Group 33"/>
          <p:cNvGrpSpPr/>
          <p:nvPr/>
        </p:nvGrpSpPr>
        <p:grpSpPr>
          <a:xfrm>
            <a:off x="15153233" y="5200582"/>
            <a:ext cx="1054517" cy="1053199"/>
            <a:chOff x="0" y="0"/>
            <a:chExt cx="1406023" cy="1404265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  <p:grpSp>
          <p:nvGrpSpPr>
            <p:cNvPr id="35" name="Group 35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>
                  <a:alpha val="80000"/>
                </a:srgbClr>
              </a:solidFill>
            </p:spPr>
          </p:sp>
        </p:grpSp>
      </p:grpSp>
      <p:grpSp>
        <p:nvGrpSpPr>
          <p:cNvPr id="37" name="Group 37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39" name="AutoShape 39"/>
          <p:cNvSpPr/>
          <p:nvPr/>
        </p:nvSpPr>
        <p:spPr>
          <a:xfrm>
            <a:off x="3002777" y="5678745"/>
            <a:ext cx="2247900" cy="0"/>
          </a:xfrm>
          <a:prstGeom prst="line">
            <a:avLst/>
          </a:prstGeom>
          <a:ln w="38100" cap="flat">
            <a:solidFill>
              <a:srgbClr val="04353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0" name="AutoShape 40"/>
          <p:cNvSpPr/>
          <p:nvPr/>
        </p:nvSpPr>
        <p:spPr>
          <a:xfrm>
            <a:off x="6305194" y="5678745"/>
            <a:ext cx="2247900" cy="39234"/>
          </a:xfrm>
          <a:prstGeom prst="line">
            <a:avLst/>
          </a:prstGeom>
          <a:ln w="38100" cap="flat">
            <a:solidFill>
              <a:srgbClr val="04353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1" name="AutoShape 41"/>
          <p:cNvSpPr/>
          <p:nvPr/>
        </p:nvSpPr>
        <p:spPr>
          <a:xfrm>
            <a:off x="12910028" y="5727182"/>
            <a:ext cx="2243205" cy="0"/>
          </a:xfrm>
          <a:prstGeom prst="line">
            <a:avLst/>
          </a:prstGeom>
          <a:ln w="38100" cap="flat">
            <a:solidFill>
              <a:srgbClr val="043539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42" name="AutoShape 42"/>
          <p:cNvSpPr/>
          <p:nvPr/>
        </p:nvSpPr>
        <p:spPr>
          <a:xfrm>
            <a:off x="9607611" y="5727182"/>
            <a:ext cx="2247900" cy="0"/>
          </a:xfrm>
          <a:prstGeom prst="line">
            <a:avLst/>
          </a:prstGeom>
          <a:ln w="38100" cap="flat">
            <a:solidFill>
              <a:srgbClr val="043539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43" name="Group 43"/>
          <p:cNvGrpSpPr/>
          <p:nvPr/>
        </p:nvGrpSpPr>
        <p:grpSpPr>
          <a:xfrm>
            <a:off x="-1066039" y="-1241662"/>
            <a:ext cx="6703632" cy="2308603"/>
            <a:chOff x="0" y="0"/>
            <a:chExt cx="2267648" cy="780935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2267649" cy="780935"/>
            </a:xfrm>
            <a:custGeom>
              <a:avLst/>
              <a:gdLst/>
              <a:ahLst/>
              <a:cxnLst/>
              <a:rect l="l" t="t" r="r" b="b"/>
              <a:pathLst>
                <a:path w="2267649" h="780935">
                  <a:moveTo>
                    <a:pt x="214318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3189" y="0"/>
                  </a:lnTo>
                  <a:cubicBezTo>
                    <a:pt x="2211768" y="0"/>
                    <a:pt x="2267649" y="55880"/>
                    <a:pt x="2267649" y="124460"/>
                  </a:cubicBezTo>
                  <a:lnTo>
                    <a:pt x="2267649" y="656475"/>
                  </a:lnTo>
                  <a:cubicBezTo>
                    <a:pt x="2267649" y="725055"/>
                    <a:pt x="2211768" y="780935"/>
                    <a:pt x="2143189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45" name="TextBox 45"/>
          <p:cNvSpPr txBox="1"/>
          <p:nvPr/>
        </p:nvSpPr>
        <p:spPr>
          <a:xfrm>
            <a:off x="324475" y="186108"/>
            <a:ext cx="8228618" cy="5482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DÉMONSTRATION</a:t>
            </a:r>
            <a:r>
              <a:rPr lang="en-US" sz="32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</a:p>
        </p:txBody>
      </p:sp>
      <p:grpSp>
        <p:nvGrpSpPr>
          <p:cNvPr id="46" name="Group 46"/>
          <p:cNvGrpSpPr/>
          <p:nvPr/>
        </p:nvGrpSpPr>
        <p:grpSpPr>
          <a:xfrm>
            <a:off x="17259300" y="9315890"/>
            <a:ext cx="971110" cy="971110"/>
            <a:chOff x="0" y="0"/>
            <a:chExt cx="812800" cy="812800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14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039" y="-1241662"/>
            <a:ext cx="6703632" cy="2308603"/>
            <a:chOff x="0" y="0"/>
            <a:chExt cx="2267648" cy="780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267649" cy="780935"/>
            </a:xfrm>
            <a:custGeom>
              <a:avLst/>
              <a:gdLst/>
              <a:ahLst/>
              <a:cxnLst/>
              <a:rect l="l" t="t" r="r" b="b"/>
              <a:pathLst>
                <a:path w="2267649" h="780935">
                  <a:moveTo>
                    <a:pt x="2143188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143189" y="0"/>
                  </a:lnTo>
                  <a:cubicBezTo>
                    <a:pt x="2211768" y="0"/>
                    <a:pt x="2267649" y="55880"/>
                    <a:pt x="2267649" y="124460"/>
                  </a:cubicBezTo>
                  <a:lnTo>
                    <a:pt x="2267649" y="656475"/>
                  </a:lnTo>
                  <a:cubicBezTo>
                    <a:pt x="2267649" y="725055"/>
                    <a:pt x="2211768" y="780935"/>
                    <a:pt x="2143189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36022" y="1661922"/>
            <a:ext cx="3539030" cy="1383859"/>
            <a:chOff x="0" y="0"/>
            <a:chExt cx="1234628" cy="4827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70003" y="0"/>
                  </a:moveTo>
                  <a:lnTo>
                    <a:pt x="1164625" y="0"/>
                  </a:lnTo>
                  <a:cubicBezTo>
                    <a:pt x="1183191" y="0"/>
                    <a:pt x="1200996" y="7375"/>
                    <a:pt x="1214124" y="20503"/>
                  </a:cubicBezTo>
                  <a:cubicBezTo>
                    <a:pt x="1227252" y="33631"/>
                    <a:pt x="1234628" y="51437"/>
                    <a:pt x="1234628" y="70003"/>
                  </a:cubicBezTo>
                  <a:lnTo>
                    <a:pt x="1234628" y="412771"/>
                  </a:lnTo>
                  <a:cubicBezTo>
                    <a:pt x="1234628" y="451433"/>
                    <a:pt x="1203286" y="482774"/>
                    <a:pt x="1164625" y="482774"/>
                  </a:cubicBezTo>
                  <a:lnTo>
                    <a:pt x="70003" y="482774"/>
                  </a:lnTo>
                  <a:cubicBezTo>
                    <a:pt x="31341" y="482774"/>
                    <a:pt x="0" y="451433"/>
                    <a:pt x="0" y="412771"/>
                  </a:cubicBezTo>
                  <a:lnTo>
                    <a:pt x="0" y="70003"/>
                  </a:lnTo>
                  <a:cubicBezTo>
                    <a:pt x="0" y="51437"/>
                    <a:pt x="7375" y="33631"/>
                    <a:pt x="20503" y="20503"/>
                  </a:cubicBezTo>
                  <a:cubicBezTo>
                    <a:pt x="33631" y="7375"/>
                    <a:pt x="51437" y="0"/>
                    <a:pt x="7000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28700" y="1962368"/>
            <a:ext cx="814644" cy="813640"/>
            <a:chOff x="0" y="0"/>
            <a:chExt cx="323431" cy="32303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876116" y="2140320"/>
            <a:ext cx="2774968" cy="69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70"/>
              </a:lnSpc>
              <a:spcBef>
                <a:spcPct val="0"/>
              </a:spcBef>
            </a:pPr>
            <a:r>
              <a:rPr lang="en-US" sz="107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03667" y="2076633"/>
            <a:ext cx="558352" cy="558352"/>
          </a:xfrm>
          <a:custGeom>
            <a:avLst/>
            <a:gdLst/>
            <a:ahLst/>
            <a:cxnLst/>
            <a:rect l="l" t="t" r="r" b="b"/>
            <a:pathLst>
              <a:path w="558352" h="558352">
                <a:moveTo>
                  <a:pt x="0" y="0"/>
                </a:moveTo>
                <a:lnTo>
                  <a:pt x="558352" y="0"/>
                </a:lnTo>
                <a:lnTo>
                  <a:pt x="558352" y="558353"/>
                </a:lnTo>
                <a:lnTo>
                  <a:pt x="0" y="558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4" name="Group 14"/>
          <p:cNvGrpSpPr/>
          <p:nvPr/>
        </p:nvGrpSpPr>
        <p:grpSpPr>
          <a:xfrm>
            <a:off x="1436022" y="1661922"/>
            <a:ext cx="4107884" cy="1791471"/>
            <a:chOff x="0" y="0"/>
            <a:chExt cx="1433078" cy="624974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33078" cy="624974"/>
            </a:xfrm>
            <a:custGeom>
              <a:avLst/>
              <a:gdLst/>
              <a:ahLst/>
              <a:cxnLst/>
              <a:rect l="l" t="t" r="r" b="b"/>
              <a:pathLst>
                <a:path w="1433078" h="624974">
                  <a:moveTo>
                    <a:pt x="60309" y="0"/>
                  </a:moveTo>
                  <a:lnTo>
                    <a:pt x="1372770" y="0"/>
                  </a:lnTo>
                  <a:cubicBezTo>
                    <a:pt x="1406077" y="0"/>
                    <a:pt x="1433078" y="27001"/>
                    <a:pt x="1433078" y="60309"/>
                  </a:cubicBezTo>
                  <a:lnTo>
                    <a:pt x="1433078" y="564665"/>
                  </a:lnTo>
                  <a:cubicBezTo>
                    <a:pt x="1433078" y="580660"/>
                    <a:pt x="1426724" y="595999"/>
                    <a:pt x="1415414" y="607309"/>
                  </a:cubicBezTo>
                  <a:cubicBezTo>
                    <a:pt x="1404104" y="618620"/>
                    <a:pt x="1388765" y="624974"/>
                    <a:pt x="1372770" y="624974"/>
                  </a:cubicBezTo>
                  <a:lnTo>
                    <a:pt x="60309" y="624974"/>
                  </a:lnTo>
                  <a:cubicBezTo>
                    <a:pt x="27001" y="624974"/>
                    <a:pt x="0" y="597972"/>
                    <a:pt x="0" y="564665"/>
                  </a:cubicBezTo>
                  <a:lnTo>
                    <a:pt x="0" y="60309"/>
                  </a:lnTo>
                  <a:cubicBezTo>
                    <a:pt x="0" y="27001"/>
                    <a:pt x="27001" y="0"/>
                    <a:pt x="60309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433078" cy="6630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28700" y="1962368"/>
            <a:ext cx="814644" cy="969170"/>
            <a:chOff x="0" y="0"/>
            <a:chExt cx="323431" cy="384781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323431" cy="384781"/>
            </a:xfrm>
            <a:custGeom>
              <a:avLst/>
              <a:gdLst/>
              <a:ahLst/>
              <a:cxnLst/>
              <a:rect l="l" t="t" r="r" b="b"/>
              <a:pathLst>
                <a:path w="323431" h="384781">
                  <a:moveTo>
                    <a:pt x="0" y="0"/>
                  </a:moveTo>
                  <a:lnTo>
                    <a:pt x="323431" y="0"/>
                  </a:lnTo>
                  <a:lnTo>
                    <a:pt x="323431" y="384781"/>
                  </a:lnTo>
                  <a:lnTo>
                    <a:pt x="0" y="38478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323431" cy="4990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2974422" y="1667911"/>
            <a:ext cx="3879716" cy="1517077"/>
            <a:chOff x="0" y="0"/>
            <a:chExt cx="1234628" cy="482774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63856" y="0"/>
                  </a:moveTo>
                  <a:lnTo>
                    <a:pt x="1170772" y="0"/>
                  </a:lnTo>
                  <a:cubicBezTo>
                    <a:pt x="1187708" y="0"/>
                    <a:pt x="1203950" y="6728"/>
                    <a:pt x="1215925" y="18703"/>
                  </a:cubicBezTo>
                  <a:cubicBezTo>
                    <a:pt x="1227900" y="30678"/>
                    <a:pt x="1234628" y="46920"/>
                    <a:pt x="1234628" y="63856"/>
                  </a:cubicBezTo>
                  <a:lnTo>
                    <a:pt x="1234628" y="418918"/>
                  </a:lnTo>
                  <a:cubicBezTo>
                    <a:pt x="1234628" y="435854"/>
                    <a:pt x="1227900" y="452096"/>
                    <a:pt x="1215925" y="464071"/>
                  </a:cubicBezTo>
                  <a:cubicBezTo>
                    <a:pt x="1203950" y="476046"/>
                    <a:pt x="1187708" y="482774"/>
                    <a:pt x="1170772" y="482774"/>
                  </a:cubicBezTo>
                  <a:lnTo>
                    <a:pt x="63856" y="482774"/>
                  </a:lnTo>
                  <a:cubicBezTo>
                    <a:pt x="46920" y="482774"/>
                    <a:pt x="30678" y="476046"/>
                    <a:pt x="18703" y="464071"/>
                  </a:cubicBezTo>
                  <a:cubicBezTo>
                    <a:pt x="6728" y="452096"/>
                    <a:pt x="0" y="435854"/>
                    <a:pt x="0" y="418918"/>
                  </a:cubicBezTo>
                  <a:lnTo>
                    <a:pt x="0" y="63856"/>
                  </a:lnTo>
                  <a:cubicBezTo>
                    <a:pt x="0" y="46920"/>
                    <a:pt x="6728" y="30678"/>
                    <a:pt x="18703" y="18703"/>
                  </a:cubicBezTo>
                  <a:cubicBezTo>
                    <a:pt x="30678" y="6728"/>
                    <a:pt x="46920" y="0"/>
                    <a:pt x="6385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2527889" y="1997281"/>
            <a:ext cx="893067" cy="891965"/>
            <a:chOff x="0" y="0"/>
            <a:chExt cx="323431" cy="323032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3456881" y="2185588"/>
            <a:ext cx="3042102" cy="76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2"/>
              </a:lnSpc>
              <a:spcBef>
                <a:spcPct val="0"/>
              </a:spcBef>
            </a:pPr>
            <a:r>
              <a:rPr lang="en-US" sz="1173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3516940" y="1844913"/>
            <a:ext cx="2982043" cy="30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94"/>
              </a:lnSpc>
              <a:spcBef>
                <a:spcPct val="0"/>
              </a:spcBef>
            </a:pPr>
            <a:r>
              <a:rPr lang="en-US" sz="1714" b="1">
                <a:solidFill>
                  <a:srgbClr val="3332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Integrity</a:t>
            </a:r>
          </a:p>
        </p:txBody>
      </p:sp>
      <p:sp>
        <p:nvSpPr>
          <p:cNvPr id="28" name="Freeform 28"/>
          <p:cNvSpPr/>
          <p:nvPr/>
        </p:nvSpPr>
        <p:spPr>
          <a:xfrm>
            <a:off x="12719699" y="2122546"/>
            <a:ext cx="612102" cy="612102"/>
          </a:xfrm>
          <a:custGeom>
            <a:avLst/>
            <a:gdLst/>
            <a:ahLst/>
            <a:cxnLst/>
            <a:rect l="l" t="t" r="r" b="b"/>
            <a:pathLst>
              <a:path w="612102" h="612102">
                <a:moveTo>
                  <a:pt x="0" y="0"/>
                </a:moveTo>
                <a:lnTo>
                  <a:pt x="612102" y="0"/>
                </a:lnTo>
                <a:lnTo>
                  <a:pt x="612102" y="612102"/>
                </a:lnTo>
                <a:lnTo>
                  <a:pt x="0" y="612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29" name="Group 29"/>
          <p:cNvGrpSpPr/>
          <p:nvPr/>
        </p:nvGrpSpPr>
        <p:grpSpPr>
          <a:xfrm>
            <a:off x="12974422" y="1667911"/>
            <a:ext cx="3879716" cy="1785482"/>
            <a:chOff x="0" y="0"/>
            <a:chExt cx="1234628" cy="568187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34628" cy="568187"/>
            </a:xfrm>
            <a:custGeom>
              <a:avLst/>
              <a:gdLst/>
              <a:ahLst/>
              <a:cxnLst/>
              <a:rect l="l" t="t" r="r" b="b"/>
              <a:pathLst>
                <a:path w="1234628" h="568187">
                  <a:moveTo>
                    <a:pt x="63856" y="0"/>
                  </a:moveTo>
                  <a:lnTo>
                    <a:pt x="1170772" y="0"/>
                  </a:lnTo>
                  <a:cubicBezTo>
                    <a:pt x="1187708" y="0"/>
                    <a:pt x="1203950" y="6728"/>
                    <a:pt x="1215925" y="18703"/>
                  </a:cubicBezTo>
                  <a:cubicBezTo>
                    <a:pt x="1227900" y="30678"/>
                    <a:pt x="1234628" y="46920"/>
                    <a:pt x="1234628" y="63856"/>
                  </a:cubicBezTo>
                  <a:lnTo>
                    <a:pt x="1234628" y="504332"/>
                  </a:lnTo>
                  <a:cubicBezTo>
                    <a:pt x="1234628" y="521267"/>
                    <a:pt x="1227900" y="537509"/>
                    <a:pt x="1215925" y="549484"/>
                  </a:cubicBezTo>
                  <a:cubicBezTo>
                    <a:pt x="1203950" y="561460"/>
                    <a:pt x="1187708" y="568187"/>
                    <a:pt x="1170772" y="568187"/>
                  </a:cubicBezTo>
                  <a:lnTo>
                    <a:pt x="63856" y="568187"/>
                  </a:lnTo>
                  <a:cubicBezTo>
                    <a:pt x="46920" y="568187"/>
                    <a:pt x="30678" y="561460"/>
                    <a:pt x="18703" y="549484"/>
                  </a:cubicBezTo>
                  <a:cubicBezTo>
                    <a:pt x="6728" y="537509"/>
                    <a:pt x="0" y="521267"/>
                    <a:pt x="0" y="504332"/>
                  </a:cubicBezTo>
                  <a:lnTo>
                    <a:pt x="0" y="63856"/>
                  </a:lnTo>
                  <a:cubicBezTo>
                    <a:pt x="0" y="46920"/>
                    <a:pt x="6728" y="30678"/>
                    <a:pt x="18703" y="18703"/>
                  </a:cubicBezTo>
                  <a:cubicBezTo>
                    <a:pt x="30678" y="6728"/>
                    <a:pt x="46920" y="0"/>
                    <a:pt x="6385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0" y="-38100"/>
              <a:ext cx="1234628" cy="6062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2527889" y="1997281"/>
            <a:ext cx="893067" cy="891965"/>
            <a:chOff x="0" y="0"/>
            <a:chExt cx="323431" cy="323032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4" name="TextBox 34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7339195" y="1661922"/>
            <a:ext cx="3879716" cy="1517077"/>
            <a:chOff x="0" y="0"/>
            <a:chExt cx="1234628" cy="48277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63856" y="0"/>
                  </a:moveTo>
                  <a:lnTo>
                    <a:pt x="1170772" y="0"/>
                  </a:lnTo>
                  <a:cubicBezTo>
                    <a:pt x="1187708" y="0"/>
                    <a:pt x="1203950" y="6728"/>
                    <a:pt x="1215925" y="18703"/>
                  </a:cubicBezTo>
                  <a:cubicBezTo>
                    <a:pt x="1227900" y="30678"/>
                    <a:pt x="1234628" y="46920"/>
                    <a:pt x="1234628" y="63856"/>
                  </a:cubicBezTo>
                  <a:lnTo>
                    <a:pt x="1234628" y="418918"/>
                  </a:lnTo>
                  <a:cubicBezTo>
                    <a:pt x="1234628" y="435854"/>
                    <a:pt x="1227900" y="452096"/>
                    <a:pt x="1215925" y="464071"/>
                  </a:cubicBezTo>
                  <a:cubicBezTo>
                    <a:pt x="1203950" y="476046"/>
                    <a:pt x="1187708" y="482774"/>
                    <a:pt x="1170772" y="482774"/>
                  </a:cubicBezTo>
                  <a:lnTo>
                    <a:pt x="63856" y="482774"/>
                  </a:lnTo>
                  <a:cubicBezTo>
                    <a:pt x="46920" y="482774"/>
                    <a:pt x="30678" y="476046"/>
                    <a:pt x="18703" y="464071"/>
                  </a:cubicBezTo>
                  <a:cubicBezTo>
                    <a:pt x="6728" y="452096"/>
                    <a:pt x="0" y="435854"/>
                    <a:pt x="0" y="418918"/>
                  </a:cubicBezTo>
                  <a:lnTo>
                    <a:pt x="0" y="63856"/>
                  </a:lnTo>
                  <a:cubicBezTo>
                    <a:pt x="0" y="46920"/>
                    <a:pt x="6728" y="30678"/>
                    <a:pt x="18703" y="18703"/>
                  </a:cubicBezTo>
                  <a:cubicBezTo>
                    <a:pt x="30678" y="6728"/>
                    <a:pt x="46920" y="0"/>
                    <a:pt x="6385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892662" y="1991291"/>
            <a:ext cx="893067" cy="891965"/>
            <a:chOff x="0" y="0"/>
            <a:chExt cx="323431" cy="323032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7821655" y="2179599"/>
            <a:ext cx="3042102" cy="76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2"/>
              </a:lnSpc>
              <a:spcBef>
                <a:spcPct val="0"/>
              </a:spcBef>
            </a:pPr>
            <a:r>
              <a:rPr lang="en-US" sz="1173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7881714" y="1838923"/>
            <a:ext cx="2982043" cy="30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94"/>
              </a:lnSpc>
              <a:spcBef>
                <a:spcPct val="0"/>
              </a:spcBef>
            </a:pPr>
            <a:r>
              <a:rPr lang="en-US" sz="1714" b="1">
                <a:solidFill>
                  <a:srgbClr val="3332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Integrity</a:t>
            </a:r>
          </a:p>
        </p:txBody>
      </p:sp>
      <p:sp>
        <p:nvSpPr>
          <p:cNvPr id="43" name="Freeform 43"/>
          <p:cNvSpPr/>
          <p:nvPr/>
        </p:nvSpPr>
        <p:spPr>
          <a:xfrm>
            <a:off x="7084472" y="2116556"/>
            <a:ext cx="612102" cy="612102"/>
          </a:xfrm>
          <a:custGeom>
            <a:avLst/>
            <a:gdLst/>
            <a:ahLst/>
            <a:cxnLst/>
            <a:rect l="l" t="t" r="r" b="b"/>
            <a:pathLst>
              <a:path w="612102" h="612102">
                <a:moveTo>
                  <a:pt x="0" y="0"/>
                </a:moveTo>
                <a:lnTo>
                  <a:pt x="612102" y="0"/>
                </a:lnTo>
                <a:lnTo>
                  <a:pt x="612102" y="612102"/>
                </a:lnTo>
                <a:lnTo>
                  <a:pt x="0" y="612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4" name="Group 44"/>
          <p:cNvGrpSpPr/>
          <p:nvPr/>
        </p:nvGrpSpPr>
        <p:grpSpPr>
          <a:xfrm>
            <a:off x="7168003" y="1661922"/>
            <a:ext cx="4050908" cy="1762274"/>
            <a:chOff x="0" y="0"/>
            <a:chExt cx="1289105" cy="560802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1289105" cy="560802"/>
            </a:xfrm>
            <a:custGeom>
              <a:avLst/>
              <a:gdLst/>
              <a:ahLst/>
              <a:cxnLst/>
              <a:rect l="l" t="t" r="r" b="b"/>
              <a:pathLst>
                <a:path w="1289105" h="560802">
                  <a:moveTo>
                    <a:pt x="61157" y="0"/>
                  </a:moveTo>
                  <a:lnTo>
                    <a:pt x="1227948" y="0"/>
                  </a:lnTo>
                  <a:cubicBezTo>
                    <a:pt x="1261725" y="0"/>
                    <a:pt x="1289105" y="27381"/>
                    <a:pt x="1289105" y="61157"/>
                  </a:cubicBezTo>
                  <a:lnTo>
                    <a:pt x="1289105" y="499645"/>
                  </a:lnTo>
                  <a:cubicBezTo>
                    <a:pt x="1289105" y="533421"/>
                    <a:pt x="1261725" y="560802"/>
                    <a:pt x="1227948" y="560802"/>
                  </a:cubicBezTo>
                  <a:lnTo>
                    <a:pt x="61157" y="560802"/>
                  </a:lnTo>
                  <a:cubicBezTo>
                    <a:pt x="27381" y="560802"/>
                    <a:pt x="0" y="533421"/>
                    <a:pt x="0" y="499645"/>
                  </a:cubicBezTo>
                  <a:lnTo>
                    <a:pt x="0" y="61157"/>
                  </a:lnTo>
                  <a:cubicBezTo>
                    <a:pt x="0" y="27381"/>
                    <a:pt x="27381" y="0"/>
                    <a:pt x="61157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0" y="-38100"/>
              <a:ext cx="1289105" cy="5989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6892662" y="1991291"/>
            <a:ext cx="893067" cy="891965"/>
            <a:chOff x="0" y="0"/>
            <a:chExt cx="323431" cy="323032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50" name="Freeform 50"/>
          <p:cNvSpPr/>
          <p:nvPr/>
        </p:nvSpPr>
        <p:spPr>
          <a:xfrm>
            <a:off x="1119995" y="2093655"/>
            <a:ext cx="790291" cy="812449"/>
          </a:xfrm>
          <a:custGeom>
            <a:avLst/>
            <a:gdLst/>
            <a:ahLst/>
            <a:cxnLst/>
            <a:rect l="l" t="t" r="r" b="b"/>
            <a:pathLst>
              <a:path w="790291" h="812449">
                <a:moveTo>
                  <a:pt x="0" y="0"/>
                </a:moveTo>
                <a:lnTo>
                  <a:pt x="790291" y="0"/>
                </a:lnTo>
                <a:lnTo>
                  <a:pt x="790291" y="812449"/>
                </a:lnTo>
                <a:lnTo>
                  <a:pt x="0" y="81244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1" name="Freeform 51"/>
          <p:cNvSpPr/>
          <p:nvPr/>
        </p:nvSpPr>
        <p:spPr>
          <a:xfrm>
            <a:off x="6848831" y="2271839"/>
            <a:ext cx="841648" cy="841648"/>
          </a:xfrm>
          <a:custGeom>
            <a:avLst/>
            <a:gdLst/>
            <a:ahLst/>
            <a:cxnLst/>
            <a:rect l="l" t="t" r="r" b="b"/>
            <a:pathLst>
              <a:path w="841648" h="841648">
                <a:moveTo>
                  <a:pt x="0" y="0"/>
                </a:moveTo>
                <a:lnTo>
                  <a:pt x="841648" y="0"/>
                </a:lnTo>
                <a:lnTo>
                  <a:pt x="841648" y="841647"/>
                </a:lnTo>
                <a:lnTo>
                  <a:pt x="0" y="8416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2" name="Freeform 52"/>
          <p:cNvSpPr/>
          <p:nvPr/>
        </p:nvSpPr>
        <p:spPr>
          <a:xfrm>
            <a:off x="12709507" y="2198619"/>
            <a:ext cx="529830" cy="658014"/>
          </a:xfrm>
          <a:custGeom>
            <a:avLst/>
            <a:gdLst/>
            <a:ahLst/>
            <a:cxnLst/>
            <a:rect l="l" t="t" r="r" b="b"/>
            <a:pathLst>
              <a:path w="529830" h="658014">
                <a:moveTo>
                  <a:pt x="0" y="0"/>
                </a:moveTo>
                <a:lnTo>
                  <a:pt x="529830" y="0"/>
                </a:lnTo>
                <a:lnTo>
                  <a:pt x="529830" y="658014"/>
                </a:lnTo>
                <a:lnTo>
                  <a:pt x="0" y="65801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grpSp>
        <p:nvGrpSpPr>
          <p:cNvPr id="53" name="Group 53"/>
          <p:cNvGrpSpPr/>
          <p:nvPr/>
        </p:nvGrpSpPr>
        <p:grpSpPr>
          <a:xfrm>
            <a:off x="1028700" y="3865339"/>
            <a:ext cx="16055633" cy="5116798"/>
            <a:chOff x="0" y="0"/>
            <a:chExt cx="4047787" cy="1289996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4047787" cy="1289996"/>
            </a:xfrm>
            <a:custGeom>
              <a:avLst/>
              <a:gdLst/>
              <a:ahLst/>
              <a:cxnLst/>
              <a:rect l="l" t="t" r="r" b="b"/>
              <a:pathLst>
                <a:path w="4047787" h="1289996">
                  <a:moveTo>
                    <a:pt x="12055" y="0"/>
                  </a:moveTo>
                  <a:lnTo>
                    <a:pt x="4035732" y="0"/>
                  </a:lnTo>
                  <a:cubicBezTo>
                    <a:pt x="4042390" y="0"/>
                    <a:pt x="4047787" y="5397"/>
                    <a:pt x="4047787" y="12055"/>
                  </a:cubicBezTo>
                  <a:lnTo>
                    <a:pt x="4047787" y="1277941"/>
                  </a:lnTo>
                  <a:cubicBezTo>
                    <a:pt x="4047787" y="1281139"/>
                    <a:pt x="4046517" y="1284205"/>
                    <a:pt x="4044256" y="1286465"/>
                  </a:cubicBezTo>
                  <a:cubicBezTo>
                    <a:pt x="4041995" y="1288726"/>
                    <a:pt x="4038929" y="1289996"/>
                    <a:pt x="4035732" y="1289996"/>
                  </a:cubicBezTo>
                  <a:lnTo>
                    <a:pt x="12055" y="1289996"/>
                  </a:lnTo>
                  <a:cubicBezTo>
                    <a:pt x="8858" y="1289996"/>
                    <a:pt x="5791" y="1288726"/>
                    <a:pt x="3531" y="1286465"/>
                  </a:cubicBezTo>
                  <a:cubicBezTo>
                    <a:pt x="1270" y="1284205"/>
                    <a:pt x="0" y="1281139"/>
                    <a:pt x="0" y="1277941"/>
                  </a:cubicBezTo>
                  <a:lnTo>
                    <a:pt x="0" y="12055"/>
                  </a:lnTo>
                  <a:cubicBezTo>
                    <a:pt x="0" y="8858"/>
                    <a:pt x="1270" y="5791"/>
                    <a:pt x="3531" y="3531"/>
                  </a:cubicBezTo>
                  <a:cubicBezTo>
                    <a:pt x="5791" y="1270"/>
                    <a:pt x="8858" y="0"/>
                    <a:pt x="12055" y="0"/>
                  </a:cubicBezTo>
                  <a:close/>
                </a:path>
              </a:pathLst>
            </a:custGeom>
            <a:solidFill>
              <a:srgbClr val="9CC85C">
                <a:alpha val="4706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id="55" name="TextBox 55"/>
            <p:cNvSpPr txBox="1"/>
            <p:nvPr/>
          </p:nvSpPr>
          <p:spPr>
            <a:xfrm>
              <a:off x="0" y="-47625"/>
              <a:ext cx="4047787" cy="133762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l">
                <a:lnSpc>
                  <a:spcPts val="5329"/>
                </a:lnSpc>
              </a:pPr>
              <a:endParaRPr/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17312026" y="9260271"/>
            <a:ext cx="971110" cy="971110"/>
            <a:chOff x="0" y="0"/>
            <a:chExt cx="812800" cy="812800"/>
          </a:xfrm>
        </p:grpSpPr>
        <p:sp>
          <p:nvSpPr>
            <p:cNvPr id="57" name="Freeform 5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8" name="TextBox 5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15</a:t>
              </a:r>
            </a:p>
          </p:txBody>
        </p:sp>
      </p:grpSp>
      <p:sp>
        <p:nvSpPr>
          <p:cNvPr id="59" name="Freeform 59"/>
          <p:cNvSpPr/>
          <p:nvPr/>
        </p:nvSpPr>
        <p:spPr>
          <a:xfrm>
            <a:off x="1673312" y="5278825"/>
            <a:ext cx="5411160" cy="2957331"/>
          </a:xfrm>
          <a:custGeom>
            <a:avLst/>
            <a:gdLst/>
            <a:ahLst/>
            <a:cxnLst/>
            <a:rect l="l" t="t" r="r" b="b"/>
            <a:pathLst>
              <a:path w="5411160" h="2957331">
                <a:moveTo>
                  <a:pt x="0" y="0"/>
                </a:moveTo>
                <a:lnTo>
                  <a:pt x="5411160" y="0"/>
                </a:lnTo>
                <a:lnTo>
                  <a:pt x="5411160" y="2957331"/>
                </a:lnTo>
                <a:lnTo>
                  <a:pt x="0" y="295733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599" t="-10647" r="-4599" b="-4490"/>
            </a:stretch>
          </a:blipFill>
        </p:spPr>
      </p:sp>
      <p:sp>
        <p:nvSpPr>
          <p:cNvPr id="60" name="TextBox 60"/>
          <p:cNvSpPr txBox="1"/>
          <p:nvPr/>
        </p:nvSpPr>
        <p:spPr>
          <a:xfrm>
            <a:off x="71389" y="176911"/>
            <a:ext cx="3609453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CONCLUSION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2083299" y="2011888"/>
            <a:ext cx="3012932" cy="1101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15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centralisation de la gestion des informations des clients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13420955" y="1819873"/>
            <a:ext cx="3078028" cy="14540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15"/>
              </a:lnSpc>
              <a:spcBef>
                <a:spcPct val="0"/>
              </a:spcBef>
            </a:pPr>
            <a:r>
              <a:rPr lang="en-US" sz="21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 suivi des </a:t>
            </a:r>
            <a:r>
              <a:rPr lang="en-US" sz="21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payements</a:t>
            </a:r>
            <a:r>
              <a:rPr lang="en-US" sz="21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factures  et </a:t>
            </a:r>
            <a:r>
              <a:rPr lang="en-US" sz="21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toutes</a:t>
            </a:r>
            <a:r>
              <a:rPr lang="en-US" sz="21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1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sortes</a:t>
            </a:r>
            <a:r>
              <a:rPr lang="en-US" sz="21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flux financiers de Nova Lead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7785729" y="1943489"/>
            <a:ext cx="3078028" cy="11015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2815"/>
              </a:lnSpc>
              <a:spcBef>
                <a:spcPct val="0"/>
              </a:spcBef>
            </a:pPr>
            <a:r>
              <a:rPr lang="en-US" sz="2199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 génération des factures à partir des informations de facture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13304422" y="4723847"/>
            <a:ext cx="2792465" cy="358090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/>
          </a:p>
        </p:txBody>
      </p:sp>
      <p:sp>
        <p:nvSpPr>
          <p:cNvPr id="74" name="Freeform 74"/>
          <p:cNvSpPr/>
          <p:nvPr/>
        </p:nvSpPr>
        <p:spPr>
          <a:xfrm>
            <a:off x="14327013" y="4521587"/>
            <a:ext cx="747284" cy="547556"/>
          </a:xfrm>
          <a:custGeom>
            <a:avLst/>
            <a:gdLst/>
            <a:ahLst/>
            <a:cxnLst/>
            <a:rect l="l" t="t" r="r" b="b"/>
            <a:pathLst>
              <a:path w="747284" h="547556">
                <a:moveTo>
                  <a:pt x="0" y="0"/>
                </a:moveTo>
                <a:lnTo>
                  <a:pt x="747284" y="0"/>
                </a:lnTo>
                <a:lnTo>
                  <a:pt x="747284" y="547555"/>
                </a:lnTo>
                <a:lnTo>
                  <a:pt x="0" y="547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grpSp>
        <p:nvGrpSpPr>
          <p:cNvPr id="91" name="Group 65">
            <a:extLst>
              <a:ext uri="{FF2B5EF4-FFF2-40B4-BE49-F238E27FC236}">
                <a16:creationId xmlns:a16="http://schemas.microsoft.com/office/drawing/2014/main" id="{AB798336-7133-9079-0134-FF480087A127}"/>
              </a:ext>
            </a:extLst>
          </p:cNvPr>
          <p:cNvGrpSpPr/>
          <p:nvPr/>
        </p:nvGrpSpPr>
        <p:grpSpPr>
          <a:xfrm>
            <a:off x="11062791" y="7078106"/>
            <a:ext cx="2974517" cy="1535951"/>
            <a:chOff x="0" y="0"/>
            <a:chExt cx="1427828" cy="737288"/>
          </a:xfrm>
        </p:grpSpPr>
        <p:sp>
          <p:nvSpPr>
            <p:cNvPr id="92" name="Freeform 66">
              <a:extLst>
                <a:ext uri="{FF2B5EF4-FFF2-40B4-BE49-F238E27FC236}">
                  <a16:creationId xmlns:a16="http://schemas.microsoft.com/office/drawing/2014/main" id="{8F4C3BE0-21F9-CE69-A456-4C8F79705519}"/>
                </a:ext>
              </a:extLst>
            </p:cNvPr>
            <p:cNvSpPr/>
            <p:nvPr/>
          </p:nvSpPr>
          <p:spPr>
            <a:xfrm>
              <a:off x="0" y="0"/>
              <a:ext cx="1427828" cy="737288"/>
            </a:xfrm>
            <a:custGeom>
              <a:avLst/>
              <a:gdLst/>
              <a:ahLst/>
              <a:cxnLst/>
              <a:rect l="l" t="t" r="r" b="b"/>
              <a:pathLst>
                <a:path w="1427828" h="737288">
                  <a:moveTo>
                    <a:pt x="132740" y="0"/>
                  </a:moveTo>
                  <a:lnTo>
                    <a:pt x="1295088" y="0"/>
                  </a:lnTo>
                  <a:cubicBezTo>
                    <a:pt x="1330293" y="0"/>
                    <a:pt x="1364056" y="13985"/>
                    <a:pt x="1388950" y="38879"/>
                  </a:cubicBezTo>
                  <a:cubicBezTo>
                    <a:pt x="1413843" y="63772"/>
                    <a:pt x="1427828" y="97535"/>
                    <a:pt x="1427828" y="132740"/>
                  </a:cubicBezTo>
                  <a:lnTo>
                    <a:pt x="1427828" y="604547"/>
                  </a:lnTo>
                  <a:cubicBezTo>
                    <a:pt x="1427828" y="639752"/>
                    <a:pt x="1413843" y="673515"/>
                    <a:pt x="1388950" y="698409"/>
                  </a:cubicBezTo>
                  <a:cubicBezTo>
                    <a:pt x="1364056" y="723303"/>
                    <a:pt x="1330293" y="737288"/>
                    <a:pt x="1295088" y="737288"/>
                  </a:cubicBezTo>
                  <a:lnTo>
                    <a:pt x="132740" y="737288"/>
                  </a:lnTo>
                  <a:cubicBezTo>
                    <a:pt x="97535" y="737288"/>
                    <a:pt x="63772" y="723303"/>
                    <a:pt x="38879" y="698409"/>
                  </a:cubicBezTo>
                  <a:cubicBezTo>
                    <a:pt x="13985" y="673515"/>
                    <a:pt x="0" y="639752"/>
                    <a:pt x="0" y="604547"/>
                  </a:cubicBezTo>
                  <a:lnTo>
                    <a:pt x="0" y="132740"/>
                  </a:lnTo>
                  <a:cubicBezTo>
                    <a:pt x="0" y="97535"/>
                    <a:pt x="13985" y="63772"/>
                    <a:pt x="38879" y="38879"/>
                  </a:cubicBezTo>
                  <a:cubicBezTo>
                    <a:pt x="63772" y="13985"/>
                    <a:pt x="97535" y="0"/>
                    <a:pt x="132740" y="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93" name="TextBox 67">
              <a:extLst>
                <a:ext uri="{FF2B5EF4-FFF2-40B4-BE49-F238E27FC236}">
                  <a16:creationId xmlns:a16="http://schemas.microsoft.com/office/drawing/2014/main" id="{73207574-D405-6CFF-CCDD-A78336C4370C}"/>
                </a:ext>
              </a:extLst>
            </p:cNvPr>
            <p:cNvSpPr txBox="1"/>
            <p:nvPr/>
          </p:nvSpPr>
          <p:spPr>
            <a:xfrm>
              <a:off x="0" y="-28575"/>
              <a:ext cx="1427828" cy="7658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4" name="Group 68">
            <a:extLst>
              <a:ext uri="{FF2B5EF4-FFF2-40B4-BE49-F238E27FC236}">
                <a16:creationId xmlns:a16="http://schemas.microsoft.com/office/drawing/2014/main" id="{9793261A-0174-EC7E-2FA4-0F416B8204DC}"/>
              </a:ext>
            </a:extLst>
          </p:cNvPr>
          <p:cNvGrpSpPr/>
          <p:nvPr/>
        </p:nvGrpSpPr>
        <p:grpSpPr>
          <a:xfrm>
            <a:off x="11153816" y="5011729"/>
            <a:ext cx="2792465" cy="3521371"/>
            <a:chOff x="0" y="0"/>
            <a:chExt cx="1340440" cy="1690329"/>
          </a:xfrm>
        </p:grpSpPr>
        <p:sp>
          <p:nvSpPr>
            <p:cNvPr id="95" name="Freeform 69">
              <a:extLst>
                <a:ext uri="{FF2B5EF4-FFF2-40B4-BE49-F238E27FC236}">
                  <a16:creationId xmlns:a16="http://schemas.microsoft.com/office/drawing/2014/main" id="{A190E8A5-C915-E491-988C-D2A7868464CC}"/>
                </a:ext>
              </a:extLst>
            </p:cNvPr>
            <p:cNvSpPr/>
            <p:nvPr/>
          </p:nvSpPr>
          <p:spPr>
            <a:xfrm>
              <a:off x="0" y="0"/>
              <a:ext cx="1340440" cy="1690329"/>
            </a:xfrm>
            <a:custGeom>
              <a:avLst/>
              <a:gdLst/>
              <a:ahLst/>
              <a:cxnLst/>
              <a:rect l="l" t="t" r="r" b="b"/>
              <a:pathLst>
                <a:path w="1340440" h="1690329">
                  <a:moveTo>
                    <a:pt x="141394" y="0"/>
                  </a:moveTo>
                  <a:lnTo>
                    <a:pt x="1199046" y="0"/>
                  </a:lnTo>
                  <a:cubicBezTo>
                    <a:pt x="1277136" y="0"/>
                    <a:pt x="1340440" y="63304"/>
                    <a:pt x="1340440" y="141394"/>
                  </a:cubicBezTo>
                  <a:lnTo>
                    <a:pt x="1340440" y="1548935"/>
                  </a:lnTo>
                  <a:cubicBezTo>
                    <a:pt x="1340440" y="1586435"/>
                    <a:pt x="1325543" y="1622400"/>
                    <a:pt x="1299027" y="1648916"/>
                  </a:cubicBezTo>
                  <a:cubicBezTo>
                    <a:pt x="1272510" y="1675433"/>
                    <a:pt x="1236546" y="1690329"/>
                    <a:pt x="1199046" y="1690329"/>
                  </a:cubicBezTo>
                  <a:lnTo>
                    <a:pt x="141394" y="1690329"/>
                  </a:lnTo>
                  <a:cubicBezTo>
                    <a:pt x="63304" y="1690329"/>
                    <a:pt x="0" y="1627025"/>
                    <a:pt x="0" y="1548935"/>
                  </a:cubicBezTo>
                  <a:lnTo>
                    <a:pt x="0" y="141394"/>
                  </a:lnTo>
                  <a:cubicBezTo>
                    <a:pt x="0" y="103894"/>
                    <a:pt x="14897" y="67930"/>
                    <a:pt x="41413" y="41413"/>
                  </a:cubicBezTo>
                  <a:cubicBezTo>
                    <a:pt x="67930" y="14897"/>
                    <a:pt x="103894" y="0"/>
                    <a:pt x="141394" y="0"/>
                  </a:cubicBezTo>
                  <a:close/>
                </a:path>
              </a:pathLst>
            </a:custGeom>
            <a:solidFill>
              <a:srgbClr val="E8ECEC"/>
            </a:solidFill>
          </p:spPr>
        </p:sp>
        <p:sp>
          <p:nvSpPr>
            <p:cNvPr id="96" name="TextBox 70">
              <a:extLst>
                <a:ext uri="{FF2B5EF4-FFF2-40B4-BE49-F238E27FC236}">
                  <a16:creationId xmlns:a16="http://schemas.microsoft.com/office/drawing/2014/main" id="{9983D47C-16C2-B37A-014C-1DA1D9B244B7}"/>
                </a:ext>
              </a:extLst>
            </p:cNvPr>
            <p:cNvSpPr txBox="1"/>
            <p:nvPr/>
          </p:nvSpPr>
          <p:spPr>
            <a:xfrm>
              <a:off x="0" y="-28575"/>
              <a:ext cx="1340440" cy="17189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7" name="Group 71">
            <a:extLst>
              <a:ext uri="{FF2B5EF4-FFF2-40B4-BE49-F238E27FC236}">
                <a16:creationId xmlns:a16="http://schemas.microsoft.com/office/drawing/2014/main" id="{29AC7208-6663-CACA-F092-3A4DB1C8603C}"/>
              </a:ext>
            </a:extLst>
          </p:cNvPr>
          <p:cNvGrpSpPr/>
          <p:nvPr/>
        </p:nvGrpSpPr>
        <p:grpSpPr>
          <a:xfrm>
            <a:off x="11943355" y="4405035"/>
            <a:ext cx="1213388" cy="1213388"/>
            <a:chOff x="0" y="0"/>
            <a:chExt cx="812800" cy="812800"/>
          </a:xfrm>
        </p:grpSpPr>
        <p:sp>
          <p:nvSpPr>
            <p:cNvPr id="98" name="Freeform 72">
              <a:extLst>
                <a:ext uri="{FF2B5EF4-FFF2-40B4-BE49-F238E27FC236}">
                  <a16:creationId xmlns:a16="http://schemas.microsoft.com/office/drawing/2014/main" id="{85169205-D435-D324-6E03-3234838FDCC8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99" name="TextBox 73">
              <a:extLst>
                <a:ext uri="{FF2B5EF4-FFF2-40B4-BE49-F238E27FC236}">
                  <a16:creationId xmlns:a16="http://schemas.microsoft.com/office/drawing/2014/main" id="{F86B131A-8A15-9A2C-9441-AF5E295982A7}"/>
                </a:ext>
              </a:extLst>
            </p:cNvPr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0" name="Freeform 74">
            <a:extLst>
              <a:ext uri="{FF2B5EF4-FFF2-40B4-BE49-F238E27FC236}">
                <a16:creationId xmlns:a16="http://schemas.microsoft.com/office/drawing/2014/main" id="{B3138496-F125-36D0-D536-FA031D513596}"/>
              </a:ext>
            </a:extLst>
          </p:cNvPr>
          <p:cNvSpPr/>
          <p:nvPr/>
        </p:nvSpPr>
        <p:spPr>
          <a:xfrm>
            <a:off x="12176407" y="4737952"/>
            <a:ext cx="747284" cy="547556"/>
          </a:xfrm>
          <a:custGeom>
            <a:avLst/>
            <a:gdLst/>
            <a:ahLst/>
            <a:cxnLst/>
            <a:rect l="l" t="t" r="r" b="b"/>
            <a:pathLst>
              <a:path w="747284" h="547556">
                <a:moveTo>
                  <a:pt x="0" y="0"/>
                </a:moveTo>
                <a:lnTo>
                  <a:pt x="747284" y="0"/>
                </a:lnTo>
                <a:lnTo>
                  <a:pt x="747284" y="547555"/>
                </a:lnTo>
                <a:lnTo>
                  <a:pt x="0" y="5475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1" name="TextBox 75">
            <a:extLst>
              <a:ext uri="{FF2B5EF4-FFF2-40B4-BE49-F238E27FC236}">
                <a16:creationId xmlns:a16="http://schemas.microsoft.com/office/drawing/2014/main" id="{C1C3D87A-3439-BAC8-5DE4-66383C6F7E28}"/>
              </a:ext>
            </a:extLst>
          </p:cNvPr>
          <p:cNvSpPr txBox="1"/>
          <p:nvPr/>
        </p:nvSpPr>
        <p:spPr>
          <a:xfrm>
            <a:off x="11421857" y="6351847"/>
            <a:ext cx="2256384" cy="955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0"/>
              </a:lnSpc>
            </a:pPr>
            <a:r>
              <a:rPr lang="en-US" sz="1371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La validation des </a:t>
            </a:r>
            <a:r>
              <a:rPr lang="en-US" sz="1371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différentes</a:t>
            </a:r>
            <a:r>
              <a:rPr lang="en-US" sz="1371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1371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opérations</a:t>
            </a:r>
            <a:r>
              <a:rPr lang="en-US" sz="1371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1371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financières</a:t>
            </a:r>
            <a:r>
              <a:rPr lang="en-US" sz="1371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par un supérieur </a:t>
            </a:r>
            <a:r>
              <a:rPr lang="en-US" sz="1371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hiérarchique</a:t>
            </a:r>
            <a:endParaRPr lang="en-US" sz="1371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43553" y="5117808"/>
            <a:ext cx="11483873" cy="153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ts val="8400"/>
              </a:spcBef>
            </a:pPr>
            <a:r>
              <a:rPr lang="en-US" sz="8000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Merci à </a:t>
            </a:r>
            <a:r>
              <a:rPr lang="en-US" sz="8000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vous</a:t>
            </a:r>
            <a:endParaRPr lang="en-US" sz="8000" b="1" dirty="0">
              <a:solidFill>
                <a:srgbClr val="03045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0" y="9310861"/>
            <a:ext cx="18288000" cy="1952277"/>
            <a:chOff x="0" y="0"/>
            <a:chExt cx="6186311" cy="6604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186311" cy="660400"/>
            </a:xfrm>
            <a:custGeom>
              <a:avLst/>
              <a:gdLst/>
              <a:ahLst/>
              <a:cxnLst/>
              <a:rect l="l" t="t" r="r" b="b"/>
              <a:pathLst>
                <a:path w="6186311" h="660400">
                  <a:moveTo>
                    <a:pt x="6061851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061851" y="0"/>
                  </a:lnTo>
                  <a:cubicBezTo>
                    <a:pt x="6130431" y="0"/>
                    <a:pt x="6186311" y="55880"/>
                    <a:pt x="6186311" y="124460"/>
                  </a:cubicBezTo>
                  <a:lnTo>
                    <a:pt x="6186311" y="535940"/>
                  </a:lnTo>
                  <a:cubicBezTo>
                    <a:pt x="6186311" y="604520"/>
                    <a:pt x="6130431" y="660400"/>
                    <a:pt x="6061851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3559631" y="3339025"/>
            <a:ext cx="12442680" cy="6464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95"/>
              </a:lnSpc>
              <a:spcBef>
                <a:spcPts val="3596"/>
              </a:spcBef>
            </a:pPr>
            <a:r>
              <a:rPr lang="en-US" sz="34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Vos apports, suggestions et remarques </a:t>
            </a:r>
            <a:r>
              <a:rPr lang="en-US" sz="3425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seront</a:t>
            </a:r>
            <a:r>
              <a:rPr lang="en-US" sz="34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les </a:t>
            </a:r>
            <a:r>
              <a:rPr lang="en-US" sz="3425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bienvenus</a:t>
            </a:r>
            <a:r>
              <a:rPr lang="en-US" sz="3425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-1849040" y="-2533783"/>
            <a:ext cx="5002094" cy="5002094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584444" y="-3973394"/>
            <a:ext cx="5002094" cy="5002094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056358" y="3104552"/>
            <a:ext cx="5002094" cy="500209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-3722331" y="3104552"/>
            <a:ext cx="5002094" cy="5002094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372547" y="-105724"/>
            <a:ext cx="0" cy="10287000"/>
          </a:xfrm>
          <a:prstGeom prst="line">
            <a:avLst/>
          </a:prstGeom>
          <a:ln w="19050" cap="rnd">
            <a:solidFill>
              <a:srgbClr val="9CC85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4807375" y="296862"/>
            <a:ext cx="12260715" cy="1263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99"/>
              </a:lnSpc>
            </a:pPr>
            <a:r>
              <a:rPr lang="en-US" sz="6999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PLAN DE PRÉSENTATION 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4807375" y="2809805"/>
            <a:ext cx="971110" cy="9711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27209" y="4066665"/>
            <a:ext cx="971110" cy="97111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847043" y="5323526"/>
            <a:ext cx="971110" cy="97111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dirty="0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4866876" y="6580386"/>
            <a:ext cx="969409" cy="969409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04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4886710" y="7837246"/>
            <a:ext cx="949575" cy="949575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05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1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6372759" y="2977793"/>
            <a:ext cx="8108713" cy="563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Etudes préalables du projet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372760" y="4229269"/>
            <a:ext cx="8108713" cy="64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Analyse et conception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372759" y="5445705"/>
            <a:ext cx="8108713" cy="64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Mise en œuvre 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403827" y="6679661"/>
            <a:ext cx="8108713" cy="64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Démonstration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372759" y="7931137"/>
            <a:ext cx="8108713" cy="647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</p:txBody>
      </p:sp>
      <p:grpSp>
        <p:nvGrpSpPr>
          <p:cNvPr id="27" name="Group 27"/>
          <p:cNvGrpSpPr/>
          <p:nvPr/>
        </p:nvGrpSpPr>
        <p:grpSpPr>
          <a:xfrm>
            <a:off x="-445250" y="-377617"/>
            <a:ext cx="4837252" cy="11042233"/>
            <a:chOff x="0" y="0"/>
            <a:chExt cx="1636305" cy="373527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636305" cy="3735274"/>
            </a:xfrm>
            <a:custGeom>
              <a:avLst/>
              <a:gdLst/>
              <a:ahLst/>
              <a:cxnLst/>
              <a:rect l="l" t="t" r="r" b="b"/>
              <a:pathLst>
                <a:path w="1636305" h="3735274">
                  <a:moveTo>
                    <a:pt x="1511845" y="3735274"/>
                  </a:moveTo>
                  <a:lnTo>
                    <a:pt x="124460" y="3735274"/>
                  </a:lnTo>
                  <a:cubicBezTo>
                    <a:pt x="55880" y="3735274"/>
                    <a:pt x="0" y="3679394"/>
                    <a:pt x="0" y="36108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511845" y="0"/>
                  </a:lnTo>
                  <a:cubicBezTo>
                    <a:pt x="1580425" y="0"/>
                    <a:pt x="1636305" y="55880"/>
                    <a:pt x="1636305" y="124460"/>
                  </a:cubicBezTo>
                  <a:lnTo>
                    <a:pt x="1636305" y="3610814"/>
                  </a:lnTo>
                  <a:cubicBezTo>
                    <a:pt x="1636305" y="3679394"/>
                    <a:pt x="1580425" y="3735274"/>
                    <a:pt x="1511845" y="3735274"/>
                  </a:cubicBezTo>
                  <a:close/>
                </a:path>
              </a:pathLst>
            </a:custGeom>
            <a:solidFill>
              <a:srgbClr val="9CC85C">
                <a:alpha val="78824"/>
              </a:srgbClr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9763263" y="4172390"/>
            <a:ext cx="971110" cy="9711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763263" y="7090275"/>
            <a:ext cx="971110" cy="97111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3500" y="15875"/>
              <a:ext cx="685800" cy="73342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2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sp>
        <p:nvSpPr>
          <p:cNvPr id="10" name="Freeform 10"/>
          <p:cNvSpPr/>
          <p:nvPr/>
        </p:nvSpPr>
        <p:spPr>
          <a:xfrm>
            <a:off x="1028700" y="3204140"/>
            <a:ext cx="7290425" cy="4857246"/>
          </a:xfrm>
          <a:custGeom>
            <a:avLst/>
            <a:gdLst/>
            <a:ahLst/>
            <a:cxnLst/>
            <a:rect l="l" t="t" r="r" b="b"/>
            <a:pathLst>
              <a:path w="7290425" h="4857246">
                <a:moveTo>
                  <a:pt x="0" y="0"/>
                </a:moveTo>
                <a:lnTo>
                  <a:pt x="7290425" y="0"/>
                </a:lnTo>
                <a:lnTo>
                  <a:pt x="7290425" y="4857245"/>
                </a:lnTo>
                <a:lnTo>
                  <a:pt x="0" y="48572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219928" y="4284689"/>
            <a:ext cx="823631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  <a:spcBef>
                <a:spcPct val="0"/>
              </a:spcBef>
            </a:pPr>
            <a:r>
              <a:rPr lang="en-US" sz="35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Production massive de factures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219927" y="7295907"/>
            <a:ext cx="823631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Gestion  des flux financiers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55753" y="8568690"/>
            <a:ext cx="8236319" cy="689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La croissance de Nova Lead</a:t>
            </a:r>
          </a:p>
        </p:txBody>
      </p:sp>
      <p:sp>
        <p:nvSpPr>
          <p:cNvPr id="15" name="Freeform 15"/>
          <p:cNvSpPr/>
          <p:nvPr/>
        </p:nvSpPr>
        <p:spPr>
          <a:xfrm>
            <a:off x="11453848" y="1317042"/>
            <a:ext cx="4371009" cy="1186417"/>
          </a:xfrm>
          <a:custGeom>
            <a:avLst/>
            <a:gdLst/>
            <a:ahLst/>
            <a:cxnLst/>
            <a:rect l="l" t="t" r="r" b="b"/>
            <a:pathLst>
              <a:path w="4371009" h="1186417">
                <a:moveTo>
                  <a:pt x="0" y="0"/>
                </a:moveTo>
                <a:lnTo>
                  <a:pt x="4371009" y="0"/>
                </a:lnTo>
                <a:lnTo>
                  <a:pt x="4371009" y="1186417"/>
                </a:lnTo>
                <a:lnTo>
                  <a:pt x="0" y="11864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555753" y="1430507"/>
            <a:ext cx="9828499" cy="797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4"/>
              </a:lnSpc>
              <a:spcBef>
                <a:spcPct val="0"/>
              </a:spcBef>
            </a:pPr>
            <a:r>
              <a:rPr lang="en-US" sz="4224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Contexte </a:t>
            </a:r>
          </a:p>
        </p:txBody>
      </p:sp>
      <p:grpSp>
        <p:nvGrpSpPr>
          <p:cNvPr id="17" name="Group 17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3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067854" y="2712225"/>
            <a:ext cx="971110" cy="971110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01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6067854" y="5096147"/>
            <a:ext cx="971110" cy="97111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02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067854" y="7667457"/>
            <a:ext cx="971110" cy="97111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03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181100" y="6018770"/>
            <a:ext cx="3794980" cy="2990399"/>
          </a:xfrm>
          <a:custGeom>
            <a:avLst/>
            <a:gdLst/>
            <a:ahLst/>
            <a:cxnLst/>
            <a:rect l="l" t="t" r="r" b="b"/>
            <a:pathLst>
              <a:path w="3794980" h="2990399">
                <a:moveTo>
                  <a:pt x="0" y="0"/>
                </a:moveTo>
                <a:lnTo>
                  <a:pt x="3794980" y="0"/>
                </a:lnTo>
                <a:lnTo>
                  <a:pt x="3794980" y="2990399"/>
                </a:lnTo>
                <a:lnTo>
                  <a:pt x="0" y="29903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25" r="-3625" b="-3085"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52617" y="2712225"/>
            <a:ext cx="2651947" cy="2813282"/>
          </a:xfrm>
          <a:custGeom>
            <a:avLst/>
            <a:gdLst/>
            <a:ahLst/>
            <a:cxnLst/>
            <a:rect l="l" t="t" r="r" b="b"/>
            <a:pathLst>
              <a:path w="2651947" h="2813282">
                <a:moveTo>
                  <a:pt x="0" y="0"/>
                </a:moveTo>
                <a:lnTo>
                  <a:pt x="2651946" y="0"/>
                </a:lnTo>
                <a:lnTo>
                  <a:pt x="2651946" y="2813282"/>
                </a:lnTo>
                <a:lnTo>
                  <a:pt x="0" y="281328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524519" y="2662157"/>
            <a:ext cx="9209858" cy="7760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79"/>
              </a:lnSpc>
              <a:spcBef>
                <a:spcPct val="0"/>
              </a:spcBef>
            </a:pPr>
            <a:r>
              <a:rPr lang="en-US" sz="46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Induction </a:t>
            </a:r>
            <a:r>
              <a:rPr lang="en-US" sz="46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d’erreur</a:t>
            </a:r>
            <a:endParaRPr lang="en-US" sz="46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544186" y="5046079"/>
            <a:ext cx="9209858" cy="89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Ralentissement</a:t>
            </a:r>
            <a:r>
              <a:rPr lang="en-US" sz="46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la </a:t>
            </a:r>
            <a:r>
              <a:rPr lang="en-US" sz="46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facturation</a:t>
            </a:r>
            <a:endParaRPr lang="en-US" sz="46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7524519" y="7663664"/>
            <a:ext cx="10430326" cy="890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79"/>
              </a:lnSpc>
              <a:spcBef>
                <a:spcPct val="0"/>
              </a:spcBef>
            </a:pPr>
            <a:r>
              <a:rPr lang="en-US" sz="46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Obscurcissement</a:t>
            </a:r>
            <a:r>
              <a:rPr lang="en-US" sz="46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des visions des créances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532074" y="1409839"/>
            <a:ext cx="9828499" cy="797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14"/>
              </a:lnSpc>
              <a:spcBef>
                <a:spcPct val="0"/>
              </a:spcBef>
            </a:pPr>
            <a:r>
              <a:rPr lang="en-US" sz="4224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et critique de </a:t>
            </a:r>
            <a:r>
              <a:rPr lang="en-US" sz="4224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l’existant</a:t>
            </a:r>
            <a:r>
              <a:rPr lang="en-US" sz="4224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34700" y="9183721"/>
            <a:ext cx="19975468" cy="2206559"/>
            <a:chOff x="0" y="0"/>
            <a:chExt cx="6757134" cy="7464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746416"/>
            </a:xfrm>
            <a:custGeom>
              <a:avLst/>
              <a:gdLst/>
              <a:ahLst/>
              <a:cxnLst/>
              <a:rect l="l" t="t" r="r" b="b"/>
              <a:pathLst>
                <a:path w="6757134" h="746416">
                  <a:moveTo>
                    <a:pt x="6632673" y="746416"/>
                  </a:moveTo>
                  <a:lnTo>
                    <a:pt x="124460" y="746416"/>
                  </a:lnTo>
                  <a:cubicBezTo>
                    <a:pt x="55880" y="746416"/>
                    <a:pt x="0" y="690536"/>
                    <a:pt x="0" y="621956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621956"/>
                  </a:lnTo>
                  <a:cubicBezTo>
                    <a:pt x="6757134" y="690536"/>
                    <a:pt x="6701254" y="746416"/>
                    <a:pt x="6632673" y="746416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6287265" y="-2408095"/>
            <a:ext cx="3942591" cy="3935294"/>
            <a:chOff x="0" y="0"/>
            <a:chExt cx="640639" cy="63945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40639" cy="639454"/>
            </a:xfrm>
            <a:custGeom>
              <a:avLst/>
              <a:gdLst/>
              <a:ahLst/>
              <a:cxnLst/>
              <a:rect l="l" t="t" r="r" b="b"/>
              <a:pathLst>
                <a:path w="640639" h="639454">
                  <a:moveTo>
                    <a:pt x="320320" y="0"/>
                  </a:moveTo>
                  <a:cubicBezTo>
                    <a:pt x="143412" y="0"/>
                    <a:pt x="0" y="143147"/>
                    <a:pt x="0" y="319727"/>
                  </a:cubicBezTo>
                  <a:cubicBezTo>
                    <a:pt x="0" y="496307"/>
                    <a:pt x="143412" y="639454"/>
                    <a:pt x="320320" y="639454"/>
                  </a:cubicBezTo>
                  <a:cubicBezTo>
                    <a:pt x="497227" y="639454"/>
                    <a:pt x="640639" y="496307"/>
                    <a:pt x="640639" y="319727"/>
                  </a:cubicBezTo>
                  <a:cubicBezTo>
                    <a:pt x="640639" y="143147"/>
                    <a:pt x="497227" y="0"/>
                    <a:pt x="320320" y="0"/>
                  </a:cubicBezTo>
                  <a:close/>
                </a:path>
              </a:pathLst>
            </a:custGeom>
            <a:solidFill>
              <a:srgbClr val="106861"/>
            </a:solidFill>
            <a:ln w="742950" cap="sq">
              <a:solidFill>
                <a:srgbClr val="106861"/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60060" y="21849"/>
              <a:ext cx="520519" cy="5576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224303" y="3873883"/>
            <a:ext cx="3539030" cy="1383859"/>
            <a:chOff x="0" y="0"/>
            <a:chExt cx="1234628" cy="482774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70003" y="0"/>
                  </a:moveTo>
                  <a:lnTo>
                    <a:pt x="1164625" y="0"/>
                  </a:lnTo>
                  <a:cubicBezTo>
                    <a:pt x="1183191" y="0"/>
                    <a:pt x="1200996" y="7375"/>
                    <a:pt x="1214124" y="20503"/>
                  </a:cubicBezTo>
                  <a:cubicBezTo>
                    <a:pt x="1227252" y="33631"/>
                    <a:pt x="1234628" y="51437"/>
                    <a:pt x="1234628" y="70003"/>
                  </a:cubicBezTo>
                  <a:lnTo>
                    <a:pt x="1234628" y="412771"/>
                  </a:lnTo>
                  <a:cubicBezTo>
                    <a:pt x="1234628" y="451433"/>
                    <a:pt x="1203286" y="482774"/>
                    <a:pt x="1164625" y="482774"/>
                  </a:cubicBezTo>
                  <a:lnTo>
                    <a:pt x="70003" y="482774"/>
                  </a:lnTo>
                  <a:cubicBezTo>
                    <a:pt x="31341" y="482774"/>
                    <a:pt x="0" y="451433"/>
                    <a:pt x="0" y="412771"/>
                  </a:cubicBezTo>
                  <a:lnTo>
                    <a:pt x="0" y="70003"/>
                  </a:lnTo>
                  <a:cubicBezTo>
                    <a:pt x="0" y="51437"/>
                    <a:pt x="7375" y="33631"/>
                    <a:pt x="20503" y="20503"/>
                  </a:cubicBezTo>
                  <a:cubicBezTo>
                    <a:pt x="33631" y="7375"/>
                    <a:pt x="51437" y="0"/>
                    <a:pt x="7000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16981" y="4174330"/>
            <a:ext cx="814644" cy="813640"/>
            <a:chOff x="0" y="0"/>
            <a:chExt cx="323431" cy="32303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664397" y="4352281"/>
            <a:ext cx="2774968" cy="690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70"/>
              </a:lnSpc>
              <a:spcBef>
                <a:spcPct val="0"/>
              </a:spcBef>
            </a:pPr>
            <a:r>
              <a:rPr lang="en-US" sz="107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991948" y="4288595"/>
            <a:ext cx="558352" cy="558352"/>
          </a:xfrm>
          <a:custGeom>
            <a:avLst/>
            <a:gdLst/>
            <a:ahLst/>
            <a:cxnLst/>
            <a:rect l="l" t="t" r="r" b="b"/>
            <a:pathLst>
              <a:path w="558352" h="558352">
                <a:moveTo>
                  <a:pt x="0" y="0"/>
                </a:moveTo>
                <a:lnTo>
                  <a:pt x="558352" y="0"/>
                </a:lnTo>
                <a:lnTo>
                  <a:pt x="558352" y="558353"/>
                </a:lnTo>
                <a:lnTo>
                  <a:pt x="0" y="5583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15" name="Group 15"/>
          <p:cNvGrpSpPr/>
          <p:nvPr/>
        </p:nvGrpSpPr>
        <p:grpSpPr>
          <a:xfrm>
            <a:off x="15301398" y="-2655745"/>
            <a:ext cx="5002094" cy="5002094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24303" y="3873883"/>
            <a:ext cx="4840282" cy="2955746"/>
            <a:chOff x="0" y="0"/>
            <a:chExt cx="1688583" cy="1031143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88583" cy="1031143"/>
            </a:xfrm>
            <a:custGeom>
              <a:avLst/>
              <a:gdLst/>
              <a:ahLst/>
              <a:cxnLst/>
              <a:rect l="l" t="t" r="r" b="b"/>
              <a:pathLst>
                <a:path w="1688583" h="1031143">
                  <a:moveTo>
                    <a:pt x="51183" y="0"/>
                  </a:moveTo>
                  <a:lnTo>
                    <a:pt x="1637400" y="0"/>
                  </a:lnTo>
                  <a:cubicBezTo>
                    <a:pt x="1665668" y="0"/>
                    <a:pt x="1688583" y="22916"/>
                    <a:pt x="1688583" y="51183"/>
                  </a:cubicBezTo>
                  <a:lnTo>
                    <a:pt x="1688583" y="979960"/>
                  </a:lnTo>
                  <a:cubicBezTo>
                    <a:pt x="1688583" y="1008227"/>
                    <a:pt x="1665668" y="1031143"/>
                    <a:pt x="1637400" y="1031143"/>
                  </a:cubicBezTo>
                  <a:lnTo>
                    <a:pt x="51183" y="1031143"/>
                  </a:lnTo>
                  <a:cubicBezTo>
                    <a:pt x="37609" y="1031143"/>
                    <a:pt x="24590" y="1025750"/>
                    <a:pt x="14991" y="1016152"/>
                  </a:cubicBezTo>
                  <a:cubicBezTo>
                    <a:pt x="5393" y="1006553"/>
                    <a:pt x="0" y="993534"/>
                    <a:pt x="0" y="979960"/>
                  </a:cubicBezTo>
                  <a:lnTo>
                    <a:pt x="0" y="51183"/>
                  </a:lnTo>
                  <a:cubicBezTo>
                    <a:pt x="0" y="22916"/>
                    <a:pt x="22916" y="0"/>
                    <a:pt x="51183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1688583" cy="1069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816981" y="4174330"/>
            <a:ext cx="814644" cy="1320676"/>
            <a:chOff x="0" y="0"/>
            <a:chExt cx="323431" cy="524336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323431" cy="524336"/>
            </a:xfrm>
            <a:custGeom>
              <a:avLst/>
              <a:gdLst/>
              <a:ahLst/>
              <a:cxnLst/>
              <a:rect l="l" t="t" r="r" b="b"/>
              <a:pathLst>
                <a:path w="323431" h="524336">
                  <a:moveTo>
                    <a:pt x="0" y="0"/>
                  </a:moveTo>
                  <a:lnTo>
                    <a:pt x="323431" y="0"/>
                  </a:lnTo>
                  <a:lnTo>
                    <a:pt x="323431" y="524336"/>
                  </a:lnTo>
                  <a:lnTo>
                    <a:pt x="0" y="524336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0" y="-114300"/>
              <a:ext cx="323431" cy="63863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798674" y="4209696"/>
            <a:ext cx="3844971" cy="2276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558"/>
              </a:lnSpc>
              <a:spcBef>
                <a:spcPct val="0"/>
              </a:spcBef>
            </a:pPr>
            <a:r>
              <a:rPr lang="en-US" sz="2780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centraliser et automatiser la gestion des tickets pour un suivi efficace des demandes des clients?</a:t>
            </a:r>
          </a:p>
        </p:txBody>
      </p:sp>
      <p:sp>
        <p:nvSpPr>
          <p:cNvPr id="25" name="Freeform 25"/>
          <p:cNvSpPr/>
          <p:nvPr/>
        </p:nvSpPr>
        <p:spPr>
          <a:xfrm>
            <a:off x="968370" y="4711841"/>
            <a:ext cx="581930" cy="581930"/>
          </a:xfrm>
          <a:custGeom>
            <a:avLst/>
            <a:gdLst/>
            <a:ahLst/>
            <a:cxnLst/>
            <a:rect l="l" t="t" r="r" b="b"/>
            <a:pathLst>
              <a:path w="581930" h="581930">
                <a:moveTo>
                  <a:pt x="0" y="0"/>
                </a:moveTo>
                <a:lnTo>
                  <a:pt x="581930" y="0"/>
                </a:lnTo>
                <a:lnTo>
                  <a:pt x="581930" y="581930"/>
                </a:lnTo>
                <a:lnTo>
                  <a:pt x="0" y="581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26" name="Group 26"/>
          <p:cNvGrpSpPr/>
          <p:nvPr/>
        </p:nvGrpSpPr>
        <p:grpSpPr>
          <a:xfrm>
            <a:off x="12762703" y="3879873"/>
            <a:ext cx="3879716" cy="1517077"/>
            <a:chOff x="0" y="0"/>
            <a:chExt cx="1234628" cy="482774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63856" y="0"/>
                  </a:moveTo>
                  <a:lnTo>
                    <a:pt x="1170772" y="0"/>
                  </a:lnTo>
                  <a:cubicBezTo>
                    <a:pt x="1187708" y="0"/>
                    <a:pt x="1203950" y="6728"/>
                    <a:pt x="1215925" y="18703"/>
                  </a:cubicBezTo>
                  <a:cubicBezTo>
                    <a:pt x="1227900" y="30678"/>
                    <a:pt x="1234628" y="46920"/>
                    <a:pt x="1234628" y="63856"/>
                  </a:cubicBezTo>
                  <a:lnTo>
                    <a:pt x="1234628" y="418918"/>
                  </a:lnTo>
                  <a:cubicBezTo>
                    <a:pt x="1234628" y="435854"/>
                    <a:pt x="1227900" y="452096"/>
                    <a:pt x="1215925" y="464071"/>
                  </a:cubicBezTo>
                  <a:cubicBezTo>
                    <a:pt x="1203950" y="476046"/>
                    <a:pt x="1187708" y="482774"/>
                    <a:pt x="1170772" y="482774"/>
                  </a:cubicBezTo>
                  <a:lnTo>
                    <a:pt x="63856" y="482774"/>
                  </a:lnTo>
                  <a:cubicBezTo>
                    <a:pt x="46920" y="482774"/>
                    <a:pt x="30678" y="476046"/>
                    <a:pt x="18703" y="464071"/>
                  </a:cubicBezTo>
                  <a:cubicBezTo>
                    <a:pt x="6728" y="452096"/>
                    <a:pt x="0" y="435854"/>
                    <a:pt x="0" y="418918"/>
                  </a:cubicBezTo>
                  <a:lnTo>
                    <a:pt x="0" y="63856"/>
                  </a:lnTo>
                  <a:cubicBezTo>
                    <a:pt x="0" y="46920"/>
                    <a:pt x="6728" y="30678"/>
                    <a:pt x="18703" y="18703"/>
                  </a:cubicBezTo>
                  <a:cubicBezTo>
                    <a:pt x="30678" y="6728"/>
                    <a:pt x="46920" y="0"/>
                    <a:pt x="6385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2316170" y="4209243"/>
            <a:ext cx="893067" cy="891965"/>
            <a:chOff x="0" y="0"/>
            <a:chExt cx="323431" cy="323032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31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32" name="TextBox 32"/>
          <p:cNvSpPr txBox="1"/>
          <p:nvPr/>
        </p:nvSpPr>
        <p:spPr>
          <a:xfrm>
            <a:off x="13245162" y="4397550"/>
            <a:ext cx="3042102" cy="76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2"/>
              </a:lnSpc>
              <a:spcBef>
                <a:spcPct val="0"/>
              </a:spcBef>
            </a:pPr>
            <a:r>
              <a:rPr lang="en-US" sz="1173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3305221" y="4056875"/>
            <a:ext cx="2982043" cy="30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94"/>
              </a:lnSpc>
              <a:spcBef>
                <a:spcPct val="0"/>
              </a:spcBef>
            </a:pPr>
            <a:r>
              <a:rPr lang="en-US" sz="1714" b="1">
                <a:solidFill>
                  <a:srgbClr val="3332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Integrity</a:t>
            </a:r>
          </a:p>
        </p:txBody>
      </p:sp>
      <p:sp>
        <p:nvSpPr>
          <p:cNvPr id="34" name="Freeform 34"/>
          <p:cNvSpPr/>
          <p:nvPr/>
        </p:nvSpPr>
        <p:spPr>
          <a:xfrm>
            <a:off x="12507980" y="4334507"/>
            <a:ext cx="612102" cy="612102"/>
          </a:xfrm>
          <a:custGeom>
            <a:avLst/>
            <a:gdLst/>
            <a:ahLst/>
            <a:cxnLst/>
            <a:rect l="l" t="t" r="r" b="b"/>
            <a:pathLst>
              <a:path w="612102" h="612102">
                <a:moveTo>
                  <a:pt x="0" y="0"/>
                </a:moveTo>
                <a:lnTo>
                  <a:pt x="612102" y="0"/>
                </a:lnTo>
                <a:lnTo>
                  <a:pt x="612102" y="612103"/>
                </a:lnTo>
                <a:lnTo>
                  <a:pt x="0" y="6121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35" name="Group 35"/>
          <p:cNvGrpSpPr/>
          <p:nvPr/>
        </p:nvGrpSpPr>
        <p:grpSpPr>
          <a:xfrm>
            <a:off x="12532450" y="3879873"/>
            <a:ext cx="4784440" cy="2949756"/>
            <a:chOff x="0" y="0"/>
            <a:chExt cx="1522535" cy="938690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1522534" cy="938690"/>
            </a:xfrm>
            <a:custGeom>
              <a:avLst/>
              <a:gdLst/>
              <a:ahLst/>
              <a:cxnLst/>
              <a:rect l="l" t="t" r="r" b="b"/>
              <a:pathLst>
                <a:path w="1522534" h="938690">
                  <a:moveTo>
                    <a:pt x="51781" y="0"/>
                  </a:moveTo>
                  <a:lnTo>
                    <a:pt x="1470754" y="0"/>
                  </a:lnTo>
                  <a:cubicBezTo>
                    <a:pt x="1499352" y="0"/>
                    <a:pt x="1522534" y="23183"/>
                    <a:pt x="1522534" y="51781"/>
                  </a:cubicBezTo>
                  <a:lnTo>
                    <a:pt x="1522534" y="886909"/>
                  </a:lnTo>
                  <a:cubicBezTo>
                    <a:pt x="1522534" y="915507"/>
                    <a:pt x="1499352" y="938690"/>
                    <a:pt x="1470754" y="938690"/>
                  </a:cubicBezTo>
                  <a:lnTo>
                    <a:pt x="51781" y="938690"/>
                  </a:lnTo>
                  <a:cubicBezTo>
                    <a:pt x="23183" y="938690"/>
                    <a:pt x="0" y="915507"/>
                    <a:pt x="0" y="886909"/>
                  </a:cubicBezTo>
                  <a:lnTo>
                    <a:pt x="0" y="51781"/>
                  </a:lnTo>
                  <a:cubicBezTo>
                    <a:pt x="0" y="23183"/>
                    <a:pt x="23183" y="0"/>
                    <a:pt x="51781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38100"/>
              <a:ext cx="1522535" cy="9767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2227015" y="4234328"/>
            <a:ext cx="893067" cy="1285763"/>
            <a:chOff x="0" y="0"/>
            <a:chExt cx="323431" cy="46565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323431" cy="465650"/>
            </a:xfrm>
            <a:custGeom>
              <a:avLst/>
              <a:gdLst/>
              <a:ahLst/>
              <a:cxnLst/>
              <a:rect l="l" t="t" r="r" b="b"/>
              <a:pathLst>
                <a:path w="323431" h="465650">
                  <a:moveTo>
                    <a:pt x="0" y="0"/>
                  </a:moveTo>
                  <a:lnTo>
                    <a:pt x="323431" y="0"/>
                  </a:lnTo>
                  <a:lnTo>
                    <a:pt x="323431" y="465650"/>
                  </a:lnTo>
                  <a:lnTo>
                    <a:pt x="0" y="46565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0" name="TextBox 40"/>
            <p:cNvSpPr txBox="1"/>
            <p:nvPr/>
          </p:nvSpPr>
          <p:spPr>
            <a:xfrm>
              <a:off x="0" y="-114300"/>
              <a:ext cx="323431" cy="57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3029867" y="4268395"/>
            <a:ext cx="3613613" cy="2213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55"/>
              </a:lnSpc>
              <a:spcBef>
                <a:spcPct val="0"/>
              </a:spcBef>
            </a:pP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 </a:t>
            </a:r>
            <a:r>
              <a:rPr lang="en-US" sz="26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une</a:t>
            </a: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plateforme </a:t>
            </a:r>
            <a:r>
              <a:rPr lang="en-US" sz="26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digitale</a:t>
            </a: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d’assistance </a:t>
            </a:r>
            <a:r>
              <a:rPr lang="en-US" sz="26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pourraient-elle</a:t>
            </a: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6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améliorer</a:t>
            </a: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 </a:t>
            </a:r>
            <a:r>
              <a:rPr lang="en-US" sz="2699" dirty="0" err="1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qualité</a:t>
            </a:r>
            <a:r>
              <a:rPr lang="en-US" sz="26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d’assistance et la satisfaction client?</a:t>
            </a:r>
          </a:p>
        </p:txBody>
      </p:sp>
      <p:sp>
        <p:nvSpPr>
          <p:cNvPr id="42" name="Freeform 42"/>
          <p:cNvSpPr/>
          <p:nvPr/>
        </p:nvSpPr>
        <p:spPr>
          <a:xfrm>
            <a:off x="12275275" y="4753011"/>
            <a:ext cx="637949" cy="637949"/>
          </a:xfrm>
          <a:custGeom>
            <a:avLst/>
            <a:gdLst/>
            <a:ahLst/>
            <a:cxnLst/>
            <a:rect l="l" t="t" r="r" b="b"/>
            <a:pathLst>
              <a:path w="637949" h="637949">
                <a:moveTo>
                  <a:pt x="0" y="0"/>
                </a:moveTo>
                <a:lnTo>
                  <a:pt x="637949" y="0"/>
                </a:lnTo>
                <a:lnTo>
                  <a:pt x="637949" y="637949"/>
                </a:lnTo>
                <a:lnTo>
                  <a:pt x="0" y="6379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43" name="Group 43"/>
          <p:cNvGrpSpPr/>
          <p:nvPr/>
        </p:nvGrpSpPr>
        <p:grpSpPr>
          <a:xfrm>
            <a:off x="7127476" y="3873883"/>
            <a:ext cx="3879716" cy="1517077"/>
            <a:chOff x="0" y="0"/>
            <a:chExt cx="1234628" cy="482774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1234628" cy="482774"/>
            </a:xfrm>
            <a:custGeom>
              <a:avLst/>
              <a:gdLst/>
              <a:ahLst/>
              <a:cxnLst/>
              <a:rect l="l" t="t" r="r" b="b"/>
              <a:pathLst>
                <a:path w="1234628" h="482774">
                  <a:moveTo>
                    <a:pt x="63856" y="0"/>
                  </a:moveTo>
                  <a:lnTo>
                    <a:pt x="1170772" y="0"/>
                  </a:lnTo>
                  <a:cubicBezTo>
                    <a:pt x="1187708" y="0"/>
                    <a:pt x="1203950" y="6728"/>
                    <a:pt x="1215925" y="18703"/>
                  </a:cubicBezTo>
                  <a:cubicBezTo>
                    <a:pt x="1227900" y="30678"/>
                    <a:pt x="1234628" y="46920"/>
                    <a:pt x="1234628" y="63856"/>
                  </a:cubicBezTo>
                  <a:lnTo>
                    <a:pt x="1234628" y="418918"/>
                  </a:lnTo>
                  <a:cubicBezTo>
                    <a:pt x="1234628" y="435854"/>
                    <a:pt x="1227900" y="452096"/>
                    <a:pt x="1215925" y="464071"/>
                  </a:cubicBezTo>
                  <a:cubicBezTo>
                    <a:pt x="1203950" y="476046"/>
                    <a:pt x="1187708" y="482774"/>
                    <a:pt x="1170772" y="482774"/>
                  </a:cubicBezTo>
                  <a:lnTo>
                    <a:pt x="63856" y="482774"/>
                  </a:lnTo>
                  <a:cubicBezTo>
                    <a:pt x="46920" y="482774"/>
                    <a:pt x="30678" y="476046"/>
                    <a:pt x="18703" y="464071"/>
                  </a:cubicBezTo>
                  <a:cubicBezTo>
                    <a:pt x="6728" y="452096"/>
                    <a:pt x="0" y="435854"/>
                    <a:pt x="0" y="418918"/>
                  </a:cubicBezTo>
                  <a:lnTo>
                    <a:pt x="0" y="63856"/>
                  </a:lnTo>
                  <a:cubicBezTo>
                    <a:pt x="0" y="46920"/>
                    <a:pt x="6728" y="30678"/>
                    <a:pt x="18703" y="18703"/>
                  </a:cubicBezTo>
                  <a:cubicBezTo>
                    <a:pt x="30678" y="6728"/>
                    <a:pt x="46920" y="0"/>
                    <a:pt x="63856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45" name="TextBox 45"/>
            <p:cNvSpPr txBox="1"/>
            <p:nvPr/>
          </p:nvSpPr>
          <p:spPr>
            <a:xfrm>
              <a:off x="0" y="-38100"/>
              <a:ext cx="1234628" cy="5208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6680943" y="4203253"/>
            <a:ext cx="893067" cy="891965"/>
            <a:chOff x="0" y="0"/>
            <a:chExt cx="323431" cy="323032"/>
          </a:xfrm>
        </p:grpSpPr>
        <p:sp>
          <p:nvSpPr>
            <p:cNvPr id="47" name="Freeform 47"/>
            <p:cNvSpPr/>
            <p:nvPr/>
          </p:nvSpPr>
          <p:spPr>
            <a:xfrm>
              <a:off x="0" y="0"/>
              <a:ext cx="323431" cy="323032"/>
            </a:xfrm>
            <a:custGeom>
              <a:avLst/>
              <a:gdLst/>
              <a:ahLst/>
              <a:cxnLst/>
              <a:rect l="l" t="t" r="r" b="b"/>
              <a:pathLst>
                <a:path w="323431" h="323032">
                  <a:moveTo>
                    <a:pt x="0" y="0"/>
                  </a:moveTo>
                  <a:lnTo>
                    <a:pt x="323431" y="0"/>
                  </a:lnTo>
                  <a:lnTo>
                    <a:pt x="323431" y="323032"/>
                  </a:lnTo>
                  <a:lnTo>
                    <a:pt x="0" y="32303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8" name="TextBox 48"/>
            <p:cNvSpPr txBox="1"/>
            <p:nvPr/>
          </p:nvSpPr>
          <p:spPr>
            <a:xfrm>
              <a:off x="0" y="-114300"/>
              <a:ext cx="323431" cy="43733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49" name="TextBox 49"/>
          <p:cNvSpPr txBox="1"/>
          <p:nvPr/>
        </p:nvSpPr>
        <p:spPr>
          <a:xfrm>
            <a:off x="7609936" y="4391561"/>
            <a:ext cx="3042102" cy="763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502"/>
              </a:lnSpc>
              <a:spcBef>
                <a:spcPct val="0"/>
              </a:spcBef>
            </a:pPr>
            <a:r>
              <a:rPr lang="en-US" sz="1173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Lorem ipsum dolor sit amet, consectetur adipiscing elit. Aliquam semper ipsum urna, nec cursus dolor dictum nec. Donec luctus mauris quis cursus.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669995" y="4050885"/>
            <a:ext cx="2982043" cy="30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194"/>
              </a:lnSpc>
              <a:spcBef>
                <a:spcPct val="0"/>
              </a:spcBef>
            </a:pPr>
            <a:r>
              <a:rPr lang="en-US" sz="1714" b="1">
                <a:solidFill>
                  <a:srgbClr val="333231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Integrity</a:t>
            </a:r>
          </a:p>
        </p:txBody>
      </p:sp>
      <p:sp>
        <p:nvSpPr>
          <p:cNvPr id="51" name="Freeform 51"/>
          <p:cNvSpPr/>
          <p:nvPr/>
        </p:nvSpPr>
        <p:spPr>
          <a:xfrm>
            <a:off x="6872753" y="4328518"/>
            <a:ext cx="612102" cy="612102"/>
          </a:xfrm>
          <a:custGeom>
            <a:avLst/>
            <a:gdLst/>
            <a:ahLst/>
            <a:cxnLst/>
            <a:rect l="l" t="t" r="r" b="b"/>
            <a:pathLst>
              <a:path w="612102" h="612102">
                <a:moveTo>
                  <a:pt x="0" y="0"/>
                </a:moveTo>
                <a:lnTo>
                  <a:pt x="612102" y="0"/>
                </a:lnTo>
                <a:lnTo>
                  <a:pt x="612102" y="612102"/>
                </a:lnTo>
                <a:lnTo>
                  <a:pt x="0" y="6121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52" name="Group 52"/>
          <p:cNvGrpSpPr/>
          <p:nvPr/>
        </p:nvGrpSpPr>
        <p:grpSpPr>
          <a:xfrm>
            <a:off x="6956285" y="3873883"/>
            <a:ext cx="4509365" cy="2955746"/>
            <a:chOff x="0" y="0"/>
            <a:chExt cx="1434999" cy="940596"/>
          </a:xfrm>
        </p:grpSpPr>
        <p:sp>
          <p:nvSpPr>
            <p:cNvPr id="53" name="Freeform 53"/>
            <p:cNvSpPr/>
            <p:nvPr/>
          </p:nvSpPr>
          <p:spPr>
            <a:xfrm>
              <a:off x="0" y="0"/>
              <a:ext cx="1434999" cy="940596"/>
            </a:xfrm>
            <a:custGeom>
              <a:avLst/>
              <a:gdLst/>
              <a:ahLst/>
              <a:cxnLst/>
              <a:rect l="l" t="t" r="r" b="b"/>
              <a:pathLst>
                <a:path w="1434999" h="940596">
                  <a:moveTo>
                    <a:pt x="54939" y="0"/>
                  </a:moveTo>
                  <a:lnTo>
                    <a:pt x="1380059" y="0"/>
                  </a:lnTo>
                  <a:cubicBezTo>
                    <a:pt x="1410401" y="0"/>
                    <a:pt x="1434999" y="24597"/>
                    <a:pt x="1434999" y="54939"/>
                  </a:cubicBezTo>
                  <a:lnTo>
                    <a:pt x="1434999" y="885657"/>
                  </a:lnTo>
                  <a:cubicBezTo>
                    <a:pt x="1434999" y="915999"/>
                    <a:pt x="1410401" y="940596"/>
                    <a:pt x="1380059" y="940596"/>
                  </a:cubicBezTo>
                  <a:lnTo>
                    <a:pt x="54939" y="940596"/>
                  </a:lnTo>
                  <a:cubicBezTo>
                    <a:pt x="24597" y="940596"/>
                    <a:pt x="0" y="915999"/>
                    <a:pt x="0" y="885657"/>
                  </a:cubicBezTo>
                  <a:lnTo>
                    <a:pt x="0" y="54939"/>
                  </a:lnTo>
                  <a:cubicBezTo>
                    <a:pt x="0" y="24597"/>
                    <a:pt x="24597" y="0"/>
                    <a:pt x="54939" y="0"/>
                  </a:cubicBezTo>
                  <a:close/>
                </a:path>
              </a:pathLst>
            </a:custGeom>
            <a:solidFill>
              <a:srgbClr val="FFFFFF"/>
            </a:solidFill>
            <a:ln w="10477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54" name="TextBox 54"/>
            <p:cNvSpPr txBox="1"/>
            <p:nvPr/>
          </p:nvSpPr>
          <p:spPr>
            <a:xfrm>
              <a:off x="0" y="-38100"/>
              <a:ext cx="1434999" cy="9786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6680943" y="4203253"/>
            <a:ext cx="693616" cy="1291753"/>
            <a:chOff x="0" y="0"/>
            <a:chExt cx="251199" cy="467819"/>
          </a:xfrm>
        </p:grpSpPr>
        <p:sp>
          <p:nvSpPr>
            <p:cNvPr id="56" name="Freeform 56"/>
            <p:cNvSpPr/>
            <p:nvPr/>
          </p:nvSpPr>
          <p:spPr>
            <a:xfrm>
              <a:off x="0" y="0"/>
              <a:ext cx="251199" cy="467819"/>
            </a:xfrm>
            <a:custGeom>
              <a:avLst/>
              <a:gdLst/>
              <a:ahLst/>
              <a:cxnLst/>
              <a:rect l="l" t="t" r="r" b="b"/>
              <a:pathLst>
                <a:path w="251199" h="467819">
                  <a:moveTo>
                    <a:pt x="0" y="0"/>
                  </a:moveTo>
                  <a:lnTo>
                    <a:pt x="251199" y="0"/>
                  </a:lnTo>
                  <a:lnTo>
                    <a:pt x="251199" y="467819"/>
                  </a:lnTo>
                  <a:lnTo>
                    <a:pt x="0" y="46781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7" name="TextBox 57"/>
            <p:cNvSpPr txBox="1"/>
            <p:nvPr/>
          </p:nvSpPr>
          <p:spPr>
            <a:xfrm>
              <a:off x="0" y="-114300"/>
              <a:ext cx="251199" cy="582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8076"/>
                </a:lnSpc>
              </a:pPr>
              <a:endParaRPr/>
            </a:p>
          </p:txBody>
        </p:sp>
      </p:grpSp>
      <p:sp>
        <p:nvSpPr>
          <p:cNvPr id="58" name="TextBox 58"/>
          <p:cNvSpPr txBox="1"/>
          <p:nvPr/>
        </p:nvSpPr>
        <p:spPr>
          <a:xfrm>
            <a:off x="7497008" y="4025991"/>
            <a:ext cx="3712839" cy="2738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just">
              <a:lnSpc>
                <a:spcPts val="3583"/>
              </a:lnSpc>
              <a:spcBef>
                <a:spcPct val="0"/>
              </a:spcBef>
            </a:pPr>
            <a:r>
              <a:rPr lang="en-US" sz="27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Quels moyens peut-on utiliser pour classer et prioriser les tickets afin d’améliorer les </a:t>
            </a:r>
            <a:r>
              <a:rPr lang="fr-FR" sz="27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réponsess et réduire les délais de resolution</a:t>
            </a:r>
            <a:r>
              <a:rPr lang="en-US" sz="2799" dirty="0">
                <a:solidFill>
                  <a:srgbClr val="231F2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?</a:t>
            </a:r>
          </a:p>
        </p:txBody>
      </p:sp>
      <p:sp>
        <p:nvSpPr>
          <p:cNvPr id="59" name="Freeform 59"/>
          <p:cNvSpPr/>
          <p:nvPr/>
        </p:nvSpPr>
        <p:spPr>
          <a:xfrm>
            <a:off x="6708776" y="4711841"/>
            <a:ext cx="637949" cy="637949"/>
          </a:xfrm>
          <a:custGeom>
            <a:avLst/>
            <a:gdLst/>
            <a:ahLst/>
            <a:cxnLst/>
            <a:rect l="l" t="t" r="r" b="b"/>
            <a:pathLst>
              <a:path w="637949" h="637949">
                <a:moveTo>
                  <a:pt x="0" y="0"/>
                </a:moveTo>
                <a:lnTo>
                  <a:pt x="637950" y="0"/>
                </a:lnTo>
                <a:lnTo>
                  <a:pt x="637950" y="637950"/>
                </a:lnTo>
                <a:lnTo>
                  <a:pt x="0" y="6379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60" name="TextBox 60"/>
          <p:cNvSpPr txBox="1"/>
          <p:nvPr/>
        </p:nvSpPr>
        <p:spPr>
          <a:xfrm>
            <a:off x="1045877" y="1964640"/>
            <a:ext cx="3492209" cy="702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9"/>
              </a:lnSpc>
              <a:spcBef>
                <a:spcPct val="0"/>
              </a:spcBef>
            </a:pPr>
            <a:r>
              <a:rPr lang="en-US" sz="39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Problématique</a:t>
            </a:r>
            <a:endParaRPr lang="en-US" sz="3999" b="1" dirty="0">
              <a:solidFill>
                <a:srgbClr val="03045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61" name="Group 61"/>
          <p:cNvGrpSpPr/>
          <p:nvPr/>
        </p:nvGrpSpPr>
        <p:grpSpPr>
          <a:xfrm>
            <a:off x="3263600" y="7029949"/>
            <a:ext cx="1054517" cy="1053199"/>
            <a:chOff x="0" y="0"/>
            <a:chExt cx="1406023" cy="1404265"/>
          </a:xfrm>
        </p:grpSpPr>
        <p:sp>
          <p:nvSpPr>
            <p:cNvPr id="62" name="Freeform 62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grpSp>
          <p:nvGrpSpPr>
            <p:cNvPr id="63" name="Group 63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64" name="Freeform 6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/>
              </a:solidFill>
            </p:spPr>
          </p:sp>
        </p:grpSp>
      </p:grpSp>
      <p:sp>
        <p:nvSpPr>
          <p:cNvPr id="65" name="TextBox 65"/>
          <p:cNvSpPr txBox="1"/>
          <p:nvPr/>
        </p:nvSpPr>
        <p:spPr>
          <a:xfrm>
            <a:off x="3695608" y="7196503"/>
            <a:ext cx="190500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grpSp>
        <p:nvGrpSpPr>
          <p:cNvPr id="66" name="Group 66"/>
          <p:cNvGrpSpPr/>
          <p:nvPr/>
        </p:nvGrpSpPr>
        <p:grpSpPr>
          <a:xfrm>
            <a:off x="8961076" y="7029949"/>
            <a:ext cx="1054517" cy="1053199"/>
            <a:chOff x="0" y="0"/>
            <a:chExt cx="1406023" cy="1404265"/>
          </a:xfrm>
        </p:grpSpPr>
        <p:sp>
          <p:nvSpPr>
            <p:cNvPr id="67" name="Freeform 67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grpSp>
          <p:nvGrpSpPr>
            <p:cNvPr id="68" name="Group 68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69" name="Freeform 69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/>
              </a:solidFill>
            </p:spPr>
          </p:sp>
        </p:grpSp>
      </p:grpSp>
      <p:sp>
        <p:nvSpPr>
          <p:cNvPr id="70" name="TextBox 70"/>
          <p:cNvSpPr txBox="1"/>
          <p:nvPr/>
        </p:nvSpPr>
        <p:spPr>
          <a:xfrm>
            <a:off x="9393084" y="7216717"/>
            <a:ext cx="190500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grpSp>
        <p:nvGrpSpPr>
          <p:cNvPr id="71" name="Group 71"/>
          <p:cNvGrpSpPr/>
          <p:nvPr/>
        </p:nvGrpSpPr>
        <p:grpSpPr>
          <a:xfrm>
            <a:off x="15059909" y="7029949"/>
            <a:ext cx="1054517" cy="1053199"/>
            <a:chOff x="0" y="0"/>
            <a:chExt cx="1406023" cy="1404265"/>
          </a:xfrm>
        </p:grpSpPr>
        <p:sp>
          <p:nvSpPr>
            <p:cNvPr id="72" name="Freeform 72"/>
            <p:cNvSpPr/>
            <p:nvPr/>
          </p:nvSpPr>
          <p:spPr>
            <a:xfrm>
              <a:off x="0" y="0"/>
              <a:ext cx="1406023" cy="1404265"/>
            </a:xfrm>
            <a:custGeom>
              <a:avLst/>
              <a:gdLst/>
              <a:ahLst/>
              <a:cxnLst/>
              <a:rect l="l" t="t" r="r" b="b"/>
              <a:pathLst>
                <a:path w="1406023" h="1404265">
                  <a:moveTo>
                    <a:pt x="0" y="0"/>
                  </a:moveTo>
                  <a:lnTo>
                    <a:pt x="1406023" y="0"/>
                  </a:lnTo>
                  <a:lnTo>
                    <a:pt x="1406023" y="1404265"/>
                  </a:lnTo>
                  <a:lnTo>
                    <a:pt x="0" y="1404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  <p:grpSp>
          <p:nvGrpSpPr>
            <p:cNvPr id="73" name="Group 73"/>
            <p:cNvGrpSpPr/>
            <p:nvPr/>
          </p:nvGrpSpPr>
          <p:grpSpPr>
            <a:xfrm>
              <a:off x="238094" y="237215"/>
              <a:ext cx="929835" cy="929835"/>
              <a:chOff x="0" y="0"/>
              <a:chExt cx="6350000" cy="6350000"/>
            </a:xfrm>
          </p:grpSpPr>
          <p:sp>
            <p:nvSpPr>
              <p:cNvPr id="74" name="Freeform 7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CC85C"/>
              </a:solidFill>
            </p:spPr>
          </p:sp>
        </p:grpSp>
      </p:grpSp>
      <p:sp>
        <p:nvSpPr>
          <p:cNvPr id="75" name="TextBox 75"/>
          <p:cNvSpPr txBox="1"/>
          <p:nvPr/>
        </p:nvSpPr>
        <p:spPr>
          <a:xfrm>
            <a:off x="15491917" y="7216717"/>
            <a:ext cx="190500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grpSp>
        <p:nvGrpSpPr>
          <p:cNvPr id="76" name="Group 76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77" name="Freeform 7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8" name="TextBox 78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4</a:t>
              </a:r>
            </a:p>
          </p:txBody>
        </p:sp>
      </p:grpSp>
      <p:grpSp>
        <p:nvGrpSpPr>
          <p:cNvPr id="79" name="Group 79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80" name="Freeform 80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81" name="TextBox 81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62761F2-9EE7-5783-EDB8-727EBC94B69D}"/>
              </a:ext>
            </a:extLst>
          </p:cNvPr>
          <p:cNvSpPr/>
          <p:nvPr/>
        </p:nvSpPr>
        <p:spPr>
          <a:xfrm>
            <a:off x="2038350" y="2383886"/>
            <a:ext cx="13860191" cy="12643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2" name="Group 2"/>
          <p:cNvGrpSpPr/>
          <p:nvPr/>
        </p:nvGrpSpPr>
        <p:grpSpPr>
          <a:xfrm>
            <a:off x="-680805" y="9073864"/>
            <a:ext cx="19975468" cy="1952277"/>
            <a:chOff x="0" y="0"/>
            <a:chExt cx="675713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7517678" y="4491948"/>
            <a:ext cx="3128394" cy="3751948"/>
            <a:chOff x="0" y="0"/>
            <a:chExt cx="2041606" cy="24485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8008685" y="4491948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8" name="Group 8"/>
          <p:cNvGrpSpPr/>
          <p:nvPr/>
        </p:nvGrpSpPr>
        <p:grpSpPr>
          <a:xfrm rot="-10800000">
            <a:off x="12770147" y="4457088"/>
            <a:ext cx="3128394" cy="3751948"/>
            <a:chOff x="0" y="0"/>
            <a:chExt cx="2041606" cy="24485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13261154" y="4457088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30"/>
                </a:lnTo>
                <a:lnTo>
                  <a:pt x="0" y="10004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grpSp>
        <p:nvGrpSpPr>
          <p:cNvPr id="12" name="Group 12"/>
          <p:cNvGrpSpPr/>
          <p:nvPr/>
        </p:nvGrpSpPr>
        <p:grpSpPr>
          <a:xfrm rot="-10800000">
            <a:off x="2263996" y="4491948"/>
            <a:ext cx="3128394" cy="3751948"/>
            <a:chOff x="0" y="0"/>
            <a:chExt cx="2041606" cy="2448541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41606" cy="2448541"/>
            </a:xfrm>
            <a:custGeom>
              <a:avLst/>
              <a:gdLst/>
              <a:ahLst/>
              <a:cxnLst/>
              <a:rect l="l" t="t" r="r" b="b"/>
              <a:pathLst>
                <a:path w="2041606" h="2448541">
                  <a:moveTo>
                    <a:pt x="79191" y="0"/>
                  </a:moveTo>
                  <a:lnTo>
                    <a:pt x="1962415" y="0"/>
                  </a:lnTo>
                  <a:cubicBezTo>
                    <a:pt x="2006151" y="0"/>
                    <a:pt x="2041606" y="35455"/>
                    <a:pt x="2041606" y="79191"/>
                  </a:cubicBezTo>
                  <a:lnTo>
                    <a:pt x="2041606" y="2369350"/>
                  </a:lnTo>
                  <a:cubicBezTo>
                    <a:pt x="2041606" y="2390353"/>
                    <a:pt x="2033263" y="2410495"/>
                    <a:pt x="2018411" y="2425347"/>
                  </a:cubicBezTo>
                  <a:cubicBezTo>
                    <a:pt x="2003560" y="2440198"/>
                    <a:pt x="1983418" y="2448541"/>
                    <a:pt x="1962415" y="2448541"/>
                  </a:cubicBezTo>
                  <a:lnTo>
                    <a:pt x="79191" y="2448541"/>
                  </a:lnTo>
                  <a:cubicBezTo>
                    <a:pt x="58188" y="2448541"/>
                    <a:pt x="38046" y="2440198"/>
                    <a:pt x="23195" y="2425347"/>
                  </a:cubicBezTo>
                  <a:cubicBezTo>
                    <a:pt x="8343" y="2410495"/>
                    <a:pt x="0" y="2390353"/>
                    <a:pt x="0" y="2369350"/>
                  </a:cubicBezTo>
                  <a:lnTo>
                    <a:pt x="0" y="79191"/>
                  </a:lnTo>
                  <a:cubicBezTo>
                    <a:pt x="0" y="58188"/>
                    <a:pt x="8343" y="38046"/>
                    <a:pt x="23195" y="23195"/>
                  </a:cubicBezTo>
                  <a:cubicBezTo>
                    <a:pt x="38046" y="8343"/>
                    <a:pt x="58188" y="0"/>
                    <a:pt x="79191" y="0"/>
                  </a:cubicBezTo>
                  <a:close/>
                </a:path>
              </a:pathLst>
            </a:custGeom>
            <a:solidFill>
              <a:srgbClr val="FFFFFF"/>
            </a:solidFill>
            <a:ln w="123825" cap="rnd">
              <a:solidFill>
                <a:srgbClr val="9CC85C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2041606" cy="24866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2755002" y="4491948"/>
            <a:ext cx="2146380" cy="1000429"/>
          </a:xfrm>
          <a:custGeom>
            <a:avLst/>
            <a:gdLst/>
            <a:ahLst/>
            <a:cxnLst/>
            <a:rect l="l" t="t" r="r" b="b"/>
            <a:pathLst>
              <a:path w="2146380" h="1000429">
                <a:moveTo>
                  <a:pt x="0" y="0"/>
                </a:moveTo>
                <a:lnTo>
                  <a:pt x="2146380" y="0"/>
                </a:lnTo>
                <a:lnTo>
                  <a:pt x="2146380" y="1000429"/>
                </a:lnTo>
                <a:lnTo>
                  <a:pt x="0" y="10004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4545"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3451395" y="5568009"/>
            <a:ext cx="763553" cy="799913"/>
          </a:xfrm>
          <a:custGeom>
            <a:avLst/>
            <a:gdLst/>
            <a:ahLst/>
            <a:cxnLst/>
            <a:rect l="l" t="t" r="r" b="b"/>
            <a:pathLst>
              <a:path w="763553" h="799913">
                <a:moveTo>
                  <a:pt x="0" y="0"/>
                </a:moveTo>
                <a:lnTo>
                  <a:pt x="763554" y="0"/>
                </a:lnTo>
                <a:lnTo>
                  <a:pt x="763554" y="799913"/>
                </a:lnTo>
                <a:lnTo>
                  <a:pt x="0" y="7999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9" name="TextBox 19"/>
          <p:cNvSpPr txBox="1"/>
          <p:nvPr/>
        </p:nvSpPr>
        <p:spPr>
          <a:xfrm>
            <a:off x="2038350" y="2322041"/>
            <a:ext cx="13634545" cy="1271814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lvl="0" indent="0" algn="ctr">
              <a:lnSpc>
                <a:spcPts val="4899"/>
              </a:lnSpc>
              <a:spcBef>
                <a:spcPct val="0"/>
              </a:spcBef>
            </a:pPr>
            <a:r>
              <a:rPr lang="en-US" sz="34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Renforcer</a:t>
            </a:r>
            <a:r>
              <a:rPr lang="en-US" sz="34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fr-FR" sz="3600" b="1" i="0" dirty="0">
                <a:solidFill>
                  <a:srgbClr val="03045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l’efficacité et</a:t>
            </a:r>
            <a:r>
              <a:rPr lang="en-US" sz="34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les </a:t>
            </a:r>
            <a:r>
              <a:rPr lang="en-US" sz="34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précisions</a:t>
            </a:r>
            <a:r>
              <a:rPr lang="en-US" sz="34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des </a:t>
            </a:r>
            <a:r>
              <a:rPr lang="en-US" sz="34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opérations</a:t>
            </a:r>
            <a:r>
              <a:rPr lang="en-US" sz="34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sz="3499" b="1" dirty="0" err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commerciales</a:t>
            </a:r>
            <a:endParaRPr lang="en-US" sz="3499" b="1" dirty="0">
              <a:solidFill>
                <a:srgbClr val="03045F"/>
              </a:solidFill>
              <a:latin typeface="Times New Roman Bold"/>
              <a:ea typeface="Times New Roman Bold"/>
              <a:cs typeface="Times New Roman Bold"/>
              <a:sym typeface="Times New Roman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5</a:t>
              </a:r>
            </a:p>
          </p:txBody>
        </p:sp>
      </p:grpSp>
      <p:sp>
        <p:nvSpPr>
          <p:cNvPr id="23" name="Freeform 23"/>
          <p:cNvSpPr/>
          <p:nvPr/>
        </p:nvSpPr>
        <p:spPr>
          <a:xfrm>
            <a:off x="8502526" y="5492377"/>
            <a:ext cx="1113922" cy="1113922"/>
          </a:xfrm>
          <a:custGeom>
            <a:avLst/>
            <a:gdLst/>
            <a:ahLst/>
            <a:cxnLst/>
            <a:rect l="l" t="t" r="r" b="b"/>
            <a:pathLst>
              <a:path w="1113922" h="1113922">
                <a:moveTo>
                  <a:pt x="0" y="0"/>
                </a:moveTo>
                <a:lnTo>
                  <a:pt x="1113922" y="0"/>
                </a:lnTo>
                <a:lnTo>
                  <a:pt x="1113922" y="1113922"/>
                </a:lnTo>
                <a:lnTo>
                  <a:pt x="0" y="11139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13903892" y="5690250"/>
            <a:ext cx="876804" cy="876804"/>
          </a:xfrm>
          <a:custGeom>
            <a:avLst/>
            <a:gdLst/>
            <a:ahLst/>
            <a:cxnLst/>
            <a:rect l="l" t="t" r="r" b="b"/>
            <a:pathLst>
              <a:path w="876804" h="876804">
                <a:moveTo>
                  <a:pt x="0" y="0"/>
                </a:moveTo>
                <a:lnTo>
                  <a:pt x="876805" y="0"/>
                </a:lnTo>
                <a:lnTo>
                  <a:pt x="876805" y="876805"/>
                </a:lnTo>
                <a:lnTo>
                  <a:pt x="0" y="87680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028700" y="1425032"/>
            <a:ext cx="2019300" cy="7029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3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Objectif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009823" y="6721238"/>
            <a:ext cx="2099327" cy="85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1779" b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optimiser le processus de facturation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590746" y="4564056"/>
            <a:ext cx="937482" cy="59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02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284680" y="6790262"/>
            <a:ext cx="2099327" cy="564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1779" b="1" dirty="0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Assurer un suivi des flux financiers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3843214" y="4529197"/>
            <a:ext cx="937482" cy="59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03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2756141" y="6721238"/>
            <a:ext cx="2099327" cy="851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278"/>
              </a:lnSpc>
              <a:spcBef>
                <a:spcPct val="0"/>
              </a:spcBef>
            </a:pPr>
            <a:r>
              <a:rPr lang="en-US" sz="1779" b="1" dirty="0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Centraliser les </a:t>
            </a:r>
            <a:r>
              <a:rPr lang="en-US" sz="1779" b="1" dirty="0" err="1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informations</a:t>
            </a:r>
            <a:r>
              <a:rPr lang="en-US" sz="1779" b="1" dirty="0">
                <a:solidFill>
                  <a:srgbClr val="343432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des clients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337063" y="4564056"/>
            <a:ext cx="937482" cy="599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895"/>
              </a:lnSpc>
              <a:spcBef>
                <a:spcPct val="0"/>
              </a:spcBef>
            </a:pPr>
            <a:r>
              <a:rPr lang="en-US" sz="3824" b="1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01</a:t>
            </a:r>
          </a:p>
        </p:txBody>
      </p:sp>
      <p:grpSp>
        <p:nvGrpSpPr>
          <p:cNvPr id="32" name="Group 32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34" name="TextBox 34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15407534" y="-2588408"/>
            <a:ext cx="5002094" cy="5002094"/>
            <a:chOff x="0" y="0"/>
            <a:chExt cx="812800" cy="81280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667711" y="9214980"/>
            <a:ext cx="19975468" cy="1952277"/>
            <a:chOff x="0" y="0"/>
            <a:chExt cx="6757134" cy="660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98960" y="2820375"/>
            <a:ext cx="7384509" cy="1176171"/>
            <a:chOff x="0" y="0"/>
            <a:chExt cx="3637416" cy="6604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7416" cy="660400"/>
            </a:xfrm>
            <a:custGeom>
              <a:avLst/>
              <a:gdLst/>
              <a:ahLst/>
              <a:cxnLst/>
              <a:rect l="l" t="t" r="r" b="b"/>
              <a:pathLst>
                <a:path w="3637416" h="660400">
                  <a:moveTo>
                    <a:pt x="3512955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12956" y="0"/>
                  </a:lnTo>
                  <a:cubicBezTo>
                    <a:pt x="3581536" y="0"/>
                    <a:pt x="3637416" y="55880"/>
                    <a:pt x="3637416" y="124460"/>
                  </a:cubicBezTo>
                  <a:lnTo>
                    <a:pt x="3637416" y="535940"/>
                  </a:lnTo>
                  <a:cubicBezTo>
                    <a:pt x="3637416" y="604520"/>
                    <a:pt x="3581536" y="660400"/>
                    <a:pt x="3512956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9320022" y="2824329"/>
            <a:ext cx="7939278" cy="1176171"/>
            <a:chOff x="0" y="0"/>
            <a:chExt cx="3997384" cy="6604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997384" cy="660400"/>
            </a:xfrm>
            <a:custGeom>
              <a:avLst/>
              <a:gdLst/>
              <a:ahLst/>
              <a:cxnLst/>
              <a:rect l="l" t="t" r="r" b="b"/>
              <a:pathLst>
                <a:path w="3997384" h="660400">
                  <a:moveTo>
                    <a:pt x="3872924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872924" y="0"/>
                  </a:lnTo>
                  <a:cubicBezTo>
                    <a:pt x="3941504" y="0"/>
                    <a:pt x="3997384" y="55880"/>
                    <a:pt x="3997384" y="124460"/>
                  </a:cubicBezTo>
                  <a:lnTo>
                    <a:pt x="3997384" y="535940"/>
                  </a:lnTo>
                  <a:cubicBezTo>
                    <a:pt x="3997384" y="604520"/>
                    <a:pt x="3941504" y="660400"/>
                    <a:pt x="3872924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8" name="Freeform 8"/>
          <p:cNvSpPr/>
          <p:nvPr/>
        </p:nvSpPr>
        <p:spPr>
          <a:xfrm>
            <a:off x="1114668" y="4841316"/>
            <a:ext cx="3110545" cy="2967774"/>
          </a:xfrm>
          <a:custGeom>
            <a:avLst/>
            <a:gdLst/>
            <a:ahLst/>
            <a:cxnLst/>
            <a:rect l="l" t="t" r="r" b="b"/>
            <a:pathLst>
              <a:path w="3110545" h="2967774">
                <a:moveTo>
                  <a:pt x="0" y="0"/>
                </a:moveTo>
                <a:lnTo>
                  <a:pt x="3110545" y="0"/>
                </a:lnTo>
                <a:lnTo>
                  <a:pt x="3110545" y="2967775"/>
                </a:lnTo>
                <a:lnTo>
                  <a:pt x="0" y="29677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88" r="-2697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591215" y="5146116"/>
            <a:ext cx="3643727" cy="2492506"/>
          </a:xfrm>
          <a:custGeom>
            <a:avLst/>
            <a:gdLst/>
            <a:ahLst/>
            <a:cxnLst/>
            <a:rect l="l" t="t" r="r" b="b"/>
            <a:pathLst>
              <a:path w="3643727" h="2492506">
                <a:moveTo>
                  <a:pt x="0" y="0"/>
                </a:moveTo>
                <a:lnTo>
                  <a:pt x="3643728" y="0"/>
                </a:lnTo>
                <a:lnTo>
                  <a:pt x="3643728" y="2492507"/>
                </a:lnTo>
                <a:lnTo>
                  <a:pt x="0" y="24925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473" r="-13822"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439400" y="4635633"/>
            <a:ext cx="5874874" cy="3173457"/>
          </a:xfrm>
          <a:custGeom>
            <a:avLst/>
            <a:gdLst/>
            <a:ahLst/>
            <a:cxnLst/>
            <a:rect l="l" t="t" r="r" b="b"/>
            <a:pathLst>
              <a:path w="5874874" h="3173457">
                <a:moveTo>
                  <a:pt x="0" y="0"/>
                </a:moveTo>
                <a:lnTo>
                  <a:pt x="5874874" y="0"/>
                </a:lnTo>
                <a:lnTo>
                  <a:pt x="5874874" y="3173457"/>
                </a:lnTo>
                <a:lnTo>
                  <a:pt x="0" y="31734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21669" b="-1456"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898961" y="3067145"/>
            <a:ext cx="7384509" cy="6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Adoption d’un CRM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existant</a:t>
            </a:r>
            <a:endParaRPr lang="en-US" sz="35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320022" y="3066695"/>
            <a:ext cx="7763255" cy="694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10"/>
              </a:lnSpc>
              <a:spcBef>
                <a:spcPct val="0"/>
              </a:spcBef>
            </a:pP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Développement</a:t>
            </a:r>
            <a:r>
              <a:rPr lang="en-US" sz="35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d’une nouvelle solution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2638" y="1366633"/>
            <a:ext cx="8628916" cy="7823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3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Propositions et choix de solution</a:t>
            </a:r>
          </a:p>
        </p:txBody>
      </p:sp>
      <p:grpSp>
        <p:nvGrpSpPr>
          <p:cNvPr id="14" name="Group 14"/>
          <p:cNvGrpSpPr/>
          <p:nvPr/>
        </p:nvGrpSpPr>
        <p:grpSpPr>
          <a:xfrm>
            <a:off x="17259300" y="9258300"/>
            <a:ext cx="971110" cy="97111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6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19" name="TextBox 19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91638" y="8154134"/>
            <a:ext cx="8977468" cy="586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0"/>
              </a:lnSpc>
              <a:spcBef>
                <a:spcPct val="0"/>
              </a:spcBef>
            </a:pP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CRM : </a:t>
            </a:r>
            <a:r>
              <a:rPr lang="en-US" sz="3000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logiciel</a:t>
            </a:r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gestion des relations clients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7C2FE3DE-BC7D-2B45-964C-5C8454B0E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19495" y="2078602"/>
            <a:ext cx="862576" cy="86257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05AE1DE4-01BE-E7AC-75D9-E6205264D9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33313" y="2104388"/>
            <a:ext cx="862576" cy="86257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4276" y="-252785"/>
            <a:ext cx="18602276" cy="6407822"/>
            <a:chOff x="0" y="0"/>
            <a:chExt cx="4899365" cy="168765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99365" cy="1687657"/>
            </a:xfrm>
            <a:custGeom>
              <a:avLst/>
              <a:gdLst/>
              <a:ahLst/>
              <a:cxnLst/>
              <a:rect l="l" t="t" r="r" b="b"/>
              <a:pathLst>
                <a:path w="4899365" h="1687657">
                  <a:moveTo>
                    <a:pt x="0" y="0"/>
                  </a:moveTo>
                  <a:lnTo>
                    <a:pt x="4899365" y="0"/>
                  </a:lnTo>
                  <a:lnTo>
                    <a:pt x="4899365" y="1687657"/>
                  </a:lnTo>
                  <a:lnTo>
                    <a:pt x="0" y="1687657"/>
                  </a:lnTo>
                  <a:close/>
                </a:path>
              </a:pathLst>
            </a:custGeom>
            <a:solidFill>
              <a:srgbClr val="9CC85C"/>
            </a:solidFill>
            <a:ln cap="sq">
              <a:noFill/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99365" cy="172575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35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4127408" y="5138767"/>
            <a:ext cx="5578401" cy="5578401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FDFBFB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2117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5247745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05832" y="8799515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3567718" y="8735378"/>
            <a:ext cx="3638011" cy="458785"/>
          </a:xfrm>
          <a:custGeom>
            <a:avLst/>
            <a:gdLst/>
            <a:ahLst/>
            <a:cxnLst/>
            <a:rect l="l" t="t" r="r" b="b"/>
            <a:pathLst>
              <a:path w="3638011" h="458785">
                <a:moveTo>
                  <a:pt x="0" y="0"/>
                </a:moveTo>
                <a:lnTo>
                  <a:pt x="3638011" y="0"/>
                </a:lnTo>
                <a:lnTo>
                  <a:pt x="3638011" y="458785"/>
                </a:lnTo>
                <a:lnTo>
                  <a:pt x="0" y="4587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</a:blip>
            <a:stretch>
              <a:fillRect t="-56610"/>
            </a:stretch>
          </a:blipFill>
        </p:spPr>
      </p:sp>
      <p:grpSp>
        <p:nvGrpSpPr>
          <p:cNvPr id="12" name="Group 12"/>
          <p:cNvGrpSpPr/>
          <p:nvPr/>
        </p:nvGrpSpPr>
        <p:grpSpPr>
          <a:xfrm>
            <a:off x="1028700" y="3255086"/>
            <a:ext cx="3701428" cy="5679080"/>
            <a:chOff x="0" y="0"/>
            <a:chExt cx="1438367" cy="220687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D64AD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50994" y="3610073"/>
            <a:ext cx="2856840" cy="4042324"/>
            <a:chOff x="0" y="0"/>
            <a:chExt cx="6350000" cy="8985017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6350000" cy="8986287"/>
            </a:xfrm>
            <a:custGeom>
              <a:avLst/>
              <a:gdLst/>
              <a:ahLst/>
              <a:cxnLst/>
              <a:rect l="l" t="t" r="r" b="b"/>
              <a:pathLst>
                <a:path w="6350000" h="8986287">
                  <a:moveTo>
                    <a:pt x="0" y="8426149"/>
                  </a:moveTo>
                  <a:lnTo>
                    <a:pt x="0" y="558868"/>
                  </a:lnTo>
                  <a:cubicBezTo>
                    <a:pt x="0" y="249783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249783"/>
                    <a:pt x="6350000" y="558868"/>
                  </a:cubicBezTo>
                  <a:lnTo>
                    <a:pt x="6350000" y="8427946"/>
                  </a:lnTo>
                  <a:cubicBezTo>
                    <a:pt x="6350000" y="8737030"/>
                    <a:pt x="6173470" y="8986287"/>
                    <a:pt x="5955030" y="8986287"/>
                  </a:cubicBezTo>
                  <a:lnTo>
                    <a:pt x="394970" y="8986287"/>
                  </a:lnTo>
                  <a:cubicBezTo>
                    <a:pt x="176530" y="8985017"/>
                    <a:pt x="0" y="8735234"/>
                    <a:pt x="0" y="8426149"/>
                  </a:cubicBezTo>
                  <a:close/>
                </a:path>
              </a:pathLst>
            </a:custGeom>
            <a:blipFill>
              <a:blip r:embed="rId3"/>
              <a:stretch>
                <a:fillRect l="-20758" r="-20758"/>
              </a:stretch>
            </a:blipFill>
          </p:spPr>
        </p:sp>
      </p:grpSp>
      <p:grpSp>
        <p:nvGrpSpPr>
          <p:cNvPr id="17" name="Group 17"/>
          <p:cNvGrpSpPr/>
          <p:nvPr/>
        </p:nvGrpSpPr>
        <p:grpSpPr>
          <a:xfrm>
            <a:off x="5184328" y="3255086"/>
            <a:ext cx="3701428" cy="5679080"/>
            <a:chOff x="0" y="0"/>
            <a:chExt cx="1438367" cy="220687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D64AD"/>
              </a:solidFill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5444891" y="3511778"/>
            <a:ext cx="3121063" cy="4140619"/>
            <a:chOff x="0" y="0"/>
            <a:chExt cx="6350000" cy="842435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350000" cy="8425623"/>
            </a:xfrm>
            <a:custGeom>
              <a:avLst/>
              <a:gdLst/>
              <a:ahLst/>
              <a:cxnLst/>
              <a:rect l="l" t="t" r="r" b="b"/>
              <a:pathLst>
                <a:path w="6350000" h="8425623">
                  <a:moveTo>
                    <a:pt x="0" y="7900358"/>
                  </a:moveTo>
                  <a:lnTo>
                    <a:pt x="0" y="523995"/>
                  </a:lnTo>
                  <a:cubicBezTo>
                    <a:pt x="0" y="234197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234197"/>
                    <a:pt x="6350000" y="523995"/>
                  </a:cubicBezTo>
                  <a:lnTo>
                    <a:pt x="6350000" y="7902043"/>
                  </a:lnTo>
                  <a:cubicBezTo>
                    <a:pt x="6350000" y="8191840"/>
                    <a:pt x="6173470" y="8425623"/>
                    <a:pt x="5955030" y="8425623"/>
                  </a:cubicBezTo>
                  <a:lnTo>
                    <a:pt x="394970" y="8425623"/>
                  </a:lnTo>
                  <a:cubicBezTo>
                    <a:pt x="176530" y="8424353"/>
                    <a:pt x="0" y="8190156"/>
                    <a:pt x="0" y="7900358"/>
                  </a:cubicBezTo>
                  <a:close/>
                </a:path>
              </a:pathLst>
            </a:custGeom>
            <a:blipFill>
              <a:blip r:embed="rId4"/>
              <a:stretch>
                <a:fillRect l="-16343" r="-16343"/>
              </a:stretch>
            </a:blipFill>
          </p:spPr>
        </p:sp>
      </p:grpSp>
      <p:grpSp>
        <p:nvGrpSpPr>
          <p:cNvPr id="22" name="Group 22"/>
          <p:cNvGrpSpPr/>
          <p:nvPr/>
        </p:nvGrpSpPr>
        <p:grpSpPr>
          <a:xfrm>
            <a:off x="9342416" y="3255086"/>
            <a:ext cx="3701428" cy="5679080"/>
            <a:chOff x="0" y="0"/>
            <a:chExt cx="1438367" cy="2206879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D64AD"/>
              </a:solidFill>
              <a:prstDash val="solid"/>
              <a:round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602978" y="3560926"/>
            <a:ext cx="3121063" cy="4140619"/>
            <a:chOff x="0" y="0"/>
            <a:chExt cx="6350000" cy="8424353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6350000" cy="8425623"/>
            </a:xfrm>
            <a:custGeom>
              <a:avLst/>
              <a:gdLst/>
              <a:ahLst/>
              <a:cxnLst/>
              <a:rect l="l" t="t" r="r" b="b"/>
              <a:pathLst>
                <a:path w="6350000" h="8425623">
                  <a:moveTo>
                    <a:pt x="0" y="7900358"/>
                  </a:moveTo>
                  <a:lnTo>
                    <a:pt x="0" y="523995"/>
                  </a:lnTo>
                  <a:cubicBezTo>
                    <a:pt x="0" y="234197"/>
                    <a:pt x="176530" y="0"/>
                    <a:pt x="394970" y="0"/>
                  </a:cubicBezTo>
                  <a:lnTo>
                    <a:pt x="5956300" y="0"/>
                  </a:lnTo>
                  <a:cubicBezTo>
                    <a:pt x="6173470" y="0"/>
                    <a:pt x="6350000" y="234197"/>
                    <a:pt x="6350000" y="523995"/>
                  </a:cubicBezTo>
                  <a:lnTo>
                    <a:pt x="6350000" y="7902043"/>
                  </a:lnTo>
                  <a:cubicBezTo>
                    <a:pt x="6350000" y="8191840"/>
                    <a:pt x="6173470" y="8425623"/>
                    <a:pt x="5955030" y="8425623"/>
                  </a:cubicBezTo>
                  <a:lnTo>
                    <a:pt x="394970" y="8425623"/>
                  </a:lnTo>
                  <a:cubicBezTo>
                    <a:pt x="176530" y="8424353"/>
                    <a:pt x="0" y="8190156"/>
                    <a:pt x="0" y="7900358"/>
                  </a:cubicBezTo>
                  <a:close/>
                </a:path>
              </a:pathLst>
            </a:custGeom>
            <a:blipFill>
              <a:blip r:embed="rId5"/>
              <a:stretch>
                <a:fillRect l="-37872" r="-37872"/>
              </a:stretch>
            </a:blipFill>
          </p:spPr>
        </p:sp>
      </p:grpSp>
      <p:grpSp>
        <p:nvGrpSpPr>
          <p:cNvPr id="27" name="Group 27"/>
          <p:cNvGrpSpPr/>
          <p:nvPr/>
        </p:nvGrpSpPr>
        <p:grpSpPr>
          <a:xfrm>
            <a:off x="5791521" y="7927968"/>
            <a:ext cx="2550458" cy="648538"/>
            <a:chOff x="0" y="0"/>
            <a:chExt cx="1937268" cy="492614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1937268" cy="492614"/>
            </a:xfrm>
            <a:custGeom>
              <a:avLst/>
              <a:gdLst/>
              <a:ahLst/>
              <a:cxnLst/>
              <a:rect l="l" t="t" r="r" b="b"/>
              <a:pathLst>
                <a:path w="1937268" h="492614">
                  <a:moveTo>
                    <a:pt x="24284" y="0"/>
                  </a:moveTo>
                  <a:lnTo>
                    <a:pt x="1912984" y="0"/>
                  </a:lnTo>
                  <a:cubicBezTo>
                    <a:pt x="1926396" y="0"/>
                    <a:pt x="1937268" y="10872"/>
                    <a:pt x="1937268" y="24284"/>
                  </a:cubicBezTo>
                  <a:lnTo>
                    <a:pt x="1937268" y="468330"/>
                  </a:lnTo>
                  <a:cubicBezTo>
                    <a:pt x="1937268" y="481742"/>
                    <a:pt x="1926396" y="492614"/>
                    <a:pt x="1912984" y="492614"/>
                  </a:cubicBezTo>
                  <a:lnTo>
                    <a:pt x="24284" y="492614"/>
                  </a:lnTo>
                  <a:cubicBezTo>
                    <a:pt x="10872" y="492614"/>
                    <a:pt x="0" y="481742"/>
                    <a:pt x="0" y="468330"/>
                  </a:cubicBezTo>
                  <a:lnTo>
                    <a:pt x="0" y="24284"/>
                  </a:lnTo>
                  <a:cubicBezTo>
                    <a:pt x="0" y="10872"/>
                    <a:pt x="10872" y="0"/>
                    <a:pt x="24284" y="0"/>
                  </a:cubicBezTo>
                  <a:close/>
                </a:path>
              </a:pathLst>
            </a:custGeom>
            <a:solidFill>
              <a:srgbClr val="9CC85C"/>
            </a:solidFill>
            <a:ln cap="sq">
              <a:noFill/>
              <a:prstDash val="solid"/>
              <a:miter/>
            </a:ln>
          </p:spPr>
        </p:sp>
        <p:sp>
          <p:nvSpPr>
            <p:cNvPr id="29" name="TextBox 29"/>
            <p:cNvSpPr txBox="1"/>
            <p:nvPr/>
          </p:nvSpPr>
          <p:spPr>
            <a:xfrm>
              <a:off x="0" y="-28575"/>
              <a:ext cx="1937268" cy="5211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gestion des services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3501043" y="3255086"/>
            <a:ext cx="3701428" cy="5679080"/>
            <a:chOff x="0" y="0"/>
            <a:chExt cx="1438367" cy="2206879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438367" cy="2206878"/>
            </a:xfrm>
            <a:custGeom>
              <a:avLst/>
              <a:gdLst/>
              <a:ahLst/>
              <a:cxnLst/>
              <a:rect l="l" t="t" r="r" b="b"/>
              <a:pathLst>
                <a:path w="1438367" h="2206878">
                  <a:moveTo>
                    <a:pt x="64840" y="0"/>
                  </a:moveTo>
                  <a:lnTo>
                    <a:pt x="1373527" y="0"/>
                  </a:lnTo>
                  <a:cubicBezTo>
                    <a:pt x="1390724" y="0"/>
                    <a:pt x="1407216" y="6831"/>
                    <a:pt x="1419376" y="18991"/>
                  </a:cubicBezTo>
                  <a:cubicBezTo>
                    <a:pt x="1431536" y="31151"/>
                    <a:pt x="1438367" y="47643"/>
                    <a:pt x="1438367" y="64840"/>
                  </a:cubicBezTo>
                  <a:lnTo>
                    <a:pt x="1438367" y="2142039"/>
                  </a:lnTo>
                  <a:cubicBezTo>
                    <a:pt x="1438367" y="2159235"/>
                    <a:pt x="1431536" y="2175727"/>
                    <a:pt x="1419376" y="2187887"/>
                  </a:cubicBezTo>
                  <a:cubicBezTo>
                    <a:pt x="1407216" y="2200047"/>
                    <a:pt x="1390724" y="2206878"/>
                    <a:pt x="1373527" y="2206878"/>
                  </a:cubicBezTo>
                  <a:lnTo>
                    <a:pt x="64840" y="2206878"/>
                  </a:lnTo>
                  <a:cubicBezTo>
                    <a:pt x="47643" y="2206878"/>
                    <a:pt x="31151" y="2200047"/>
                    <a:pt x="18991" y="2187887"/>
                  </a:cubicBezTo>
                  <a:cubicBezTo>
                    <a:pt x="6831" y="2175727"/>
                    <a:pt x="0" y="2159235"/>
                    <a:pt x="0" y="2142039"/>
                  </a:cubicBezTo>
                  <a:lnTo>
                    <a:pt x="0" y="64840"/>
                  </a:lnTo>
                  <a:cubicBezTo>
                    <a:pt x="0" y="47643"/>
                    <a:pt x="6831" y="31151"/>
                    <a:pt x="18991" y="18991"/>
                  </a:cubicBezTo>
                  <a:cubicBezTo>
                    <a:pt x="31151" y="6831"/>
                    <a:pt x="47643" y="0"/>
                    <a:pt x="64840" y="0"/>
                  </a:cubicBezTo>
                  <a:close/>
                </a:path>
              </a:pathLst>
            </a:custGeom>
            <a:solidFill>
              <a:srgbClr val="FFFFFF"/>
            </a:solidFill>
            <a:ln w="47625" cap="rnd">
              <a:solidFill>
                <a:srgbClr val="1D64AD"/>
              </a:solidFill>
              <a:prstDash val="solid"/>
              <a:round/>
            </a:ln>
          </p:spPr>
        </p:sp>
        <p:sp>
          <p:nvSpPr>
            <p:cNvPr id="32" name="TextBox 32"/>
            <p:cNvSpPr txBox="1"/>
            <p:nvPr/>
          </p:nvSpPr>
          <p:spPr>
            <a:xfrm>
              <a:off x="0" y="-38100"/>
              <a:ext cx="1438367" cy="22449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1393590" y="8045165"/>
            <a:ext cx="2912408" cy="531340"/>
            <a:chOff x="0" y="0"/>
            <a:chExt cx="2212197" cy="403594"/>
          </a:xfrm>
        </p:grpSpPr>
        <p:sp>
          <p:nvSpPr>
            <p:cNvPr id="36" name="Freeform 36"/>
            <p:cNvSpPr/>
            <p:nvPr/>
          </p:nvSpPr>
          <p:spPr>
            <a:xfrm>
              <a:off x="0" y="0"/>
              <a:ext cx="2212197" cy="403594"/>
            </a:xfrm>
            <a:custGeom>
              <a:avLst/>
              <a:gdLst/>
              <a:ahLst/>
              <a:cxnLst/>
              <a:rect l="l" t="t" r="r" b="b"/>
              <a:pathLst>
                <a:path w="2212197" h="403594">
                  <a:moveTo>
                    <a:pt x="26583" y="0"/>
                  </a:moveTo>
                  <a:lnTo>
                    <a:pt x="2185614" y="0"/>
                  </a:lnTo>
                  <a:cubicBezTo>
                    <a:pt x="2200295" y="0"/>
                    <a:pt x="2212197" y="11901"/>
                    <a:pt x="2212197" y="26583"/>
                  </a:cubicBezTo>
                  <a:lnTo>
                    <a:pt x="2212197" y="377011"/>
                  </a:lnTo>
                  <a:cubicBezTo>
                    <a:pt x="2212197" y="384061"/>
                    <a:pt x="2209396" y="390823"/>
                    <a:pt x="2204411" y="395808"/>
                  </a:cubicBezTo>
                  <a:cubicBezTo>
                    <a:pt x="2199426" y="400793"/>
                    <a:pt x="2192664" y="403594"/>
                    <a:pt x="2185614" y="403594"/>
                  </a:cubicBezTo>
                  <a:lnTo>
                    <a:pt x="26583" y="403594"/>
                  </a:lnTo>
                  <a:cubicBezTo>
                    <a:pt x="11901" y="403594"/>
                    <a:pt x="0" y="391692"/>
                    <a:pt x="0" y="377011"/>
                  </a:cubicBezTo>
                  <a:lnTo>
                    <a:pt x="0" y="26583"/>
                  </a:lnTo>
                  <a:cubicBezTo>
                    <a:pt x="0" y="19532"/>
                    <a:pt x="2801" y="12771"/>
                    <a:pt x="7786" y="7786"/>
                  </a:cubicBezTo>
                  <a:cubicBezTo>
                    <a:pt x="12771" y="2801"/>
                    <a:pt x="19532" y="0"/>
                    <a:pt x="26583" y="0"/>
                  </a:cubicBezTo>
                  <a:close/>
                </a:path>
              </a:pathLst>
            </a:custGeom>
            <a:solidFill>
              <a:srgbClr val="9CC85C"/>
            </a:solidFill>
            <a:ln cap="sq">
              <a:noFill/>
              <a:prstDash val="solid"/>
              <a:miter/>
            </a:ln>
          </p:spPr>
        </p:sp>
        <p:sp>
          <p:nvSpPr>
            <p:cNvPr id="37" name="TextBox 37"/>
            <p:cNvSpPr txBox="1"/>
            <p:nvPr/>
          </p:nvSpPr>
          <p:spPr>
            <a:xfrm>
              <a:off x="0" y="-28575"/>
              <a:ext cx="2212197" cy="43216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gestion des clients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14101118" y="7927968"/>
            <a:ext cx="2550458" cy="648538"/>
            <a:chOff x="0" y="0"/>
            <a:chExt cx="1937268" cy="4926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937268" cy="492614"/>
            </a:xfrm>
            <a:custGeom>
              <a:avLst/>
              <a:gdLst/>
              <a:ahLst/>
              <a:cxnLst/>
              <a:rect l="l" t="t" r="r" b="b"/>
              <a:pathLst>
                <a:path w="1937268" h="492614">
                  <a:moveTo>
                    <a:pt x="24284" y="0"/>
                  </a:moveTo>
                  <a:lnTo>
                    <a:pt x="1912984" y="0"/>
                  </a:lnTo>
                  <a:cubicBezTo>
                    <a:pt x="1926396" y="0"/>
                    <a:pt x="1937268" y="10872"/>
                    <a:pt x="1937268" y="24284"/>
                  </a:cubicBezTo>
                  <a:lnTo>
                    <a:pt x="1937268" y="468330"/>
                  </a:lnTo>
                  <a:cubicBezTo>
                    <a:pt x="1937268" y="481742"/>
                    <a:pt x="1926396" y="492614"/>
                    <a:pt x="1912984" y="492614"/>
                  </a:cubicBezTo>
                  <a:lnTo>
                    <a:pt x="24284" y="492614"/>
                  </a:lnTo>
                  <a:cubicBezTo>
                    <a:pt x="10872" y="492614"/>
                    <a:pt x="0" y="481742"/>
                    <a:pt x="0" y="468330"/>
                  </a:cubicBezTo>
                  <a:lnTo>
                    <a:pt x="0" y="24284"/>
                  </a:lnTo>
                  <a:cubicBezTo>
                    <a:pt x="0" y="10872"/>
                    <a:pt x="10872" y="0"/>
                    <a:pt x="24284" y="0"/>
                  </a:cubicBezTo>
                  <a:close/>
                </a:path>
              </a:pathLst>
            </a:custGeom>
            <a:solidFill>
              <a:srgbClr val="9CC85C"/>
            </a:solidFill>
            <a:ln cap="sq">
              <a:noFill/>
              <a:prstDash val="solid"/>
              <a:miter/>
            </a:ln>
          </p:spPr>
        </p:sp>
        <p:sp>
          <p:nvSpPr>
            <p:cNvPr id="40" name="TextBox 40"/>
            <p:cNvSpPr txBox="1"/>
            <p:nvPr/>
          </p:nvSpPr>
          <p:spPr>
            <a:xfrm>
              <a:off x="0" y="-28575"/>
              <a:ext cx="1937268" cy="52118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gestion des flux financiers</a:t>
              </a:r>
            </a:p>
          </p:txBody>
        </p:sp>
      </p:grpSp>
      <p:grpSp>
        <p:nvGrpSpPr>
          <p:cNvPr id="41" name="Group 41"/>
          <p:cNvGrpSpPr/>
          <p:nvPr/>
        </p:nvGrpSpPr>
        <p:grpSpPr>
          <a:xfrm>
            <a:off x="9888281" y="8045165"/>
            <a:ext cx="2550458" cy="414142"/>
            <a:chOff x="0" y="0"/>
            <a:chExt cx="1937268" cy="314573"/>
          </a:xfrm>
        </p:grpSpPr>
        <p:sp>
          <p:nvSpPr>
            <p:cNvPr id="42" name="Freeform 42"/>
            <p:cNvSpPr/>
            <p:nvPr/>
          </p:nvSpPr>
          <p:spPr>
            <a:xfrm>
              <a:off x="0" y="0"/>
              <a:ext cx="1937268" cy="314573"/>
            </a:xfrm>
            <a:custGeom>
              <a:avLst/>
              <a:gdLst/>
              <a:ahLst/>
              <a:cxnLst/>
              <a:rect l="l" t="t" r="r" b="b"/>
              <a:pathLst>
                <a:path w="1937268" h="314573">
                  <a:moveTo>
                    <a:pt x="24284" y="0"/>
                  </a:moveTo>
                  <a:lnTo>
                    <a:pt x="1912984" y="0"/>
                  </a:lnTo>
                  <a:cubicBezTo>
                    <a:pt x="1926396" y="0"/>
                    <a:pt x="1937268" y="10872"/>
                    <a:pt x="1937268" y="24284"/>
                  </a:cubicBezTo>
                  <a:lnTo>
                    <a:pt x="1937268" y="290289"/>
                  </a:lnTo>
                  <a:cubicBezTo>
                    <a:pt x="1937268" y="303701"/>
                    <a:pt x="1926396" y="314573"/>
                    <a:pt x="1912984" y="314573"/>
                  </a:cubicBezTo>
                  <a:lnTo>
                    <a:pt x="24284" y="314573"/>
                  </a:lnTo>
                  <a:cubicBezTo>
                    <a:pt x="10872" y="314573"/>
                    <a:pt x="0" y="303701"/>
                    <a:pt x="0" y="290289"/>
                  </a:cubicBezTo>
                  <a:lnTo>
                    <a:pt x="0" y="24284"/>
                  </a:lnTo>
                  <a:cubicBezTo>
                    <a:pt x="0" y="10872"/>
                    <a:pt x="10872" y="0"/>
                    <a:pt x="24284" y="0"/>
                  </a:cubicBezTo>
                  <a:close/>
                </a:path>
              </a:pathLst>
            </a:custGeom>
            <a:solidFill>
              <a:srgbClr val="9CC85C"/>
            </a:solidFill>
            <a:ln cap="sq">
              <a:noFill/>
              <a:prstDash val="solid"/>
              <a:miter/>
            </a:ln>
          </p:spPr>
        </p:sp>
        <p:sp>
          <p:nvSpPr>
            <p:cNvPr id="43" name="TextBox 43"/>
            <p:cNvSpPr txBox="1"/>
            <p:nvPr/>
          </p:nvSpPr>
          <p:spPr>
            <a:xfrm>
              <a:off x="0" y="-28575"/>
              <a:ext cx="1937268" cy="343148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lvl="0" indent="0" algn="ctr">
                <a:lnSpc>
                  <a:spcPts val="2484"/>
                </a:lnSpc>
                <a:spcBef>
                  <a:spcPct val="0"/>
                </a:spcBef>
              </a:pPr>
              <a:r>
                <a:rPr lang="en-US" sz="1800">
                  <a:solidFill>
                    <a:srgbClr val="000000"/>
                  </a:solidFill>
                  <a:latin typeface="Open Sauce"/>
                  <a:ea typeface="Open Sauce"/>
                  <a:cs typeface="Open Sauce"/>
                  <a:sym typeface="Open Sauce"/>
                </a:rPr>
                <a:t>La facturation</a:t>
              </a:r>
            </a:p>
          </p:txBody>
        </p:sp>
      </p:grpSp>
      <p:grpSp>
        <p:nvGrpSpPr>
          <p:cNvPr id="44" name="Group 44"/>
          <p:cNvGrpSpPr/>
          <p:nvPr/>
        </p:nvGrpSpPr>
        <p:grpSpPr>
          <a:xfrm>
            <a:off x="14917787" y="-3041985"/>
            <a:ext cx="5578401" cy="5578401"/>
            <a:chOff x="0" y="0"/>
            <a:chExt cx="812800" cy="812800"/>
          </a:xfrm>
        </p:grpSpPr>
        <p:sp>
          <p:nvSpPr>
            <p:cNvPr id="45" name="Freeform 4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742950" cap="sq">
              <a:solidFill>
                <a:srgbClr val="106861">
                  <a:alpha val="29804"/>
                </a:srgbClr>
              </a:solidFill>
              <a:prstDash val="solid"/>
              <a:miter/>
            </a:ln>
          </p:spPr>
        </p:sp>
        <p:sp>
          <p:nvSpPr>
            <p:cNvPr id="46" name="TextBox 4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7316890" y="9315890"/>
            <a:ext cx="971110" cy="971110"/>
            <a:chOff x="0" y="0"/>
            <a:chExt cx="812800" cy="812800"/>
          </a:xfrm>
        </p:grpSpPr>
        <p:sp>
          <p:nvSpPr>
            <p:cNvPr id="48" name="Freeform 4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9CC85C"/>
            </a:solidFill>
          </p:spPr>
        </p:sp>
        <p:sp>
          <p:nvSpPr>
            <p:cNvPr id="49" name="TextBox 49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7</a:t>
              </a:r>
            </a:p>
          </p:txBody>
        </p:sp>
      </p:grpSp>
      <p:sp>
        <p:nvSpPr>
          <p:cNvPr id="50" name="TextBox 50"/>
          <p:cNvSpPr txBox="1"/>
          <p:nvPr/>
        </p:nvSpPr>
        <p:spPr>
          <a:xfrm>
            <a:off x="1092117" y="1706671"/>
            <a:ext cx="10612014" cy="7562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519"/>
              </a:lnSpc>
              <a:spcBef>
                <a:spcPct val="0"/>
              </a:spcBef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Spécifications fonctionnelles</a:t>
            </a:r>
          </a:p>
        </p:txBody>
      </p:sp>
      <p:grpSp>
        <p:nvGrpSpPr>
          <p:cNvPr id="51" name="Group 51"/>
          <p:cNvGrpSpPr/>
          <p:nvPr/>
        </p:nvGrpSpPr>
        <p:grpSpPr>
          <a:xfrm>
            <a:off x="-1066039" y="-1241662"/>
            <a:ext cx="8341365" cy="2308603"/>
            <a:chOff x="0" y="0"/>
            <a:chExt cx="2821647" cy="780935"/>
          </a:xfrm>
        </p:grpSpPr>
        <p:sp>
          <p:nvSpPr>
            <p:cNvPr id="52" name="Freeform 52"/>
            <p:cNvSpPr/>
            <p:nvPr/>
          </p:nvSpPr>
          <p:spPr>
            <a:xfrm>
              <a:off x="0" y="0"/>
              <a:ext cx="2821647" cy="780935"/>
            </a:xfrm>
            <a:custGeom>
              <a:avLst/>
              <a:gdLst/>
              <a:ahLst/>
              <a:cxnLst/>
              <a:rect l="l" t="t" r="r" b="b"/>
              <a:pathLst>
                <a:path w="2821647" h="780935">
                  <a:moveTo>
                    <a:pt x="2697187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697187" y="0"/>
                  </a:lnTo>
                  <a:cubicBezTo>
                    <a:pt x="2765767" y="0"/>
                    <a:pt x="2821647" y="55880"/>
                    <a:pt x="2821647" y="124460"/>
                  </a:cubicBezTo>
                  <a:lnTo>
                    <a:pt x="2821647" y="656475"/>
                  </a:lnTo>
                  <a:cubicBezTo>
                    <a:pt x="2821647" y="725055"/>
                    <a:pt x="2765767" y="780935"/>
                    <a:pt x="2697187" y="78093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3" name="TextBox 53"/>
          <p:cNvSpPr txBox="1"/>
          <p:nvPr/>
        </p:nvSpPr>
        <p:spPr>
          <a:xfrm>
            <a:off x="212377" y="137609"/>
            <a:ext cx="6677969" cy="627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72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ETUDE PRÉALABLE DU PROJET</a:t>
            </a:r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E62E8F22-464A-FCED-8DBB-6F9DC60AE35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7058" y="3560926"/>
            <a:ext cx="2956903" cy="40694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177408" y="3078559"/>
            <a:ext cx="4426883" cy="3220558"/>
          </a:xfrm>
          <a:custGeom>
            <a:avLst/>
            <a:gdLst/>
            <a:ahLst/>
            <a:cxnLst/>
            <a:rect l="l" t="t" r="r" b="b"/>
            <a:pathLst>
              <a:path w="4426883" h="3220558">
                <a:moveTo>
                  <a:pt x="0" y="0"/>
                </a:moveTo>
                <a:lnTo>
                  <a:pt x="4426883" y="0"/>
                </a:lnTo>
                <a:lnTo>
                  <a:pt x="4426883" y="3220557"/>
                </a:lnTo>
                <a:lnTo>
                  <a:pt x="0" y="322055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9371" y="2988749"/>
            <a:ext cx="7247016" cy="3686679"/>
          </a:xfrm>
          <a:custGeom>
            <a:avLst/>
            <a:gdLst/>
            <a:ahLst/>
            <a:cxnLst/>
            <a:rect l="l" t="t" r="r" b="b"/>
            <a:pathLst>
              <a:path w="7247016" h="3686679">
                <a:moveTo>
                  <a:pt x="0" y="0"/>
                </a:moveTo>
                <a:lnTo>
                  <a:pt x="7247016" y="0"/>
                </a:lnTo>
                <a:lnTo>
                  <a:pt x="7247016" y="3686679"/>
                </a:lnTo>
                <a:lnTo>
                  <a:pt x="0" y="3686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19" r="-119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515600" y="7349882"/>
            <a:ext cx="6403029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UML, </a:t>
            </a:r>
            <a:r>
              <a:rPr lang="en-US" sz="3500" dirty="0" err="1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langage</a:t>
            </a:r>
            <a:r>
              <a:rPr lang="en-US" sz="3500" dirty="0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de </a:t>
            </a:r>
            <a:r>
              <a:rPr lang="en-US" sz="3500" dirty="0" err="1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modelisation</a:t>
            </a:r>
            <a:endParaRPr lang="en-US" sz="3500" dirty="0">
              <a:solidFill>
                <a:srgbClr val="3B3B3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180780" y="7366815"/>
            <a:ext cx="5624198" cy="673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900"/>
              </a:lnSpc>
              <a:spcBef>
                <a:spcPct val="0"/>
              </a:spcBef>
            </a:pPr>
            <a:r>
              <a:rPr lang="en-US" sz="3500" dirty="0" err="1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Modèle</a:t>
            </a:r>
            <a:r>
              <a:rPr lang="en-US" sz="3500" dirty="0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en V </a:t>
            </a:r>
            <a:r>
              <a:rPr lang="en-US" sz="3500" dirty="0" err="1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interactif</a:t>
            </a:r>
            <a:r>
              <a:rPr lang="en-US" sz="3500" dirty="0">
                <a:solidFill>
                  <a:srgbClr val="3B3B3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-4052678" y="1382890"/>
            <a:ext cx="16230600" cy="72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199"/>
              </a:lnSpc>
            </a:pPr>
            <a:r>
              <a:rPr lang="en-US" sz="3999" b="1">
                <a:solidFill>
                  <a:srgbClr val="03045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Méthode d’analyse et de conception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-1066039" y="-1241662"/>
            <a:ext cx="7547366" cy="2308603"/>
            <a:chOff x="0" y="0"/>
            <a:chExt cx="2553060" cy="7809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553060" cy="780935"/>
            </a:xfrm>
            <a:custGeom>
              <a:avLst/>
              <a:gdLst/>
              <a:ahLst/>
              <a:cxnLst/>
              <a:rect l="l" t="t" r="r" b="b"/>
              <a:pathLst>
                <a:path w="2553060" h="780935">
                  <a:moveTo>
                    <a:pt x="2428600" y="780935"/>
                  </a:moveTo>
                  <a:lnTo>
                    <a:pt x="124460" y="780935"/>
                  </a:lnTo>
                  <a:cubicBezTo>
                    <a:pt x="55880" y="780935"/>
                    <a:pt x="0" y="725055"/>
                    <a:pt x="0" y="65647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2428600" y="0"/>
                  </a:lnTo>
                  <a:cubicBezTo>
                    <a:pt x="2497180" y="0"/>
                    <a:pt x="2553060" y="55880"/>
                    <a:pt x="2553060" y="124460"/>
                  </a:cubicBezTo>
                  <a:lnTo>
                    <a:pt x="2553060" y="656475"/>
                  </a:lnTo>
                  <a:cubicBezTo>
                    <a:pt x="2553060" y="725055"/>
                    <a:pt x="2497180" y="780935"/>
                    <a:pt x="2428600" y="780935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0" y="264971"/>
            <a:ext cx="6201737" cy="604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 b="1" dirty="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ANALYSE ET CONCEPTION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5017929" y="-2533783"/>
            <a:ext cx="5002094" cy="500209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CC85C"/>
            </a:solidFill>
            <a:ln w="742950" cap="sq">
              <a:solidFill>
                <a:srgbClr val="9CC85C"/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756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-361950" y="9244406"/>
            <a:ext cx="19975468" cy="1952277"/>
            <a:chOff x="0" y="0"/>
            <a:chExt cx="6757134" cy="6604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6757134" cy="660400"/>
            </a:xfrm>
            <a:custGeom>
              <a:avLst/>
              <a:gdLst/>
              <a:ahLst/>
              <a:cxnLst/>
              <a:rect l="l" t="t" r="r" b="b"/>
              <a:pathLst>
                <a:path w="6757134" h="660400">
                  <a:moveTo>
                    <a:pt x="6632673" y="660400"/>
                  </a:moveTo>
                  <a:lnTo>
                    <a:pt x="124460" y="660400"/>
                  </a:lnTo>
                  <a:cubicBezTo>
                    <a:pt x="55880" y="660400"/>
                    <a:pt x="0" y="604520"/>
                    <a:pt x="0" y="53594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6632673" y="0"/>
                  </a:lnTo>
                  <a:cubicBezTo>
                    <a:pt x="6701254" y="0"/>
                    <a:pt x="6757134" y="55880"/>
                    <a:pt x="6757134" y="124460"/>
                  </a:cubicBezTo>
                  <a:lnTo>
                    <a:pt x="6757134" y="535940"/>
                  </a:lnTo>
                  <a:cubicBezTo>
                    <a:pt x="6757134" y="604520"/>
                    <a:pt x="6701254" y="660400"/>
                    <a:pt x="6632673" y="660400"/>
                  </a:cubicBezTo>
                  <a:close/>
                </a:path>
              </a:pathLst>
            </a:custGeom>
            <a:solidFill>
              <a:srgbClr val="9CC85C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17259300" y="9258300"/>
            <a:ext cx="971110" cy="97111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652780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2780"/>
                  </a:lnTo>
                  <a:lnTo>
                    <a:pt x="160020" y="812800"/>
                  </a:lnTo>
                  <a:lnTo>
                    <a:pt x="652780" y="812800"/>
                  </a:lnTo>
                  <a:lnTo>
                    <a:pt x="812800" y="652780"/>
                  </a:lnTo>
                  <a:lnTo>
                    <a:pt x="812800" y="160020"/>
                  </a:lnTo>
                  <a:lnTo>
                    <a:pt x="65278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63500" y="-3175"/>
              <a:ext cx="685800" cy="752475"/>
            </a:xfrm>
            <a:prstGeom prst="rect">
              <a:avLst/>
            </a:prstGeom>
          </p:spPr>
          <p:txBody>
            <a:bodyPr lIns="44470" tIns="44470" rIns="44470" bIns="4447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>
                  <a:solidFill>
                    <a:srgbClr val="03045F"/>
                  </a:solidFill>
                  <a:latin typeface="Garet Bold"/>
                  <a:ea typeface="Garet Bold"/>
                  <a:cs typeface="Garet Bold"/>
                  <a:sym typeface="Garet Bold"/>
                </a:rPr>
                <a:t>8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618</Words>
  <Application>Microsoft Office PowerPoint</Application>
  <PresentationFormat>Personnalisé</PresentationFormat>
  <Paragraphs>140</Paragraphs>
  <Slides>17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17</vt:i4>
      </vt:variant>
    </vt:vector>
  </HeadingPairs>
  <TitlesOfParts>
    <vt:vector size="25" baseType="lpstr">
      <vt:lpstr>Garet Bold</vt:lpstr>
      <vt:lpstr>Calibri</vt:lpstr>
      <vt:lpstr>Open Sauce</vt:lpstr>
      <vt:lpstr>Times New Roman Bold</vt:lpstr>
      <vt:lpstr>Times New Roman</vt:lpstr>
      <vt:lpstr>Arial</vt:lpstr>
      <vt:lpstr>Open Sauce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Copie de Sommaire</dc:title>
  <cp:lastModifiedBy>Florent kolani</cp:lastModifiedBy>
  <cp:revision>15</cp:revision>
  <dcterms:created xsi:type="dcterms:W3CDTF">2006-08-16T00:00:00Z</dcterms:created>
  <dcterms:modified xsi:type="dcterms:W3CDTF">2025-01-12T12:18:26Z</dcterms:modified>
  <dc:identifier>DAGR4WETd3A</dc:identifier>
</cp:coreProperties>
</file>