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Josefin Slab"/>
      <p:regular r:id="rId26"/>
      <p:bold r:id="rId27"/>
      <p:italic r:id="rId28"/>
      <p:boldItalic r:id="rId29"/>
    </p:embeddedFont>
    <p:embeddedFont>
      <p:font typeface="Anton"/>
      <p:regular r:id="rId30"/>
    </p:embeddedFont>
    <p:embeddedFont>
      <p:font typeface="Staatliches"/>
      <p:regular r:id="rId31"/>
    </p:embeddedFont>
    <p:embeddedFont>
      <p:font typeface="Anaheim"/>
      <p:regular r:id="rId32"/>
      <p:bold r:id="rId33"/>
    </p:embeddedFont>
    <p:embeddedFont>
      <p:font typeface="Abel"/>
      <p:regular r:id="rId34"/>
    </p:embeddedFont>
    <p:embeddedFont>
      <p:font typeface="Josefin Sans"/>
      <p:regular r:id="rId35"/>
      <p:bold r:id="rId36"/>
      <p:italic r:id="rId37"/>
      <p:boldItalic r:id="rId38"/>
    </p:embeddedFont>
    <p:embeddedFont>
      <p:font typeface="Unica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016">
          <p15:clr>
            <a:srgbClr val="9AA0A6"/>
          </p15:clr>
        </p15:guide>
        <p15:guide id="3" pos="506">
          <p15:clr>
            <a:srgbClr val="9AA0A6"/>
          </p15:clr>
        </p15:guide>
        <p15:guide id="4" orient="horz" pos="753">
          <p15:clr>
            <a:srgbClr val="9AA0A6"/>
          </p15:clr>
        </p15:guide>
        <p15:guide id="5" pos="377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35EA95-1BD2-41CD-A046-7C8BDD8D2A83}">
  <a:tblStyle styleId="{C035EA95-1BD2-41CD-A046-7C8BDD8D2A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016" orient="horz"/>
        <p:guide pos="506"/>
        <p:guide pos="753" orient="horz"/>
        <p:guide pos="377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JosefinSlab-regular.fntdata"/><Relationship Id="rId25" Type="http://schemas.openxmlformats.org/officeDocument/2006/relationships/slide" Target="slides/slide19.xml"/><Relationship Id="rId28" Type="http://schemas.openxmlformats.org/officeDocument/2006/relationships/font" Target="fonts/JosefinSlab-italic.fntdata"/><Relationship Id="rId27" Type="http://schemas.openxmlformats.org/officeDocument/2006/relationships/font" Target="fonts/JosefinSlab-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JosefinSlab-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taatliches-regular.fntdata"/><Relationship Id="rId30" Type="http://schemas.openxmlformats.org/officeDocument/2006/relationships/font" Target="fonts/Anton-regular.fntdata"/><Relationship Id="rId11" Type="http://schemas.openxmlformats.org/officeDocument/2006/relationships/slide" Target="slides/slide5.xml"/><Relationship Id="rId33" Type="http://schemas.openxmlformats.org/officeDocument/2006/relationships/font" Target="fonts/Anaheim-bold.fntdata"/><Relationship Id="rId10" Type="http://schemas.openxmlformats.org/officeDocument/2006/relationships/slide" Target="slides/slide4.xml"/><Relationship Id="rId32" Type="http://schemas.openxmlformats.org/officeDocument/2006/relationships/font" Target="fonts/Anaheim-regular.fntdata"/><Relationship Id="rId13" Type="http://schemas.openxmlformats.org/officeDocument/2006/relationships/slide" Target="slides/slide7.xml"/><Relationship Id="rId35" Type="http://schemas.openxmlformats.org/officeDocument/2006/relationships/font" Target="fonts/JosefinSans-regular.fntdata"/><Relationship Id="rId12" Type="http://schemas.openxmlformats.org/officeDocument/2006/relationships/slide" Target="slides/slide6.xml"/><Relationship Id="rId34" Type="http://schemas.openxmlformats.org/officeDocument/2006/relationships/font" Target="fonts/Abel-regular.fntdata"/><Relationship Id="rId15" Type="http://schemas.openxmlformats.org/officeDocument/2006/relationships/slide" Target="slides/slide9.xml"/><Relationship Id="rId37" Type="http://schemas.openxmlformats.org/officeDocument/2006/relationships/font" Target="fonts/JosefinSans-italic.fntdata"/><Relationship Id="rId14" Type="http://schemas.openxmlformats.org/officeDocument/2006/relationships/slide" Target="slides/slide8.xml"/><Relationship Id="rId36" Type="http://schemas.openxmlformats.org/officeDocument/2006/relationships/font" Target="fonts/JosefinSans-bold.fntdata"/><Relationship Id="rId17" Type="http://schemas.openxmlformats.org/officeDocument/2006/relationships/slide" Target="slides/slide11.xml"/><Relationship Id="rId39" Type="http://schemas.openxmlformats.org/officeDocument/2006/relationships/font" Target="fonts/UnicaOne-regular.fntdata"/><Relationship Id="rId16" Type="http://schemas.openxmlformats.org/officeDocument/2006/relationships/slide" Target="slides/slide10.xml"/><Relationship Id="rId38" Type="http://schemas.openxmlformats.org/officeDocument/2006/relationships/font" Target="fonts/Josefi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71A38"/>
                </a:solidFill>
                <a:highlight>
                  <a:srgbClr val="FFFFFF"/>
                </a:highlight>
              </a:rPr>
              <a:t>L’entreprise La poule qui chante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5ca114575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5ca114575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95188134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95188134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95188134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95188134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ca114575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ca114575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ca114575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ca114575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ca114575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ca114575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ca114575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ca114575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ca114575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ca114575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ca114575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5ca114575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5ca114575c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5ca114575c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4c3285a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4c3285a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0ffac8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0ffac8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0ffac82f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0ffac82f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ca114575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ca11457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ca114575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ca11457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ca114575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ca114575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ca11457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ca11457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ca114575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ca114575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chemeClr val="dk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chemeClr val="dk1"/>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chemeClr val="dk1"/>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chemeClr val="dk1"/>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chemeClr val="dk1"/>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chemeClr val="dk1"/>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chemeClr val="dk1"/>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4" name="Google Shape;124;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
        <p:nvSpPr>
          <p:cNvPr id="125" name="Google Shape;125;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rgbClr val="434343"/>
                </a:solidFill>
                <a:latin typeface="Anaheim"/>
                <a:ea typeface="Anaheim"/>
                <a:cs typeface="Anaheim"/>
                <a:sym typeface="Anaheim"/>
              </a:rPr>
              <a:t>CREDITS</a:t>
            </a:r>
            <a:r>
              <a:rPr lang="en" sz="900">
                <a:solidFill>
                  <a:srgbClr val="434343"/>
                </a:solidFill>
                <a:latin typeface="Anaheim"/>
                <a:ea typeface="Anaheim"/>
                <a:cs typeface="Anaheim"/>
                <a:sym typeface="Anaheim"/>
              </a:rPr>
              <a:t>: This presentation template was created by </a:t>
            </a:r>
            <a:r>
              <a:rPr b="1" lang="en" sz="900">
                <a:solidFill>
                  <a:srgbClr val="43434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rgbClr val="434343"/>
                </a:solidFill>
                <a:latin typeface="Anaheim"/>
                <a:ea typeface="Anaheim"/>
                <a:cs typeface="Anaheim"/>
                <a:sym typeface="Anaheim"/>
              </a:rPr>
              <a:t>, including icons by </a:t>
            </a:r>
            <a:r>
              <a:rPr b="1" lang="en" sz="900">
                <a:solidFill>
                  <a:srgbClr val="43434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rgbClr val="434343"/>
                </a:solidFill>
                <a:latin typeface="Anaheim"/>
                <a:ea typeface="Anaheim"/>
                <a:cs typeface="Anaheim"/>
                <a:sym typeface="Anaheim"/>
              </a:rPr>
              <a:t>, and infographics &amp; images by </a:t>
            </a:r>
            <a:r>
              <a:rPr b="1" lang="en" sz="900">
                <a:solidFill>
                  <a:srgbClr val="43434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rgbClr val="434343"/>
                </a:solidFill>
                <a:latin typeface="Anaheim"/>
                <a:ea typeface="Anaheim"/>
                <a:cs typeface="Anaheim"/>
                <a:sym typeface="Anaheim"/>
              </a:rPr>
              <a:t> </a:t>
            </a:r>
            <a:r>
              <a:rPr lang="en" sz="900">
                <a:solidFill>
                  <a:srgbClr val="434343"/>
                </a:solidFill>
                <a:latin typeface="Anaheim"/>
                <a:ea typeface="Anaheim"/>
                <a:cs typeface="Anaheim"/>
                <a:sym typeface="Anaheim"/>
              </a:rPr>
              <a:t>and illustrations by</a:t>
            </a:r>
            <a:r>
              <a:rPr b="1" lang="en" sz="900">
                <a:solidFill>
                  <a:srgbClr val="43434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chemeClr val="dk1"/>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chemeClr val="dk1"/>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chemeClr val="dk1"/>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chemeClr val="dk1"/>
              </a:buClr>
              <a:buSzPts val="1200"/>
              <a:buNone/>
              <a:defRPr b="0" sz="1200">
                <a:solidFill>
                  <a:schemeClr val="dk1"/>
                </a:solidFill>
              </a:defRPr>
            </a:lvl2pPr>
            <a:lvl3pPr lvl="2" rtl="0">
              <a:spcBef>
                <a:spcPts val="0"/>
              </a:spcBef>
              <a:spcAft>
                <a:spcPts val="0"/>
              </a:spcAft>
              <a:buClr>
                <a:schemeClr val="dk1"/>
              </a:buClr>
              <a:buSzPts val="1200"/>
              <a:buNone/>
              <a:defRPr b="0" sz="1200">
                <a:solidFill>
                  <a:schemeClr val="dk1"/>
                </a:solidFill>
              </a:defRPr>
            </a:lvl3pPr>
            <a:lvl4pPr lvl="3" rtl="0">
              <a:spcBef>
                <a:spcPts val="0"/>
              </a:spcBef>
              <a:spcAft>
                <a:spcPts val="0"/>
              </a:spcAft>
              <a:buClr>
                <a:schemeClr val="dk1"/>
              </a:buClr>
              <a:buSzPts val="1200"/>
              <a:buNone/>
              <a:defRPr b="0" sz="1200">
                <a:solidFill>
                  <a:schemeClr val="dk1"/>
                </a:solidFill>
              </a:defRPr>
            </a:lvl4pPr>
            <a:lvl5pPr lvl="4" rtl="0">
              <a:spcBef>
                <a:spcPts val="0"/>
              </a:spcBef>
              <a:spcAft>
                <a:spcPts val="0"/>
              </a:spcAft>
              <a:buClr>
                <a:schemeClr val="dk1"/>
              </a:buClr>
              <a:buSzPts val="1200"/>
              <a:buNone/>
              <a:defRPr b="0" sz="1200">
                <a:solidFill>
                  <a:schemeClr val="dk1"/>
                </a:solidFill>
              </a:defRPr>
            </a:lvl5pPr>
            <a:lvl6pPr lvl="5" rtl="0">
              <a:spcBef>
                <a:spcPts val="0"/>
              </a:spcBef>
              <a:spcAft>
                <a:spcPts val="0"/>
              </a:spcAft>
              <a:buClr>
                <a:schemeClr val="dk1"/>
              </a:buClr>
              <a:buSzPts val="1200"/>
              <a:buNone/>
              <a:defRPr b="0" sz="1200">
                <a:solidFill>
                  <a:schemeClr val="dk1"/>
                </a:solidFill>
              </a:defRPr>
            </a:lvl6pPr>
            <a:lvl7pPr lvl="6" rtl="0">
              <a:spcBef>
                <a:spcPts val="0"/>
              </a:spcBef>
              <a:spcAft>
                <a:spcPts val="0"/>
              </a:spcAft>
              <a:buClr>
                <a:schemeClr val="dk1"/>
              </a:buClr>
              <a:buSzPts val="1200"/>
              <a:buNone/>
              <a:defRPr b="0" sz="1200">
                <a:solidFill>
                  <a:schemeClr val="dk1"/>
                </a:solidFill>
              </a:defRPr>
            </a:lvl7pPr>
            <a:lvl8pPr lvl="7" rtl="0">
              <a:spcBef>
                <a:spcPts val="0"/>
              </a:spcBef>
              <a:spcAft>
                <a:spcPts val="0"/>
              </a:spcAft>
              <a:buClr>
                <a:schemeClr val="dk1"/>
              </a:buClr>
              <a:buSzPts val="1200"/>
              <a:buNone/>
              <a:defRPr b="0" sz="1200">
                <a:solidFill>
                  <a:schemeClr val="dk1"/>
                </a:solidFill>
              </a:defRPr>
            </a:lvl8pPr>
            <a:lvl9pPr lvl="8" rtl="0">
              <a:spcBef>
                <a:spcPts val="0"/>
              </a:spcBef>
              <a:spcAft>
                <a:spcPts val="0"/>
              </a:spcAft>
              <a:buClr>
                <a:schemeClr val="dk1"/>
              </a:buClr>
              <a:buSzPts val="1200"/>
              <a:buNone/>
              <a:defRPr b="0" sz="1200">
                <a:solidFill>
                  <a:schemeClr val="dk1"/>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chemeClr val="dk1"/>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chemeClr val="dk1"/>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2pPr>
            <a:lvl3pPr lvl="2"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3pPr>
            <a:lvl4pPr lvl="3"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4pPr>
            <a:lvl5pPr lvl="4"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5pPr>
            <a:lvl6pPr lvl="5"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6pPr>
            <a:lvl7pPr lvl="6"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7pPr>
            <a:lvl8pPr lvl="7"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8pPr>
            <a:lvl9pPr lvl="8" rtl="0">
              <a:lnSpc>
                <a:spcPct val="100000"/>
              </a:lnSpc>
              <a:spcBef>
                <a:spcPts val="0"/>
              </a:spcBef>
              <a:spcAft>
                <a:spcPts val="0"/>
              </a:spcAft>
              <a:buClr>
                <a:schemeClr val="dk1"/>
              </a:buClr>
              <a:buSzPts val="1200"/>
              <a:buFont typeface="Abel"/>
              <a:buNone/>
              <a:defRPr>
                <a:solidFill>
                  <a:schemeClr val="dk1"/>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chemeClr val="dk1"/>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2pPr>
            <a:lvl3pPr lvl="2"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3pPr>
            <a:lvl4pPr lvl="3"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4pPr>
            <a:lvl5pPr lvl="4"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5pPr>
            <a:lvl6pPr lvl="5"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6pPr>
            <a:lvl7pPr lvl="6"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7pPr>
            <a:lvl8pPr lvl="7"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8pPr>
            <a:lvl9pPr lvl="8" rtl="0">
              <a:lnSpc>
                <a:spcPct val="100000"/>
              </a:lnSpc>
              <a:spcBef>
                <a:spcPts val="0"/>
              </a:spcBef>
              <a:spcAft>
                <a:spcPts val="0"/>
              </a:spcAft>
              <a:buClr>
                <a:schemeClr val="dk1"/>
              </a:buClr>
              <a:buSzPts val="3000"/>
              <a:buFont typeface="Unica One"/>
              <a:buNone/>
              <a:defRPr sz="3000">
                <a:solidFill>
                  <a:schemeClr val="dk1"/>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chemeClr val="dk1"/>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chemeClr val="dk1"/>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1pPr>
            <a:lvl2pPr indent="-304800" lvl="1" marL="914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2pPr>
            <a:lvl3pPr indent="-304800" lvl="2" marL="1371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3pPr>
            <a:lvl4pPr indent="-304800" lvl="3" marL="18288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4pPr>
            <a:lvl5pPr indent="-304800" lvl="4" marL="22860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5pPr>
            <a:lvl6pPr indent="-304800" lvl="5" marL="27432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6pPr>
            <a:lvl7pPr indent="-304800" lvl="6" marL="32004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7pPr>
            <a:lvl8pPr indent="-304800" lvl="7" marL="3657600" rtl="0">
              <a:lnSpc>
                <a:spcPct val="115000"/>
              </a:lnSpc>
              <a:spcBef>
                <a:spcPts val="1600"/>
              </a:spcBef>
              <a:spcAft>
                <a:spcPts val="0"/>
              </a:spcAft>
              <a:buClr>
                <a:schemeClr val="accent3"/>
              </a:buClr>
              <a:buSzPts val="1200"/>
              <a:buFont typeface="Anaheim"/>
              <a:buChar char="○"/>
              <a:defRPr sz="1200">
                <a:solidFill>
                  <a:schemeClr val="accent3"/>
                </a:solidFill>
                <a:latin typeface="Anaheim"/>
                <a:ea typeface="Anaheim"/>
                <a:cs typeface="Anaheim"/>
                <a:sym typeface="Anaheim"/>
              </a:defRPr>
            </a:lvl8pPr>
            <a:lvl9pPr indent="-304800" lvl="8" marL="4114800" rtl="0">
              <a:lnSpc>
                <a:spcPct val="115000"/>
              </a:lnSpc>
              <a:spcBef>
                <a:spcPts val="1600"/>
              </a:spcBef>
              <a:spcAft>
                <a:spcPts val="1600"/>
              </a:spcAft>
              <a:buClr>
                <a:schemeClr val="accent3"/>
              </a:buClr>
              <a:buSzPts val="1200"/>
              <a:buFont typeface="Anaheim"/>
              <a:buChar char="■"/>
              <a:defRPr sz="1200">
                <a:solidFill>
                  <a:schemeClr val="accent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932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2"/>
          <p:cNvSpPr txBox="1"/>
          <p:nvPr>
            <p:ph idx="1" type="subTitle"/>
          </p:nvPr>
        </p:nvSpPr>
        <p:spPr>
          <a:xfrm>
            <a:off x="310100" y="1765214"/>
            <a:ext cx="3326700" cy="80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Détectez des faux billets avec R ou Python</a:t>
            </a:r>
            <a:endParaRPr sz="1400"/>
          </a:p>
        </p:txBody>
      </p:sp>
      <p:sp>
        <p:nvSpPr>
          <p:cNvPr id="158" name="Google Shape;158;p22"/>
          <p:cNvSpPr txBox="1"/>
          <p:nvPr>
            <p:ph type="ctrTitle"/>
          </p:nvPr>
        </p:nvSpPr>
        <p:spPr>
          <a:xfrm>
            <a:off x="226750" y="1120638"/>
            <a:ext cx="3662700" cy="80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Data Analyst :</a:t>
            </a:r>
            <a:endParaRPr sz="3700"/>
          </a:p>
        </p:txBody>
      </p:sp>
      <p:sp>
        <p:nvSpPr>
          <p:cNvPr id="159" name="Google Shape;159;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22"/>
          <p:cNvGrpSpPr/>
          <p:nvPr/>
        </p:nvGrpSpPr>
        <p:grpSpPr>
          <a:xfrm>
            <a:off x="6345231" y="2886609"/>
            <a:ext cx="1407691" cy="1286147"/>
            <a:chOff x="6117656" y="2752309"/>
            <a:chExt cx="1407691" cy="1286147"/>
          </a:xfrm>
        </p:grpSpPr>
        <p:sp>
          <p:nvSpPr>
            <p:cNvPr id="170" name="Google Shape;170;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22"/>
          <p:cNvGrpSpPr/>
          <p:nvPr/>
        </p:nvGrpSpPr>
        <p:grpSpPr>
          <a:xfrm>
            <a:off x="4244894" y="1807838"/>
            <a:ext cx="1294564" cy="589573"/>
            <a:chOff x="3940094" y="1807838"/>
            <a:chExt cx="1294564" cy="589573"/>
          </a:xfrm>
        </p:grpSpPr>
        <p:grpSp>
          <p:nvGrpSpPr>
            <p:cNvPr id="189" name="Google Shape;189;p22"/>
            <p:cNvGrpSpPr/>
            <p:nvPr/>
          </p:nvGrpSpPr>
          <p:grpSpPr>
            <a:xfrm>
              <a:off x="3940094" y="1807838"/>
              <a:ext cx="1294564" cy="589573"/>
              <a:chOff x="3543907" y="2562740"/>
              <a:chExt cx="1294564" cy="381675"/>
            </a:xfrm>
          </p:grpSpPr>
          <p:sp>
            <p:nvSpPr>
              <p:cNvPr id="190" name="Google Shape;190;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2"/>
          <p:cNvGrpSpPr/>
          <p:nvPr/>
        </p:nvGrpSpPr>
        <p:grpSpPr>
          <a:xfrm>
            <a:off x="6193917" y="1459403"/>
            <a:ext cx="906007" cy="136663"/>
            <a:chOff x="5966342" y="1378202"/>
            <a:chExt cx="906007" cy="136663"/>
          </a:xfrm>
        </p:grpSpPr>
        <p:sp>
          <p:nvSpPr>
            <p:cNvPr id="199" name="Google Shape;199;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2"/>
          <p:cNvGrpSpPr/>
          <p:nvPr/>
        </p:nvGrpSpPr>
        <p:grpSpPr>
          <a:xfrm>
            <a:off x="7511100" y="1664900"/>
            <a:ext cx="1109728" cy="1002828"/>
            <a:chOff x="7739700" y="1512500"/>
            <a:chExt cx="1109728" cy="1002828"/>
          </a:xfrm>
        </p:grpSpPr>
        <p:sp>
          <p:nvSpPr>
            <p:cNvPr id="204" name="Google Shape;204;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2"/>
            <p:cNvGrpSpPr/>
            <p:nvPr/>
          </p:nvGrpSpPr>
          <p:grpSpPr>
            <a:xfrm>
              <a:off x="7808309" y="1610467"/>
              <a:ext cx="966993" cy="714803"/>
              <a:chOff x="7183784" y="1476167"/>
              <a:chExt cx="966993" cy="714803"/>
            </a:xfrm>
          </p:grpSpPr>
          <p:sp>
            <p:nvSpPr>
              <p:cNvPr id="206" name="Google Shape;206;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2" name="Google Shape;222;p22"/>
          <p:cNvGrpSpPr/>
          <p:nvPr/>
        </p:nvGrpSpPr>
        <p:grpSpPr>
          <a:xfrm>
            <a:off x="4389208" y="3195116"/>
            <a:ext cx="1579322" cy="671293"/>
            <a:chOff x="4161633" y="3060816"/>
            <a:chExt cx="1579322" cy="671293"/>
          </a:xfrm>
        </p:grpSpPr>
        <p:sp>
          <p:nvSpPr>
            <p:cNvPr id="223" name="Google Shape;223;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43989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22"/>
          <p:cNvPicPr preferRelativeResize="0"/>
          <p:nvPr/>
        </p:nvPicPr>
        <p:blipFill>
          <a:blip r:embed="rId3">
            <a:alphaModFix/>
          </a:blip>
          <a:stretch>
            <a:fillRect/>
          </a:stretch>
        </p:blipFill>
        <p:spPr>
          <a:xfrm>
            <a:off x="142100" y="134525"/>
            <a:ext cx="4226150" cy="321900"/>
          </a:xfrm>
          <a:prstGeom prst="rect">
            <a:avLst/>
          </a:prstGeom>
          <a:noFill/>
          <a:ln>
            <a:noFill/>
          </a:ln>
        </p:spPr>
      </p:pic>
      <p:sp>
        <p:nvSpPr>
          <p:cNvPr id="236" name="Google Shape;236;p22"/>
          <p:cNvSpPr txBox="1"/>
          <p:nvPr>
            <p:ph idx="1" type="subTitle"/>
          </p:nvPr>
        </p:nvSpPr>
        <p:spPr>
          <a:xfrm>
            <a:off x="5801074" y="4736300"/>
            <a:ext cx="3180000" cy="32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Florent SALMON</a:t>
            </a:r>
            <a:endParaRPr/>
          </a:p>
        </p:txBody>
      </p:sp>
      <p:sp>
        <p:nvSpPr>
          <p:cNvPr id="237" name="Google Shape;237;p22"/>
          <p:cNvSpPr txBox="1"/>
          <p:nvPr/>
        </p:nvSpPr>
        <p:spPr>
          <a:xfrm>
            <a:off x="10875275" y="3517300"/>
            <a:ext cx="887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3"/>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sp>
        <p:nvSpPr>
          <p:cNvPr id="313" name="Google Shape;313;p31"/>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Préparation de la donnée</a:t>
            </a:r>
            <a:endParaRPr/>
          </a:p>
        </p:txBody>
      </p:sp>
      <p:pic>
        <p:nvPicPr>
          <p:cNvPr id="314" name="Google Shape;314;p31"/>
          <p:cNvPicPr preferRelativeResize="0"/>
          <p:nvPr/>
        </p:nvPicPr>
        <p:blipFill>
          <a:blip r:embed="rId3">
            <a:alphaModFix/>
          </a:blip>
          <a:stretch>
            <a:fillRect/>
          </a:stretch>
        </p:blipFill>
        <p:spPr>
          <a:xfrm>
            <a:off x="361225" y="1564400"/>
            <a:ext cx="5109100" cy="3047900"/>
          </a:xfrm>
          <a:prstGeom prst="rect">
            <a:avLst/>
          </a:prstGeom>
          <a:noFill/>
          <a:ln>
            <a:noFill/>
          </a:ln>
        </p:spPr>
      </p:pic>
      <p:sp>
        <p:nvSpPr>
          <p:cNvPr id="315" name="Google Shape;315;p31"/>
          <p:cNvSpPr txBox="1"/>
          <p:nvPr/>
        </p:nvSpPr>
        <p:spPr>
          <a:xfrm flipH="1">
            <a:off x="77925" y="496050"/>
            <a:ext cx="47961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434343"/>
                </a:solidFill>
                <a:latin typeface="Anaheim"/>
                <a:ea typeface="Anaheim"/>
                <a:cs typeface="Anaheim"/>
                <a:sym typeface="Anaheim"/>
              </a:rPr>
              <a:t>Création des jeux d'entraînement et de test</a:t>
            </a:r>
            <a:endParaRPr b="1">
              <a:solidFill>
                <a:srgbClr val="434343"/>
              </a:solidFill>
              <a:latin typeface="Anaheim"/>
              <a:ea typeface="Anaheim"/>
              <a:cs typeface="Anaheim"/>
              <a:sym typeface="Anaheim"/>
            </a:endParaRPr>
          </a:p>
        </p:txBody>
      </p:sp>
      <p:sp>
        <p:nvSpPr>
          <p:cNvPr id="316" name="Google Shape;316;p31"/>
          <p:cNvSpPr txBox="1"/>
          <p:nvPr/>
        </p:nvSpPr>
        <p:spPr>
          <a:xfrm flipH="1">
            <a:off x="5800625" y="1442800"/>
            <a:ext cx="3046800" cy="3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Anaheim"/>
              <a:ea typeface="Anaheim"/>
              <a:cs typeface="Anaheim"/>
              <a:sym typeface="Anaheim"/>
            </a:endParaRPr>
          </a:p>
          <a:p>
            <a:pPr indent="-298450" lvl="0" marL="457200" rtl="0" algn="l">
              <a:lnSpc>
                <a:spcPct val="115000"/>
              </a:lnSpc>
              <a:spcBef>
                <a:spcPts val="10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80 % Train</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20 % Test </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Stratification respectée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sp>
        <p:nvSpPr>
          <p:cNvPr id="321" name="Google Shape;321;p32"/>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22" name="Google Shape;322;p32"/>
          <p:cNvSpPr txBox="1"/>
          <p:nvPr/>
        </p:nvSpPr>
        <p:spPr>
          <a:xfrm flipH="1">
            <a:off x="1636675" y="1618600"/>
            <a:ext cx="3408000" cy="258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1 non supervisé :</a:t>
            </a:r>
            <a:endParaRPr sz="1300">
              <a:solidFill>
                <a:srgbClr val="434343"/>
              </a:solidFill>
              <a:latin typeface="Anaheim"/>
              <a:ea typeface="Anaheim"/>
              <a:cs typeface="Anaheim"/>
              <a:sym typeface="Anaheim"/>
            </a:endParaRPr>
          </a:p>
          <a:p>
            <a:pPr indent="0" lvl="0" marL="0" rtl="0" algn="l">
              <a:spcBef>
                <a:spcPts val="0"/>
              </a:spcBef>
              <a:spcAft>
                <a:spcPts val="0"/>
              </a:spcAft>
              <a:buNone/>
            </a:pPr>
            <a:r>
              <a:rPr lang="en" sz="1300">
                <a:solidFill>
                  <a:srgbClr val="434343"/>
                </a:solidFill>
                <a:latin typeface="Anaheim"/>
                <a:ea typeface="Anaheim"/>
                <a:cs typeface="Anaheim"/>
                <a:sym typeface="Anaheim"/>
              </a:rPr>
              <a:t>   • K-Means</a:t>
            </a:r>
            <a:endParaRPr sz="1300">
              <a:solidFill>
                <a:srgbClr val="434343"/>
              </a:solidFill>
              <a:latin typeface="Anaheim"/>
              <a:ea typeface="Anaheim"/>
              <a:cs typeface="Anaheim"/>
              <a:sym typeface="Anaheim"/>
            </a:endParaRPr>
          </a:p>
          <a:p>
            <a:pPr indent="0" lvl="0" marL="0" rtl="0" algn="l">
              <a:spcBef>
                <a:spcPts val="0"/>
              </a:spcBef>
              <a:spcAft>
                <a:spcPts val="0"/>
              </a:spcAft>
              <a:buNone/>
            </a:pPr>
            <a:r>
              <a:t/>
            </a:r>
            <a:endParaRPr sz="1300">
              <a:solidFill>
                <a:srgbClr val="434343"/>
              </a:solidFill>
              <a:latin typeface="Anaheim"/>
              <a:ea typeface="Anaheim"/>
              <a:cs typeface="Anaheim"/>
              <a:sym typeface="Anaheim"/>
            </a:endParaRPr>
          </a:p>
          <a:p>
            <a:pPr indent="0" lvl="0" marL="0" rtl="0" algn="l">
              <a:spcBef>
                <a:spcPts val="0"/>
              </a:spcBef>
              <a:spcAft>
                <a:spcPts val="0"/>
              </a:spcAft>
              <a:buNone/>
            </a:pPr>
            <a:r>
              <a:rPr lang="en" sz="1300">
                <a:solidFill>
                  <a:srgbClr val="434343"/>
                </a:solidFill>
                <a:latin typeface="Anaheim"/>
                <a:ea typeface="Anaheim"/>
                <a:cs typeface="Anaheim"/>
                <a:sym typeface="Anaheim"/>
              </a:rPr>
              <a:t>3 supervisés :</a:t>
            </a:r>
            <a:endParaRPr sz="1300">
              <a:solidFill>
                <a:srgbClr val="434343"/>
              </a:solidFill>
              <a:latin typeface="Anaheim"/>
              <a:ea typeface="Anaheim"/>
              <a:cs typeface="Anaheim"/>
              <a:sym typeface="Anaheim"/>
            </a:endParaRPr>
          </a:p>
          <a:p>
            <a:pPr indent="0" lvl="0" marL="0" rtl="0" algn="l">
              <a:spcBef>
                <a:spcPts val="0"/>
              </a:spcBef>
              <a:spcAft>
                <a:spcPts val="0"/>
              </a:spcAft>
              <a:buNone/>
            </a:pPr>
            <a:r>
              <a:rPr lang="en" sz="1300">
                <a:solidFill>
                  <a:srgbClr val="434343"/>
                </a:solidFill>
                <a:latin typeface="Anaheim"/>
                <a:ea typeface="Anaheim"/>
                <a:cs typeface="Anaheim"/>
                <a:sym typeface="Anaheim"/>
              </a:rPr>
              <a:t>   • Régression logistique  </a:t>
            </a:r>
            <a:endParaRPr sz="1300">
              <a:solidFill>
                <a:srgbClr val="434343"/>
              </a:solidFill>
              <a:latin typeface="Anaheim"/>
              <a:ea typeface="Anaheim"/>
              <a:cs typeface="Anaheim"/>
              <a:sym typeface="Anaheim"/>
            </a:endParaRPr>
          </a:p>
          <a:p>
            <a:pPr indent="0" lvl="0" marL="0" rtl="0" algn="l">
              <a:spcBef>
                <a:spcPts val="0"/>
              </a:spcBef>
              <a:spcAft>
                <a:spcPts val="0"/>
              </a:spcAft>
              <a:buNone/>
            </a:pPr>
            <a:r>
              <a:rPr lang="en" sz="1300">
                <a:solidFill>
                  <a:srgbClr val="434343"/>
                </a:solidFill>
                <a:latin typeface="Anaheim"/>
                <a:ea typeface="Anaheim"/>
                <a:cs typeface="Anaheim"/>
                <a:sym typeface="Anaheim"/>
              </a:rPr>
              <a:t>   • KNN  </a:t>
            </a:r>
            <a:endParaRPr sz="1300">
              <a:solidFill>
                <a:srgbClr val="434343"/>
              </a:solidFill>
              <a:latin typeface="Anaheim"/>
              <a:ea typeface="Anaheim"/>
              <a:cs typeface="Anaheim"/>
              <a:sym typeface="Anaheim"/>
            </a:endParaRPr>
          </a:p>
          <a:p>
            <a:pPr indent="0" lvl="0" marL="0" rtl="0" algn="l">
              <a:spcBef>
                <a:spcPts val="0"/>
              </a:spcBef>
              <a:spcAft>
                <a:spcPts val="0"/>
              </a:spcAft>
              <a:buNone/>
            </a:pPr>
            <a:r>
              <a:rPr lang="en" sz="1300">
                <a:solidFill>
                  <a:srgbClr val="434343"/>
                </a:solidFill>
                <a:latin typeface="Anaheim"/>
                <a:ea typeface="Anaheim"/>
                <a:cs typeface="Anaheim"/>
                <a:sym typeface="Anaheim"/>
              </a:rPr>
              <a:t>   • Random Forest</a:t>
            </a:r>
            <a:endParaRPr sz="1300">
              <a:solidFill>
                <a:srgbClr val="434343"/>
              </a:solidFill>
              <a:latin typeface="Anaheim"/>
              <a:ea typeface="Anaheim"/>
              <a:cs typeface="Anaheim"/>
              <a:sym typeface="Anaheim"/>
            </a:endParaRPr>
          </a:p>
          <a:p>
            <a:pPr indent="0" lvl="0" marL="0" rtl="0" algn="l">
              <a:spcBef>
                <a:spcPts val="0"/>
              </a:spcBef>
              <a:spcAft>
                <a:spcPts val="0"/>
              </a:spcAft>
              <a:buNone/>
            </a:pPr>
            <a:r>
              <a:t/>
            </a:r>
            <a:endParaRPr sz="1300">
              <a:solidFill>
                <a:srgbClr val="434343"/>
              </a:solidFill>
              <a:latin typeface="Anaheim"/>
              <a:ea typeface="Anaheim"/>
              <a:cs typeface="Anaheim"/>
              <a:sym typeface="Anaheim"/>
            </a:endParaRPr>
          </a:p>
        </p:txBody>
      </p:sp>
      <p:sp>
        <p:nvSpPr>
          <p:cNvPr id="323" name="Google Shape;323;p32"/>
          <p:cNvSpPr txBox="1"/>
          <p:nvPr/>
        </p:nvSpPr>
        <p:spPr>
          <a:xfrm flipH="1">
            <a:off x="187150" y="983050"/>
            <a:ext cx="34080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434343"/>
                </a:solidFill>
                <a:latin typeface="Anaheim"/>
                <a:ea typeface="Anaheim"/>
                <a:cs typeface="Anaheim"/>
                <a:sym typeface="Anaheim"/>
              </a:rPr>
              <a:t>4 algorithmes utilisés :</a:t>
            </a:r>
            <a:endParaRPr sz="1600">
              <a:solidFill>
                <a:srgbClr val="434343"/>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33"/>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K-Means</a:t>
            </a:r>
            <a:endParaRPr b="1" sz="1300">
              <a:solidFill>
                <a:srgbClr val="434343"/>
              </a:solidFill>
              <a:latin typeface="Anaheim"/>
              <a:ea typeface="Anaheim"/>
              <a:cs typeface="Anaheim"/>
              <a:sym typeface="Anaheim"/>
            </a:endParaRPr>
          </a:p>
        </p:txBody>
      </p:sp>
      <p:pic>
        <p:nvPicPr>
          <p:cNvPr id="329" name="Google Shape;329;p33"/>
          <p:cNvPicPr preferRelativeResize="0"/>
          <p:nvPr/>
        </p:nvPicPr>
        <p:blipFill>
          <a:blip r:embed="rId3">
            <a:alphaModFix/>
          </a:blip>
          <a:stretch>
            <a:fillRect/>
          </a:stretch>
        </p:blipFill>
        <p:spPr>
          <a:xfrm>
            <a:off x="434600" y="1416825"/>
            <a:ext cx="5312953" cy="3169501"/>
          </a:xfrm>
          <a:prstGeom prst="rect">
            <a:avLst/>
          </a:prstGeom>
          <a:noFill/>
          <a:ln>
            <a:noFill/>
          </a:ln>
        </p:spPr>
      </p:pic>
      <p:sp>
        <p:nvSpPr>
          <p:cNvPr id="330" name="Google Shape;330;p33"/>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31" name="Google Shape;331;p33"/>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Anaheim"/>
              <a:ea typeface="Anaheim"/>
              <a:cs typeface="Anaheim"/>
              <a:sym typeface="Anaheim"/>
            </a:endParaRPr>
          </a:p>
          <a:p>
            <a:pPr indent="-298450" lvl="0" marL="457200" rtl="0" algn="l">
              <a:lnSpc>
                <a:spcPct val="115000"/>
              </a:lnSpc>
              <a:spcBef>
                <a:spcPts val="1000"/>
              </a:spcBef>
              <a:spcAft>
                <a:spcPts val="0"/>
              </a:spcAft>
              <a:buClr>
                <a:srgbClr val="434343"/>
              </a:buClr>
              <a:buSzPts val="1100"/>
              <a:buFont typeface="Anaheim"/>
              <a:buChar char="●"/>
            </a:pPr>
            <a:r>
              <a:rPr lang="en" sz="1100">
                <a:solidFill>
                  <a:schemeClr val="accent3"/>
                </a:solidFill>
                <a:latin typeface="Anaheim"/>
                <a:ea typeface="Anaheim"/>
                <a:cs typeface="Anaheim"/>
                <a:sym typeface="Anaheim"/>
              </a:rPr>
              <a:t>Score de silhouette optimal : k = 2  </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Séparation visuelle claire</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sp>
        <p:nvSpPr>
          <p:cNvPr id="336" name="Google Shape;336;p34"/>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K-Means</a:t>
            </a:r>
            <a:endParaRPr b="1" sz="1300">
              <a:solidFill>
                <a:srgbClr val="434343"/>
              </a:solidFill>
              <a:latin typeface="Anaheim"/>
              <a:ea typeface="Anaheim"/>
              <a:cs typeface="Anaheim"/>
              <a:sym typeface="Anaheim"/>
            </a:endParaRPr>
          </a:p>
        </p:txBody>
      </p:sp>
      <p:sp>
        <p:nvSpPr>
          <p:cNvPr id="337" name="Google Shape;337;p34"/>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38" name="Google Shape;338;p34"/>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100">
                <a:solidFill>
                  <a:schemeClr val="accent3"/>
                </a:solidFill>
                <a:latin typeface="Anaheim"/>
                <a:ea typeface="Anaheim"/>
                <a:cs typeface="Anaheim"/>
                <a:sym typeface="Anaheim"/>
              </a:rPr>
              <a:t>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Cluster 0 : Vrai billet</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Cluster 1 : Faux billet</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Accuracy_score = 0.984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39" name="Google Shape;339;p34"/>
          <p:cNvPicPr preferRelativeResize="0"/>
          <p:nvPr/>
        </p:nvPicPr>
        <p:blipFill>
          <a:blip r:embed="rId3">
            <a:alphaModFix/>
          </a:blip>
          <a:stretch>
            <a:fillRect/>
          </a:stretch>
        </p:blipFill>
        <p:spPr>
          <a:xfrm>
            <a:off x="585350" y="1378788"/>
            <a:ext cx="4651991" cy="324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sp>
        <p:nvSpPr>
          <p:cNvPr id="344" name="Google Shape;344;p35"/>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Régression logistique</a:t>
            </a:r>
            <a:endParaRPr b="1" sz="1300">
              <a:solidFill>
                <a:srgbClr val="434343"/>
              </a:solidFill>
              <a:latin typeface="Anaheim"/>
              <a:ea typeface="Anaheim"/>
              <a:cs typeface="Anaheim"/>
              <a:sym typeface="Anaheim"/>
            </a:endParaRPr>
          </a:p>
        </p:txBody>
      </p:sp>
      <p:sp>
        <p:nvSpPr>
          <p:cNvPr id="345" name="Google Shape;345;p35"/>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46" name="Google Shape;346;p35"/>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Facilité à mettre en place</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Accuracy : 0.99</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Très peu d’erreurs</a:t>
            </a:r>
            <a:endParaRPr sz="1100">
              <a:solidFill>
                <a:schemeClr val="accent3"/>
              </a:solidFill>
              <a:latin typeface="Anaheim"/>
              <a:ea typeface="Anaheim"/>
              <a:cs typeface="Anaheim"/>
              <a:sym typeface="Anaheim"/>
            </a:endParaRPr>
          </a:p>
          <a:p>
            <a:pPr indent="-298450" lvl="1" marL="9144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1 vrai billet mal classé</a:t>
            </a:r>
            <a:endParaRPr sz="1100">
              <a:solidFill>
                <a:schemeClr val="accent3"/>
              </a:solidFill>
              <a:latin typeface="Anaheim"/>
              <a:ea typeface="Anaheim"/>
              <a:cs typeface="Anaheim"/>
              <a:sym typeface="Anaheim"/>
            </a:endParaRPr>
          </a:p>
          <a:p>
            <a:pPr indent="-298450" lvl="1" marL="9144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2 faux billets mal classés</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47" name="Google Shape;347;p35"/>
          <p:cNvPicPr preferRelativeResize="0"/>
          <p:nvPr/>
        </p:nvPicPr>
        <p:blipFill>
          <a:blip r:embed="rId3">
            <a:alphaModFix/>
          </a:blip>
          <a:stretch>
            <a:fillRect/>
          </a:stretch>
        </p:blipFill>
        <p:spPr>
          <a:xfrm>
            <a:off x="146350" y="1144200"/>
            <a:ext cx="5111925" cy="354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sp>
        <p:nvSpPr>
          <p:cNvPr id="352" name="Google Shape;352;p36"/>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KNN </a:t>
            </a:r>
            <a:endParaRPr b="1" sz="1300">
              <a:solidFill>
                <a:srgbClr val="434343"/>
              </a:solidFill>
              <a:latin typeface="Anaheim"/>
              <a:ea typeface="Anaheim"/>
              <a:cs typeface="Anaheim"/>
              <a:sym typeface="Anaheim"/>
            </a:endParaRPr>
          </a:p>
        </p:txBody>
      </p:sp>
      <p:sp>
        <p:nvSpPr>
          <p:cNvPr id="353" name="Google Shape;353;p36"/>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54" name="Google Shape;354;p36"/>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Meilleur score : 0.9925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k optimal : 12</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55" name="Google Shape;355;p36"/>
          <p:cNvPicPr preferRelativeResize="0"/>
          <p:nvPr/>
        </p:nvPicPr>
        <p:blipFill>
          <a:blip r:embed="rId3">
            <a:alphaModFix/>
          </a:blip>
          <a:stretch>
            <a:fillRect/>
          </a:stretch>
        </p:blipFill>
        <p:spPr>
          <a:xfrm>
            <a:off x="542025" y="1416825"/>
            <a:ext cx="4454349" cy="346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sp>
        <p:nvSpPr>
          <p:cNvPr id="360" name="Google Shape;360;p37"/>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KNN </a:t>
            </a:r>
            <a:endParaRPr b="1" sz="1300">
              <a:solidFill>
                <a:srgbClr val="434343"/>
              </a:solidFill>
              <a:latin typeface="Anaheim"/>
              <a:ea typeface="Anaheim"/>
              <a:cs typeface="Anaheim"/>
              <a:sym typeface="Anaheim"/>
            </a:endParaRPr>
          </a:p>
        </p:txBody>
      </p:sp>
      <p:sp>
        <p:nvSpPr>
          <p:cNvPr id="361" name="Google Shape;361;p37"/>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62" name="Google Shape;362;p37"/>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Accuracy : 0.993</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Très peu d’erreurs</a:t>
            </a:r>
            <a:endParaRPr sz="1100">
              <a:solidFill>
                <a:schemeClr val="accent3"/>
              </a:solidFill>
              <a:latin typeface="Anaheim"/>
              <a:ea typeface="Anaheim"/>
              <a:cs typeface="Anaheim"/>
              <a:sym typeface="Anaheim"/>
            </a:endParaRPr>
          </a:p>
          <a:p>
            <a:pPr indent="-298450" lvl="1" marL="9144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1 vrai billet mal classé</a:t>
            </a:r>
            <a:endParaRPr sz="1100">
              <a:solidFill>
                <a:schemeClr val="accent3"/>
              </a:solidFill>
              <a:latin typeface="Anaheim"/>
              <a:ea typeface="Anaheim"/>
              <a:cs typeface="Anaheim"/>
              <a:sym typeface="Anaheim"/>
            </a:endParaRPr>
          </a:p>
          <a:p>
            <a:pPr indent="-298450" lvl="1" marL="9144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1 faux billet mal classé</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63" name="Google Shape;363;p37"/>
          <p:cNvPicPr preferRelativeResize="0"/>
          <p:nvPr/>
        </p:nvPicPr>
        <p:blipFill>
          <a:blip r:embed="rId3">
            <a:alphaModFix/>
          </a:blip>
          <a:stretch>
            <a:fillRect/>
          </a:stretch>
        </p:blipFill>
        <p:spPr>
          <a:xfrm>
            <a:off x="371450" y="1144200"/>
            <a:ext cx="5353050" cy="371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sp>
        <p:nvSpPr>
          <p:cNvPr id="368" name="Google Shape;368;p38"/>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Random Forest</a:t>
            </a:r>
            <a:endParaRPr b="1" sz="1300">
              <a:solidFill>
                <a:srgbClr val="434343"/>
              </a:solidFill>
              <a:latin typeface="Anaheim"/>
              <a:ea typeface="Anaheim"/>
              <a:cs typeface="Anaheim"/>
              <a:sym typeface="Anaheim"/>
            </a:endParaRPr>
          </a:p>
        </p:txBody>
      </p:sp>
      <p:sp>
        <p:nvSpPr>
          <p:cNvPr id="369" name="Google Shape;369;p38"/>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70" name="Google Shape;370;p38"/>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Plage : 10 à 300 (pas de 10)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Meilleur score : 0.9917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Taille optimale : 240 arbres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71" name="Google Shape;371;p38"/>
          <p:cNvPicPr preferRelativeResize="0"/>
          <p:nvPr/>
        </p:nvPicPr>
        <p:blipFill>
          <a:blip r:embed="rId3">
            <a:alphaModFix/>
          </a:blip>
          <a:stretch>
            <a:fillRect/>
          </a:stretch>
        </p:blipFill>
        <p:spPr>
          <a:xfrm>
            <a:off x="663275" y="1477925"/>
            <a:ext cx="4489800" cy="34449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sp>
        <p:nvSpPr>
          <p:cNvPr id="376" name="Google Shape;376;p39"/>
          <p:cNvSpPr txBox="1"/>
          <p:nvPr/>
        </p:nvSpPr>
        <p:spPr>
          <a:xfrm flipH="1">
            <a:off x="61750" y="1951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Random Forest</a:t>
            </a:r>
            <a:endParaRPr b="1" sz="1300">
              <a:solidFill>
                <a:srgbClr val="434343"/>
              </a:solidFill>
              <a:latin typeface="Anaheim"/>
              <a:ea typeface="Anaheim"/>
              <a:cs typeface="Anaheim"/>
              <a:sym typeface="Anaheim"/>
            </a:endParaRPr>
          </a:p>
        </p:txBody>
      </p:sp>
      <p:sp>
        <p:nvSpPr>
          <p:cNvPr id="377" name="Google Shape;377;p39"/>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Implémentation &amp; analyse des algorithmes</a:t>
            </a:r>
            <a:endParaRPr/>
          </a:p>
        </p:txBody>
      </p:sp>
      <p:sp>
        <p:nvSpPr>
          <p:cNvPr id="378" name="Google Shape;378;p39"/>
          <p:cNvSpPr txBox="1"/>
          <p:nvPr/>
        </p:nvSpPr>
        <p:spPr>
          <a:xfrm flipH="1">
            <a:off x="5989875" y="1416825"/>
            <a:ext cx="30468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Accuracy : </a:t>
            </a:r>
            <a:r>
              <a:rPr lang="en" sz="1100">
                <a:solidFill>
                  <a:schemeClr val="accent3"/>
                </a:solidFill>
                <a:latin typeface="Anaheim"/>
                <a:ea typeface="Anaheim"/>
                <a:cs typeface="Anaheim"/>
                <a:sym typeface="Anaheim"/>
              </a:rPr>
              <a:t>0.99</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Très peu d’erreurs</a:t>
            </a:r>
            <a:endParaRPr sz="1100">
              <a:solidFill>
                <a:schemeClr val="accent3"/>
              </a:solidFill>
              <a:latin typeface="Anaheim"/>
              <a:ea typeface="Anaheim"/>
              <a:cs typeface="Anaheim"/>
              <a:sym typeface="Anaheim"/>
            </a:endParaRPr>
          </a:p>
          <a:p>
            <a:pPr indent="-298450" lvl="1" marL="9144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1 vrai billet mal classé</a:t>
            </a:r>
            <a:endParaRPr sz="1100">
              <a:solidFill>
                <a:schemeClr val="accent3"/>
              </a:solidFill>
              <a:latin typeface="Anaheim"/>
              <a:ea typeface="Anaheim"/>
              <a:cs typeface="Anaheim"/>
              <a:sym typeface="Anaheim"/>
            </a:endParaRPr>
          </a:p>
          <a:p>
            <a:pPr indent="-298450" lvl="1" marL="9144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2 faux billets mal classés</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79" name="Google Shape;379;p39"/>
          <p:cNvPicPr preferRelativeResize="0"/>
          <p:nvPr/>
        </p:nvPicPr>
        <p:blipFill>
          <a:blip r:embed="rId3">
            <a:alphaModFix/>
          </a:blip>
          <a:stretch>
            <a:fillRect/>
          </a:stretch>
        </p:blipFill>
        <p:spPr>
          <a:xfrm>
            <a:off x="290950" y="1378775"/>
            <a:ext cx="4861275" cy="3373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0"/>
          <p:cNvSpPr txBox="1"/>
          <p:nvPr/>
        </p:nvSpPr>
        <p:spPr>
          <a:xfrm flipH="1">
            <a:off x="1299075" y="1260175"/>
            <a:ext cx="3445200" cy="139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1600"/>
              </a:spcAft>
              <a:buNone/>
            </a:pPr>
            <a:r>
              <a:rPr lang="en" sz="1500">
                <a:solidFill>
                  <a:schemeClr val="accent3"/>
                </a:solidFill>
                <a:latin typeface="Anaheim"/>
                <a:ea typeface="Anaheim"/>
                <a:cs typeface="Anaheim"/>
                <a:sym typeface="Anaheim"/>
              </a:rPr>
              <a:t>Choix final : </a:t>
            </a:r>
            <a:r>
              <a:rPr b="1" lang="en" sz="1500">
                <a:solidFill>
                  <a:schemeClr val="accent3"/>
                </a:solidFill>
                <a:latin typeface="Anaheim"/>
                <a:ea typeface="Anaheim"/>
                <a:cs typeface="Anaheim"/>
                <a:sym typeface="Anaheim"/>
              </a:rPr>
              <a:t>Régression logistique</a:t>
            </a:r>
            <a:r>
              <a:rPr lang="en" sz="1500">
                <a:solidFill>
                  <a:schemeClr val="accent3"/>
                </a:solidFill>
                <a:latin typeface="Anaheim"/>
                <a:ea typeface="Anaheim"/>
                <a:cs typeface="Anaheim"/>
                <a:sym typeface="Anaheim"/>
              </a:rPr>
              <a:t> </a:t>
            </a:r>
            <a:endParaRPr b="1" sz="1700">
              <a:solidFill>
                <a:srgbClr val="434343"/>
              </a:solidFill>
              <a:latin typeface="Anaheim"/>
              <a:ea typeface="Anaheim"/>
              <a:cs typeface="Anaheim"/>
              <a:sym typeface="Anaheim"/>
            </a:endParaRPr>
          </a:p>
        </p:txBody>
      </p:sp>
      <p:sp>
        <p:nvSpPr>
          <p:cNvPr id="385" name="Google Shape;385;p40"/>
          <p:cNvSpPr txBox="1"/>
          <p:nvPr>
            <p:ph type="ctrTitle"/>
          </p:nvPr>
        </p:nvSpPr>
        <p:spPr>
          <a:xfrm>
            <a:off x="3895800" y="457300"/>
            <a:ext cx="44898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Algorithme Final retenu</a:t>
            </a:r>
            <a:endParaRPr/>
          </a:p>
        </p:txBody>
      </p:sp>
      <p:sp>
        <p:nvSpPr>
          <p:cNvPr id="386" name="Google Shape;386;p40"/>
          <p:cNvSpPr txBox="1"/>
          <p:nvPr/>
        </p:nvSpPr>
        <p:spPr>
          <a:xfrm flipH="1">
            <a:off x="1299075" y="1416825"/>
            <a:ext cx="7737600" cy="316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Accuracy : 99 % (3 erreurs sur 300 billets)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Facilité d’implémentation  </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Léger, rapide à entraîner et à déployer</a:t>
            </a:r>
            <a:endParaRPr sz="1100">
              <a:solidFill>
                <a:schemeClr val="accent3"/>
              </a:solidFill>
              <a:latin typeface="Anaheim"/>
              <a:ea typeface="Anaheim"/>
              <a:cs typeface="Anaheim"/>
              <a:sym typeface="Anaheim"/>
            </a:endParaRPr>
          </a:p>
          <a:p>
            <a:pPr indent="-298450" lvl="0" marL="457200" rtl="0" algn="l">
              <a:lnSpc>
                <a:spcPct val="115000"/>
              </a:lnSpc>
              <a:spcBef>
                <a:spcPts val="1600"/>
              </a:spcBef>
              <a:spcAft>
                <a:spcPts val="0"/>
              </a:spcAft>
              <a:buClr>
                <a:schemeClr val="accent3"/>
              </a:buClr>
              <a:buSzPts val="1100"/>
              <a:buFont typeface="Anaheim"/>
              <a:buChar char="●"/>
            </a:pPr>
            <a:r>
              <a:rPr lang="en" sz="1100">
                <a:solidFill>
                  <a:schemeClr val="accent3"/>
                </a:solidFill>
                <a:latin typeface="Anaheim"/>
                <a:ea typeface="Anaheim"/>
                <a:cs typeface="Anaheim"/>
                <a:sym typeface="Anaheim"/>
              </a:rPr>
              <a:t>Modèle interprétable  </a:t>
            </a:r>
            <a:endParaRPr sz="1100">
              <a:solidFill>
                <a:schemeClr val="accent3"/>
              </a:solidFill>
              <a:latin typeface="Anaheim"/>
              <a:ea typeface="Anaheim"/>
              <a:cs typeface="Anaheim"/>
              <a:sym typeface="Anaheim"/>
            </a:endParaRPr>
          </a:p>
          <a:p>
            <a:pPr indent="0" lvl="0" marL="0" rtl="0" algn="l">
              <a:lnSpc>
                <a:spcPct val="115000"/>
              </a:lnSpc>
              <a:spcBef>
                <a:spcPts val="1600"/>
              </a:spcBef>
              <a:spcAft>
                <a:spcPts val="0"/>
              </a:spcAft>
              <a:buNone/>
            </a:pPr>
            <a:r>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p23"/>
          <p:cNvSpPr txBox="1"/>
          <p:nvPr>
            <p:ph type="ctrTitle"/>
          </p:nvPr>
        </p:nvSpPr>
        <p:spPr>
          <a:xfrm>
            <a:off x="5180650" y="457300"/>
            <a:ext cx="3204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SOMMAIRE</a:t>
            </a:r>
            <a:endParaRPr/>
          </a:p>
        </p:txBody>
      </p:sp>
      <p:sp>
        <p:nvSpPr>
          <p:cNvPr id="243" name="Google Shape;243;p23"/>
          <p:cNvSpPr/>
          <p:nvPr/>
        </p:nvSpPr>
        <p:spPr>
          <a:xfrm>
            <a:off x="721400" y="1588050"/>
            <a:ext cx="318300" cy="287400"/>
          </a:xfrm>
          <a:prstGeom prst="roundRect">
            <a:avLst>
              <a:gd fmla="val 387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idx="4294967295" type="ctrTitle"/>
          </p:nvPr>
        </p:nvSpPr>
        <p:spPr>
          <a:xfrm>
            <a:off x="721400" y="1588050"/>
            <a:ext cx="16281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01.</a:t>
            </a:r>
            <a:br>
              <a:rPr lang="en" sz="1300"/>
            </a:br>
            <a:r>
              <a:rPr lang="en" sz="1300"/>
              <a:t>    ContextE</a:t>
            </a:r>
            <a:endParaRPr sz="1300"/>
          </a:p>
        </p:txBody>
      </p:sp>
      <p:sp>
        <p:nvSpPr>
          <p:cNvPr id="245" name="Google Shape;245;p23"/>
          <p:cNvSpPr/>
          <p:nvPr/>
        </p:nvSpPr>
        <p:spPr>
          <a:xfrm>
            <a:off x="0" y="2639860"/>
            <a:ext cx="6399452" cy="5090"/>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3058150" y="1588050"/>
            <a:ext cx="318300" cy="287400"/>
          </a:xfrm>
          <a:prstGeom prst="roundRect">
            <a:avLst>
              <a:gd fmla="val 387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txBox="1"/>
          <p:nvPr>
            <p:ph idx="4294967295" type="ctrTitle"/>
          </p:nvPr>
        </p:nvSpPr>
        <p:spPr>
          <a:xfrm>
            <a:off x="3058150" y="1588050"/>
            <a:ext cx="20847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02.</a:t>
            </a:r>
            <a:br>
              <a:rPr lang="en" sz="1300"/>
            </a:br>
            <a:r>
              <a:rPr lang="en" sz="1300"/>
              <a:t>      Présentation &amp; AnalysE		de la donnée</a:t>
            </a:r>
            <a:endParaRPr sz="1300"/>
          </a:p>
          <a:p>
            <a:pPr indent="0" lvl="0" marL="0" rtl="0" algn="l">
              <a:spcBef>
                <a:spcPts val="0"/>
              </a:spcBef>
              <a:spcAft>
                <a:spcPts val="0"/>
              </a:spcAft>
              <a:buNone/>
            </a:pPr>
            <a:r>
              <a:t/>
            </a:r>
            <a:endParaRPr sz="1300"/>
          </a:p>
        </p:txBody>
      </p:sp>
      <p:sp>
        <p:nvSpPr>
          <p:cNvPr id="248" name="Google Shape;248;p23"/>
          <p:cNvSpPr/>
          <p:nvPr/>
        </p:nvSpPr>
        <p:spPr>
          <a:xfrm>
            <a:off x="5989875" y="1588050"/>
            <a:ext cx="318300" cy="287400"/>
          </a:xfrm>
          <a:prstGeom prst="roundRect">
            <a:avLst>
              <a:gd fmla="val 387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txBox="1"/>
          <p:nvPr>
            <p:ph idx="4294967295" type="ctrTitle"/>
          </p:nvPr>
        </p:nvSpPr>
        <p:spPr>
          <a:xfrm>
            <a:off x="5989875" y="1588050"/>
            <a:ext cx="25251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03.</a:t>
            </a:r>
            <a:br>
              <a:rPr lang="en" sz="1300"/>
            </a:br>
            <a:r>
              <a:rPr lang="en" sz="1300"/>
              <a:t>     Préparation de la donnée</a:t>
            </a:r>
            <a:endParaRPr sz="1300"/>
          </a:p>
          <a:p>
            <a:pPr indent="0" lvl="0" marL="0" rtl="0" algn="l">
              <a:spcBef>
                <a:spcPts val="0"/>
              </a:spcBef>
              <a:spcAft>
                <a:spcPts val="0"/>
              </a:spcAft>
              <a:buNone/>
            </a:pPr>
            <a:r>
              <a:rPr lang="en" sz="1300"/>
              <a:t>     </a:t>
            </a:r>
            <a:endParaRPr sz="1300"/>
          </a:p>
        </p:txBody>
      </p:sp>
      <p:sp>
        <p:nvSpPr>
          <p:cNvPr id="250" name="Google Shape;250;p23"/>
          <p:cNvSpPr/>
          <p:nvPr/>
        </p:nvSpPr>
        <p:spPr>
          <a:xfrm>
            <a:off x="721400" y="3143850"/>
            <a:ext cx="318300" cy="287400"/>
          </a:xfrm>
          <a:prstGeom prst="roundRect">
            <a:avLst>
              <a:gd fmla="val 387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txBox="1"/>
          <p:nvPr>
            <p:ph idx="4294967295" type="ctrTitle"/>
          </p:nvPr>
        </p:nvSpPr>
        <p:spPr>
          <a:xfrm>
            <a:off x="721400" y="3143850"/>
            <a:ext cx="18939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04.</a:t>
            </a:r>
            <a:br>
              <a:rPr lang="en" sz="1300"/>
            </a:br>
            <a:r>
              <a:rPr lang="en" sz="1300"/>
              <a:t>    Implémentation &amp; analyse	 des algorithmes</a:t>
            </a:r>
            <a:endParaRPr sz="1300"/>
          </a:p>
        </p:txBody>
      </p:sp>
      <p:sp>
        <p:nvSpPr>
          <p:cNvPr id="252" name="Google Shape;252;p23"/>
          <p:cNvSpPr/>
          <p:nvPr/>
        </p:nvSpPr>
        <p:spPr>
          <a:xfrm>
            <a:off x="3058150" y="3143850"/>
            <a:ext cx="318300" cy="287400"/>
          </a:xfrm>
          <a:prstGeom prst="roundRect">
            <a:avLst>
              <a:gd fmla="val 387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txBox="1"/>
          <p:nvPr>
            <p:ph idx="4294967295" type="ctrTitle"/>
          </p:nvPr>
        </p:nvSpPr>
        <p:spPr>
          <a:xfrm>
            <a:off x="3058150" y="3143850"/>
            <a:ext cx="1893900" cy="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05.</a:t>
            </a:r>
            <a:br>
              <a:rPr lang="en" sz="1300"/>
            </a:br>
            <a:r>
              <a:rPr lang="en" sz="1300"/>
              <a:t>    A</a:t>
            </a:r>
            <a:r>
              <a:rPr lang="en" sz="1300"/>
              <a:t>lgorithme Final retenu</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sp>
        <p:nvSpPr>
          <p:cNvPr id="258" name="Google Shape;258;p24"/>
          <p:cNvSpPr txBox="1"/>
          <p:nvPr>
            <p:ph type="ctrTitle"/>
          </p:nvPr>
        </p:nvSpPr>
        <p:spPr>
          <a:xfrm>
            <a:off x="5180650" y="457300"/>
            <a:ext cx="32049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Context</a:t>
            </a:r>
            <a:endParaRPr/>
          </a:p>
        </p:txBody>
      </p:sp>
      <p:sp>
        <p:nvSpPr>
          <p:cNvPr id="259" name="Google Shape;259;p24"/>
          <p:cNvSpPr txBox="1"/>
          <p:nvPr/>
        </p:nvSpPr>
        <p:spPr>
          <a:xfrm>
            <a:off x="131650" y="1123500"/>
            <a:ext cx="4134000" cy="3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Anaheim"/>
                <a:ea typeface="Anaheim"/>
                <a:cs typeface="Anaheim"/>
                <a:sym typeface="Anaheim"/>
              </a:rPr>
              <a:t>Mission : </a:t>
            </a:r>
            <a:endParaRPr b="1">
              <a:solidFill>
                <a:schemeClr val="accent3"/>
              </a:solidFill>
              <a:latin typeface="Anaheim"/>
              <a:ea typeface="Anaheim"/>
              <a:cs typeface="Anaheim"/>
              <a:sym typeface="Anaheim"/>
            </a:endParaRPr>
          </a:p>
          <a:p>
            <a:pPr indent="0" lvl="0" marL="0" rtl="0" algn="l">
              <a:spcBef>
                <a:spcPts val="0"/>
              </a:spcBef>
              <a:spcAft>
                <a:spcPts val="0"/>
              </a:spcAft>
              <a:buNone/>
            </a:pPr>
            <a:r>
              <a:t/>
            </a:r>
            <a:endParaRPr b="1">
              <a:solidFill>
                <a:schemeClr val="accent3"/>
              </a:solidFill>
              <a:latin typeface="Anaheim"/>
              <a:ea typeface="Anaheim"/>
              <a:cs typeface="Anaheim"/>
              <a:sym typeface="Anaheim"/>
            </a:endParaRPr>
          </a:p>
          <a:p>
            <a:pPr indent="0" lvl="0" marL="0" rtl="0" algn="l">
              <a:spcBef>
                <a:spcPts val="0"/>
              </a:spcBef>
              <a:spcAft>
                <a:spcPts val="0"/>
              </a:spcAft>
              <a:buNone/>
            </a:pPr>
            <a:r>
              <a:rPr lang="en">
                <a:solidFill>
                  <a:schemeClr val="accent3"/>
                </a:solidFill>
                <a:latin typeface="Anaheim"/>
                <a:ea typeface="Anaheim"/>
                <a:cs typeface="Anaheim"/>
                <a:sym typeface="Anaheim"/>
              </a:rPr>
              <a:t>	J’ai été missionné par l’ONCFM pour concevoir un outil de détection automatique des faux billets grâce au machine learning. L’idée est de s’appuyer sur des mesures géométriques et de prédire si le billet est vrai ou faux</a:t>
            </a:r>
            <a:endParaRPr b="1">
              <a:solidFill>
                <a:schemeClr val="accent3"/>
              </a:solidFill>
              <a:latin typeface="Anaheim"/>
              <a:ea typeface="Anaheim"/>
              <a:cs typeface="Anaheim"/>
              <a:sym typeface="Anaheim"/>
            </a:endParaRPr>
          </a:p>
          <a:p>
            <a:pPr indent="0" lvl="0" marL="457200" rtl="0" algn="l">
              <a:spcBef>
                <a:spcPts val="0"/>
              </a:spcBef>
              <a:spcAft>
                <a:spcPts val="0"/>
              </a:spcAft>
              <a:buNone/>
            </a:pPr>
            <a:br>
              <a:rPr lang="en" sz="1200">
                <a:solidFill>
                  <a:schemeClr val="accent3"/>
                </a:solidFill>
                <a:latin typeface="Anaheim"/>
                <a:ea typeface="Anaheim"/>
                <a:cs typeface="Anaheim"/>
                <a:sym typeface="Anaheim"/>
              </a:rPr>
            </a:br>
            <a:endParaRPr sz="1200">
              <a:solidFill>
                <a:schemeClr val="accent3"/>
              </a:solidFill>
              <a:latin typeface="Anaheim"/>
              <a:ea typeface="Anaheim"/>
              <a:cs typeface="Anaheim"/>
              <a:sym typeface="Anaheim"/>
            </a:endParaRPr>
          </a:p>
        </p:txBody>
      </p:sp>
      <p:sp>
        <p:nvSpPr>
          <p:cNvPr id="260" name="Google Shape;260;p24"/>
          <p:cNvSpPr txBox="1"/>
          <p:nvPr/>
        </p:nvSpPr>
        <p:spPr>
          <a:xfrm>
            <a:off x="4470825" y="1240800"/>
            <a:ext cx="4134000" cy="3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Anaheim"/>
                <a:ea typeface="Anaheim"/>
                <a:cs typeface="Anaheim"/>
                <a:sym typeface="Anaheim"/>
              </a:rPr>
              <a:t>Outil</a:t>
            </a:r>
            <a:r>
              <a:rPr b="1" lang="en">
                <a:solidFill>
                  <a:schemeClr val="accent3"/>
                </a:solidFill>
                <a:latin typeface="Anaheim"/>
                <a:ea typeface="Anaheim"/>
                <a:cs typeface="Anaheim"/>
                <a:sym typeface="Anaheim"/>
              </a:rPr>
              <a:t> : </a:t>
            </a:r>
            <a:endParaRPr b="1">
              <a:solidFill>
                <a:schemeClr val="accent3"/>
              </a:solidFill>
              <a:latin typeface="Anaheim"/>
              <a:ea typeface="Anaheim"/>
              <a:cs typeface="Anaheim"/>
              <a:sym typeface="Anaheim"/>
            </a:endParaRPr>
          </a:p>
          <a:p>
            <a:pPr indent="0" lvl="0" marL="0" rtl="0" algn="l">
              <a:spcBef>
                <a:spcPts val="0"/>
              </a:spcBef>
              <a:spcAft>
                <a:spcPts val="0"/>
              </a:spcAft>
              <a:buNone/>
            </a:pPr>
            <a:br>
              <a:rPr lang="en" sz="1200">
                <a:solidFill>
                  <a:schemeClr val="accent3"/>
                </a:solidFill>
                <a:latin typeface="Anaheim"/>
                <a:ea typeface="Anaheim"/>
                <a:cs typeface="Anaheim"/>
                <a:sym typeface="Anaheim"/>
              </a:rPr>
            </a:br>
            <a:endParaRPr sz="1200">
              <a:solidFill>
                <a:schemeClr val="accent3"/>
              </a:solidFill>
              <a:latin typeface="Anaheim"/>
              <a:ea typeface="Anaheim"/>
              <a:cs typeface="Anaheim"/>
              <a:sym typeface="Anaheim"/>
            </a:endParaRPr>
          </a:p>
        </p:txBody>
      </p:sp>
      <p:pic>
        <p:nvPicPr>
          <p:cNvPr id="261" name="Google Shape;261;p24"/>
          <p:cNvPicPr preferRelativeResize="0"/>
          <p:nvPr/>
        </p:nvPicPr>
        <p:blipFill>
          <a:blip r:embed="rId3">
            <a:alphaModFix/>
          </a:blip>
          <a:stretch>
            <a:fillRect/>
          </a:stretch>
        </p:blipFill>
        <p:spPr>
          <a:xfrm>
            <a:off x="4484138" y="1566348"/>
            <a:ext cx="1416375" cy="872253"/>
          </a:xfrm>
          <a:prstGeom prst="rect">
            <a:avLst/>
          </a:prstGeom>
          <a:noFill/>
          <a:ln>
            <a:noFill/>
          </a:ln>
        </p:spPr>
      </p:pic>
      <p:sp>
        <p:nvSpPr>
          <p:cNvPr id="262" name="Google Shape;262;p24"/>
          <p:cNvSpPr txBox="1"/>
          <p:nvPr/>
        </p:nvSpPr>
        <p:spPr>
          <a:xfrm>
            <a:off x="5665375" y="1672775"/>
            <a:ext cx="3054600" cy="65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chemeClr val="accent3"/>
                </a:solidFill>
                <a:latin typeface="Anaheim"/>
                <a:ea typeface="Anaheim"/>
                <a:cs typeface="Anaheim"/>
                <a:sym typeface="Anaheim"/>
              </a:rPr>
              <a:t>Google Colab</a:t>
            </a:r>
            <a:endParaRPr b="1" sz="1700">
              <a:solidFill>
                <a:schemeClr val="accent3"/>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25"/>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Présentation &amp; Analyse de la donnée</a:t>
            </a:r>
            <a:endParaRPr/>
          </a:p>
        </p:txBody>
      </p:sp>
      <p:sp>
        <p:nvSpPr>
          <p:cNvPr id="268" name="Google Shape;268;p25"/>
          <p:cNvSpPr txBox="1"/>
          <p:nvPr/>
        </p:nvSpPr>
        <p:spPr>
          <a:xfrm flipH="1">
            <a:off x="178125" y="394650"/>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1 fichier csv : </a:t>
            </a:r>
            <a:r>
              <a:rPr b="1" lang="en" sz="1300">
                <a:solidFill>
                  <a:srgbClr val="434343"/>
                </a:solidFill>
                <a:latin typeface="Anaheim"/>
                <a:ea typeface="Anaheim"/>
                <a:cs typeface="Anaheim"/>
                <a:sym typeface="Anaheim"/>
              </a:rPr>
              <a:t>billets.csv</a:t>
            </a:r>
            <a:endParaRPr b="1" sz="1300">
              <a:solidFill>
                <a:srgbClr val="434343"/>
              </a:solidFill>
              <a:latin typeface="Anaheim"/>
              <a:ea typeface="Anaheim"/>
              <a:cs typeface="Anaheim"/>
              <a:sym typeface="Anaheim"/>
            </a:endParaRPr>
          </a:p>
        </p:txBody>
      </p:sp>
      <p:graphicFrame>
        <p:nvGraphicFramePr>
          <p:cNvPr id="269" name="Google Shape;269;p25"/>
          <p:cNvGraphicFramePr/>
          <p:nvPr/>
        </p:nvGraphicFramePr>
        <p:xfrm>
          <a:off x="178125" y="1493450"/>
          <a:ext cx="3000000" cy="3000000"/>
        </p:xfrm>
        <a:graphic>
          <a:graphicData uri="http://schemas.openxmlformats.org/drawingml/2006/table">
            <a:tbl>
              <a:tblPr>
                <a:noFill/>
                <a:tableStyleId>{C035EA95-1BD2-41CD-A046-7C8BDD8D2A83}</a:tableStyleId>
              </a:tblPr>
              <a:tblGrid>
                <a:gridCol w="1669075"/>
                <a:gridCol w="1036575"/>
                <a:gridCol w="2301600"/>
              </a:tblGrid>
              <a:tr h="302325">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is_genuine</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Booléen</a:t>
                      </a:r>
                      <a:endParaRPr sz="800"/>
                    </a:p>
                  </a:txBody>
                  <a:tcPr marT="91425" marB="91425" marR="91425" marL="91425"/>
                </a:tc>
                <a:tc>
                  <a:txBody>
                    <a:bodyPr/>
                    <a:lstStyle/>
                    <a:p>
                      <a:pPr indent="0" lvl="0" marL="0" rtl="0" algn="l">
                        <a:spcBef>
                          <a:spcPts val="0"/>
                        </a:spcBef>
                        <a:spcAft>
                          <a:spcPts val="0"/>
                        </a:spcAft>
                        <a:buNone/>
                      </a:pPr>
                      <a:r>
                        <a:rPr lang="en" sz="700"/>
                        <a:t>authenticité du billet</a:t>
                      </a:r>
                      <a:endParaRPr sz="1000"/>
                    </a:p>
                  </a:txBody>
                  <a:tcPr marT="91425" marB="91425" marR="91425" marL="91425"/>
                </a:tc>
              </a:tr>
              <a:tr h="302325">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diagonal</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M</a:t>
                      </a:r>
                      <a:r>
                        <a:rPr lang="en" sz="800"/>
                        <a:t>ilimètre</a:t>
                      </a:r>
                      <a:endParaRPr sz="800"/>
                    </a:p>
                  </a:txBody>
                  <a:tcPr marT="91425" marB="91425" marR="91425" marL="91425"/>
                </a:tc>
                <a:tc>
                  <a:txBody>
                    <a:bodyPr/>
                    <a:lstStyle/>
                    <a:p>
                      <a:pPr indent="0" lvl="0" marL="0" rtl="0" algn="l">
                        <a:spcBef>
                          <a:spcPts val="0"/>
                        </a:spcBef>
                        <a:spcAft>
                          <a:spcPts val="0"/>
                        </a:spcAft>
                        <a:buNone/>
                      </a:pPr>
                      <a:r>
                        <a:rPr lang="en" sz="700"/>
                        <a:t>la diagonale du billet</a:t>
                      </a:r>
                      <a:endParaRPr sz="700"/>
                    </a:p>
                  </a:txBody>
                  <a:tcPr marT="91425" marB="91425" marR="91425" marL="91425"/>
                </a:tc>
              </a:tr>
              <a:tr h="337800">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height_left</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Milimètre</a:t>
                      </a:r>
                      <a:endParaRPr sz="800"/>
                    </a:p>
                  </a:txBody>
                  <a:tcPr marT="91425" marB="91425" marR="91425" marL="91425"/>
                </a:tc>
                <a:tc>
                  <a:txBody>
                    <a:bodyPr/>
                    <a:lstStyle/>
                    <a:p>
                      <a:pPr indent="0" lvl="0" marL="0" rtl="0" algn="l">
                        <a:spcBef>
                          <a:spcPts val="0"/>
                        </a:spcBef>
                        <a:spcAft>
                          <a:spcPts val="0"/>
                        </a:spcAft>
                        <a:buNone/>
                      </a:pPr>
                      <a:r>
                        <a:rPr lang="en" sz="700"/>
                        <a:t>la hauteur du billet, mesurée sur le côté gauche</a:t>
                      </a:r>
                      <a:endParaRPr sz="700"/>
                    </a:p>
                  </a:txBody>
                  <a:tcPr marT="91425" marB="91425" marR="91425" marL="91425"/>
                </a:tc>
              </a:tr>
              <a:tr h="337800">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height_right</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Milimètre</a:t>
                      </a:r>
                      <a:endParaRPr sz="800"/>
                    </a:p>
                  </a:txBody>
                  <a:tcPr marT="91425" marB="91425" marR="91425" marL="91425"/>
                </a:tc>
                <a:tc>
                  <a:txBody>
                    <a:bodyPr/>
                    <a:lstStyle/>
                    <a:p>
                      <a:pPr indent="0" lvl="0" marL="0" rtl="0" algn="l">
                        <a:spcBef>
                          <a:spcPts val="0"/>
                        </a:spcBef>
                        <a:spcAft>
                          <a:spcPts val="0"/>
                        </a:spcAft>
                        <a:buNone/>
                      </a:pPr>
                      <a:r>
                        <a:rPr lang="en" sz="700"/>
                        <a:t>la hauteur du billet, mesurée sur le côté gauche</a:t>
                      </a:r>
                      <a:endParaRPr sz="700"/>
                    </a:p>
                  </a:txBody>
                  <a:tcPr marT="91425" marB="91425" marR="91425" marL="91425"/>
                </a:tc>
              </a:tr>
              <a:tr h="302325">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margin_low</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Milimètre</a:t>
                      </a:r>
                      <a:endParaRPr sz="800"/>
                    </a:p>
                  </a:txBody>
                  <a:tcPr marT="91425" marB="91425" marR="91425" marL="91425"/>
                </a:tc>
                <a:tc>
                  <a:txBody>
                    <a:bodyPr/>
                    <a:lstStyle/>
                    <a:p>
                      <a:pPr indent="0" lvl="0" marL="0" rtl="0" algn="l">
                        <a:spcBef>
                          <a:spcPts val="0"/>
                        </a:spcBef>
                        <a:spcAft>
                          <a:spcPts val="0"/>
                        </a:spcAft>
                        <a:buNone/>
                      </a:pPr>
                      <a:r>
                        <a:rPr lang="en" sz="700"/>
                        <a:t>la hauteur du billet, mesurée sur le côté droite</a:t>
                      </a:r>
                      <a:endParaRPr sz="700"/>
                    </a:p>
                  </a:txBody>
                  <a:tcPr marT="91425" marB="91425" marR="91425" marL="91425"/>
                </a:tc>
              </a:tr>
              <a:tr h="337800">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margin_up</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Milimètre</a:t>
                      </a:r>
                      <a:endParaRPr sz="800"/>
                    </a:p>
                  </a:txBody>
                  <a:tcPr marT="91425" marB="91425" marR="91425" marL="91425"/>
                </a:tc>
                <a:tc>
                  <a:txBody>
                    <a:bodyPr/>
                    <a:lstStyle/>
                    <a:p>
                      <a:pPr indent="0" lvl="0" marL="0" rtl="0" algn="l">
                        <a:spcBef>
                          <a:spcPts val="0"/>
                        </a:spcBef>
                        <a:spcAft>
                          <a:spcPts val="0"/>
                        </a:spcAft>
                        <a:buNone/>
                      </a:pPr>
                      <a:r>
                        <a:rPr lang="en" sz="700"/>
                        <a:t>la marge entre le bord inférieur du billet et l'image</a:t>
                      </a:r>
                      <a:endParaRPr sz="700"/>
                    </a:p>
                  </a:txBody>
                  <a:tcPr marT="91425" marB="91425" marR="91425" marL="91425"/>
                </a:tc>
              </a:tr>
              <a:tr h="302325">
                <a:tc>
                  <a:txBody>
                    <a:bodyPr/>
                    <a:lstStyle/>
                    <a:p>
                      <a:pPr indent="0" lvl="0" marL="0" rtl="0" algn="ctr">
                        <a:spcBef>
                          <a:spcPts val="0"/>
                        </a:spcBef>
                        <a:spcAft>
                          <a:spcPts val="0"/>
                        </a:spcAft>
                        <a:buNone/>
                      </a:pPr>
                      <a:r>
                        <a:rPr lang="en" sz="900">
                          <a:solidFill>
                            <a:schemeClr val="accent4"/>
                          </a:solidFill>
                          <a:latin typeface="Impact"/>
                          <a:ea typeface="Impact"/>
                          <a:cs typeface="Impact"/>
                          <a:sym typeface="Impact"/>
                        </a:rPr>
                        <a:t>length</a:t>
                      </a:r>
                      <a:endParaRPr sz="900">
                        <a:solidFill>
                          <a:schemeClr val="accent4"/>
                        </a:solidFill>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sz="800"/>
                        <a:t>Milimètre</a:t>
                      </a:r>
                      <a:endParaRPr sz="800"/>
                    </a:p>
                  </a:txBody>
                  <a:tcPr marT="91425" marB="91425" marR="91425" marL="91425"/>
                </a:tc>
                <a:tc>
                  <a:txBody>
                    <a:bodyPr/>
                    <a:lstStyle/>
                    <a:p>
                      <a:pPr indent="0" lvl="0" marL="0" rtl="0" algn="l">
                        <a:spcBef>
                          <a:spcPts val="0"/>
                        </a:spcBef>
                        <a:spcAft>
                          <a:spcPts val="0"/>
                        </a:spcAft>
                        <a:buNone/>
                      </a:pPr>
                      <a:r>
                        <a:rPr lang="en" sz="700"/>
                        <a:t>la longueur du billet</a:t>
                      </a:r>
                      <a:endParaRPr sz="700"/>
                    </a:p>
                  </a:txBody>
                  <a:tcPr marT="91425" marB="91425" marR="91425" marL="91425"/>
                </a:tc>
              </a:tr>
            </a:tbl>
          </a:graphicData>
        </a:graphic>
      </p:graphicFrame>
      <p:pic>
        <p:nvPicPr>
          <p:cNvPr id="270" name="Google Shape;270;p25"/>
          <p:cNvPicPr preferRelativeResize="0"/>
          <p:nvPr/>
        </p:nvPicPr>
        <p:blipFill>
          <a:blip r:embed="rId3">
            <a:alphaModFix/>
          </a:blip>
          <a:stretch>
            <a:fillRect/>
          </a:stretch>
        </p:blipFill>
        <p:spPr>
          <a:xfrm>
            <a:off x="5696250" y="2471243"/>
            <a:ext cx="3166224" cy="24601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p26"/>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Présentation &amp; Analyse de la donnée</a:t>
            </a:r>
            <a:endParaRPr/>
          </a:p>
        </p:txBody>
      </p:sp>
      <p:sp>
        <p:nvSpPr>
          <p:cNvPr id="276" name="Google Shape;276;p26"/>
          <p:cNvSpPr txBox="1"/>
          <p:nvPr/>
        </p:nvSpPr>
        <p:spPr>
          <a:xfrm flipH="1">
            <a:off x="4714500" y="10346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434343"/>
              </a:solidFill>
              <a:latin typeface="Anaheim"/>
              <a:ea typeface="Anaheim"/>
              <a:cs typeface="Anaheim"/>
              <a:sym typeface="Anaheim"/>
            </a:endParaRPr>
          </a:p>
        </p:txBody>
      </p:sp>
      <p:sp>
        <p:nvSpPr>
          <p:cNvPr id="277" name="Google Shape;277;p26"/>
          <p:cNvSpPr txBox="1"/>
          <p:nvPr/>
        </p:nvSpPr>
        <p:spPr>
          <a:xfrm flipH="1">
            <a:off x="5057150" y="1449825"/>
            <a:ext cx="3046800" cy="3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434343"/>
              </a:solidFill>
              <a:latin typeface="Staatliches"/>
              <a:ea typeface="Staatliches"/>
              <a:cs typeface="Staatliches"/>
              <a:sym typeface="Staatliches"/>
            </a:endParaRPr>
          </a:p>
          <a:p>
            <a:pPr indent="0" lvl="0" marL="457200" rtl="0" algn="l">
              <a:lnSpc>
                <a:spcPct val="115000"/>
              </a:lnSpc>
              <a:spcBef>
                <a:spcPts val="1000"/>
              </a:spcBef>
              <a:spcAft>
                <a:spcPts val="0"/>
              </a:spcAft>
              <a:buNone/>
            </a:pPr>
            <a:r>
              <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b="1" lang="en" sz="1100">
                <a:solidFill>
                  <a:srgbClr val="434343"/>
                </a:solidFill>
                <a:latin typeface="Anaheim"/>
                <a:ea typeface="Anaheim"/>
                <a:cs typeface="Anaheim"/>
                <a:sym typeface="Anaheim"/>
              </a:rPr>
              <a:t>Length :</a:t>
            </a:r>
            <a:r>
              <a:rPr lang="en" sz="1100">
                <a:solidFill>
                  <a:srgbClr val="434343"/>
                </a:solidFill>
                <a:latin typeface="Anaheim"/>
                <a:ea typeface="Anaheim"/>
                <a:cs typeface="Anaheim"/>
                <a:sym typeface="Anaheim"/>
              </a:rPr>
              <a:t> Montre la séparation la plus nette</a:t>
            </a:r>
            <a:endParaRPr sz="1100">
              <a:solidFill>
                <a:srgbClr val="434343"/>
              </a:solidFill>
              <a:latin typeface="Anaheim"/>
              <a:ea typeface="Anaheim"/>
              <a:cs typeface="Anaheim"/>
              <a:sym typeface="Anaheim"/>
            </a:endParaRPr>
          </a:p>
          <a:p>
            <a:pPr indent="-298450" lvl="0" marL="457200" rtl="0" algn="l">
              <a:lnSpc>
                <a:spcPct val="115000"/>
              </a:lnSpc>
              <a:spcBef>
                <a:spcPts val="0"/>
              </a:spcBef>
              <a:spcAft>
                <a:spcPts val="0"/>
              </a:spcAft>
              <a:buClr>
                <a:srgbClr val="434343"/>
              </a:buClr>
              <a:buSzPts val="1100"/>
              <a:buFont typeface="Anaheim"/>
              <a:buChar char="-"/>
            </a:pPr>
            <a:r>
              <a:rPr b="1" lang="en" sz="1100">
                <a:solidFill>
                  <a:schemeClr val="accent3"/>
                </a:solidFill>
                <a:latin typeface="Anaheim"/>
                <a:ea typeface="Anaheim"/>
                <a:cs typeface="Anaheim"/>
                <a:sym typeface="Anaheim"/>
              </a:rPr>
              <a:t>Diagonal : </a:t>
            </a:r>
            <a:r>
              <a:rPr lang="en" sz="1100">
                <a:solidFill>
                  <a:schemeClr val="accent3"/>
                </a:solidFill>
                <a:latin typeface="Anaheim"/>
                <a:ea typeface="Anaheim"/>
                <a:cs typeface="Anaheim"/>
                <a:sym typeface="Anaheim"/>
              </a:rPr>
              <a:t>Montre le plus gros chevauchement</a:t>
            </a:r>
            <a:endParaRPr sz="1100">
              <a:solidFill>
                <a:srgbClr val="434343"/>
              </a:solidFill>
              <a:latin typeface="Anaheim"/>
              <a:ea typeface="Anaheim"/>
              <a:cs typeface="Anaheim"/>
              <a:sym typeface="Anaheim"/>
            </a:endParaRPr>
          </a:p>
          <a:p>
            <a:pPr indent="-298450" lvl="0" marL="457200" rtl="0" algn="l">
              <a:lnSpc>
                <a:spcPct val="115000"/>
              </a:lnSpc>
              <a:spcBef>
                <a:spcPts val="0"/>
              </a:spcBef>
              <a:spcAft>
                <a:spcPts val="0"/>
              </a:spcAft>
              <a:buClr>
                <a:srgbClr val="434343"/>
              </a:buClr>
              <a:buSzPts val="1100"/>
              <a:buFont typeface="Anaheim"/>
              <a:buChar char="-"/>
            </a:pPr>
            <a:r>
              <a:rPr b="1" lang="en" sz="1100">
                <a:solidFill>
                  <a:srgbClr val="434343"/>
                </a:solidFill>
                <a:latin typeface="Anaheim"/>
                <a:ea typeface="Anaheim"/>
                <a:cs typeface="Anaheim"/>
                <a:sym typeface="Anaheim"/>
              </a:rPr>
              <a:t>Height_left et Height_right : </a:t>
            </a:r>
            <a:r>
              <a:rPr lang="en" sz="1100">
                <a:solidFill>
                  <a:srgbClr val="434343"/>
                </a:solidFill>
                <a:latin typeface="Anaheim"/>
                <a:ea typeface="Anaheim"/>
                <a:cs typeface="Anaheim"/>
                <a:sym typeface="Anaheim"/>
              </a:rPr>
              <a:t>Montrent des distributions qui se chevauchent partiellement</a:t>
            </a:r>
            <a:endParaRPr sz="1100">
              <a:solidFill>
                <a:srgbClr val="434343"/>
              </a:solidFill>
              <a:latin typeface="Anaheim"/>
              <a:ea typeface="Anaheim"/>
              <a:cs typeface="Anaheim"/>
              <a:sym typeface="Anaheim"/>
            </a:endParaRPr>
          </a:p>
          <a:p>
            <a:pPr indent="-298450" lvl="0" marL="457200" rtl="0" algn="l">
              <a:lnSpc>
                <a:spcPct val="115000"/>
              </a:lnSpc>
              <a:spcBef>
                <a:spcPts val="0"/>
              </a:spcBef>
              <a:spcAft>
                <a:spcPts val="0"/>
              </a:spcAft>
              <a:buClr>
                <a:srgbClr val="434343"/>
              </a:buClr>
              <a:buSzPts val="1100"/>
              <a:buFont typeface="Anaheim"/>
              <a:buChar char="-"/>
            </a:pPr>
            <a:r>
              <a:rPr b="1" lang="en" sz="1100">
                <a:solidFill>
                  <a:schemeClr val="accent3"/>
                </a:solidFill>
                <a:latin typeface="Anaheim"/>
                <a:ea typeface="Anaheim"/>
                <a:cs typeface="Anaheim"/>
                <a:sym typeface="Anaheim"/>
              </a:rPr>
              <a:t>Margin_low et Margin_up :</a:t>
            </a:r>
            <a:r>
              <a:rPr lang="en" sz="1100">
                <a:solidFill>
                  <a:schemeClr val="accent3"/>
                </a:solidFill>
                <a:latin typeface="Anaheim"/>
                <a:ea typeface="Anaheim"/>
                <a:cs typeface="Anaheim"/>
                <a:sym typeface="Anaheim"/>
              </a:rPr>
              <a:t> Présentent également des différences entre vrais et faux billet</a:t>
            </a:r>
            <a:endParaRPr sz="1100">
              <a:solidFill>
                <a:srgbClr val="434343"/>
              </a:solidFill>
              <a:latin typeface="Anaheim"/>
              <a:ea typeface="Anaheim"/>
              <a:cs typeface="Anaheim"/>
              <a:sym typeface="Anaheim"/>
            </a:endParaRPr>
          </a:p>
          <a:p>
            <a:pPr indent="0" lvl="0" marL="45720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278" name="Google Shape;278;p26"/>
          <p:cNvPicPr preferRelativeResize="0"/>
          <p:nvPr/>
        </p:nvPicPr>
        <p:blipFill>
          <a:blip r:embed="rId3">
            <a:alphaModFix/>
          </a:blip>
          <a:stretch>
            <a:fillRect/>
          </a:stretch>
        </p:blipFill>
        <p:spPr>
          <a:xfrm>
            <a:off x="1546500" y="981137"/>
            <a:ext cx="3273906" cy="4106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p27"/>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Préparation de la donnée</a:t>
            </a:r>
            <a:endParaRPr/>
          </a:p>
        </p:txBody>
      </p:sp>
      <p:sp>
        <p:nvSpPr>
          <p:cNvPr id="284" name="Google Shape;284;p27"/>
          <p:cNvSpPr txBox="1"/>
          <p:nvPr/>
        </p:nvSpPr>
        <p:spPr>
          <a:xfrm flipH="1">
            <a:off x="4714500" y="1034625"/>
            <a:ext cx="28788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rgbClr val="434343"/>
              </a:solidFill>
              <a:latin typeface="Anaheim"/>
              <a:ea typeface="Anaheim"/>
              <a:cs typeface="Anaheim"/>
              <a:sym typeface="Anaheim"/>
            </a:endParaRPr>
          </a:p>
        </p:txBody>
      </p:sp>
      <p:sp>
        <p:nvSpPr>
          <p:cNvPr id="285" name="Google Shape;285;p27"/>
          <p:cNvSpPr txBox="1"/>
          <p:nvPr/>
        </p:nvSpPr>
        <p:spPr>
          <a:xfrm flipH="1">
            <a:off x="35775" y="938500"/>
            <a:ext cx="4796100" cy="139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Anaheim"/>
                <a:ea typeface="Anaheim"/>
                <a:cs typeface="Anaheim"/>
                <a:sym typeface="Anaheim"/>
              </a:rPr>
              <a:t>Valeur manquante avec </a:t>
            </a:r>
            <a:r>
              <a:rPr lang="en" sz="1300">
                <a:solidFill>
                  <a:srgbClr val="434343"/>
                </a:solidFill>
                <a:latin typeface="Anaheim"/>
                <a:ea typeface="Anaheim"/>
                <a:cs typeface="Anaheim"/>
                <a:sym typeface="Anaheim"/>
              </a:rPr>
              <a:t>régression</a:t>
            </a:r>
            <a:r>
              <a:rPr lang="en" sz="1300">
                <a:solidFill>
                  <a:srgbClr val="434343"/>
                </a:solidFill>
                <a:latin typeface="Anaheim"/>
                <a:ea typeface="Anaheim"/>
                <a:cs typeface="Anaheim"/>
                <a:sym typeface="Anaheim"/>
              </a:rPr>
              <a:t> linéaire</a:t>
            </a:r>
            <a:endParaRPr b="1" sz="1300">
              <a:solidFill>
                <a:srgbClr val="434343"/>
              </a:solidFill>
              <a:latin typeface="Anaheim"/>
              <a:ea typeface="Anaheim"/>
              <a:cs typeface="Anaheim"/>
              <a:sym typeface="Anaheim"/>
            </a:endParaRPr>
          </a:p>
        </p:txBody>
      </p:sp>
      <p:pic>
        <p:nvPicPr>
          <p:cNvPr id="286" name="Google Shape;286;p27"/>
          <p:cNvPicPr preferRelativeResize="0"/>
          <p:nvPr/>
        </p:nvPicPr>
        <p:blipFill>
          <a:blip r:embed="rId3">
            <a:alphaModFix/>
          </a:blip>
          <a:stretch>
            <a:fillRect/>
          </a:stretch>
        </p:blipFill>
        <p:spPr>
          <a:xfrm>
            <a:off x="663300" y="2016913"/>
            <a:ext cx="1328400" cy="2366975"/>
          </a:xfrm>
          <a:prstGeom prst="rect">
            <a:avLst/>
          </a:prstGeom>
          <a:noFill/>
          <a:ln>
            <a:noFill/>
          </a:ln>
        </p:spPr>
      </p:pic>
      <p:pic>
        <p:nvPicPr>
          <p:cNvPr id="287" name="Google Shape;287;p27"/>
          <p:cNvPicPr preferRelativeResize="0"/>
          <p:nvPr/>
        </p:nvPicPr>
        <p:blipFill>
          <a:blip r:embed="rId4">
            <a:alphaModFix/>
          </a:blip>
          <a:stretch>
            <a:fillRect/>
          </a:stretch>
        </p:blipFill>
        <p:spPr>
          <a:xfrm>
            <a:off x="4121853" y="1529638"/>
            <a:ext cx="4627350" cy="334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sp>
        <p:nvSpPr>
          <p:cNvPr id="292" name="Google Shape;292;p28"/>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Préparation de la donnée</a:t>
            </a:r>
            <a:endParaRPr/>
          </a:p>
        </p:txBody>
      </p:sp>
      <p:pic>
        <p:nvPicPr>
          <p:cNvPr id="293" name="Google Shape;293;p28"/>
          <p:cNvPicPr preferRelativeResize="0"/>
          <p:nvPr/>
        </p:nvPicPr>
        <p:blipFill>
          <a:blip r:embed="rId3">
            <a:alphaModFix/>
          </a:blip>
          <a:stretch>
            <a:fillRect/>
          </a:stretch>
        </p:blipFill>
        <p:spPr>
          <a:xfrm>
            <a:off x="663275" y="1397155"/>
            <a:ext cx="4933025" cy="3260800"/>
          </a:xfrm>
          <a:prstGeom prst="rect">
            <a:avLst/>
          </a:prstGeom>
          <a:noFill/>
          <a:ln>
            <a:noFill/>
          </a:ln>
        </p:spPr>
      </p:pic>
      <p:sp>
        <p:nvSpPr>
          <p:cNvPr id="294" name="Google Shape;294;p28"/>
          <p:cNvSpPr txBox="1"/>
          <p:nvPr/>
        </p:nvSpPr>
        <p:spPr>
          <a:xfrm flipH="1">
            <a:off x="5800625" y="1442800"/>
            <a:ext cx="3046800" cy="3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Anaheim"/>
              <a:ea typeface="Anaheim"/>
              <a:cs typeface="Anaheim"/>
              <a:sym typeface="Anaheim"/>
            </a:endParaRPr>
          </a:p>
          <a:p>
            <a:pPr indent="-298450" lvl="0" marL="457200" rtl="0" algn="l">
              <a:lnSpc>
                <a:spcPct val="115000"/>
              </a:lnSpc>
              <a:spcBef>
                <a:spcPts val="10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Statistique du test de Shapiro-Wilk : </a:t>
            </a:r>
            <a:r>
              <a:rPr lang="en" sz="1100">
                <a:solidFill>
                  <a:srgbClr val="434343"/>
                </a:solidFill>
                <a:latin typeface="Anaheim"/>
                <a:ea typeface="Anaheim"/>
                <a:cs typeface="Anaheim"/>
                <a:sym typeface="Anaheim"/>
              </a:rPr>
              <a:t>0.985</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Valeur p associée : 0.000</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29"/>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Préparation de la donnée</a:t>
            </a:r>
            <a:endParaRPr/>
          </a:p>
        </p:txBody>
      </p:sp>
      <p:sp>
        <p:nvSpPr>
          <p:cNvPr id="300" name="Google Shape;300;p29"/>
          <p:cNvSpPr txBox="1"/>
          <p:nvPr/>
        </p:nvSpPr>
        <p:spPr>
          <a:xfrm flipH="1">
            <a:off x="5800625" y="1442800"/>
            <a:ext cx="3046800" cy="3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Anaheim"/>
              <a:ea typeface="Anaheim"/>
              <a:cs typeface="Anaheim"/>
              <a:sym typeface="Anaheim"/>
            </a:endParaRPr>
          </a:p>
          <a:p>
            <a:pPr indent="-298450" lvl="0" marL="457200" rtl="0" algn="l">
              <a:lnSpc>
                <a:spcPct val="115000"/>
              </a:lnSpc>
              <a:spcBef>
                <a:spcPts val="10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H</a:t>
            </a:r>
            <a:r>
              <a:rPr lang="en" sz="1100">
                <a:solidFill>
                  <a:srgbClr val="434343"/>
                </a:solidFill>
                <a:latin typeface="Anaheim"/>
                <a:ea typeface="Anaheim"/>
                <a:cs typeface="Anaheim"/>
                <a:sym typeface="Anaheim"/>
              </a:rPr>
              <a:t>étéroscédasticité</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Zones denses visibles  </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01" name="Google Shape;301;p29"/>
          <p:cNvPicPr preferRelativeResize="0"/>
          <p:nvPr/>
        </p:nvPicPr>
        <p:blipFill>
          <a:blip r:embed="rId3">
            <a:alphaModFix/>
          </a:blip>
          <a:stretch>
            <a:fillRect/>
          </a:stretch>
        </p:blipFill>
        <p:spPr>
          <a:xfrm>
            <a:off x="467677" y="1419263"/>
            <a:ext cx="5030301" cy="321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0"/>
          <p:cNvSpPr txBox="1"/>
          <p:nvPr>
            <p:ph type="ctrTitle"/>
          </p:nvPr>
        </p:nvSpPr>
        <p:spPr>
          <a:xfrm>
            <a:off x="3922350" y="457300"/>
            <a:ext cx="446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Préparation de la donnée</a:t>
            </a:r>
            <a:endParaRPr/>
          </a:p>
        </p:txBody>
      </p:sp>
      <p:sp>
        <p:nvSpPr>
          <p:cNvPr id="307" name="Google Shape;307;p30"/>
          <p:cNvSpPr txBox="1"/>
          <p:nvPr/>
        </p:nvSpPr>
        <p:spPr>
          <a:xfrm flipH="1">
            <a:off x="5800625" y="1442800"/>
            <a:ext cx="3046800" cy="3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latin typeface="Anaheim"/>
              <a:ea typeface="Anaheim"/>
              <a:cs typeface="Anaheim"/>
              <a:sym typeface="Anaheim"/>
            </a:endParaRPr>
          </a:p>
          <a:p>
            <a:pPr indent="-298450" lvl="0" marL="457200" rtl="0" algn="l">
              <a:lnSpc>
                <a:spcPct val="115000"/>
              </a:lnSpc>
              <a:spcBef>
                <a:spcPts val="10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Aucun VIF ne dépasse 5 </a:t>
            </a:r>
            <a:endParaRPr sz="1100">
              <a:solidFill>
                <a:srgbClr val="434343"/>
              </a:solidFill>
              <a:latin typeface="Anaheim"/>
              <a:ea typeface="Anaheim"/>
              <a:cs typeface="Anaheim"/>
              <a:sym typeface="Anaheim"/>
            </a:endParaRPr>
          </a:p>
          <a:p>
            <a:pPr indent="-298450" lvl="0" marL="457200" rtl="0" algn="l">
              <a:lnSpc>
                <a:spcPct val="115000"/>
              </a:lnSpc>
              <a:spcBef>
                <a:spcPts val="1600"/>
              </a:spcBef>
              <a:spcAft>
                <a:spcPts val="0"/>
              </a:spcAft>
              <a:buClr>
                <a:srgbClr val="434343"/>
              </a:buClr>
              <a:buSzPts val="1100"/>
              <a:buFont typeface="Anaheim"/>
              <a:buChar char="●"/>
            </a:pPr>
            <a:r>
              <a:rPr lang="en" sz="1100">
                <a:solidFill>
                  <a:srgbClr val="434343"/>
                </a:solidFill>
                <a:latin typeface="Anaheim"/>
                <a:ea typeface="Anaheim"/>
                <a:cs typeface="Anaheim"/>
                <a:sym typeface="Anaheim"/>
              </a:rPr>
              <a:t>Pas de colinéarité problématique</a:t>
            </a:r>
            <a:endParaRPr sz="1100">
              <a:solidFill>
                <a:srgbClr val="434343"/>
              </a:solidFill>
              <a:latin typeface="Anaheim"/>
              <a:ea typeface="Anaheim"/>
              <a:cs typeface="Anaheim"/>
              <a:sym typeface="Anaheim"/>
            </a:endParaRPr>
          </a:p>
          <a:p>
            <a:pPr indent="0" lvl="0" marL="0" rtl="0" algn="l">
              <a:lnSpc>
                <a:spcPct val="115000"/>
              </a:lnSpc>
              <a:spcBef>
                <a:spcPts val="1600"/>
              </a:spcBef>
              <a:spcAft>
                <a:spcPts val="1600"/>
              </a:spcAft>
              <a:buNone/>
            </a:pPr>
            <a:r>
              <a:t/>
            </a:r>
            <a:endParaRPr sz="1100">
              <a:solidFill>
                <a:srgbClr val="434343"/>
              </a:solidFill>
              <a:latin typeface="Anaheim"/>
              <a:ea typeface="Anaheim"/>
              <a:cs typeface="Anaheim"/>
              <a:sym typeface="Anaheim"/>
            </a:endParaRPr>
          </a:p>
        </p:txBody>
      </p:sp>
      <p:pic>
        <p:nvPicPr>
          <p:cNvPr id="308" name="Google Shape;308;p30"/>
          <p:cNvPicPr preferRelativeResize="0"/>
          <p:nvPr/>
        </p:nvPicPr>
        <p:blipFill>
          <a:blip r:embed="rId3">
            <a:alphaModFix/>
          </a:blip>
          <a:stretch>
            <a:fillRect/>
          </a:stretch>
        </p:blipFill>
        <p:spPr>
          <a:xfrm>
            <a:off x="1624425" y="1671050"/>
            <a:ext cx="2783150" cy="261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y Thesis by Slidesgo">
  <a:themeElements>
    <a:clrScheme name="Simple Light">
      <a:dk1>
        <a:srgbClr val="FAFAFA"/>
      </a:dk1>
      <a:lt1>
        <a:srgbClr val="FCB4C9"/>
      </a:lt1>
      <a:dk2>
        <a:srgbClr val="FF9BB8"/>
      </a:dk2>
      <a:lt2>
        <a:srgbClr val="F56991"/>
      </a:lt2>
      <a:accent1>
        <a:srgbClr val="DF4C77"/>
      </a:accent1>
      <a:accent2>
        <a:srgbClr val="BB214D"/>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