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Josefin Slab"/>
      <p:regular r:id="rId22"/>
      <p:bold r:id="rId23"/>
      <p:italic r:id="rId24"/>
      <p:boldItalic r:id="rId25"/>
    </p:embeddedFont>
    <p:embeddedFont>
      <p:font typeface="Anton"/>
      <p:regular r:id="rId26"/>
    </p:embeddedFont>
    <p:embeddedFont>
      <p:font typeface="Staatliches"/>
      <p:regular r:id="rId27"/>
    </p:embeddedFont>
    <p:embeddedFont>
      <p:font typeface="Anaheim"/>
      <p:regular r:id="rId28"/>
      <p:bold r:id="rId29"/>
    </p:embeddedFont>
    <p:embeddedFont>
      <p:font typeface="Abel"/>
      <p:regular r:id="rId30"/>
    </p:embeddedFont>
    <p:embeddedFont>
      <p:font typeface="Josefin Sans"/>
      <p:regular r:id="rId31"/>
      <p:bold r:id="rId32"/>
      <p:italic r:id="rId33"/>
      <p:boldItalic r:id="rId34"/>
    </p:embeddedFont>
    <p:embeddedFont>
      <p:font typeface="Unica One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227">
          <p15:clr>
            <a:srgbClr val="9AA0A6"/>
          </p15:clr>
        </p15:guide>
        <p15:guide id="2" orient="horz" pos="2016">
          <p15:clr>
            <a:srgbClr val="9AA0A6"/>
          </p15:clr>
        </p15:guide>
        <p15:guide id="3" pos="506">
          <p15:clr>
            <a:srgbClr val="9AA0A6"/>
          </p15:clr>
        </p15:guide>
        <p15:guide id="4" orient="horz" pos="753">
          <p15:clr>
            <a:srgbClr val="9AA0A6"/>
          </p15:clr>
        </p15:guide>
        <p15:guide id="5" pos="3773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27"/>
        <p:guide pos="2016" orient="horz"/>
        <p:guide pos="506"/>
        <p:guide pos="753" orient="horz"/>
        <p:guide pos="377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JosefinSlab-regular.fntdata"/><Relationship Id="rId21" Type="http://schemas.openxmlformats.org/officeDocument/2006/relationships/slide" Target="slides/slide16.xml"/><Relationship Id="rId24" Type="http://schemas.openxmlformats.org/officeDocument/2006/relationships/font" Target="fonts/JosefinSlab-italic.fntdata"/><Relationship Id="rId23" Type="http://schemas.openxmlformats.org/officeDocument/2006/relationships/font" Target="fonts/JosefinSlab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nton-regular.fntdata"/><Relationship Id="rId25" Type="http://schemas.openxmlformats.org/officeDocument/2006/relationships/font" Target="fonts/JosefinSlab-boldItalic.fntdata"/><Relationship Id="rId28" Type="http://schemas.openxmlformats.org/officeDocument/2006/relationships/font" Target="fonts/Anaheim-regular.fntdata"/><Relationship Id="rId27" Type="http://schemas.openxmlformats.org/officeDocument/2006/relationships/font" Target="fonts/Staatliche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nahei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JosefinSans-regular.fntdata"/><Relationship Id="rId30" Type="http://schemas.openxmlformats.org/officeDocument/2006/relationships/font" Target="fonts/Abel-regular.fntdata"/><Relationship Id="rId11" Type="http://schemas.openxmlformats.org/officeDocument/2006/relationships/slide" Target="slides/slide6.xml"/><Relationship Id="rId33" Type="http://schemas.openxmlformats.org/officeDocument/2006/relationships/font" Target="fonts/JosefinSans-italic.fntdata"/><Relationship Id="rId10" Type="http://schemas.openxmlformats.org/officeDocument/2006/relationships/slide" Target="slides/slide5.xml"/><Relationship Id="rId32" Type="http://schemas.openxmlformats.org/officeDocument/2006/relationships/font" Target="fonts/JosefinSans-bold.fntdata"/><Relationship Id="rId13" Type="http://schemas.openxmlformats.org/officeDocument/2006/relationships/slide" Target="slides/slide8.xml"/><Relationship Id="rId35" Type="http://schemas.openxmlformats.org/officeDocument/2006/relationships/font" Target="fonts/UnicaOne-regular.fntdata"/><Relationship Id="rId12" Type="http://schemas.openxmlformats.org/officeDocument/2006/relationships/slide" Target="slides/slide7.xml"/><Relationship Id="rId34" Type="http://schemas.openxmlformats.org/officeDocument/2006/relationships/font" Target="fonts/JosefinSans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595188134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595188134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95188134f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95188134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95188134f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95188134f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95188134f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595188134f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95188134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95188134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595188134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595188134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595188134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595188134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4c3285a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4c3285a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10ffac82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10ffac82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10ffac82f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10ffac82f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95188134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95188134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95188134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95188134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95188134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95188134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595188134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595188134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95188134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95188134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65" name="Google Shape;65;p11"/>
          <p:cNvGrpSpPr/>
          <p:nvPr/>
        </p:nvGrpSpPr>
        <p:grpSpPr>
          <a:xfrm>
            <a:off x="429933" y="1083300"/>
            <a:ext cx="4465655" cy="3077191"/>
            <a:chOff x="1211784" y="1483576"/>
            <a:chExt cx="6753864" cy="2714769"/>
          </a:xfrm>
        </p:grpSpPr>
        <p:sp>
          <p:nvSpPr>
            <p:cNvPr id="66" name="Google Shape;66;p11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1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13"/>
          <p:cNvSpPr txBox="1"/>
          <p:nvPr>
            <p:ph hasCustomPrompt="1"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>
            <a:r>
              <a:t>xx%</a:t>
            </a:r>
          </a:p>
        </p:txBody>
      </p:sp>
      <p:sp>
        <p:nvSpPr>
          <p:cNvPr id="75" name="Google Shape;75;p1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82" name="Google Shape;82;p14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14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14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6" name="Google Shape;86;p14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14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88" name="Google Shape;88;p14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14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0" name="Google Shape;90;p14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14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92" name="Google Shape;92;p14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14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15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15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15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15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hasCustomPrompt="1"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/>
          <p:nvPr>
            <p:ph hasCustomPrompt="1"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110" name="Google Shape;110;p16"/>
          <p:cNvSpPr txBox="1"/>
          <p:nvPr>
            <p:ph hasCustomPrompt="1"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18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6" name="Google Shape;116;p18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18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  <p:sp>
        <p:nvSpPr>
          <p:cNvPr id="118" name="Google Shape;118;p18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18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5" name="Google Shape;125;p19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lang="en" sz="900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lang="en" sz="9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lang="en" sz="900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sz="7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620"/>
          </a:srgb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6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6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6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6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8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Google Shape;56;p9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9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9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fmla="val 147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" name="Google Shape;133;p22"/>
          <p:cNvGrpSpPr/>
          <p:nvPr/>
        </p:nvGrpSpPr>
        <p:grpSpPr>
          <a:xfrm>
            <a:off x="4969574" y="1120650"/>
            <a:ext cx="3029365" cy="2547136"/>
            <a:chOff x="4741999" y="986350"/>
            <a:chExt cx="3029365" cy="2547136"/>
          </a:xfrm>
        </p:grpSpPr>
        <p:sp>
          <p:nvSpPr>
            <p:cNvPr id="134" name="Google Shape;134;p22"/>
            <p:cNvSpPr/>
            <p:nvPr/>
          </p:nvSpPr>
          <p:spPr>
            <a:xfrm>
              <a:off x="4742978" y="1175558"/>
              <a:ext cx="3028387" cy="2357928"/>
            </a:xfrm>
            <a:custGeom>
              <a:rect b="b" l="l" r="r" t="t"/>
              <a:pathLst>
                <a:path extrusionOk="0" h="53745" w="69027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22"/>
            <p:cNvSpPr/>
            <p:nvPr/>
          </p:nvSpPr>
          <p:spPr>
            <a:xfrm>
              <a:off x="5574260" y="2190926"/>
              <a:ext cx="5265" cy="1142615"/>
            </a:xfrm>
            <a:custGeom>
              <a:rect b="b" l="l" r="r" t="t"/>
              <a:pathLst>
                <a:path extrusionOk="0" h="26044" w="12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2"/>
            <p:cNvSpPr/>
            <p:nvPr/>
          </p:nvSpPr>
          <p:spPr>
            <a:xfrm>
              <a:off x="6886640" y="2190926"/>
              <a:ext cx="5001" cy="1142615"/>
            </a:xfrm>
            <a:custGeom>
              <a:rect b="b" l="l" r="r" t="t"/>
              <a:pathLst>
                <a:path extrusionOk="0" h="26044" w="114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22"/>
            <p:cNvSpPr/>
            <p:nvPr/>
          </p:nvSpPr>
          <p:spPr>
            <a:xfrm>
              <a:off x="6022366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22"/>
            <p:cNvSpPr/>
            <p:nvPr/>
          </p:nvSpPr>
          <p:spPr>
            <a:xfrm>
              <a:off x="7401651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22"/>
            <p:cNvSpPr/>
            <p:nvPr/>
          </p:nvSpPr>
          <p:spPr>
            <a:xfrm>
              <a:off x="6415194" y="1647223"/>
              <a:ext cx="5221" cy="1686327"/>
            </a:xfrm>
            <a:custGeom>
              <a:rect b="b" l="l" r="r" t="t"/>
              <a:pathLst>
                <a:path extrusionOk="0" h="38437" w="119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22"/>
            <p:cNvSpPr/>
            <p:nvPr/>
          </p:nvSpPr>
          <p:spPr>
            <a:xfrm>
              <a:off x="6406946" y="1636475"/>
              <a:ext cx="21541" cy="21322"/>
            </a:xfrm>
            <a:custGeom>
              <a:rect b="b" l="l" r="r" t="t"/>
              <a:pathLst>
                <a:path extrusionOk="0" h="486" w="491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2"/>
            <p:cNvSpPr/>
            <p:nvPr/>
          </p:nvSpPr>
          <p:spPr>
            <a:xfrm>
              <a:off x="4916447" y="2115949"/>
              <a:ext cx="2589355" cy="652691"/>
            </a:xfrm>
            <a:custGeom>
              <a:rect b="b" l="l" r="r" t="t"/>
              <a:pathLst>
                <a:path extrusionOk="0" h="14877" w="5902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22"/>
            <p:cNvSpPr/>
            <p:nvPr/>
          </p:nvSpPr>
          <p:spPr>
            <a:xfrm>
              <a:off x="5106104" y="1442255"/>
              <a:ext cx="527304" cy="29395"/>
            </a:xfrm>
            <a:custGeom>
              <a:rect b="b" l="l" r="r" t="t"/>
              <a:pathLst>
                <a:path extrusionOk="0" h="670" w="12019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22"/>
            <p:cNvSpPr/>
            <p:nvPr/>
          </p:nvSpPr>
          <p:spPr>
            <a:xfrm>
              <a:off x="5106104" y="1510870"/>
              <a:ext cx="260603" cy="29395"/>
            </a:xfrm>
            <a:custGeom>
              <a:rect b="b" l="l" r="r" t="t"/>
              <a:pathLst>
                <a:path extrusionOk="0" h="670" w="594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22"/>
            <p:cNvSpPr/>
            <p:nvPr/>
          </p:nvSpPr>
          <p:spPr>
            <a:xfrm>
              <a:off x="4741999" y="986350"/>
              <a:ext cx="3028454" cy="191920"/>
            </a:xfrm>
            <a:custGeom>
              <a:rect b="b" l="l" r="r" t="t"/>
              <a:pathLst>
                <a:path extrusionOk="0" h="4375" w="69001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22"/>
            <p:cNvSpPr/>
            <p:nvPr/>
          </p:nvSpPr>
          <p:spPr>
            <a:xfrm>
              <a:off x="4857439" y="1065308"/>
              <a:ext cx="41460" cy="41284"/>
            </a:xfrm>
            <a:custGeom>
              <a:rect b="b" l="l" r="r" t="t"/>
              <a:pathLst>
                <a:path extrusionOk="0" h="941" w="945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2"/>
            <p:cNvSpPr/>
            <p:nvPr/>
          </p:nvSpPr>
          <p:spPr>
            <a:xfrm>
              <a:off x="4947727" y="1065308"/>
              <a:ext cx="41240" cy="41284"/>
            </a:xfrm>
            <a:custGeom>
              <a:rect b="b" l="l" r="r" t="t"/>
              <a:pathLst>
                <a:path extrusionOk="0" h="941" w="94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2"/>
            <p:cNvSpPr/>
            <p:nvPr/>
          </p:nvSpPr>
          <p:spPr>
            <a:xfrm>
              <a:off x="5037840" y="1065308"/>
              <a:ext cx="41284" cy="41284"/>
            </a:xfrm>
            <a:custGeom>
              <a:rect b="b" l="l" r="r" t="t"/>
              <a:pathLst>
                <a:path extrusionOk="0" h="941" w="941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22"/>
            <p:cNvSpPr/>
            <p:nvPr/>
          </p:nvSpPr>
          <p:spPr>
            <a:xfrm>
              <a:off x="5988347" y="1835302"/>
              <a:ext cx="75197" cy="75197"/>
            </a:xfrm>
            <a:custGeom>
              <a:rect b="b" l="l" r="r" t="t"/>
              <a:pathLst>
                <a:path extrusionOk="0" h="1714" w="1714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" name="Google Shape;149;p22"/>
          <p:cNvSpPr/>
          <p:nvPr/>
        </p:nvSpPr>
        <p:spPr>
          <a:xfrm>
            <a:off x="5989825" y="1384119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0" name="Google Shape;150;p22"/>
          <p:cNvGrpSpPr/>
          <p:nvPr/>
        </p:nvGrpSpPr>
        <p:grpSpPr>
          <a:xfrm>
            <a:off x="3932493" y="2697040"/>
            <a:ext cx="1286978" cy="391497"/>
            <a:chOff x="3551493" y="2562740"/>
            <a:chExt cx="1286978" cy="391497"/>
          </a:xfrm>
        </p:grpSpPr>
        <p:sp>
          <p:nvSpPr>
            <p:cNvPr id="151" name="Google Shape;151;p22"/>
            <p:cNvSpPr/>
            <p:nvPr/>
          </p:nvSpPr>
          <p:spPr>
            <a:xfrm>
              <a:off x="3597011" y="2562740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22"/>
            <p:cNvSpPr/>
            <p:nvPr/>
          </p:nvSpPr>
          <p:spPr>
            <a:xfrm>
              <a:off x="3551493" y="2606065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3714500" y="2671849"/>
              <a:ext cx="170313" cy="151404"/>
            </a:xfrm>
            <a:custGeom>
              <a:rect b="b" l="l" r="r" t="t"/>
              <a:pathLst>
                <a:path extrusionOk="0" h="3451" w="3882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3756134" y="2721819"/>
              <a:ext cx="87087" cy="54928"/>
            </a:xfrm>
            <a:custGeom>
              <a:rect b="b" l="l" r="r" t="t"/>
              <a:pathLst>
                <a:path extrusionOk="0" h="1252" w="1985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4012257" y="2708832"/>
              <a:ext cx="705031" cy="5001"/>
            </a:xfrm>
            <a:custGeom>
              <a:rect b="b" l="l" r="r" t="t"/>
              <a:pathLst>
                <a:path extrusionOk="0" h="114" w="1607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4020505" y="2777623"/>
              <a:ext cx="407707" cy="5045"/>
            </a:xfrm>
            <a:custGeom>
              <a:rect b="b" l="l" r="r" t="t"/>
              <a:pathLst>
                <a:path extrusionOk="0" h="115" w="9293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" name="Google Shape;157;p22"/>
          <p:cNvSpPr txBox="1"/>
          <p:nvPr>
            <p:ph idx="1" type="subTitle"/>
          </p:nvPr>
        </p:nvSpPr>
        <p:spPr>
          <a:xfrm>
            <a:off x="310100" y="1765214"/>
            <a:ext cx="3326700" cy="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Produisez une étude de marché avec R ou Python</a:t>
            </a:r>
            <a:endParaRPr sz="1400"/>
          </a:p>
        </p:txBody>
      </p:sp>
      <p:sp>
        <p:nvSpPr>
          <p:cNvPr id="158" name="Google Shape;158;p22"/>
          <p:cNvSpPr txBox="1"/>
          <p:nvPr>
            <p:ph type="ctrTitle"/>
          </p:nvPr>
        </p:nvSpPr>
        <p:spPr>
          <a:xfrm>
            <a:off x="226750" y="1120638"/>
            <a:ext cx="3662700" cy="8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Data Analyst :</a:t>
            </a:r>
            <a:endParaRPr sz="3700"/>
          </a:p>
        </p:txBody>
      </p:sp>
      <p:sp>
        <p:nvSpPr>
          <p:cNvPr id="159" name="Google Shape;159;p22"/>
          <p:cNvSpPr/>
          <p:nvPr/>
        </p:nvSpPr>
        <p:spPr>
          <a:xfrm>
            <a:off x="3503875" y="4691494"/>
            <a:ext cx="5958719" cy="5089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62416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2"/>
          <p:cNvSpPr/>
          <p:nvPr/>
        </p:nvSpPr>
        <p:spPr>
          <a:xfrm>
            <a:off x="7105967" y="2325226"/>
            <a:ext cx="21541" cy="21541"/>
          </a:xfrm>
          <a:custGeom>
            <a:rect b="b" l="l" r="r" t="t"/>
            <a:pathLst>
              <a:path extrusionOk="0" h="491" w="491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2"/>
          <p:cNvSpPr/>
          <p:nvPr/>
        </p:nvSpPr>
        <p:spPr>
          <a:xfrm>
            <a:off x="6948775" y="3888553"/>
            <a:ext cx="69055" cy="15619"/>
          </a:xfrm>
          <a:custGeom>
            <a:rect b="b" l="l" r="r" t="t"/>
            <a:pathLst>
              <a:path extrusionOk="0" h="356" w="1574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2"/>
          <p:cNvSpPr/>
          <p:nvPr/>
        </p:nvSpPr>
        <p:spPr>
          <a:xfrm>
            <a:off x="7189192" y="3888553"/>
            <a:ext cx="69231" cy="15619"/>
          </a:xfrm>
          <a:custGeom>
            <a:rect b="b" l="l" r="r" t="t"/>
            <a:pathLst>
              <a:path extrusionOk="0" h="356" w="1578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2"/>
          <p:cNvSpPr/>
          <p:nvPr/>
        </p:nvSpPr>
        <p:spPr>
          <a:xfrm>
            <a:off x="7429785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2"/>
          <p:cNvSpPr/>
          <p:nvPr/>
        </p:nvSpPr>
        <p:spPr>
          <a:xfrm>
            <a:off x="7670422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>
            <a:off x="7103072" y="3160632"/>
            <a:ext cx="24437" cy="23384"/>
          </a:xfrm>
          <a:custGeom>
            <a:rect b="b" l="l" r="r" t="t"/>
            <a:pathLst>
              <a:path extrusionOk="0" h="533" w="557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2"/>
          <p:cNvSpPr/>
          <p:nvPr/>
        </p:nvSpPr>
        <p:spPr>
          <a:xfrm>
            <a:off x="6276325" y="2796625"/>
            <a:ext cx="1613430" cy="1461858"/>
          </a:xfrm>
          <a:custGeom>
            <a:rect b="b" l="l" r="r" t="t"/>
            <a:pathLst>
              <a:path extrusionOk="0" h="15301" w="35998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2"/>
          <p:cNvSpPr/>
          <p:nvPr/>
        </p:nvSpPr>
        <p:spPr>
          <a:xfrm>
            <a:off x="7388589" y="3109215"/>
            <a:ext cx="24393" cy="23603"/>
          </a:xfrm>
          <a:custGeom>
            <a:rect b="b" l="l" r="r" t="t"/>
            <a:pathLst>
              <a:path extrusionOk="0" h="538" w="556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9" name="Google Shape;169;p22"/>
          <p:cNvGrpSpPr/>
          <p:nvPr/>
        </p:nvGrpSpPr>
        <p:grpSpPr>
          <a:xfrm>
            <a:off x="6345231" y="2886609"/>
            <a:ext cx="1407691" cy="1286147"/>
            <a:chOff x="6117656" y="2752309"/>
            <a:chExt cx="1407691" cy="1286147"/>
          </a:xfrm>
        </p:grpSpPr>
        <p:sp>
          <p:nvSpPr>
            <p:cNvPr id="170" name="Google Shape;170;p22"/>
            <p:cNvSpPr/>
            <p:nvPr/>
          </p:nvSpPr>
          <p:spPr>
            <a:xfrm>
              <a:off x="6117656" y="3670896"/>
              <a:ext cx="54095" cy="15750"/>
            </a:xfrm>
            <a:custGeom>
              <a:rect b="b" l="l" r="r" t="t"/>
              <a:pathLst>
                <a:path extrusionOk="0" h="359" w="1233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2"/>
            <p:cNvSpPr/>
            <p:nvPr/>
          </p:nvSpPr>
          <p:spPr>
            <a:xfrm>
              <a:off x="6239970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6480563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6117656" y="3463032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6117656" y="3071564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6117656" y="2874843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>
              <a:off x="6120332" y="3267276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6197415" y="2752309"/>
              <a:ext cx="1312797" cy="936853"/>
            </a:xfrm>
            <a:custGeom>
              <a:rect b="b" l="l" r="r" t="t"/>
              <a:pathLst>
                <a:path extrusionOk="0" h="21354" w="29923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2"/>
            <p:cNvSpPr/>
            <p:nvPr/>
          </p:nvSpPr>
          <p:spPr>
            <a:xfrm>
              <a:off x="6267425" y="3272494"/>
              <a:ext cx="1244945" cy="5177"/>
            </a:xfrm>
            <a:custGeom>
              <a:rect b="b" l="l" r="r" t="t"/>
              <a:pathLst>
                <a:path extrusionOk="0" h="118" w="29018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6267425" y="307669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6267425" y="287997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6267425" y="3468249"/>
              <a:ext cx="1244945" cy="5001"/>
            </a:xfrm>
            <a:custGeom>
              <a:rect b="b" l="l" r="r" t="t"/>
              <a:pathLst>
                <a:path extrusionOk="0" h="114" w="29018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6265284" y="2766699"/>
              <a:ext cx="1244926" cy="877801"/>
            </a:xfrm>
            <a:custGeom>
              <a:rect b="b" l="l" r="r" t="t"/>
              <a:pathLst>
                <a:path extrusionOk="0" h="20008" w="28376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2"/>
            <p:cNvSpPr/>
            <p:nvPr/>
          </p:nvSpPr>
          <p:spPr>
            <a:xfrm>
              <a:off x="6265284" y="2819433"/>
              <a:ext cx="1260062" cy="709243"/>
            </a:xfrm>
            <a:custGeom>
              <a:rect b="b" l="l" r="r" t="t"/>
              <a:pathLst>
                <a:path extrusionOk="0" h="16166" w="28721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2"/>
            <p:cNvSpPr/>
            <p:nvPr/>
          </p:nvSpPr>
          <p:spPr>
            <a:xfrm>
              <a:off x="6508159" y="3234899"/>
              <a:ext cx="24569" cy="23603"/>
            </a:xfrm>
            <a:custGeom>
              <a:rect b="b" l="l" r="r" t="t"/>
              <a:pathLst>
                <a:path extrusionOk="0" h="538" w="56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6239970" y="3886175"/>
              <a:ext cx="157985" cy="152281"/>
            </a:xfrm>
            <a:custGeom>
              <a:rect b="b" l="l" r="r" t="t"/>
              <a:pathLst>
                <a:path extrusionOk="0" h="3471" w="3601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2"/>
            <p:cNvSpPr/>
            <p:nvPr/>
          </p:nvSpPr>
          <p:spPr>
            <a:xfrm>
              <a:off x="6515090" y="3911314"/>
              <a:ext cx="927816" cy="28605"/>
            </a:xfrm>
            <a:custGeom>
              <a:rect b="b" l="l" r="r" t="t"/>
              <a:pathLst>
                <a:path extrusionOk="0" h="652" w="21148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2"/>
            <p:cNvSpPr/>
            <p:nvPr/>
          </p:nvSpPr>
          <p:spPr>
            <a:xfrm>
              <a:off x="6515090" y="3982430"/>
              <a:ext cx="385244" cy="28649"/>
            </a:xfrm>
            <a:custGeom>
              <a:rect b="b" l="l" r="r" t="t"/>
              <a:pathLst>
                <a:path extrusionOk="0" h="653" w="8781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22"/>
          <p:cNvGrpSpPr/>
          <p:nvPr/>
        </p:nvGrpSpPr>
        <p:grpSpPr>
          <a:xfrm>
            <a:off x="4244894" y="1807838"/>
            <a:ext cx="1294564" cy="589573"/>
            <a:chOff x="3940094" y="1807838"/>
            <a:chExt cx="1294564" cy="589573"/>
          </a:xfrm>
        </p:grpSpPr>
        <p:grpSp>
          <p:nvGrpSpPr>
            <p:cNvPr id="189" name="Google Shape;189;p22"/>
            <p:cNvGrpSpPr/>
            <p:nvPr/>
          </p:nvGrpSpPr>
          <p:grpSpPr>
            <a:xfrm>
              <a:off x="3940094" y="1807838"/>
              <a:ext cx="1294564" cy="589573"/>
              <a:chOff x="3543907" y="2562740"/>
              <a:chExt cx="1294564" cy="381675"/>
            </a:xfrm>
          </p:grpSpPr>
          <p:sp>
            <p:nvSpPr>
              <p:cNvPr id="190" name="Google Shape;190;p22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22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2" name="Google Shape;192;p22"/>
            <p:cNvSpPr/>
            <p:nvPr/>
          </p:nvSpPr>
          <p:spPr>
            <a:xfrm>
              <a:off x="4099654" y="1961924"/>
              <a:ext cx="114112" cy="114156"/>
            </a:xfrm>
            <a:custGeom>
              <a:rect b="b" l="l" r="r" t="t"/>
              <a:pathLst>
                <a:path extrusionOk="0" h="2602" w="2601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2"/>
            <p:cNvSpPr/>
            <p:nvPr/>
          </p:nvSpPr>
          <p:spPr>
            <a:xfrm>
              <a:off x="4270842" y="1979561"/>
              <a:ext cx="397704" cy="22112"/>
            </a:xfrm>
            <a:custGeom>
              <a:rect b="b" l="l" r="r" t="t"/>
              <a:pathLst>
                <a:path extrusionOk="0" h="504" w="9065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2"/>
            <p:cNvSpPr/>
            <p:nvPr/>
          </p:nvSpPr>
          <p:spPr>
            <a:xfrm>
              <a:off x="4270842" y="2029574"/>
              <a:ext cx="773516" cy="22331"/>
            </a:xfrm>
            <a:custGeom>
              <a:rect b="b" l="l" r="r" t="t"/>
              <a:pathLst>
                <a:path extrusionOk="0" h="509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2"/>
            <p:cNvSpPr/>
            <p:nvPr/>
          </p:nvSpPr>
          <p:spPr>
            <a:xfrm>
              <a:off x="4099654" y="2137367"/>
              <a:ext cx="114112" cy="114112"/>
            </a:xfrm>
            <a:custGeom>
              <a:rect b="b" l="l" r="r" t="t"/>
              <a:pathLst>
                <a:path extrusionOk="0" h="2601" w="2601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2"/>
            <p:cNvSpPr/>
            <p:nvPr/>
          </p:nvSpPr>
          <p:spPr>
            <a:xfrm>
              <a:off x="4270842" y="2154960"/>
              <a:ext cx="203086" cy="22156"/>
            </a:xfrm>
            <a:custGeom>
              <a:rect b="b" l="l" r="r" t="t"/>
              <a:pathLst>
                <a:path extrusionOk="0" h="505" w="4629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2"/>
            <p:cNvSpPr/>
            <p:nvPr/>
          </p:nvSpPr>
          <p:spPr>
            <a:xfrm>
              <a:off x="4270842" y="2205018"/>
              <a:ext cx="773516" cy="22287"/>
            </a:xfrm>
            <a:custGeom>
              <a:rect b="b" l="l" r="r" t="t"/>
              <a:pathLst>
                <a:path extrusionOk="0" h="508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22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199" name="Google Shape;199;p22"/>
            <p:cNvSpPr/>
            <p:nvPr/>
          </p:nvSpPr>
          <p:spPr>
            <a:xfrm>
              <a:off x="5966342" y="1378202"/>
              <a:ext cx="153861" cy="136663"/>
            </a:xfrm>
            <a:custGeom>
              <a:rect b="b" l="l" r="r" t="t"/>
              <a:pathLst>
                <a:path extrusionOk="0" h="3115" w="3507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6003940" y="1423214"/>
              <a:ext cx="78839" cy="50146"/>
            </a:xfrm>
            <a:custGeom>
              <a:rect b="b" l="l" r="r" t="t"/>
              <a:pathLst>
                <a:path extrusionOk="0" h="1143" w="1797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/>
            <p:nvPr/>
          </p:nvSpPr>
          <p:spPr>
            <a:xfrm>
              <a:off x="6235364" y="1411237"/>
              <a:ext cx="636985" cy="5177"/>
            </a:xfrm>
            <a:custGeom>
              <a:rect b="b" l="l" r="r" t="t"/>
              <a:pathLst>
                <a:path extrusionOk="0" h="118" w="14519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6242822" y="1473535"/>
              <a:ext cx="368178" cy="5001"/>
            </a:xfrm>
            <a:custGeom>
              <a:rect b="b" l="l" r="r" t="t"/>
              <a:pathLst>
                <a:path extrusionOk="0" h="114" w="8392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" name="Google Shape;203;p22"/>
          <p:cNvGrpSpPr/>
          <p:nvPr/>
        </p:nvGrpSpPr>
        <p:grpSpPr>
          <a:xfrm>
            <a:off x="7511100" y="1664900"/>
            <a:ext cx="1109728" cy="1002828"/>
            <a:chOff x="7739700" y="1512500"/>
            <a:chExt cx="1109728" cy="1002828"/>
          </a:xfrm>
        </p:grpSpPr>
        <p:sp>
          <p:nvSpPr>
            <p:cNvPr id="204" name="Google Shape;204;p22"/>
            <p:cNvSpPr/>
            <p:nvPr/>
          </p:nvSpPr>
          <p:spPr>
            <a:xfrm>
              <a:off x="7739700" y="1512500"/>
              <a:ext cx="1109728" cy="1002828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5" name="Google Shape;205;p22"/>
            <p:cNvGrpSpPr/>
            <p:nvPr/>
          </p:nvGrpSpPr>
          <p:grpSpPr>
            <a:xfrm>
              <a:off x="7808309" y="1610467"/>
              <a:ext cx="966993" cy="714803"/>
              <a:chOff x="7183784" y="1476167"/>
              <a:chExt cx="966993" cy="714803"/>
            </a:xfrm>
          </p:grpSpPr>
          <p:sp>
            <p:nvSpPr>
              <p:cNvPr id="206" name="Google Shape;206;p22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rect b="b" l="l" r="r" t="t"/>
                <a:pathLst>
                  <a:path extrusionOk="0" h="486" w="491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22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rect b="b" l="l" r="r" t="t"/>
                <a:pathLst>
                  <a:path extrusionOk="0" h="4940" w="1342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22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22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22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22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rect b="b" l="l" r="r" t="t"/>
                <a:pathLst>
                  <a:path extrusionOk="0" h="10966" w="1346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22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22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rect b="b" l="l" r="r" t="t"/>
                <a:pathLst>
                  <a:path extrusionOk="0" h="13584" w="1342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2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rect b="b" l="l" r="r" t="t"/>
                <a:pathLst>
                  <a:path extrusionOk="0" h="118" w="21415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22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rect b="b" l="l" r="r" t="t"/>
                <a:pathLst>
                  <a:path extrusionOk="0" h="271" w="824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22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rect b="b" l="l" r="r" t="t"/>
                <a:pathLst>
                  <a:path extrusionOk="0" h="272" w="824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22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2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2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rect b="b" l="l" r="r" t="t"/>
                <a:pathLst>
                  <a:path extrusionOk="0" h="272" w="822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22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22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2" name="Google Shape;222;p22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223" name="Google Shape;223;p22"/>
            <p:cNvSpPr/>
            <p:nvPr/>
          </p:nvSpPr>
          <p:spPr>
            <a:xfrm>
              <a:off x="4161633" y="3060816"/>
              <a:ext cx="1579322" cy="671293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2"/>
            <p:cNvSpPr/>
            <p:nvPr/>
          </p:nvSpPr>
          <p:spPr>
            <a:xfrm>
              <a:off x="4276884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2"/>
            <p:cNvSpPr/>
            <p:nvPr/>
          </p:nvSpPr>
          <p:spPr>
            <a:xfrm>
              <a:off x="4295266" y="3434077"/>
              <a:ext cx="328517" cy="168383"/>
            </a:xfrm>
            <a:custGeom>
              <a:rect b="b" l="l" r="r" t="t"/>
              <a:pathLst>
                <a:path extrusionOk="0" h="3838" w="7488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22"/>
            <p:cNvSpPr/>
            <p:nvPr/>
          </p:nvSpPr>
          <p:spPr>
            <a:xfrm>
              <a:off x="4746970" y="3289739"/>
              <a:ext cx="833709" cy="37774"/>
            </a:xfrm>
            <a:custGeom>
              <a:rect b="b" l="l" r="r" t="t"/>
              <a:pathLst>
                <a:path extrusionOk="0" h="861" w="19003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22"/>
            <p:cNvSpPr/>
            <p:nvPr/>
          </p:nvSpPr>
          <p:spPr>
            <a:xfrm>
              <a:off x="4746970" y="3389240"/>
              <a:ext cx="833709" cy="37818"/>
            </a:xfrm>
            <a:custGeom>
              <a:rect b="b" l="l" r="r" t="t"/>
              <a:pathLst>
                <a:path extrusionOk="0" h="862" w="19003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4746970" y="3499489"/>
              <a:ext cx="450658" cy="37818"/>
            </a:xfrm>
            <a:custGeom>
              <a:rect b="b" l="l" r="r" t="t"/>
              <a:pathLst>
                <a:path extrusionOk="0" h="862" w="10272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2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0" name="Google Shape;230;p22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5794118" y="2303902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76223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4398998" y="3275550"/>
            <a:ext cx="1579326" cy="644066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5951893" y="1353648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100" y="134525"/>
            <a:ext cx="4226150" cy="32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2"/>
          <p:cNvSpPr txBox="1"/>
          <p:nvPr>
            <p:ph idx="1" type="subTitle"/>
          </p:nvPr>
        </p:nvSpPr>
        <p:spPr>
          <a:xfrm>
            <a:off x="5801074" y="4736300"/>
            <a:ext cx="3180000" cy="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Florent SALMON</a:t>
            </a:r>
            <a:endParaRPr/>
          </a:p>
        </p:txBody>
      </p:sp>
      <p:sp>
        <p:nvSpPr>
          <p:cNvPr id="237" name="Google Shape;237;p22"/>
          <p:cNvSpPr txBox="1"/>
          <p:nvPr/>
        </p:nvSpPr>
        <p:spPr>
          <a:xfrm>
            <a:off x="10875275" y="3517300"/>
            <a:ext cx="887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/>
          <p:nvPr>
            <p:ph type="ctrTitle"/>
          </p:nvPr>
        </p:nvSpPr>
        <p:spPr>
          <a:xfrm>
            <a:off x="3895800" y="457300"/>
            <a:ext cx="4489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Clusterings</a:t>
            </a:r>
            <a:endParaRPr/>
          </a:p>
        </p:txBody>
      </p:sp>
      <p:sp>
        <p:nvSpPr>
          <p:cNvPr id="324" name="Google Shape;324;p31"/>
          <p:cNvSpPr txBox="1"/>
          <p:nvPr/>
        </p:nvSpPr>
        <p:spPr>
          <a:xfrm flipH="1">
            <a:off x="30050" y="538000"/>
            <a:ext cx="33879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Classification Ascendante Hiérarchique (</a:t>
            </a: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CAH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)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Déterminer le nombre optimal de </a:t>
            </a: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clusters </a:t>
            </a:r>
            <a:endParaRPr b="1"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25" name="Google Shape;32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00" y="2035000"/>
            <a:ext cx="4700751" cy="2509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0250" y="2034998"/>
            <a:ext cx="3880807" cy="2509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/>
          <p:nvPr>
            <p:ph type="ctrTitle"/>
          </p:nvPr>
        </p:nvSpPr>
        <p:spPr>
          <a:xfrm>
            <a:off x="3895800" y="457300"/>
            <a:ext cx="4489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Clusterings</a:t>
            </a:r>
            <a:endParaRPr/>
          </a:p>
        </p:txBody>
      </p:sp>
      <p:pic>
        <p:nvPicPr>
          <p:cNvPr id="332" name="Google Shape;33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5" y="1095500"/>
            <a:ext cx="6769751" cy="378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32"/>
          <p:cNvSpPr txBox="1"/>
          <p:nvPr/>
        </p:nvSpPr>
        <p:spPr>
          <a:xfrm flipH="1">
            <a:off x="6994500" y="1227850"/>
            <a:ext cx="2149500" cy="31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6 clusters :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Cluster 1 : (2 pays)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Cluster 2 : (2 pays)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Cluster 3 : (84 pays)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Cluster 4 : (36 pays)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Cluster 5 : (26 pays)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Cluster 6 : (13 pays)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"/>
          <p:cNvSpPr txBox="1"/>
          <p:nvPr>
            <p:ph type="ctrTitle"/>
          </p:nvPr>
        </p:nvSpPr>
        <p:spPr>
          <a:xfrm>
            <a:off x="3895800" y="457300"/>
            <a:ext cx="4489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Clusterings</a:t>
            </a:r>
            <a:endParaRPr/>
          </a:p>
        </p:txBody>
      </p:sp>
      <p:pic>
        <p:nvPicPr>
          <p:cNvPr id="339" name="Google Shape;33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75" y="1163900"/>
            <a:ext cx="4201355" cy="39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3"/>
          <p:cNvSpPr txBox="1"/>
          <p:nvPr/>
        </p:nvSpPr>
        <p:spPr>
          <a:xfrm flipH="1">
            <a:off x="0" y="385350"/>
            <a:ext cx="28788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Visualisation des clusters</a:t>
            </a:r>
            <a:endParaRPr b="1"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41" name="Google Shape;341;p33"/>
          <p:cNvSpPr txBox="1"/>
          <p:nvPr/>
        </p:nvSpPr>
        <p:spPr>
          <a:xfrm flipH="1">
            <a:off x="4409625" y="1195050"/>
            <a:ext cx="4563300" cy="31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Cluster 1 : 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Pays : Chine, États-Unis 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Analyse : Très puissants mais autosuffisants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Cluster 2 : 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Pays : Inde, Brésil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Analyse : Très peuplés mais faibles revenus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Cluster 3 : 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Pays : Majoritairement en Afrique et Asie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Analyse : Peu stables, peu solvables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Cluster 4 : 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Pays : Europe centrale et de l’Est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Analyse : proche, stable et modérément solvable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Cluster 5 : 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Pays : Australie, Malaisie, Chili, etc.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Analyse : Lointains mais développés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Cluster 6: 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Pays : France, Allemagne, Japon, Canada, Arabie Saoudite, etc.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Analyse : Marchés riches, stables, ouverts à l'import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 txBox="1"/>
          <p:nvPr>
            <p:ph type="ctrTitle"/>
          </p:nvPr>
        </p:nvSpPr>
        <p:spPr>
          <a:xfrm>
            <a:off x="3895800" y="457300"/>
            <a:ext cx="4489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Clusterings</a:t>
            </a:r>
            <a:endParaRPr/>
          </a:p>
        </p:txBody>
      </p:sp>
      <p:sp>
        <p:nvSpPr>
          <p:cNvPr id="347" name="Google Shape;347;p34"/>
          <p:cNvSpPr txBox="1"/>
          <p:nvPr/>
        </p:nvSpPr>
        <p:spPr>
          <a:xfrm flipH="1">
            <a:off x="30050" y="538000"/>
            <a:ext cx="33879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K-means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Déterminer le nombre optimal de </a:t>
            </a: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clusters </a:t>
            </a:r>
            <a:endParaRPr b="1"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48" name="Google Shape;34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850" y="1749050"/>
            <a:ext cx="5541974" cy="2718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825" y="1749050"/>
            <a:ext cx="3387900" cy="2718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5"/>
          <p:cNvSpPr txBox="1"/>
          <p:nvPr>
            <p:ph type="ctrTitle"/>
          </p:nvPr>
        </p:nvSpPr>
        <p:spPr>
          <a:xfrm>
            <a:off x="3895800" y="457300"/>
            <a:ext cx="4489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Clusterings</a:t>
            </a:r>
            <a:endParaRPr/>
          </a:p>
        </p:txBody>
      </p:sp>
      <p:pic>
        <p:nvPicPr>
          <p:cNvPr id="355" name="Google Shape;35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9975" y="1161875"/>
            <a:ext cx="5121524" cy="39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5"/>
          <p:cNvSpPr txBox="1"/>
          <p:nvPr/>
        </p:nvSpPr>
        <p:spPr>
          <a:xfrm flipH="1">
            <a:off x="6236100" y="1195050"/>
            <a:ext cx="2149500" cy="31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5 clusters :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Cluster 0 : (82 pays)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Cluster 1 : (29 pays)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Cluster 2 : (11 pays)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Cluster 3 : (2 pays)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Cluster 4 : (39 pays)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 txBox="1"/>
          <p:nvPr>
            <p:ph type="ctrTitle"/>
          </p:nvPr>
        </p:nvSpPr>
        <p:spPr>
          <a:xfrm>
            <a:off x="3895800" y="457300"/>
            <a:ext cx="4489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Clusterings</a:t>
            </a:r>
            <a:endParaRPr/>
          </a:p>
        </p:txBody>
      </p:sp>
      <p:sp>
        <p:nvSpPr>
          <p:cNvPr id="362" name="Google Shape;362;p36"/>
          <p:cNvSpPr txBox="1"/>
          <p:nvPr/>
        </p:nvSpPr>
        <p:spPr>
          <a:xfrm flipH="1">
            <a:off x="0" y="385350"/>
            <a:ext cx="28788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Visualisation des clusters</a:t>
            </a:r>
            <a:endParaRPr b="1"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63" name="Google Shape;363;p36"/>
          <p:cNvSpPr txBox="1"/>
          <p:nvPr/>
        </p:nvSpPr>
        <p:spPr>
          <a:xfrm flipH="1">
            <a:off x="4409625" y="1195050"/>
            <a:ext cx="4563300" cy="31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Cluster 0 : 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Pays : Afrique, Moyen-Orient, Asie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Analyse : Très peu solvables, instables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Cluster 1 : 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Pays : </a:t>
            </a: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Argentine, Australie, 'Bahamas', Canada, Chili, Colombie, ect...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Analyse : Lointains, stables, développés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Cluster 2 : 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Pays : </a:t>
            </a: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France, Allemagne, Japon, Arabie Saoudite, UK, etc.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Analyse : Marchés riches, stables, très importateurs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Cluster 3 : 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Pays : </a:t>
            </a: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Chine et États-Unis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Analyse : Superpuissances autosuffisantes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Cluster 4 : 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Pays : </a:t>
            </a: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Europe centrale et de l’Est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Analyse : Proches, stables, pouvoir d’achat modéré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64" name="Google Shape;36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5" y="1152625"/>
            <a:ext cx="4219501" cy="378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7"/>
          <p:cNvSpPr txBox="1"/>
          <p:nvPr>
            <p:ph type="ctrTitle"/>
          </p:nvPr>
        </p:nvSpPr>
        <p:spPr>
          <a:xfrm>
            <a:off x="3895800" y="457300"/>
            <a:ext cx="4489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Recommandation finale</a:t>
            </a:r>
            <a:endParaRPr/>
          </a:p>
        </p:txBody>
      </p:sp>
      <p:sp>
        <p:nvSpPr>
          <p:cNvPr id="370" name="Google Shape;370;p37"/>
          <p:cNvSpPr txBox="1"/>
          <p:nvPr/>
        </p:nvSpPr>
        <p:spPr>
          <a:xfrm flipH="1">
            <a:off x="0" y="385350"/>
            <a:ext cx="2878800" cy="10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Pays à cibler pour l’export</a:t>
            </a:r>
            <a:endParaRPr b="1"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1" name="Google Shape;371;p37"/>
          <p:cNvSpPr txBox="1"/>
          <p:nvPr/>
        </p:nvSpPr>
        <p:spPr>
          <a:xfrm flipH="1">
            <a:off x="2290350" y="1314500"/>
            <a:ext cx="4563300" cy="31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Cluster 6 (CAH) / Cluster 2 (K-means)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Marchés riches, stables, solvables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-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Forte demande import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Pays présent dans les 2 clusters :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●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Afrique du Sud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●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Allemagne 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●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Arabie saoudite 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●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Hong-Kong 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●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France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●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Japon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●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Mexique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●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Royaume-Uni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marR="720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Anaheim"/>
              <a:buChar char="●"/>
            </a:pPr>
            <a:r>
              <a:rPr lang="en" sz="11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Émirats arabes unis</a:t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type="ctrTitle"/>
          </p:nvPr>
        </p:nvSpPr>
        <p:spPr>
          <a:xfrm>
            <a:off x="5180650" y="457300"/>
            <a:ext cx="32049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SOMMAIRE</a:t>
            </a:r>
            <a:endParaRPr/>
          </a:p>
        </p:txBody>
      </p:sp>
      <p:sp>
        <p:nvSpPr>
          <p:cNvPr id="243" name="Google Shape;243;p23"/>
          <p:cNvSpPr/>
          <p:nvPr/>
        </p:nvSpPr>
        <p:spPr>
          <a:xfrm>
            <a:off x="721400" y="1588050"/>
            <a:ext cx="318300" cy="287400"/>
          </a:xfrm>
          <a:prstGeom prst="roundRect">
            <a:avLst>
              <a:gd fmla="val 387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3"/>
          <p:cNvSpPr txBox="1"/>
          <p:nvPr>
            <p:ph idx="4294967295" type="ctrTitle"/>
          </p:nvPr>
        </p:nvSpPr>
        <p:spPr>
          <a:xfrm>
            <a:off x="721400" y="1588050"/>
            <a:ext cx="16281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01.</a:t>
            </a:r>
            <a:br>
              <a:rPr lang="en" sz="1300"/>
            </a:br>
            <a:r>
              <a:rPr lang="en" sz="1300"/>
              <a:t>    Context</a:t>
            </a:r>
            <a:endParaRPr sz="1300"/>
          </a:p>
        </p:txBody>
      </p:sp>
      <p:sp>
        <p:nvSpPr>
          <p:cNvPr id="245" name="Google Shape;245;p23"/>
          <p:cNvSpPr/>
          <p:nvPr/>
        </p:nvSpPr>
        <p:spPr>
          <a:xfrm>
            <a:off x="0" y="2639860"/>
            <a:ext cx="6399452" cy="5090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rgbClr val="43434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3"/>
          <p:cNvSpPr/>
          <p:nvPr/>
        </p:nvSpPr>
        <p:spPr>
          <a:xfrm>
            <a:off x="3058150" y="1588050"/>
            <a:ext cx="318300" cy="287400"/>
          </a:xfrm>
          <a:prstGeom prst="roundRect">
            <a:avLst>
              <a:gd fmla="val 387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3"/>
          <p:cNvSpPr txBox="1"/>
          <p:nvPr>
            <p:ph idx="4294967295" type="ctrTitle"/>
          </p:nvPr>
        </p:nvSpPr>
        <p:spPr>
          <a:xfrm>
            <a:off x="3058150" y="1588050"/>
            <a:ext cx="20847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02.</a:t>
            </a:r>
            <a:br>
              <a:rPr lang="en" sz="1300"/>
            </a:br>
            <a:r>
              <a:rPr lang="en" sz="1300"/>
              <a:t>      </a:t>
            </a:r>
            <a:r>
              <a:rPr lang="en" sz="1300"/>
              <a:t>Préparation de la donnée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48" name="Google Shape;248;p23"/>
          <p:cNvSpPr/>
          <p:nvPr/>
        </p:nvSpPr>
        <p:spPr>
          <a:xfrm>
            <a:off x="5989875" y="1588050"/>
            <a:ext cx="318300" cy="287400"/>
          </a:xfrm>
          <a:prstGeom prst="roundRect">
            <a:avLst>
              <a:gd fmla="val 387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"/>
          <p:cNvSpPr txBox="1"/>
          <p:nvPr>
            <p:ph idx="4294967295" type="ctrTitle"/>
          </p:nvPr>
        </p:nvSpPr>
        <p:spPr>
          <a:xfrm>
            <a:off x="5989875" y="1588050"/>
            <a:ext cx="25251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03.</a:t>
            </a:r>
            <a:br>
              <a:rPr lang="en" sz="1300"/>
            </a:br>
            <a:r>
              <a:rPr lang="en" sz="1300"/>
              <a:t>     </a:t>
            </a:r>
            <a:r>
              <a:rPr lang="en" sz="1300"/>
              <a:t>Présentation donnée finale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</a:t>
            </a:r>
            <a:endParaRPr sz="1300"/>
          </a:p>
        </p:txBody>
      </p:sp>
      <p:sp>
        <p:nvSpPr>
          <p:cNvPr id="250" name="Google Shape;250;p23"/>
          <p:cNvSpPr/>
          <p:nvPr/>
        </p:nvSpPr>
        <p:spPr>
          <a:xfrm>
            <a:off x="721400" y="3143850"/>
            <a:ext cx="318300" cy="287400"/>
          </a:xfrm>
          <a:prstGeom prst="roundRect">
            <a:avLst>
              <a:gd fmla="val 387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 txBox="1"/>
          <p:nvPr>
            <p:ph idx="4294967295" type="ctrTitle"/>
          </p:nvPr>
        </p:nvSpPr>
        <p:spPr>
          <a:xfrm>
            <a:off x="721400" y="3143850"/>
            <a:ext cx="1893900" cy="7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04.</a:t>
            </a:r>
            <a:br>
              <a:rPr lang="en" sz="1300"/>
            </a:br>
            <a:r>
              <a:rPr lang="en" sz="1300"/>
              <a:t>     </a:t>
            </a:r>
            <a:r>
              <a:rPr lang="en" sz="1300"/>
              <a:t> Analyse en Composantes  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 Principales (ACP)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52" name="Google Shape;252;p23"/>
          <p:cNvSpPr/>
          <p:nvPr/>
        </p:nvSpPr>
        <p:spPr>
          <a:xfrm>
            <a:off x="3058150" y="3143850"/>
            <a:ext cx="318300" cy="287400"/>
          </a:xfrm>
          <a:prstGeom prst="roundRect">
            <a:avLst>
              <a:gd fmla="val 387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 txBox="1"/>
          <p:nvPr>
            <p:ph idx="4294967295" type="ctrTitle"/>
          </p:nvPr>
        </p:nvSpPr>
        <p:spPr>
          <a:xfrm>
            <a:off x="3058150" y="3143850"/>
            <a:ext cx="18939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05.</a:t>
            </a:r>
            <a:br>
              <a:rPr lang="en" sz="1300"/>
            </a:br>
            <a:r>
              <a:rPr lang="en" sz="1300"/>
              <a:t>    </a:t>
            </a:r>
            <a:r>
              <a:rPr lang="en" sz="1300"/>
              <a:t>Clustering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254" name="Google Shape;254;p23"/>
          <p:cNvSpPr/>
          <p:nvPr/>
        </p:nvSpPr>
        <p:spPr>
          <a:xfrm>
            <a:off x="5989875" y="3097400"/>
            <a:ext cx="318300" cy="287400"/>
          </a:xfrm>
          <a:prstGeom prst="roundRect">
            <a:avLst>
              <a:gd fmla="val 387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 txBox="1"/>
          <p:nvPr>
            <p:ph idx="4294967295" type="ctrTitle"/>
          </p:nvPr>
        </p:nvSpPr>
        <p:spPr>
          <a:xfrm>
            <a:off x="5989875" y="3097400"/>
            <a:ext cx="1893900" cy="5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06.</a:t>
            </a:r>
            <a:br>
              <a:rPr lang="en" sz="1300"/>
            </a:br>
            <a:r>
              <a:rPr lang="en" sz="1300"/>
              <a:t>     </a:t>
            </a:r>
            <a:r>
              <a:rPr lang="en" sz="1300"/>
              <a:t>Recommandation finale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/>
          <p:nvPr>
            <p:ph type="ctrTitle"/>
          </p:nvPr>
        </p:nvSpPr>
        <p:spPr>
          <a:xfrm>
            <a:off x="5180650" y="457300"/>
            <a:ext cx="32049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sp>
        <p:nvSpPr>
          <p:cNvPr id="261" name="Google Shape;261;p24"/>
          <p:cNvSpPr txBox="1"/>
          <p:nvPr/>
        </p:nvSpPr>
        <p:spPr>
          <a:xfrm>
            <a:off x="131650" y="1123500"/>
            <a:ext cx="41340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Mission : </a:t>
            </a:r>
            <a:endParaRPr b="1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Analyser les données de la FAO afin d’identifier des groupes de pays cibles pour l’exportation de poulets, en s’appuyant sur une </a:t>
            </a:r>
            <a:r>
              <a:rPr b="1"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ACP </a:t>
            </a:r>
            <a:r>
              <a:rPr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et des méthodes de clustering (</a:t>
            </a:r>
            <a:r>
              <a:rPr b="1"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CAH</a:t>
            </a:r>
            <a:r>
              <a:rPr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et </a:t>
            </a:r>
            <a:r>
              <a:rPr b="1"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K-means</a:t>
            </a:r>
            <a:r>
              <a:rPr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), dans le but de formuler des recommandations stratégiques de marchés à cibler. </a:t>
            </a:r>
            <a:endParaRPr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</a:br>
            <a:endParaRPr sz="12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262" name="Google Shape;262;p24"/>
          <p:cNvSpPr txBox="1"/>
          <p:nvPr/>
        </p:nvSpPr>
        <p:spPr>
          <a:xfrm>
            <a:off x="4470825" y="1240800"/>
            <a:ext cx="4134000" cy="3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Outil</a:t>
            </a:r>
            <a:r>
              <a:rPr b="1" lang="en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 : </a:t>
            </a:r>
            <a:endParaRPr b="1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</a:br>
            <a:endParaRPr sz="12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63" name="Google Shape;2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138" y="1566348"/>
            <a:ext cx="1416375" cy="87225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4"/>
          <p:cNvSpPr txBox="1"/>
          <p:nvPr/>
        </p:nvSpPr>
        <p:spPr>
          <a:xfrm>
            <a:off x="5665375" y="1672775"/>
            <a:ext cx="30546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rPr>
              <a:t>Google Colab</a:t>
            </a:r>
            <a:endParaRPr b="1" sz="1700">
              <a:solidFill>
                <a:schemeClr val="accent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type="ctrTitle"/>
          </p:nvPr>
        </p:nvSpPr>
        <p:spPr>
          <a:xfrm>
            <a:off x="5180650" y="457300"/>
            <a:ext cx="32049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Préparation de la donnée</a:t>
            </a:r>
            <a:endParaRPr/>
          </a:p>
        </p:txBody>
      </p:sp>
      <p:pic>
        <p:nvPicPr>
          <p:cNvPr id="270" name="Google Shape;2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325" y="2456200"/>
            <a:ext cx="2073850" cy="19531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1" name="Google Shape;271;p25"/>
          <p:cNvGrpSpPr/>
          <p:nvPr/>
        </p:nvGrpSpPr>
        <p:grpSpPr>
          <a:xfrm>
            <a:off x="625224" y="1253400"/>
            <a:ext cx="7985800" cy="3263700"/>
            <a:chOff x="625224" y="1329600"/>
            <a:chExt cx="7985800" cy="3263700"/>
          </a:xfrm>
        </p:grpSpPr>
        <p:sp>
          <p:nvSpPr>
            <p:cNvPr id="272" name="Google Shape;272;p25"/>
            <p:cNvSpPr txBox="1"/>
            <p:nvPr/>
          </p:nvSpPr>
          <p:spPr>
            <a:xfrm>
              <a:off x="939924" y="1329600"/>
              <a:ext cx="1586400" cy="85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5</a:t>
              </a:r>
              <a:r>
                <a:rPr lang="en" sz="1800">
                  <a:solidFill>
                    <a:srgbClr val="434343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 Fichiers</a:t>
              </a:r>
              <a:r>
                <a:rPr lang="en" sz="1900">
                  <a:solidFill>
                    <a:srgbClr val="434343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 </a:t>
              </a:r>
              <a:endParaRPr sz="19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  <p:cxnSp>
          <p:nvCxnSpPr>
            <p:cNvPr id="273" name="Google Shape;273;p25"/>
            <p:cNvCxnSpPr>
              <a:stCxn id="272" idx="2"/>
              <a:endCxn id="274" idx="0"/>
            </p:cNvCxnSpPr>
            <p:nvPr/>
          </p:nvCxnSpPr>
          <p:spPr>
            <a:xfrm>
              <a:off x="1733124" y="2187300"/>
              <a:ext cx="0" cy="2832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5" name="Google Shape;275;p25"/>
            <p:cNvSpPr/>
            <p:nvPr/>
          </p:nvSpPr>
          <p:spPr>
            <a:xfrm>
              <a:off x="3510374" y="2470549"/>
              <a:ext cx="2215500" cy="20865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5"/>
            <p:cNvSpPr txBox="1"/>
            <p:nvPr/>
          </p:nvSpPr>
          <p:spPr>
            <a:xfrm>
              <a:off x="3825074" y="1329600"/>
              <a:ext cx="1586400" cy="85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Construction</a:t>
              </a:r>
              <a:endParaRPr sz="17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  <p:cxnSp>
          <p:nvCxnSpPr>
            <p:cNvPr id="277" name="Google Shape;277;p25"/>
            <p:cNvCxnSpPr>
              <a:stCxn id="276" idx="2"/>
              <a:endCxn id="275" idx="0"/>
            </p:cNvCxnSpPr>
            <p:nvPr/>
          </p:nvCxnSpPr>
          <p:spPr>
            <a:xfrm>
              <a:off x="4618274" y="2187300"/>
              <a:ext cx="0" cy="2832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8" name="Google Shape;278;p25"/>
            <p:cNvSpPr/>
            <p:nvPr/>
          </p:nvSpPr>
          <p:spPr>
            <a:xfrm>
              <a:off x="6395524" y="2470549"/>
              <a:ext cx="2215500" cy="20865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6303200" y="2470500"/>
              <a:ext cx="2201700" cy="2122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720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marR="720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-304800" lvl="0" marL="457200" marR="720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Anaheim"/>
                <a:buChar char="-"/>
              </a:pPr>
              <a:r>
                <a:rPr lang="en" sz="1200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rPr>
                <a:t>Gestion des valeurs manquantes</a:t>
              </a:r>
              <a:endPara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-304800" lvl="0" marL="457200" marR="720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Anaheim"/>
                <a:buChar char="-"/>
              </a:pPr>
              <a:r>
                <a:rPr lang="en" sz="1200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rPr>
                <a:t>Suppression des colonnes inutiles</a:t>
              </a:r>
              <a:endPara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-304800" lvl="0" marL="457200" marR="720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Anaheim"/>
                <a:buChar char="-"/>
              </a:pPr>
              <a:r>
                <a:rPr lang="en" sz="1200">
                  <a:solidFill>
                    <a:srgbClr val="434343"/>
                  </a:solidFill>
                  <a:latin typeface="Anaheim"/>
                  <a:ea typeface="Anaheim"/>
                  <a:cs typeface="Anaheim"/>
                  <a:sym typeface="Anaheim"/>
                </a:rPr>
                <a:t>Filtre sur 2017</a:t>
              </a:r>
              <a:endParaRPr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marR="72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endParaRPr>
            </a:p>
            <a:p>
              <a:pPr indent="0" lvl="0" marL="0" marR="720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endParaRPr>
            </a:p>
          </p:txBody>
        </p:sp>
        <p:sp>
          <p:nvSpPr>
            <p:cNvPr id="280" name="Google Shape;280;p25"/>
            <p:cNvSpPr txBox="1"/>
            <p:nvPr/>
          </p:nvSpPr>
          <p:spPr>
            <a:xfrm>
              <a:off x="6710224" y="1329600"/>
              <a:ext cx="1586400" cy="85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434343"/>
                  </a:solidFill>
                  <a:latin typeface="Staatliches"/>
                  <a:ea typeface="Staatliches"/>
                  <a:cs typeface="Staatliches"/>
                  <a:sym typeface="Staatliches"/>
                </a:rPr>
                <a:t>Nettoyage </a:t>
              </a:r>
              <a:endParaRPr sz="1800">
                <a:solidFill>
                  <a:srgbClr val="434343"/>
                </a:solidFill>
                <a:latin typeface="Staatliches"/>
                <a:ea typeface="Staatliches"/>
                <a:cs typeface="Staatliches"/>
                <a:sym typeface="Staatliches"/>
              </a:endParaRPr>
            </a:p>
          </p:txBody>
        </p:sp>
        <p:cxnSp>
          <p:nvCxnSpPr>
            <p:cNvPr id="281" name="Google Shape;281;p25"/>
            <p:cNvCxnSpPr>
              <a:stCxn id="280" idx="2"/>
              <a:endCxn id="278" idx="0"/>
            </p:cNvCxnSpPr>
            <p:nvPr/>
          </p:nvCxnSpPr>
          <p:spPr>
            <a:xfrm>
              <a:off x="7503424" y="2187300"/>
              <a:ext cx="0" cy="283200"/>
            </a:xfrm>
            <a:prstGeom prst="straightConnector1">
              <a:avLst/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74" name="Google Shape;274;p25"/>
            <p:cNvSpPr/>
            <p:nvPr/>
          </p:nvSpPr>
          <p:spPr>
            <a:xfrm>
              <a:off x="625224" y="2470549"/>
              <a:ext cx="2215500" cy="20865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" name="Google Shape;282;p25"/>
          <p:cNvSpPr txBox="1"/>
          <p:nvPr/>
        </p:nvSpPr>
        <p:spPr>
          <a:xfrm>
            <a:off x="3517275" y="2393925"/>
            <a:ext cx="2201700" cy="20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7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457200" marR="7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0" marL="457200" marR="7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-"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Pivoter colonnes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0" marL="457200" marR="7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-"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Calcul nouvelles colonnes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304800" lvl="0" marL="457200" marR="72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Char char="-"/>
            </a:pPr>
            <a:r>
              <a:rPr lang="en" sz="12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Changement unité métrique</a:t>
            </a:r>
            <a:endParaRPr sz="12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marR="720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6"/>
          <p:cNvSpPr txBox="1"/>
          <p:nvPr>
            <p:ph type="ctrTitle"/>
          </p:nvPr>
        </p:nvSpPr>
        <p:spPr>
          <a:xfrm>
            <a:off x="5180650" y="457300"/>
            <a:ext cx="32049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présentation DES donnéeS</a:t>
            </a:r>
            <a:endParaRPr/>
          </a:p>
        </p:txBody>
      </p:sp>
      <p:pic>
        <p:nvPicPr>
          <p:cNvPr id="288" name="Google Shape;28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775" y="1449275"/>
            <a:ext cx="4534125" cy="295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6"/>
          <p:cNvSpPr txBox="1"/>
          <p:nvPr/>
        </p:nvSpPr>
        <p:spPr>
          <a:xfrm flipH="1">
            <a:off x="5697625" y="1367213"/>
            <a:ext cx="2747700" cy="31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Description :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2100" lvl="0" marL="457200" rtl="0" algn="l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Char char="●"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13 </a:t>
            </a: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colonnes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Char char="●"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Données alimentaires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Char char="●"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Données politique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Josefin Slab"/>
              <a:buChar char="●"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Données PIB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Char char="●"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Données population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Char char="●"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Données géographiques 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Char char="●"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Aucunes valeurs null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Char char="●"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163 pays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Anaheim"/>
              <a:buChar char="●"/>
            </a:pPr>
            <a:r>
              <a:rPr lang="en" sz="11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90 % de la population mondiale</a:t>
            </a:r>
            <a:endParaRPr sz="11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"/>
          <p:cNvSpPr txBox="1"/>
          <p:nvPr>
            <p:ph type="ctrTitle"/>
          </p:nvPr>
        </p:nvSpPr>
        <p:spPr>
          <a:xfrm>
            <a:off x="3895800" y="457300"/>
            <a:ext cx="4489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en Composantes Principales (ACP)</a:t>
            </a:r>
            <a:endParaRPr/>
          </a:p>
        </p:txBody>
      </p:sp>
      <p:sp>
        <p:nvSpPr>
          <p:cNvPr id="295" name="Google Shape;295;p27"/>
          <p:cNvSpPr txBox="1"/>
          <p:nvPr/>
        </p:nvSpPr>
        <p:spPr>
          <a:xfrm flipH="1">
            <a:off x="96375" y="1195050"/>
            <a:ext cx="28788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Standardisation des données avec </a:t>
            </a: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StandardScaler</a:t>
            </a:r>
            <a:endParaRPr b="1"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296" name="Google Shape;2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353" y="1107053"/>
            <a:ext cx="5883424" cy="3948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"/>
          <p:cNvSpPr txBox="1"/>
          <p:nvPr>
            <p:ph type="ctrTitle"/>
          </p:nvPr>
        </p:nvSpPr>
        <p:spPr>
          <a:xfrm>
            <a:off x="3895800" y="457300"/>
            <a:ext cx="4489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en Composantes Principales (ACP)</a:t>
            </a:r>
            <a:endParaRPr/>
          </a:p>
        </p:txBody>
      </p:sp>
      <p:sp>
        <p:nvSpPr>
          <p:cNvPr id="302" name="Google Shape;302;p28"/>
          <p:cNvSpPr txBox="1"/>
          <p:nvPr/>
        </p:nvSpPr>
        <p:spPr>
          <a:xfrm flipH="1">
            <a:off x="96375" y="1195050"/>
            <a:ext cx="28788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Application de l’</a:t>
            </a: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ACP</a:t>
            </a: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Choix du nombre de composantes</a:t>
            </a:r>
            <a:endParaRPr b="1"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03" name="Google Shape;3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163" y="1079850"/>
            <a:ext cx="5864026" cy="387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"/>
          <p:cNvSpPr txBox="1"/>
          <p:nvPr>
            <p:ph type="ctrTitle"/>
          </p:nvPr>
        </p:nvSpPr>
        <p:spPr>
          <a:xfrm>
            <a:off x="3895800" y="457300"/>
            <a:ext cx="4489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en Composantes Principales (ACP)</a:t>
            </a:r>
            <a:endParaRPr/>
          </a:p>
        </p:txBody>
      </p:sp>
      <p:sp>
        <p:nvSpPr>
          <p:cNvPr id="309" name="Google Shape;309;p29"/>
          <p:cNvSpPr txBox="1"/>
          <p:nvPr/>
        </p:nvSpPr>
        <p:spPr>
          <a:xfrm flipH="1">
            <a:off x="96375" y="730500"/>
            <a:ext cx="28788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Interprétation des 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composantes principales</a:t>
            </a:r>
            <a:endParaRPr b="1"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10" name="Google Shape;3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9375" y="1195050"/>
            <a:ext cx="6231426" cy="3535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>
            <p:ph type="ctrTitle"/>
          </p:nvPr>
        </p:nvSpPr>
        <p:spPr>
          <a:xfrm>
            <a:off x="3895800" y="457300"/>
            <a:ext cx="44898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Analyse en Composantes Principales (ACP)</a:t>
            </a:r>
            <a:endParaRPr/>
          </a:p>
        </p:txBody>
      </p:sp>
      <p:sp>
        <p:nvSpPr>
          <p:cNvPr id="316" name="Google Shape;316;p30"/>
          <p:cNvSpPr txBox="1"/>
          <p:nvPr/>
        </p:nvSpPr>
        <p:spPr>
          <a:xfrm flipH="1">
            <a:off x="30025" y="538000"/>
            <a:ext cx="2878800" cy="139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Interprétation des </a:t>
            </a:r>
            <a:endParaRPr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composantes principales</a:t>
            </a:r>
            <a:endParaRPr b="1" sz="1300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pic>
        <p:nvPicPr>
          <p:cNvPr id="317" name="Google Shape;3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875" y="1606875"/>
            <a:ext cx="3471100" cy="34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7525" y="1122775"/>
            <a:ext cx="4231524" cy="31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FAFAFA"/>
      </a:dk1>
      <a:lt1>
        <a:srgbClr val="FCB4C9"/>
      </a:lt1>
      <a:dk2>
        <a:srgbClr val="FF9BB8"/>
      </a:dk2>
      <a:lt2>
        <a:srgbClr val="F56991"/>
      </a:lt2>
      <a:accent1>
        <a:srgbClr val="DF4C77"/>
      </a:accent1>
      <a:accent2>
        <a:srgbClr val="BB214D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