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embeddedFontLst>
    <p:embeddedFont>
      <p:font typeface="Abadi" panose="020B0604020104020204" pitchFamily="34" charset="0"/>
      <p:regular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rjfFyYNBG5sNntC35Cbhoqt1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>
                <a:latin typeface="Abadi" panose="020B0604020104020204" pitchFamily="34" charset="0"/>
              </a:rPr>
              <a:t>1</a:t>
            </a:fld>
            <a:endParaRPr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badi" panose="020B0604020104020204" pitchFamily="34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Florent SALMON</a:t>
            </a:r>
            <a:endParaRPr sz="2800" dirty="0"/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FAO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 dirty="0"/>
              <a:t>Étude sur l’alimentation dans le monde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0881CA-44FC-FBFD-2434-033670E9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8774"/>
            <a:ext cx="6024563" cy="34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7) Liste des 10 pays qui ont le plus bénéficié de l’aide alimentaire entre 2013 et 2016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2AD552-16C7-16FB-160A-32C4A400B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" y="2990088"/>
            <a:ext cx="11652504" cy="2478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8) Évolution de l’aide alimentaire pour les 5 pays qui en ont le plus bénéficié entre 2013 et 2016</a:t>
            </a:r>
            <a:endParaRPr dirty="0"/>
          </a:p>
        </p:txBody>
      </p:sp>
      <p:pic>
        <p:nvPicPr>
          <p:cNvPr id="4" name="Google Shape;242;g2233f607d43_0_0">
            <a:extLst>
              <a:ext uri="{FF2B5EF4-FFF2-40B4-BE49-F238E27FC236}">
                <a16:creationId xmlns:a16="http://schemas.microsoft.com/office/drawing/2014/main" id="{42A339ED-FD00-E364-EA1B-78D1B83B20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112" y="2298594"/>
            <a:ext cx="7061776" cy="43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9) Liste des 10 pays qui ont la plus forte disponibilité alimentaire par habitant</a:t>
            </a:r>
            <a:endParaRPr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EA5BBF-C030-1AA2-DD19-05B7DBF83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" y="2444375"/>
            <a:ext cx="11530584" cy="35425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9) Liste des 10 pays qui ont la plus faible disponibilité alimentaire par habitant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743258-7064-8EDC-6701-E9D27BA2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2803769"/>
            <a:ext cx="11887200" cy="31913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10) Étude sur le manioc en Thaïlande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CADCCB-0554-54E5-B3D0-BB44A4E2EA42}"/>
              </a:ext>
            </a:extLst>
          </p:cNvPr>
          <p:cNvSpPr/>
          <p:nvPr/>
        </p:nvSpPr>
        <p:spPr>
          <a:xfrm>
            <a:off x="7002355" y="2777938"/>
            <a:ext cx="2036821" cy="114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35317D-2F21-A851-8FC7-36177FEE24C0}"/>
              </a:ext>
            </a:extLst>
          </p:cNvPr>
          <p:cNvSpPr txBox="1"/>
          <p:nvPr/>
        </p:nvSpPr>
        <p:spPr>
          <a:xfrm>
            <a:off x="7002355" y="3025976"/>
            <a:ext cx="192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8,96 %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42B3D-507C-9183-E006-FB256184BA5D}"/>
              </a:ext>
            </a:extLst>
          </p:cNvPr>
          <p:cNvSpPr/>
          <p:nvPr/>
        </p:nvSpPr>
        <p:spPr>
          <a:xfrm>
            <a:off x="1083139" y="2631557"/>
            <a:ext cx="2158741" cy="1421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689F37-80DA-D73A-D531-E0C5992D8E58}"/>
              </a:ext>
            </a:extLst>
          </p:cNvPr>
          <p:cNvSpPr txBox="1"/>
          <p:nvPr/>
        </p:nvSpPr>
        <p:spPr>
          <a:xfrm>
            <a:off x="997295" y="2631557"/>
            <a:ext cx="235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Population Thaïlande</a:t>
            </a:r>
          </a:p>
          <a:p>
            <a:pPr algn="ctr"/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en 2017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BD77FCF-1712-952D-3D83-53A60B6F507E}"/>
              </a:ext>
            </a:extLst>
          </p:cNvPr>
          <p:cNvSpPr txBox="1"/>
          <p:nvPr/>
        </p:nvSpPr>
        <p:spPr>
          <a:xfrm>
            <a:off x="1083139" y="3365492"/>
            <a:ext cx="215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69 209 810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4627A5-A517-1DF4-4C76-820A2994ADCB}"/>
              </a:ext>
            </a:extLst>
          </p:cNvPr>
          <p:cNvSpPr/>
          <p:nvPr/>
        </p:nvSpPr>
        <p:spPr>
          <a:xfrm>
            <a:off x="3862915" y="2631557"/>
            <a:ext cx="2158741" cy="1421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44D8E8-4C9E-B3EE-AFA8-89F8344386B2}"/>
              </a:ext>
            </a:extLst>
          </p:cNvPr>
          <p:cNvSpPr txBox="1"/>
          <p:nvPr/>
        </p:nvSpPr>
        <p:spPr>
          <a:xfrm>
            <a:off x="3777071" y="2631557"/>
            <a:ext cx="235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Personnes en sous-nutrition: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F995A6-0F4C-CFE3-681B-4BD8711AA8C2}"/>
              </a:ext>
            </a:extLst>
          </p:cNvPr>
          <p:cNvSpPr txBox="1"/>
          <p:nvPr/>
        </p:nvSpPr>
        <p:spPr>
          <a:xfrm>
            <a:off x="3862915" y="3365492"/>
            <a:ext cx="215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6 200 000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24B6E-E27F-1988-3BCB-2AAA592B1FAE}"/>
              </a:ext>
            </a:extLst>
          </p:cNvPr>
          <p:cNvSpPr/>
          <p:nvPr/>
        </p:nvSpPr>
        <p:spPr>
          <a:xfrm>
            <a:off x="1083139" y="4720480"/>
            <a:ext cx="2158741" cy="1072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2D22287-9C6C-526B-C00D-E149CD405647}"/>
              </a:ext>
            </a:extLst>
          </p:cNvPr>
          <p:cNvSpPr txBox="1"/>
          <p:nvPr/>
        </p:nvSpPr>
        <p:spPr>
          <a:xfrm>
            <a:off x="997295" y="4819602"/>
            <a:ext cx="2350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Production Manioc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DFEDE9-793B-341C-1F6A-9BDAF08D83B9}"/>
              </a:ext>
            </a:extLst>
          </p:cNvPr>
          <p:cNvSpPr txBox="1"/>
          <p:nvPr/>
        </p:nvSpPr>
        <p:spPr>
          <a:xfrm>
            <a:off x="1083139" y="5317945"/>
            <a:ext cx="215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30 228 000 Tonnes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8CE3E4-7C14-FB4C-1DE6-54C3D81D73AF}"/>
              </a:ext>
            </a:extLst>
          </p:cNvPr>
          <p:cNvSpPr/>
          <p:nvPr/>
        </p:nvSpPr>
        <p:spPr>
          <a:xfrm>
            <a:off x="3862915" y="4720480"/>
            <a:ext cx="2158741" cy="1072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753057-44C4-723C-EF78-6003537CA4AA}"/>
              </a:ext>
            </a:extLst>
          </p:cNvPr>
          <p:cNvSpPr txBox="1"/>
          <p:nvPr/>
        </p:nvSpPr>
        <p:spPr>
          <a:xfrm>
            <a:off x="3777071" y="4819602"/>
            <a:ext cx="2350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Exportation Manioc 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F21413D-FB14-9E1F-031C-E316277F0815}"/>
              </a:ext>
            </a:extLst>
          </p:cNvPr>
          <p:cNvSpPr txBox="1"/>
          <p:nvPr/>
        </p:nvSpPr>
        <p:spPr>
          <a:xfrm>
            <a:off x="3862915" y="5317945"/>
            <a:ext cx="215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25 214 000 Tonnes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2F0FE-61F7-E51B-989C-0AAC970F24EA}"/>
              </a:ext>
            </a:extLst>
          </p:cNvPr>
          <p:cNvSpPr/>
          <p:nvPr/>
        </p:nvSpPr>
        <p:spPr>
          <a:xfrm>
            <a:off x="7002355" y="4666668"/>
            <a:ext cx="2036821" cy="114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6E13914-C5D7-566D-AD8D-E986C6D32916}"/>
              </a:ext>
            </a:extLst>
          </p:cNvPr>
          <p:cNvSpPr txBox="1"/>
          <p:nvPr/>
        </p:nvSpPr>
        <p:spPr>
          <a:xfrm>
            <a:off x="7118177" y="4914705"/>
            <a:ext cx="192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83.41 %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1F23C179-8656-F4C0-C932-A9C1A6BAF120}"/>
              </a:ext>
            </a:extLst>
          </p:cNvPr>
          <p:cNvSpPr/>
          <p:nvPr/>
        </p:nvSpPr>
        <p:spPr>
          <a:xfrm>
            <a:off x="3376167" y="3237311"/>
            <a:ext cx="41478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F315CC8F-446A-0757-2A7E-C032E31B027C}"/>
              </a:ext>
            </a:extLst>
          </p:cNvPr>
          <p:cNvSpPr/>
          <p:nvPr/>
        </p:nvSpPr>
        <p:spPr>
          <a:xfrm>
            <a:off x="6304615" y="3219414"/>
            <a:ext cx="41478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E48F1122-2862-8F12-A8C9-2165B4413492}"/>
              </a:ext>
            </a:extLst>
          </p:cNvPr>
          <p:cNvSpPr/>
          <p:nvPr/>
        </p:nvSpPr>
        <p:spPr>
          <a:xfrm>
            <a:off x="6309850" y="5014408"/>
            <a:ext cx="41478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C2800748-DD86-BFC9-E8F9-1F1BDEBE570D}"/>
              </a:ext>
            </a:extLst>
          </p:cNvPr>
          <p:cNvSpPr/>
          <p:nvPr/>
        </p:nvSpPr>
        <p:spPr>
          <a:xfrm>
            <a:off x="3345007" y="5010975"/>
            <a:ext cx="41478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02764A-D717-D739-2864-EB6C3CD449AA}"/>
              </a:ext>
            </a:extLst>
          </p:cNvPr>
          <p:cNvSpPr txBox="1"/>
          <p:nvPr/>
        </p:nvSpPr>
        <p:spPr>
          <a:xfrm>
            <a:off x="904268" y="3359952"/>
            <a:ext cx="6773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Disponibilité mondiale est de </a:t>
            </a:r>
            <a:r>
              <a:rPr lang="fr-F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120%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8671DB-10BC-2046-82A9-D8D0D7BD1E1E}"/>
              </a:ext>
            </a:extLst>
          </p:cNvPr>
          <p:cNvSpPr txBox="1"/>
          <p:nvPr/>
        </p:nvSpPr>
        <p:spPr>
          <a:xfrm>
            <a:off x="810000" y="2666034"/>
            <a:ext cx="877706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fr-FR" sz="14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Environ </a:t>
            </a:r>
            <a:r>
              <a:rPr lang="fr-FR" sz="1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7% </a:t>
            </a:r>
            <a:r>
              <a:rPr lang="fr-FR" sz="1400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de la population mondiale est touché par la sous-nutrition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B9BEC2-A37D-C607-8A28-068F2D9FAE48}"/>
              </a:ext>
            </a:extLst>
          </p:cNvPr>
          <p:cNvSpPr txBox="1"/>
          <p:nvPr/>
        </p:nvSpPr>
        <p:spPr>
          <a:xfrm>
            <a:off x="904268" y="3906458"/>
            <a:ext cx="7598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 pays le plus touché par sous-nutritions sont majoritairement d’Afrique ou Moyen-Orient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DB5F6F-7D24-4A2F-E082-059B1D8BB0C8}"/>
              </a:ext>
            </a:extLst>
          </p:cNvPr>
          <p:cNvSpPr txBox="1"/>
          <p:nvPr/>
        </p:nvSpPr>
        <p:spPr>
          <a:xfrm>
            <a:off x="904268" y="4452964"/>
            <a:ext cx="7287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Inégalité sur la disponibilité alimentaire (pays occidentaux vs pays orientaux)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>
                <a:latin typeface="Abadi" panose="020B0604020104020204" pitchFamily="34" charset="0"/>
              </a:rPr>
              <a:t>Contexte et spécification des données</a:t>
            </a:r>
            <a:endParaRPr sz="3200" dirty="0">
              <a:latin typeface="Abadi" panose="020B06040201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FFDE5D-A1D8-2389-C283-3273D0AD2602}"/>
              </a:ext>
            </a:extLst>
          </p:cNvPr>
          <p:cNvSpPr txBox="1"/>
          <p:nvPr/>
        </p:nvSpPr>
        <p:spPr>
          <a:xfrm>
            <a:off x="2271860" y="2988296"/>
            <a:ext cx="71536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Etude majeure sur la sous-nutrition mondiale</a:t>
            </a:r>
            <a:endParaRPr lang="fr-FR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EFDEFF-F16F-2676-01A2-C489530DC778}"/>
              </a:ext>
            </a:extLst>
          </p:cNvPr>
          <p:cNvSpPr txBox="1"/>
          <p:nvPr/>
        </p:nvSpPr>
        <p:spPr>
          <a:xfrm>
            <a:off x="2271860" y="3663674"/>
            <a:ext cx="60991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Mutation du précédent Data Analyst</a:t>
            </a:r>
            <a:endParaRPr lang="fr-F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3C83B1-D576-8ADD-7BC1-53BA08E3AE04}"/>
              </a:ext>
            </a:extLst>
          </p:cNvPr>
          <p:cNvSpPr txBox="1"/>
          <p:nvPr/>
        </p:nvSpPr>
        <p:spPr>
          <a:xfrm>
            <a:off x="2271860" y="4235788"/>
            <a:ext cx="60991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Fichiers mis à disposition:</a:t>
            </a:r>
            <a:br>
              <a:rPr lang="fr-F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- population</a:t>
            </a:r>
          </a:p>
          <a:p>
            <a:r>
              <a:rPr lang="fr-F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- sous nutrition</a:t>
            </a:r>
          </a:p>
          <a:p>
            <a:r>
              <a:rPr lang="fr-F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- dispo alimentaire</a:t>
            </a:r>
          </a:p>
          <a:p>
            <a:r>
              <a:rPr lang="fr-FR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- </a:t>
            </a:r>
            <a:r>
              <a:rPr lang="fr-F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aide alimentaire </a:t>
            </a:r>
            <a:endParaRPr lang="fr-FR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Méthodologie de l’analyse</a:t>
            </a:r>
            <a:endParaRPr sz="3200" dirty="0"/>
          </a:p>
        </p:txBody>
      </p:sp>
      <p:sp>
        <p:nvSpPr>
          <p:cNvPr id="2" name="Google Shape;136;p3">
            <a:extLst>
              <a:ext uri="{FF2B5EF4-FFF2-40B4-BE49-F238E27FC236}">
                <a16:creationId xmlns:a16="http://schemas.microsoft.com/office/drawing/2014/main" id="{10AFB4C5-2B91-312D-047E-9325FCDF807E}"/>
              </a:ext>
            </a:extLst>
          </p:cNvPr>
          <p:cNvSpPr txBox="1"/>
          <p:nvPr/>
        </p:nvSpPr>
        <p:spPr>
          <a:xfrm>
            <a:off x="1123875" y="3001637"/>
            <a:ext cx="2604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Acquisition des ressources :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Google Shape;137;p3">
            <a:extLst>
              <a:ext uri="{FF2B5EF4-FFF2-40B4-BE49-F238E27FC236}">
                <a16:creationId xmlns:a16="http://schemas.microsoft.com/office/drawing/2014/main" id="{93926E6B-426C-7A5B-FB43-F3CEC0A6DC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875" y="3536536"/>
            <a:ext cx="2604901" cy="10519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8;p3">
            <a:extLst>
              <a:ext uri="{FF2B5EF4-FFF2-40B4-BE49-F238E27FC236}">
                <a16:creationId xmlns:a16="http://schemas.microsoft.com/office/drawing/2014/main" id="{EB9F054D-AEFB-5181-66F0-C5228330081B}"/>
              </a:ext>
            </a:extLst>
          </p:cNvPr>
          <p:cNvSpPr txBox="1"/>
          <p:nvPr/>
        </p:nvSpPr>
        <p:spPr>
          <a:xfrm>
            <a:off x="5637098" y="3001637"/>
            <a:ext cx="37839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Choix de l'environnement de programmation :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139;p3">
            <a:extLst>
              <a:ext uri="{FF2B5EF4-FFF2-40B4-BE49-F238E27FC236}">
                <a16:creationId xmlns:a16="http://schemas.microsoft.com/office/drawing/2014/main" id="{9E960C02-922A-85F0-80CA-70874A55412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573" y="3536537"/>
            <a:ext cx="1071255" cy="105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0;p3">
            <a:extLst>
              <a:ext uri="{FF2B5EF4-FFF2-40B4-BE49-F238E27FC236}">
                <a16:creationId xmlns:a16="http://schemas.microsoft.com/office/drawing/2014/main" id="{B85A1785-3EB5-B345-2962-2898ECBB9E8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5628" y="3536537"/>
            <a:ext cx="1951895" cy="10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CDC50D3-2260-2C06-C197-7C2F2126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73" y="4736183"/>
            <a:ext cx="2643082" cy="11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1) Proportion de personnes en état de sous-nutrition en 2017</a:t>
            </a:r>
            <a:endParaRPr sz="3200" dirty="0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4139912-3F85-BC0B-0382-1BD16C998759}"/>
              </a:ext>
            </a:extLst>
          </p:cNvPr>
          <p:cNvSpPr/>
          <p:nvPr/>
        </p:nvSpPr>
        <p:spPr>
          <a:xfrm>
            <a:off x="3428077" y="40783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EB6856-2EDC-A78D-BD7A-63E60051876C}"/>
              </a:ext>
            </a:extLst>
          </p:cNvPr>
          <p:cNvSpPr/>
          <p:nvPr/>
        </p:nvSpPr>
        <p:spPr>
          <a:xfrm>
            <a:off x="521578" y="3063325"/>
            <a:ext cx="2703206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Proportion de personnes en état de sous-nutrition en 2017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E4032B4B-C0B3-6F83-AAA0-847C77260663}"/>
              </a:ext>
            </a:extLst>
          </p:cNvPr>
          <p:cNvSpPr/>
          <p:nvPr/>
        </p:nvSpPr>
        <p:spPr>
          <a:xfrm>
            <a:off x="7631269" y="41514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E9063-8A2F-F9D0-C6DE-2E9741DA2327}"/>
              </a:ext>
            </a:extLst>
          </p:cNvPr>
          <p:cNvSpPr/>
          <p:nvPr/>
        </p:nvSpPr>
        <p:spPr>
          <a:xfrm>
            <a:off x="4744397" y="3136477"/>
            <a:ext cx="2703206" cy="2441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A602A-5F1D-38FE-32F9-CFA50BD4B41A}"/>
              </a:ext>
            </a:extLst>
          </p:cNvPr>
          <p:cNvSpPr/>
          <p:nvPr/>
        </p:nvSpPr>
        <p:spPr>
          <a:xfrm>
            <a:off x="8967216" y="3063325"/>
            <a:ext cx="2703206" cy="2514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latin typeface="Abadi" panose="020B0604020104020204" pitchFamily="34" charset="0"/>
            </a:endParaRPr>
          </a:p>
        </p:txBody>
      </p:sp>
      <p:pic>
        <p:nvPicPr>
          <p:cNvPr id="9" name="Google Shape;159;p4">
            <a:extLst>
              <a:ext uri="{FF2B5EF4-FFF2-40B4-BE49-F238E27FC236}">
                <a16:creationId xmlns:a16="http://schemas.microsoft.com/office/drawing/2014/main" id="{2CAF0052-8E85-4F0A-7952-6068A7BC95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915" y="3510633"/>
            <a:ext cx="456500" cy="4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45F301E-A38B-874B-84BC-83AB691A71BC}"/>
              </a:ext>
            </a:extLst>
          </p:cNvPr>
          <p:cNvSpPr txBox="1"/>
          <p:nvPr/>
        </p:nvSpPr>
        <p:spPr>
          <a:xfrm>
            <a:off x="5334163" y="3504465"/>
            <a:ext cx="140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535,7M</a:t>
            </a:r>
            <a:endParaRPr lang="fr-F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8277968-1D27-80AC-8FF4-3BF1A5BADAEF}"/>
              </a:ext>
            </a:extLst>
          </p:cNvPr>
          <p:cNvSpPr txBox="1"/>
          <p:nvPr/>
        </p:nvSpPr>
        <p:spPr>
          <a:xfrm>
            <a:off x="5309281" y="4369483"/>
            <a:ext cx="211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7,578 Mrd</a:t>
            </a:r>
            <a:endParaRPr lang="fr-F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B32E6C-8973-DB77-7724-33F46AD60D7D}"/>
              </a:ext>
            </a:extLst>
          </p:cNvPr>
          <p:cNvSpPr txBox="1"/>
          <p:nvPr/>
        </p:nvSpPr>
        <p:spPr>
          <a:xfrm>
            <a:off x="5111496" y="3857117"/>
            <a:ext cx="1824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population en sous-nutrition</a:t>
            </a:r>
          </a:p>
        </p:txBody>
      </p:sp>
      <p:pic>
        <p:nvPicPr>
          <p:cNvPr id="14" name="Google Shape;159;p4">
            <a:extLst>
              <a:ext uri="{FF2B5EF4-FFF2-40B4-BE49-F238E27FC236}">
                <a16:creationId xmlns:a16="http://schemas.microsoft.com/office/drawing/2014/main" id="{8CADD23C-AC4F-8158-3BF5-343567AA70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724" y="4341288"/>
            <a:ext cx="456500" cy="4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8646631-0EB5-E430-58A5-F22D74E9066C}"/>
              </a:ext>
            </a:extLst>
          </p:cNvPr>
          <p:cNvSpPr txBox="1"/>
          <p:nvPr/>
        </p:nvSpPr>
        <p:spPr>
          <a:xfrm>
            <a:off x="9300983" y="3997459"/>
            <a:ext cx="227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7,08 %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E794130-BB30-A2C0-C29B-267E57801B4C}"/>
              </a:ext>
            </a:extLst>
          </p:cNvPr>
          <p:cNvSpPr txBox="1"/>
          <p:nvPr/>
        </p:nvSpPr>
        <p:spPr>
          <a:xfrm>
            <a:off x="5038344" y="4674677"/>
            <a:ext cx="1897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population mondiale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2) Nombre théorique de personnes qui pourraient être nourries en 2017</a:t>
            </a:r>
            <a:endParaRPr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471577-6AE2-872D-E757-02E10E029669}"/>
              </a:ext>
            </a:extLst>
          </p:cNvPr>
          <p:cNvSpPr/>
          <p:nvPr/>
        </p:nvSpPr>
        <p:spPr>
          <a:xfrm>
            <a:off x="7260336" y="2401824"/>
            <a:ext cx="4453128" cy="1353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A0189B-40BC-805D-7AE5-83AF92E4518B}"/>
              </a:ext>
            </a:extLst>
          </p:cNvPr>
          <p:cNvSpPr txBox="1"/>
          <p:nvPr/>
        </p:nvSpPr>
        <p:spPr>
          <a:xfrm>
            <a:off x="7507224" y="2586262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Disponibilité en 2017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BFC045-A1FC-F4FF-CE83-71AF35A67251}"/>
              </a:ext>
            </a:extLst>
          </p:cNvPr>
          <p:cNvSpPr txBox="1"/>
          <p:nvPr/>
        </p:nvSpPr>
        <p:spPr>
          <a:xfrm>
            <a:off x="7507224" y="3001533"/>
            <a:ext cx="3977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7 635 429 388 975 815 kcal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BAC4F-4EE4-50B8-05E8-D3C9E8159753}"/>
              </a:ext>
            </a:extLst>
          </p:cNvPr>
          <p:cNvSpPr/>
          <p:nvPr/>
        </p:nvSpPr>
        <p:spPr>
          <a:xfrm>
            <a:off x="88392" y="2401824"/>
            <a:ext cx="4776216" cy="1950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EEC25F-4BA6-2848-BE45-B53902039B05}"/>
              </a:ext>
            </a:extLst>
          </p:cNvPr>
          <p:cNvSpPr txBox="1"/>
          <p:nvPr/>
        </p:nvSpPr>
        <p:spPr>
          <a:xfrm>
            <a:off x="335279" y="2586262"/>
            <a:ext cx="339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Combien de kcal par jour en moyenne par habitant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863519-6B3F-82FD-A9FB-390EDB3BF6EC}"/>
              </a:ext>
            </a:extLst>
          </p:cNvPr>
          <p:cNvSpPr txBox="1"/>
          <p:nvPr/>
        </p:nvSpPr>
        <p:spPr>
          <a:xfrm>
            <a:off x="262128" y="3394576"/>
            <a:ext cx="4266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Homme entre 2400 et 2600 kcal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8DCF39-0EF1-168A-7854-9AAD47C459E1}"/>
              </a:ext>
            </a:extLst>
          </p:cNvPr>
          <p:cNvSpPr txBox="1"/>
          <p:nvPr/>
        </p:nvSpPr>
        <p:spPr>
          <a:xfrm>
            <a:off x="262128" y="3733130"/>
            <a:ext cx="4266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Femme entre 2000 et 2200 kcal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CE503-BED0-C68F-9F89-D993289C76ED}"/>
              </a:ext>
            </a:extLst>
          </p:cNvPr>
          <p:cNvSpPr/>
          <p:nvPr/>
        </p:nvSpPr>
        <p:spPr>
          <a:xfrm>
            <a:off x="557784" y="5155052"/>
            <a:ext cx="2258568" cy="114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621D4B-AE7B-1477-BF7A-4384C6695522}"/>
              </a:ext>
            </a:extLst>
          </p:cNvPr>
          <p:cNvSpPr txBox="1"/>
          <p:nvPr/>
        </p:nvSpPr>
        <p:spPr>
          <a:xfrm>
            <a:off x="1060218" y="5526200"/>
            <a:ext cx="152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2300 kcal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9E1ABB-3767-5F23-8118-2C08B549EB06}"/>
              </a:ext>
            </a:extLst>
          </p:cNvPr>
          <p:cNvSpPr/>
          <p:nvPr/>
        </p:nvSpPr>
        <p:spPr>
          <a:xfrm>
            <a:off x="4120896" y="5152356"/>
            <a:ext cx="3386328" cy="114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6D8D42-7D1E-A57E-FAC3-2DAC076A198C}"/>
              </a:ext>
            </a:extLst>
          </p:cNvPr>
          <p:cNvSpPr txBox="1"/>
          <p:nvPr/>
        </p:nvSpPr>
        <p:spPr>
          <a:xfrm>
            <a:off x="4643627" y="5277614"/>
            <a:ext cx="193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9 095 210 707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D04C024-3611-9B57-0784-BC8807BA67F9}"/>
              </a:ext>
            </a:extLst>
          </p:cNvPr>
          <p:cNvSpPr txBox="1"/>
          <p:nvPr/>
        </p:nvSpPr>
        <p:spPr>
          <a:xfrm>
            <a:off x="5094731" y="5677724"/>
            <a:ext cx="2383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personnes par jour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0D0A8-42B6-FFA9-8365-87528957BB15}"/>
              </a:ext>
            </a:extLst>
          </p:cNvPr>
          <p:cNvSpPr/>
          <p:nvPr/>
        </p:nvSpPr>
        <p:spPr>
          <a:xfrm>
            <a:off x="8481059" y="5152356"/>
            <a:ext cx="2830069" cy="114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D1D9DD5-475D-ECDF-7137-81C9BD131E0F}"/>
              </a:ext>
            </a:extLst>
          </p:cNvPr>
          <p:cNvSpPr txBox="1"/>
          <p:nvPr/>
        </p:nvSpPr>
        <p:spPr>
          <a:xfrm>
            <a:off x="8481059" y="5400393"/>
            <a:ext cx="283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120,02 %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3) Nombre théorique de personnes qui pourraient être nourries uniquement avec les végétaux en 2017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63E1A3-F19D-7388-979C-67F80052689A}"/>
              </a:ext>
            </a:extLst>
          </p:cNvPr>
          <p:cNvSpPr/>
          <p:nvPr/>
        </p:nvSpPr>
        <p:spPr>
          <a:xfrm>
            <a:off x="3502152" y="2346960"/>
            <a:ext cx="4453128" cy="1353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badi" panose="020B0604020104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6411DB-E26B-579B-A62A-3ECF97539896}"/>
              </a:ext>
            </a:extLst>
          </p:cNvPr>
          <p:cNvSpPr txBox="1"/>
          <p:nvPr/>
        </p:nvSpPr>
        <p:spPr>
          <a:xfrm>
            <a:off x="3749040" y="2531398"/>
            <a:ext cx="391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Disponibilité végétaux en 2017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C660CE-EA1A-5142-C886-4115C1003AE6}"/>
              </a:ext>
            </a:extLst>
          </p:cNvPr>
          <p:cNvSpPr txBox="1"/>
          <p:nvPr/>
        </p:nvSpPr>
        <p:spPr>
          <a:xfrm>
            <a:off x="4251960" y="2931508"/>
            <a:ext cx="341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6 300 178 937 197 865 kcal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10F-BA37-7319-D302-4520BEBB22C9}"/>
              </a:ext>
            </a:extLst>
          </p:cNvPr>
          <p:cNvSpPr/>
          <p:nvPr/>
        </p:nvSpPr>
        <p:spPr>
          <a:xfrm>
            <a:off x="557784" y="5155052"/>
            <a:ext cx="2258568" cy="114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6481A8-6A85-6EED-67AC-8FA7CC8039FE}"/>
              </a:ext>
            </a:extLst>
          </p:cNvPr>
          <p:cNvSpPr txBox="1"/>
          <p:nvPr/>
        </p:nvSpPr>
        <p:spPr>
          <a:xfrm>
            <a:off x="1060218" y="5526200"/>
            <a:ext cx="152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2300 kcal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BEFF6D-CF94-01B5-3BE2-3CE9D61EA165}"/>
              </a:ext>
            </a:extLst>
          </p:cNvPr>
          <p:cNvSpPr/>
          <p:nvPr/>
        </p:nvSpPr>
        <p:spPr>
          <a:xfrm>
            <a:off x="4120896" y="5152356"/>
            <a:ext cx="3386328" cy="114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C487A1-D2F7-6BA0-2E43-96ADF5BED0B4}"/>
              </a:ext>
            </a:extLst>
          </p:cNvPr>
          <p:cNvSpPr txBox="1"/>
          <p:nvPr/>
        </p:nvSpPr>
        <p:spPr>
          <a:xfrm>
            <a:off x="4643627" y="5277614"/>
            <a:ext cx="193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7 504 680 091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C3299E8-163E-4FC0-B88F-0F3AE7F5B532}"/>
              </a:ext>
            </a:extLst>
          </p:cNvPr>
          <p:cNvSpPr txBox="1"/>
          <p:nvPr/>
        </p:nvSpPr>
        <p:spPr>
          <a:xfrm>
            <a:off x="5094731" y="5677724"/>
            <a:ext cx="2383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personnes par jour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142427-589B-E316-DEA7-19CEB273E61C}"/>
              </a:ext>
            </a:extLst>
          </p:cNvPr>
          <p:cNvSpPr/>
          <p:nvPr/>
        </p:nvSpPr>
        <p:spPr>
          <a:xfrm>
            <a:off x="8481059" y="5152356"/>
            <a:ext cx="2830069" cy="114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C0595E-E1CE-5EEA-5A11-BBD346D0CAF3}"/>
              </a:ext>
            </a:extLst>
          </p:cNvPr>
          <p:cNvSpPr txBox="1"/>
          <p:nvPr/>
        </p:nvSpPr>
        <p:spPr>
          <a:xfrm>
            <a:off x="8481059" y="5400393"/>
            <a:ext cx="283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99,03 %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4) Répartition de la disponibilité intérieure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A90988-AE28-7821-45DE-49EB0BBEC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2554541"/>
            <a:ext cx="11804904" cy="35960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5) Part de l’utilisation des principales céréales entre l’alimentation humaine et animale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A30BD5-8768-C277-26CC-0A86C40CAADB}"/>
              </a:ext>
            </a:extLst>
          </p:cNvPr>
          <p:cNvSpPr txBox="1"/>
          <p:nvPr/>
        </p:nvSpPr>
        <p:spPr>
          <a:xfrm>
            <a:off x="448056" y="2738706"/>
            <a:ext cx="21305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ts val="1800"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Noms des céréales que j’ai récupérés sur le site de la FAO :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4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Blé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Riz (Eq Blanchi)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Orge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Maïs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Seigle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Avoine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Millet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Sorgho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Céréales,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Autres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0DF3A-3F4F-D59C-8112-3B823CC37D12}"/>
              </a:ext>
            </a:extLst>
          </p:cNvPr>
          <p:cNvSpPr/>
          <p:nvPr/>
        </p:nvSpPr>
        <p:spPr>
          <a:xfrm>
            <a:off x="3965447" y="3991068"/>
            <a:ext cx="2130552" cy="114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36.29%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A78AF0-28DF-7206-5BC4-EAE38AFBBEAC}"/>
              </a:ext>
            </a:extLst>
          </p:cNvPr>
          <p:cNvSpPr txBox="1"/>
          <p:nvPr/>
        </p:nvSpPr>
        <p:spPr>
          <a:xfrm>
            <a:off x="5413246" y="4446419"/>
            <a:ext cx="213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ts val="1800"/>
            </a:pPr>
            <a:r>
              <a:rPr lang="fr-FR" sz="1400" b="0" i="0" u="none" strike="noStrike" cap="non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entury Gothic"/>
              </a:rPr>
              <a:t>vs</a:t>
            </a:r>
            <a:endParaRPr lang="fr-FR" sz="1100" b="0" i="0" u="none" strike="noStrike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endParaRPr lang="fr-F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D22546-2ED4-0FF0-585E-A7C1085F4824}"/>
              </a:ext>
            </a:extLst>
          </p:cNvPr>
          <p:cNvSpPr txBox="1"/>
          <p:nvPr/>
        </p:nvSpPr>
        <p:spPr>
          <a:xfrm>
            <a:off x="3965447" y="3609504"/>
            <a:ext cx="2130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alimentation humaine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08E15A-5D0F-00BD-4650-B4FDBA69E3B1}"/>
              </a:ext>
            </a:extLst>
          </p:cNvPr>
          <p:cNvSpPr txBox="1"/>
          <p:nvPr/>
        </p:nvSpPr>
        <p:spPr>
          <a:xfrm>
            <a:off x="7016496" y="3614712"/>
            <a:ext cx="2130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alimentation animale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B93603-485D-0517-5771-99DDBCBCE9A8}"/>
              </a:ext>
            </a:extLst>
          </p:cNvPr>
          <p:cNvSpPr/>
          <p:nvPr/>
        </p:nvSpPr>
        <p:spPr>
          <a:xfrm>
            <a:off x="7016496" y="3991068"/>
            <a:ext cx="2130552" cy="1142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42.75%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6) Liste des 10 pays où la proportion de personnes en état de sous-nutrition est la plus forte en </a:t>
            </a:r>
            <a:r>
              <a:rPr lang="fr-FR" sz="3200" dirty="0">
                <a:solidFill>
                  <a:schemeClr val="lt1"/>
                </a:solidFill>
              </a:rPr>
              <a:t>2017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7F1F257-DA06-6ABD-3F49-E1DEE7C8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" y="2515831"/>
            <a:ext cx="11823192" cy="3453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418</Words>
  <Application>Microsoft Office PowerPoint</Application>
  <PresentationFormat>Grand écran</PresentationFormat>
  <Paragraphs>80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Noto Sans Symbols</vt:lpstr>
      <vt:lpstr>Century Gothic</vt:lpstr>
      <vt:lpstr>Calibri</vt:lpstr>
      <vt:lpstr>Abadi</vt:lpstr>
      <vt:lpstr>Roboto</vt:lpstr>
      <vt:lpstr>Entre guillemets</vt:lpstr>
      <vt:lpstr>Étude sur l’alimentation dans le monde</vt:lpstr>
      <vt:lpstr>Contexte et spécification des données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Florent Salmon</cp:lastModifiedBy>
  <cp:revision>13</cp:revision>
  <dcterms:created xsi:type="dcterms:W3CDTF">2023-03-17T20:58:30Z</dcterms:created>
  <dcterms:modified xsi:type="dcterms:W3CDTF">2024-03-22T18:33:16Z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