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Josefin Slab"/>
      <p:regular r:id="rId18"/>
      <p:bold r:id="rId19"/>
      <p:italic r:id="rId20"/>
      <p:boldItalic r:id="rId21"/>
    </p:embeddedFont>
    <p:embeddedFont>
      <p:font typeface="Anton"/>
      <p:regular r:id="rId22"/>
    </p:embeddedFont>
    <p:embeddedFont>
      <p:font typeface="Staatliches"/>
      <p:regular r:id="rId23"/>
    </p:embeddedFont>
    <p:embeddedFont>
      <p:font typeface="Anaheim"/>
      <p:regular r:id="rId24"/>
      <p:bold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016">
          <p15:clr>
            <a:srgbClr val="9AA0A6"/>
          </p15:clr>
        </p15:guide>
        <p15:guide id="3" pos="506">
          <p15:clr>
            <a:srgbClr val="9AA0A6"/>
          </p15:clr>
        </p15:guide>
        <p15:guide id="4" orient="horz" pos="753">
          <p15:clr>
            <a:srgbClr val="9AA0A6"/>
          </p15:clr>
        </p15:guide>
        <p15:guide id="5" pos="377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016" orient="horz"/>
        <p:guide pos="506"/>
        <p:guide pos="753" orient="horz"/>
        <p:guide pos="37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italic.fntdata"/><Relationship Id="rId22" Type="http://schemas.openxmlformats.org/officeDocument/2006/relationships/font" Target="fonts/Anton-regular.fntdata"/><Relationship Id="rId21" Type="http://schemas.openxmlformats.org/officeDocument/2006/relationships/font" Target="fonts/JosefinSlab-boldItalic.fntdata"/><Relationship Id="rId24" Type="http://schemas.openxmlformats.org/officeDocument/2006/relationships/font" Target="fonts/Anaheim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bel-regular.fntdata"/><Relationship Id="rId25" Type="http://schemas.openxmlformats.org/officeDocument/2006/relationships/font" Target="fonts/Anaheim-bold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JosefinSlab-bold.fntdata"/><Relationship Id="rId18" Type="http://schemas.openxmlformats.org/officeDocument/2006/relationships/font" Target="fonts/Josefin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0ffac82f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0ffac82f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0ffac82f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0ffac82f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0ffac82f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0ffac82f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2627eba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2627eba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0ffac8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0ffac8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0ffac82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0ffac82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0ffac82f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0ffac82f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0ffac82f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0ffac82f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0ffac82f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0ffac82f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0ffac82f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0ffac82f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0ffac82f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0ffac82f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classrooms.com/fr/paths/804/projects/1580" TargetMode="External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932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310100" y="1765214"/>
            <a:ext cx="33267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4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Analysez des indicateurs de l'égalité femmes/hommes en respect du RGPD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2"/>
          <p:cNvSpPr txBox="1"/>
          <p:nvPr>
            <p:ph type="ctrTitle"/>
          </p:nvPr>
        </p:nvSpPr>
        <p:spPr>
          <a:xfrm>
            <a:off x="226750" y="1120638"/>
            <a:ext cx="3662700" cy="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Analyst :</a:t>
            </a:r>
            <a:endParaRPr sz="3700"/>
          </a:p>
        </p:txBody>
      </p:sp>
      <p:sp>
        <p:nvSpPr>
          <p:cNvPr id="159" name="Google Shape;15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70" name="Google Shape;170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4244894" y="1807838"/>
            <a:ext cx="1294564" cy="589573"/>
            <a:chOff x="3940094" y="1807838"/>
            <a:chExt cx="1294564" cy="589573"/>
          </a:xfrm>
        </p:grpSpPr>
        <p:grpSp>
          <p:nvGrpSpPr>
            <p:cNvPr id="189" name="Google Shape;189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199" name="Google Shape;199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2"/>
          <p:cNvGrpSpPr/>
          <p:nvPr/>
        </p:nvGrpSpPr>
        <p:grpSpPr>
          <a:xfrm>
            <a:off x="7511100" y="1664900"/>
            <a:ext cx="1109728" cy="1002828"/>
            <a:chOff x="7739700" y="1512500"/>
            <a:chExt cx="1109728" cy="1002828"/>
          </a:xfrm>
        </p:grpSpPr>
        <p:sp>
          <p:nvSpPr>
            <p:cNvPr id="204" name="Google Shape;20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" name="Google Shape;20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06" name="Google Shape;20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" name="Google Shape;22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23" name="Google Shape;22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3989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00" y="134525"/>
            <a:ext cx="4226150" cy="3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5801074" y="4736300"/>
            <a:ext cx="31800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Florent SALMON</a:t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10875275" y="3517300"/>
            <a:ext cx="88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Graphiques</a:t>
            </a: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31275" y="1524500"/>
            <a:ext cx="9054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Top 10 salaires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346" name="Google Shape;3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3" y="2203375"/>
            <a:ext cx="8520375" cy="229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entreprise</a:t>
            </a:r>
            <a:endParaRPr/>
          </a:p>
        </p:txBody>
      </p:sp>
      <p:grpSp>
        <p:nvGrpSpPr>
          <p:cNvPr id="352" name="Google Shape;352;p32"/>
          <p:cNvGrpSpPr/>
          <p:nvPr/>
        </p:nvGrpSpPr>
        <p:grpSpPr>
          <a:xfrm>
            <a:off x="2033410" y="1594935"/>
            <a:ext cx="5077192" cy="2650569"/>
            <a:chOff x="6974992" y="1394136"/>
            <a:chExt cx="596881" cy="630607"/>
          </a:xfrm>
        </p:grpSpPr>
        <p:sp>
          <p:nvSpPr>
            <p:cNvPr id="353" name="Google Shape;353;p3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32"/>
          <p:cNvSpPr txBox="1"/>
          <p:nvPr>
            <p:ph idx="1" type="subTitle"/>
          </p:nvPr>
        </p:nvSpPr>
        <p:spPr>
          <a:xfrm flipH="1">
            <a:off x="3782250" y="1820150"/>
            <a:ext cx="1579500" cy="9894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93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 txBox="1"/>
          <p:nvPr>
            <p:ph idx="1" type="subTitle"/>
          </p:nvPr>
        </p:nvSpPr>
        <p:spPr>
          <a:xfrm flipH="1">
            <a:off x="3782250" y="3030900"/>
            <a:ext cx="1579500" cy="9894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100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7" name="Google Shape;357;p32"/>
          <p:cNvCxnSpPr/>
          <p:nvPr/>
        </p:nvCxnSpPr>
        <p:spPr>
          <a:xfrm>
            <a:off x="3782250" y="2920213"/>
            <a:ext cx="157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3 fichiers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1 fichier de sortie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RGPD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Graphiques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 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Ensemble équilibré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</a:t>
            </a:r>
            <a:r>
              <a:rPr lang="en"/>
              <a:t>négalité sur top 10 salaire et salaire moins de 30 ans</a:t>
            </a:r>
            <a:endParaRPr/>
          </a:p>
        </p:txBody>
      </p:sp>
      <p:sp>
        <p:nvSpPr>
          <p:cNvPr id="363" name="Google Shape;363;p33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Récap</a:t>
            </a:r>
            <a:r>
              <a:rPr lang="en"/>
              <a:t> et recommandations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21400" y="15880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idx="4294967295" type="ctrTitle"/>
          </p:nvPr>
        </p:nvSpPr>
        <p:spPr>
          <a:xfrm>
            <a:off x="721400" y="1588050"/>
            <a:ext cx="16281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01.</a:t>
            </a:r>
            <a:br>
              <a:rPr lang="en" sz="1300"/>
            </a:br>
            <a:r>
              <a:rPr lang="en" sz="1300"/>
              <a:t>    Context</a:t>
            </a:r>
            <a:endParaRPr sz="1300"/>
          </a:p>
        </p:txBody>
      </p:sp>
      <p:sp>
        <p:nvSpPr>
          <p:cNvPr id="245" name="Google Shape;245;p23"/>
          <p:cNvSpPr/>
          <p:nvPr/>
        </p:nvSpPr>
        <p:spPr>
          <a:xfrm>
            <a:off x="0" y="2639860"/>
            <a:ext cx="6399452" cy="5090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058150" y="15880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>
            <p:ph idx="4294967295" type="ctrTitle"/>
          </p:nvPr>
        </p:nvSpPr>
        <p:spPr>
          <a:xfrm>
            <a:off x="3058150" y="1588050"/>
            <a:ext cx="20847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02.</a:t>
            </a:r>
            <a:br>
              <a:rPr lang="en" sz="1300"/>
            </a:br>
            <a:r>
              <a:rPr lang="en" sz="1300"/>
              <a:t>      présentation DES donnéeS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8" name="Google Shape;248;p23"/>
          <p:cNvSpPr/>
          <p:nvPr/>
        </p:nvSpPr>
        <p:spPr>
          <a:xfrm>
            <a:off x="5989875" y="15880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>
            <p:ph idx="4294967295" type="ctrTitle"/>
          </p:nvPr>
        </p:nvSpPr>
        <p:spPr>
          <a:xfrm>
            <a:off x="5989875" y="1588050"/>
            <a:ext cx="25251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03.</a:t>
            </a:r>
            <a:br>
              <a:rPr lang="en" sz="1300"/>
            </a:br>
            <a:r>
              <a:rPr lang="en" sz="1300"/>
              <a:t>     Workflow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</a:t>
            </a:r>
            <a:endParaRPr sz="1300"/>
          </a:p>
        </p:txBody>
      </p:sp>
      <p:sp>
        <p:nvSpPr>
          <p:cNvPr id="250" name="Google Shape;250;p23"/>
          <p:cNvSpPr/>
          <p:nvPr/>
        </p:nvSpPr>
        <p:spPr>
          <a:xfrm>
            <a:off x="721400" y="31438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 txBox="1"/>
          <p:nvPr>
            <p:ph idx="4294967295" type="ctrTitle"/>
          </p:nvPr>
        </p:nvSpPr>
        <p:spPr>
          <a:xfrm>
            <a:off x="721400" y="3143850"/>
            <a:ext cx="1893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04.</a:t>
            </a:r>
            <a:br>
              <a:rPr lang="en" sz="1300"/>
            </a:br>
            <a:r>
              <a:rPr lang="en" sz="1300"/>
              <a:t>     Graphiques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2" name="Google Shape;252;p23"/>
          <p:cNvSpPr/>
          <p:nvPr/>
        </p:nvSpPr>
        <p:spPr>
          <a:xfrm>
            <a:off x="3058150" y="31438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4294967295" type="ctrTitle"/>
          </p:nvPr>
        </p:nvSpPr>
        <p:spPr>
          <a:xfrm>
            <a:off x="3058150" y="3143850"/>
            <a:ext cx="1893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05.</a:t>
            </a:r>
            <a:br>
              <a:rPr lang="en" sz="1300"/>
            </a:br>
            <a:r>
              <a:rPr lang="en" sz="1300"/>
              <a:t>    Score entreprise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4" name="Google Shape;254;p23"/>
          <p:cNvSpPr/>
          <p:nvPr/>
        </p:nvSpPr>
        <p:spPr>
          <a:xfrm>
            <a:off x="5989875" y="31438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4294967295" type="ctrTitle"/>
          </p:nvPr>
        </p:nvSpPr>
        <p:spPr>
          <a:xfrm>
            <a:off x="5989875" y="3143850"/>
            <a:ext cx="1893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06.</a:t>
            </a:r>
            <a:br>
              <a:rPr lang="en" sz="1300"/>
            </a:br>
            <a:r>
              <a:rPr lang="en" sz="1300"/>
              <a:t>     Récap et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Recommandations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alculer et publier l’index de l’égalité femmes-hommes.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Automatiser la création d’un rapport.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Fichiers provenant du Système d’Informations des Ressources Humaines (SIRH).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Respect du RGPD.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L’outil KNIME.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Workflow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Fichier 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égalité femmes/hommes</a:t>
            </a:r>
            <a:endParaRPr/>
          </a:p>
        </p:txBody>
      </p:sp>
      <p:sp>
        <p:nvSpPr>
          <p:cNvPr id="261" name="Google Shape;261;p24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idx="1" type="subTitle"/>
          </p:nvPr>
        </p:nvSpPr>
        <p:spPr>
          <a:xfrm flipH="1">
            <a:off x="0" y="1126650"/>
            <a:ext cx="9144000" cy="2412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Fichiers csv provenant du Système d’Informations des Ressources Humaines (SIRH)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DES donnéeS</a:t>
            </a:r>
            <a:endParaRPr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803015" y="1448969"/>
            <a:ext cx="3316333" cy="1663605"/>
            <a:chOff x="6974992" y="1394136"/>
            <a:chExt cx="596881" cy="630607"/>
          </a:xfrm>
        </p:grpSpPr>
        <p:sp>
          <p:nvSpPr>
            <p:cNvPr id="269" name="Google Shape;269;p2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5"/>
          <p:cNvSpPr txBox="1"/>
          <p:nvPr>
            <p:ph idx="1" type="subTitle"/>
          </p:nvPr>
        </p:nvSpPr>
        <p:spPr>
          <a:xfrm flipH="1">
            <a:off x="1264250" y="1550163"/>
            <a:ext cx="2750400" cy="12324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Info_pro.csv</a:t>
            </a:r>
            <a:endParaRPr b="1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Id_salarié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Ancienneté_an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Distance domicile/Travail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Service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Work_accident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Niveau de satisfaction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803015" y="3324969"/>
            <a:ext cx="3316333" cy="1663605"/>
            <a:chOff x="6974992" y="1394136"/>
            <a:chExt cx="596881" cy="630607"/>
          </a:xfrm>
        </p:grpSpPr>
        <p:sp>
          <p:nvSpPr>
            <p:cNvPr id="273" name="Google Shape;273;p2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5"/>
          <p:cNvSpPr txBox="1"/>
          <p:nvPr>
            <p:ph idx="1" type="subTitle"/>
          </p:nvPr>
        </p:nvSpPr>
        <p:spPr>
          <a:xfrm flipH="1">
            <a:off x="1264250" y="3426163"/>
            <a:ext cx="2750400" cy="15624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Salarié.csv</a:t>
            </a:r>
            <a:endParaRPr b="1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Id_salarié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Sexe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Prénom/Nom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Telephone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Date_naissance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Etat Civil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Congé maternité A-1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Enfants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5024652" y="2395782"/>
            <a:ext cx="3316333" cy="1663605"/>
            <a:chOff x="6974992" y="1394136"/>
            <a:chExt cx="596881" cy="630607"/>
          </a:xfrm>
        </p:grpSpPr>
        <p:sp>
          <p:nvSpPr>
            <p:cNvPr id="277" name="Google Shape;277;p25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5"/>
          <p:cNvSpPr txBox="1"/>
          <p:nvPr>
            <p:ph idx="1" type="subTitle"/>
          </p:nvPr>
        </p:nvSpPr>
        <p:spPr>
          <a:xfrm flipH="1">
            <a:off x="5468250" y="2527650"/>
            <a:ext cx="2750400" cy="837300"/>
          </a:xfrm>
          <a:prstGeom prst="rect">
            <a:avLst/>
          </a:prstGeom>
        </p:spPr>
        <p:txBody>
          <a:bodyPr anchorCtr="0" anchor="ctr" bIns="0" lIns="91425" spcFirstLastPara="1" rIns="91425" wrap="square" tIns="23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Rémunération.csv</a:t>
            </a:r>
            <a:endParaRPr b="1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Id_salarié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Contrat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Durée hebdo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%variable_moyen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Augmentation</a:t>
            </a:r>
            <a:endParaRPr sz="10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000"/>
              <a:t>Promotion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5" y="1736950"/>
            <a:ext cx="2570250" cy="228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6"/>
          <p:cNvGrpSpPr/>
          <p:nvPr/>
        </p:nvGrpSpPr>
        <p:grpSpPr>
          <a:xfrm>
            <a:off x="123977" y="1195057"/>
            <a:ext cx="1575409" cy="210686"/>
            <a:chOff x="6974992" y="1394136"/>
            <a:chExt cx="596881" cy="630607"/>
          </a:xfrm>
        </p:grpSpPr>
        <p:sp>
          <p:nvSpPr>
            <p:cNvPr id="287" name="Google Shape;287;p26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6"/>
          <p:cNvSpPr txBox="1"/>
          <p:nvPr>
            <p:ph idx="4294967295" type="title"/>
          </p:nvPr>
        </p:nvSpPr>
        <p:spPr>
          <a:xfrm>
            <a:off x="124182" y="1144250"/>
            <a:ext cx="1534800" cy="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1 - Lectures et Jointures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290" name="Google Shape;290;p26"/>
          <p:cNvGrpSpPr/>
          <p:nvPr/>
        </p:nvGrpSpPr>
        <p:grpSpPr>
          <a:xfrm>
            <a:off x="3181857" y="1191757"/>
            <a:ext cx="1681415" cy="210686"/>
            <a:chOff x="6974992" y="1394136"/>
            <a:chExt cx="596881" cy="630607"/>
          </a:xfrm>
        </p:grpSpPr>
        <p:sp>
          <p:nvSpPr>
            <p:cNvPr id="291" name="Google Shape;291;p26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 txBox="1"/>
          <p:nvPr>
            <p:ph idx="4294967295" type="title"/>
          </p:nvPr>
        </p:nvSpPr>
        <p:spPr>
          <a:xfrm>
            <a:off x="3181549" y="1140963"/>
            <a:ext cx="1754400" cy="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2</a:t>
            </a: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 - Préparation de la donnée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1838" y="1736950"/>
            <a:ext cx="2845513" cy="1340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26"/>
          <p:cNvGrpSpPr/>
          <p:nvPr/>
        </p:nvGrpSpPr>
        <p:grpSpPr>
          <a:xfrm>
            <a:off x="6346057" y="1206094"/>
            <a:ext cx="1681415" cy="210686"/>
            <a:chOff x="6974992" y="1394136"/>
            <a:chExt cx="596881" cy="630607"/>
          </a:xfrm>
        </p:grpSpPr>
        <p:sp>
          <p:nvSpPr>
            <p:cNvPr id="296" name="Google Shape;296;p26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26"/>
          <p:cNvSpPr txBox="1"/>
          <p:nvPr>
            <p:ph idx="4294967295" type="title"/>
          </p:nvPr>
        </p:nvSpPr>
        <p:spPr>
          <a:xfrm>
            <a:off x="6345749" y="1155300"/>
            <a:ext cx="1754400" cy="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3</a:t>
            </a:r>
            <a:r>
              <a:rPr lang="en" sz="1000">
                <a:latin typeface="Anaheim"/>
                <a:ea typeface="Anaheim"/>
                <a:cs typeface="Anaheim"/>
                <a:sym typeface="Anaheim"/>
              </a:rPr>
              <a:t> - Création des graphiques</a:t>
            </a:r>
            <a:endParaRPr sz="10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9" name="Google Shape;2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6050" y="1736950"/>
            <a:ext cx="2194600" cy="3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Graphiques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124175" y="1086475"/>
            <a:ext cx="3839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Répartition Nombre 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65" y="1794400"/>
            <a:ext cx="3775924" cy="28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7"/>
          <p:cNvCxnSpPr/>
          <p:nvPr/>
        </p:nvCxnSpPr>
        <p:spPr>
          <a:xfrm>
            <a:off x="4619225" y="1405100"/>
            <a:ext cx="13200" cy="3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8" name="Google Shape;30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239" y="1249250"/>
            <a:ext cx="3937261" cy="26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 txBox="1"/>
          <p:nvPr/>
        </p:nvSpPr>
        <p:spPr>
          <a:xfrm>
            <a:off x="5087175" y="4070400"/>
            <a:ext cx="3937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Répartition Salaire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Graphiques</a:t>
            </a:r>
            <a:endParaRPr/>
          </a:p>
        </p:txBody>
      </p:sp>
      <p:sp>
        <p:nvSpPr>
          <p:cNvPr id="315" name="Google Shape;315;p28"/>
          <p:cNvSpPr txBox="1"/>
          <p:nvPr/>
        </p:nvSpPr>
        <p:spPr>
          <a:xfrm>
            <a:off x="31275" y="1298850"/>
            <a:ext cx="25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Service 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6551975" y="3293375"/>
            <a:ext cx="25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Service et salaire 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00" y="1143950"/>
            <a:ext cx="6827748" cy="179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8"/>
          <p:cNvCxnSpPr/>
          <p:nvPr/>
        </p:nvCxnSpPr>
        <p:spPr>
          <a:xfrm>
            <a:off x="856175" y="3104050"/>
            <a:ext cx="7001700" cy="1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9" name="Google Shape;3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43" y="3293375"/>
            <a:ext cx="6895783" cy="1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Graphiques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>
            <a:off x="31275" y="1298850"/>
            <a:ext cx="25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Augmentations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6551975" y="3293375"/>
            <a:ext cx="25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Promotions</a:t>
            </a: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27" name="Google Shape;327;p29"/>
          <p:cNvCxnSpPr/>
          <p:nvPr/>
        </p:nvCxnSpPr>
        <p:spPr>
          <a:xfrm>
            <a:off x="856175" y="3104050"/>
            <a:ext cx="7001700" cy="1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8" name="Google Shape;3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38" y="1125987"/>
            <a:ext cx="6731911" cy="1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75" y="3256375"/>
            <a:ext cx="6730920" cy="1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ctrTitle"/>
          </p:nvPr>
        </p:nvSpPr>
        <p:spPr>
          <a:xfrm>
            <a:off x="4386925" y="457300"/>
            <a:ext cx="3998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Graphiques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31275" y="1298850"/>
            <a:ext cx="25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Tranche d’âge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6551975" y="3293375"/>
            <a:ext cx="2538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Tranche d’âge et salaire</a:t>
            </a: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rPr>
              <a:t>hommes / femmes</a:t>
            </a:r>
            <a:endParaRPr sz="1600">
              <a:solidFill>
                <a:srgbClr val="43434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cxnSp>
        <p:nvCxnSpPr>
          <p:cNvPr id="337" name="Google Shape;337;p30"/>
          <p:cNvCxnSpPr/>
          <p:nvPr/>
        </p:nvCxnSpPr>
        <p:spPr>
          <a:xfrm>
            <a:off x="856175" y="3104050"/>
            <a:ext cx="7001700" cy="1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8" name="Google Shape;3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050" y="1125975"/>
            <a:ext cx="6338575" cy="166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00" y="3200400"/>
            <a:ext cx="5890551" cy="1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CB4C9"/>
      </a:lt1>
      <a:dk2>
        <a:srgbClr val="FF9BB8"/>
      </a:dk2>
      <a:lt2>
        <a:srgbClr val="F56991"/>
      </a:lt2>
      <a:accent1>
        <a:srgbClr val="DF4C77"/>
      </a:accent1>
      <a:accent2>
        <a:srgbClr val="BB214D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