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77" r:id="rId6"/>
    <p:sldId id="276" r:id="rId7"/>
    <p:sldId id="274" r:id="rId8"/>
    <p:sldId id="275" r:id="rId9"/>
    <p:sldId id="262" r:id="rId10"/>
    <p:sldId id="259" r:id="rId11"/>
    <p:sldId id="263" r:id="rId12"/>
    <p:sldId id="264" r:id="rId13"/>
    <p:sldId id="265" r:id="rId14"/>
    <p:sldId id="266" r:id="rId15"/>
    <p:sldId id="267" r:id="rId16"/>
    <p:sldId id="268" r:id="rId17"/>
    <p:sldId id="269" r:id="rId18"/>
    <p:sldId id="272"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D8E04-C8E2-459D-B273-DE2CD8FD4E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3E96D2-3EF8-429A-95B3-CF9D291473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7B2689-1058-4D90-BE46-2E7DBB7BD73A}"/>
              </a:ext>
            </a:extLst>
          </p:cNvPr>
          <p:cNvSpPr>
            <a:spLocks noGrp="1"/>
          </p:cNvSpPr>
          <p:nvPr>
            <p:ph type="dt" sz="half" idx="10"/>
          </p:nvPr>
        </p:nvSpPr>
        <p:spPr/>
        <p:txBody>
          <a:bodyPr/>
          <a:lstStyle/>
          <a:p>
            <a:fld id="{E4AA35BE-F282-41DB-AEA1-3397B05FF206}" type="datetimeFigureOut">
              <a:rPr lang="en-US" smtClean="0"/>
              <a:t>4/28/2023</a:t>
            </a:fld>
            <a:endParaRPr lang="en-US"/>
          </a:p>
        </p:txBody>
      </p:sp>
      <p:sp>
        <p:nvSpPr>
          <p:cNvPr id="5" name="Footer Placeholder 4">
            <a:extLst>
              <a:ext uri="{FF2B5EF4-FFF2-40B4-BE49-F238E27FC236}">
                <a16:creationId xmlns:a16="http://schemas.microsoft.com/office/drawing/2014/main" id="{E6188B84-C70F-41AE-865B-0582489D7A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165CD-8D26-4E13-9380-D817D5541AAF}"/>
              </a:ext>
            </a:extLst>
          </p:cNvPr>
          <p:cNvSpPr>
            <a:spLocks noGrp="1"/>
          </p:cNvSpPr>
          <p:nvPr>
            <p:ph type="sldNum" sz="quarter" idx="12"/>
          </p:nvPr>
        </p:nvSpPr>
        <p:spPr/>
        <p:txBody>
          <a:bodyPr/>
          <a:lstStyle/>
          <a:p>
            <a:fld id="{194D3EA2-0A4D-4FAB-B776-A2636A47DC49}" type="slidenum">
              <a:rPr lang="en-US" smtClean="0"/>
              <a:t>‹#›</a:t>
            </a:fld>
            <a:endParaRPr lang="en-US"/>
          </a:p>
        </p:txBody>
      </p:sp>
    </p:spTree>
    <p:extLst>
      <p:ext uri="{BB962C8B-B14F-4D97-AF65-F5344CB8AC3E}">
        <p14:creationId xmlns:p14="http://schemas.microsoft.com/office/powerpoint/2010/main" val="1493724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456C-B839-4326-901D-3F8BB0975F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0F0FD4-F9A8-4B66-8C26-1A620096CA8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B3D0C0-5B96-4B13-80D2-B89AC01B9FE0}"/>
              </a:ext>
            </a:extLst>
          </p:cNvPr>
          <p:cNvSpPr>
            <a:spLocks noGrp="1"/>
          </p:cNvSpPr>
          <p:nvPr>
            <p:ph type="dt" sz="half" idx="10"/>
          </p:nvPr>
        </p:nvSpPr>
        <p:spPr/>
        <p:txBody>
          <a:bodyPr/>
          <a:lstStyle/>
          <a:p>
            <a:fld id="{E4AA35BE-F282-41DB-AEA1-3397B05FF206}" type="datetimeFigureOut">
              <a:rPr lang="en-US" smtClean="0"/>
              <a:t>4/28/2023</a:t>
            </a:fld>
            <a:endParaRPr lang="en-US"/>
          </a:p>
        </p:txBody>
      </p:sp>
      <p:sp>
        <p:nvSpPr>
          <p:cNvPr id="5" name="Footer Placeholder 4">
            <a:extLst>
              <a:ext uri="{FF2B5EF4-FFF2-40B4-BE49-F238E27FC236}">
                <a16:creationId xmlns:a16="http://schemas.microsoft.com/office/drawing/2014/main" id="{759112CE-D8AB-4476-B149-A8D6C9CEB7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34DE57-FE84-4E21-B4BE-D40239103D68}"/>
              </a:ext>
            </a:extLst>
          </p:cNvPr>
          <p:cNvSpPr>
            <a:spLocks noGrp="1"/>
          </p:cNvSpPr>
          <p:nvPr>
            <p:ph type="sldNum" sz="quarter" idx="12"/>
          </p:nvPr>
        </p:nvSpPr>
        <p:spPr/>
        <p:txBody>
          <a:bodyPr/>
          <a:lstStyle/>
          <a:p>
            <a:fld id="{194D3EA2-0A4D-4FAB-B776-A2636A47DC49}" type="slidenum">
              <a:rPr lang="en-US" smtClean="0"/>
              <a:t>‹#›</a:t>
            </a:fld>
            <a:endParaRPr lang="en-US"/>
          </a:p>
        </p:txBody>
      </p:sp>
    </p:spTree>
    <p:extLst>
      <p:ext uri="{BB962C8B-B14F-4D97-AF65-F5344CB8AC3E}">
        <p14:creationId xmlns:p14="http://schemas.microsoft.com/office/powerpoint/2010/main" val="282304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47F635-1949-4A0C-9245-E027E27DD2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EDC45E-CCE4-4537-8FD5-DBF92EB7839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47233-C681-4025-8A95-1DFA7996E85A}"/>
              </a:ext>
            </a:extLst>
          </p:cNvPr>
          <p:cNvSpPr>
            <a:spLocks noGrp="1"/>
          </p:cNvSpPr>
          <p:nvPr>
            <p:ph type="dt" sz="half" idx="10"/>
          </p:nvPr>
        </p:nvSpPr>
        <p:spPr/>
        <p:txBody>
          <a:bodyPr/>
          <a:lstStyle/>
          <a:p>
            <a:fld id="{E4AA35BE-F282-41DB-AEA1-3397B05FF206}" type="datetimeFigureOut">
              <a:rPr lang="en-US" smtClean="0"/>
              <a:t>4/28/2023</a:t>
            </a:fld>
            <a:endParaRPr lang="en-US"/>
          </a:p>
        </p:txBody>
      </p:sp>
      <p:sp>
        <p:nvSpPr>
          <p:cNvPr id="5" name="Footer Placeholder 4">
            <a:extLst>
              <a:ext uri="{FF2B5EF4-FFF2-40B4-BE49-F238E27FC236}">
                <a16:creationId xmlns:a16="http://schemas.microsoft.com/office/drawing/2014/main" id="{32893CB5-1764-4809-BC0F-0376282EBE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6C6F3-15F2-4C73-A741-51DDB3EB783F}"/>
              </a:ext>
            </a:extLst>
          </p:cNvPr>
          <p:cNvSpPr>
            <a:spLocks noGrp="1"/>
          </p:cNvSpPr>
          <p:nvPr>
            <p:ph type="sldNum" sz="quarter" idx="12"/>
          </p:nvPr>
        </p:nvSpPr>
        <p:spPr/>
        <p:txBody>
          <a:bodyPr/>
          <a:lstStyle/>
          <a:p>
            <a:fld id="{194D3EA2-0A4D-4FAB-B776-A2636A47DC49}" type="slidenum">
              <a:rPr lang="en-US" smtClean="0"/>
              <a:t>‹#›</a:t>
            </a:fld>
            <a:endParaRPr lang="en-US"/>
          </a:p>
        </p:txBody>
      </p:sp>
    </p:spTree>
    <p:extLst>
      <p:ext uri="{BB962C8B-B14F-4D97-AF65-F5344CB8AC3E}">
        <p14:creationId xmlns:p14="http://schemas.microsoft.com/office/powerpoint/2010/main" val="1214431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9716B-F74B-47BD-8FD9-16C815E76D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CCC73F-2A28-4244-8D8B-5FA6810FA35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D4C884-9255-4250-8C80-A3770BAFC728}"/>
              </a:ext>
            </a:extLst>
          </p:cNvPr>
          <p:cNvSpPr>
            <a:spLocks noGrp="1"/>
          </p:cNvSpPr>
          <p:nvPr>
            <p:ph type="dt" sz="half" idx="10"/>
          </p:nvPr>
        </p:nvSpPr>
        <p:spPr/>
        <p:txBody>
          <a:bodyPr/>
          <a:lstStyle/>
          <a:p>
            <a:fld id="{E4AA35BE-F282-41DB-AEA1-3397B05FF206}" type="datetimeFigureOut">
              <a:rPr lang="en-US" smtClean="0"/>
              <a:t>4/28/2023</a:t>
            </a:fld>
            <a:endParaRPr lang="en-US"/>
          </a:p>
        </p:txBody>
      </p:sp>
      <p:sp>
        <p:nvSpPr>
          <p:cNvPr id="5" name="Footer Placeholder 4">
            <a:extLst>
              <a:ext uri="{FF2B5EF4-FFF2-40B4-BE49-F238E27FC236}">
                <a16:creationId xmlns:a16="http://schemas.microsoft.com/office/drawing/2014/main" id="{DDD70562-87EB-4608-8C5B-2BAAC509B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C29CE2-D89A-4DBC-886E-1EF1D6308B57}"/>
              </a:ext>
            </a:extLst>
          </p:cNvPr>
          <p:cNvSpPr>
            <a:spLocks noGrp="1"/>
          </p:cNvSpPr>
          <p:nvPr>
            <p:ph type="sldNum" sz="quarter" idx="12"/>
          </p:nvPr>
        </p:nvSpPr>
        <p:spPr/>
        <p:txBody>
          <a:bodyPr/>
          <a:lstStyle/>
          <a:p>
            <a:fld id="{194D3EA2-0A4D-4FAB-B776-A2636A47DC49}" type="slidenum">
              <a:rPr lang="en-US" smtClean="0"/>
              <a:t>‹#›</a:t>
            </a:fld>
            <a:endParaRPr lang="en-US"/>
          </a:p>
        </p:txBody>
      </p:sp>
    </p:spTree>
    <p:extLst>
      <p:ext uri="{BB962C8B-B14F-4D97-AF65-F5344CB8AC3E}">
        <p14:creationId xmlns:p14="http://schemas.microsoft.com/office/powerpoint/2010/main" val="2496747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BC87-5A79-4BCE-A8F0-1E4F1E5F27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BE3775-12CC-4812-AFA6-A734C97202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B09C81-2A9F-4BD2-9F15-B93F7D44097F}"/>
              </a:ext>
            </a:extLst>
          </p:cNvPr>
          <p:cNvSpPr>
            <a:spLocks noGrp="1"/>
          </p:cNvSpPr>
          <p:nvPr>
            <p:ph type="dt" sz="half" idx="10"/>
          </p:nvPr>
        </p:nvSpPr>
        <p:spPr/>
        <p:txBody>
          <a:bodyPr/>
          <a:lstStyle/>
          <a:p>
            <a:fld id="{E4AA35BE-F282-41DB-AEA1-3397B05FF206}" type="datetimeFigureOut">
              <a:rPr lang="en-US" smtClean="0"/>
              <a:t>4/28/2023</a:t>
            </a:fld>
            <a:endParaRPr lang="en-US"/>
          </a:p>
        </p:txBody>
      </p:sp>
      <p:sp>
        <p:nvSpPr>
          <p:cNvPr id="5" name="Footer Placeholder 4">
            <a:extLst>
              <a:ext uri="{FF2B5EF4-FFF2-40B4-BE49-F238E27FC236}">
                <a16:creationId xmlns:a16="http://schemas.microsoft.com/office/drawing/2014/main" id="{318CEA91-4C9A-473C-A960-A27B8A863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5E239A-CC8A-49B2-AAD5-9CDBCAEB8FAD}"/>
              </a:ext>
            </a:extLst>
          </p:cNvPr>
          <p:cNvSpPr>
            <a:spLocks noGrp="1"/>
          </p:cNvSpPr>
          <p:nvPr>
            <p:ph type="sldNum" sz="quarter" idx="12"/>
          </p:nvPr>
        </p:nvSpPr>
        <p:spPr/>
        <p:txBody>
          <a:bodyPr/>
          <a:lstStyle/>
          <a:p>
            <a:fld id="{194D3EA2-0A4D-4FAB-B776-A2636A47DC49}" type="slidenum">
              <a:rPr lang="en-US" smtClean="0"/>
              <a:t>‹#›</a:t>
            </a:fld>
            <a:endParaRPr lang="en-US"/>
          </a:p>
        </p:txBody>
      </p:sp>
    </p:spTree>
    <p:extLst>
      <p:ext uri="{BB962C8B-B14F-4D97-AF65-F5344CB8AC3E}">
        <p14:creationId xmlns:p14="http://schemas.microsoft.com/office/powerpoint/2010/main" val="834508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881F7-CA77-420A-BA2F-9A974D376E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598E7F-8B8A-43A7-A031-BBD6C43B14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CDCAD7-EFB3-426E-8DC2-0AF7F449B2D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18150F-BF95-4442-AB83-7244C8C5C1BC}"/>
              </a:ext>
            </a:extLst>
          </p:cNvPr>
          <p:cNvSpPr>
            <a:spLocks noGrp="1"/>
          </p:cNvSpPr>
          <p:nvPr>
            <p:ph type="dt" sz="half" idx="10"/>
          </p:nvPr>
        </p:nvSpPr>
        <p:spPr/>
        <p:txBody>
          <a:bodyPr/>
          <a:lstStyle/>
          <a:p>
            <a:fld id="{E4AA35BE-F282-41DB-AEA1-3397B05FF206}" type="datetimeFigureOut">
              <a:rPr lang="en-US" smtClean="0"/>
              <a:t>4/28/2023</a:t>
            </a:fld>
            <a:endParaRPr lang="en-US"/>
          </a:p>
        </p:txBody>
      </p:sp>
      <p:sp>
        <p:nvSpPr>
          <p:cNvPr id="6" name="Footer Placeholder 5">
            <a:extLst>
              <a:ext uri="{FF2B5EF4-FFF2-40B4-BE49-F238E27FC236}">
                <a16:creationId xmlns:a16="http://schemas.microsoft.com/office/drawing/2014/main" id="{F3E3DEB4-7A2E-49F2-B860-ACBBCCD2BA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AE0714-8954-4636-903B-94CCAF34EB42}"/>
              </a:ext>
            </a:extLst>
          </p:cNvPr>
          <p:cNvSpPr>
            <a:spLocks noGrp="1"/>
          </p:cNvSpPr>
          <p:nvPr>
            <p:ph type="sldNum" sz="quarter" idx="12"/>
          </p:nvPr>
        </p:nvSpPr>
        <p:spPr/>
        <p:txBody>
          <a:bodyPr/>
          <a:lstStyle/>
          <a:p>
            <a:fld id="{194D3EA2-0A4D-4FAB-B776-A2636A47DC49}" type="slidenum">
              <a:rPr lang="en-US" smtClean="0"/>
              <a:t>‹#›</a:t>
            </a:fld>
            <a:endParaRPr lang="en-US"/>
          </a:p>
        </p:txBody>
      </p:sp>
    </p:spTree>
    <p:extLst>
      <p:ext uri="{BB962C8B-B14F-4D97-AF65-F5344CB8AC3E}">
        <p14:creationId xmlns:p14="http://schemas.microsoft.com/office/powerpoint/2010/main" val="358291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22557-A2D3-4EB4-9BEE-35B6D46A24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DB979D-DC4D-40F5-8099-E053B8F5B8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35A7C42-2DBF-4967-B3BE-CEA79780664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876349-9041-464B-8929-7B62D31502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2084C0F-699B-43FD-8A43-FDDC711CCD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A5B9FA-3675-484E-8034-CA38202452DD}"/>
              </a:ext>
            </a:extLst>
          </p:cNvPr>
          <p:cNvSpPr>
            <a:spLocks noGrp="1"/>
          </p:cNvSpPr>
          <p:nvPr>
            <p:ph type="dt" sz="half" idx="10"/>
          </p:nvPr>
        </p:nvSpPr>
        <p:spPr/>
        <p:txBody>
          <a:bodyPr/>
          <a:lstStyle/>
          <a:p>
            <a:fld id="{E4AA35BE-F282-41DB-AEA1-3397B05FF206}" type="datetimeFigureOut">
              <a:rPr lang="en-US" smtClean="0"/>
              <a:t>4/28/2023</a:t>
            </a:fld>
            <a:endParaRPr lang="en-US"/>
          </a:p>
        </p:txBody>
      </p:sp>
      <p:sp>
        <p:nvSpPr>
          <p:cNvPr id="8" name="Footer Placeholder 7">
            <a:extLst>
              <a:ext uri="{FF2B5EF4-FFF2-40B4-BE49-F238E27FC236}">
                <a16:creationId xmlns:a16="http://schemas.microsoft.com/office/drawing/2014/main" id="{9EDC0077-0E4E-4048-95AD-C2EEAED8B2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99FD47-3D95-408D-8EA3-125E6BC70414}"/>
              </a:ext>
            </a:extLst>
          </p:cNvPr>
          <p:cNvSpPr>
            <a:spLocks noGrp="1"/>
          </p:cNvSpPr>
          <p:nvPr>
            <p:ph type="sldNum" sz="quarter" idx="12"/>
          </p:nvPr>
        </p:nvSpPr>
        <p:spPr/>
        <p:txBody>
          <a:bodyPr/>
          <a:lstStyle/>
          <a:p>
            <a:fld id="{194D3EA2-0A4D-4FAB-B776-A2636A47DC49}" type="slidenum">
              <a:rPr lang="en-US" smtClean="0"/>
              <a:t>‹#›</a:t>
            </a:fld>
            <a:endParaRPr lang="en-US"/>
          </a:p>
        </p:txBody>
      </p:sp>
    </p:spTree>
    <p:extLst>
      <p:ext uri="{BB962C8B-B14F-4D97-AF65-F5344CB8AC3E}">
        <p14:creationId xmlns:p14="http://schemas.microsoft.com/office/powerpoint/2010/main" val="2002519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9BDD-250D-408D-BD0C-C4D2F96362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EB5438-D2B5-4400-97DB-664D4CB518DB}"/>
              </a:ext>
            </a:extLst>
          </p:cNvPr>
          <p:cNvSpPr>
            <a:spLocks noGrp="1"/>
          </p:cNvSpPr>
          <p:nvPr>
            <p:ph type="dt" sz="half" idx="10"/>
          </p:nvPr>
        </p:nvSpPr>
        <p:spPr/>
        <p:txBody>
          <a:bodyPr/>
          <a:lstStyle/>
          <a:p>
            <a:fld id="{E4AA35BE-F282-41DB-AEA1-3397B05FF206}" type="datetimeFigureOut">
              <a:rPr lang="en-US" smtClean="0"/>
              <a:t>4/28/2023</a:t>
            </a:fld>
            <a:endParaRPr lang="en-US"/>
          </a:p>
        </p:txBody>
      </p:sp>
      <p:sp>
        <p:nvSpPr>
          <p:cNvPr id="4" name="Footer Placeholder 3">
            <a:extLst>
              <a:ext uri="{FF2B5EF4-FFF2-40B4-BE49-F238E27FC236}">
                <a16:creationId xmlns:a16="http://schemas.microsoft.com/office/drawing/2014/main" id="{926A917E-4568-4977-9535-C5C02B672F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F600E7-5730-420E-941A-1E8E609B7AF6}"/>
              </a:ext>
            </a:extLst>
          </p:cNvPr>
          <p:cNvSpPr>
            <a:spLocks noGrp="1"/>
          </p:cNvSpPr>
          <p:nvPr>
            <p:ph type="sldNum" sz="quarter" idx="12"/>
          </p:nvPr>
        </p:nvSpPr>
        <p:spPr/>
        <p:txBody>
          <a:bodyPr/>
          <a:lstStyle/>
          <a:p>
            <a:fld id="{194D3EA2-0A4D-4FAB-B776-A2636A47DC49}" type="slidenum">
              <a:rPr lang="en-US" smtClean="0"/>
              <a:t>‹#›</a:t>
            </a:fld>
            <a:endParaRPr lang="en-US"/>
          </a:p>
        </p:txBody>
      </p:sp>
    </p:spTree>
    <p:extLst>
      <p:ext uri="{BB962C8B-B14F-4D97-AF65-F5344CB8AC3E}">
        <p14:creationId xmlns:p14="http://schemas.microsoft.com/office/powerpoint/2010/main" val="2638377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EB45FC-92DD-42C6-82F8-F4DFA2D7035A}"/>
              </a:ext>
            </a:extLst>
          </p:cNvPr>
          <p:cNvSpPr>
            <a:spLocks noGrp="1"/>
          </p:cNvSpPr>
          <p:nvPr>
            <p:ph type="dt" sz="half" idx="10"/>
          </p:nvPr>
        </p:nvSpPr>
        <p:spPr/>
        <p:txBody>
          <a:bodyPr/>
          <a:lstStyle/>
          <a:p>
            <a:fld id="{E4AA35BE-F282-41DB-AEA1-3397B05FF206}" type="datetimeFigureOut">
              <a:rPr lang="en-US" smtClean="0"/>
              <a:t>4/28/2023</a:t>
            </a:fld>
            <a:endParaRPr lang="en-US"/>
          </a:p>
        </p:txBody>
      </p:sp>
      <p:sp>
        <p:nvSpPr>
          <p:cNvPr id="3" name="Footer Placeholder 2">
            <a:extLst>
              <a:ext uri="{FF2B5EF4-FFF2-40B4-BE49-F238E27FC236}">
                <a16:creationId xmlns:a16="http://schemas.microsoft.com/office/drawing/2014/main" id="{99F4B757-4AD6-4727-AFD1-B155C09071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527532-C2D7-46A1-9209-47B8C31ECD90}"/>
              </a:ext>
            </a:extLst>
          </p:cNvPr>
          <p:cNvSpPr>
            <a:spLocks noGrp="1"/>
          </p:cNvSpPr>
          <p:nvPr>
            <p:ph type="sldNum" sz="quarter" idx="12"/>
          </p:nvPr>
        </p:nvSpPr>
        <p:spPr/>
        <p:txBody>
          <a:bodyPr/>
          <a:lstStyle/>
          <a:p>
            <a:fld id="{194D3EA2-0A4D-4FAB-B776-A2636A47DC49}" type="slidenum">
              <a:rPr lang="en-US" smtClean="0"/>
              <a:t>‹#›</a:t>
            </a:fld>
            <a:endParaRPr lang="en-US"/>
          </a:p>
        </p:txBody>
      </p:sp>
    </p:spTree>
    <p:extLst>
      <p:ext uri="{BB962C8B-B14F-4D97-AF65-F5344CB8AC3E}">
        <p14:creationId xmlns:p14="http://schemas.microsoft.com/office/powerpoint/2010/main" val="374742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28C6F-419A-49E0-B53E-DCD59B4972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206ACD-B202-4570-8BE9-89ED61D15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26B280-D273-4AC1-8CBD-820833936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58AD921-9072-467A-8AC0-6B1369BC2804}"/>
              </a:ext>
            </a:extLst>
          </p:cNvPr>
          <p:cNvSpPr>
            <a:spLocks noGrp="1"/>
          </p:cNvSpPr>
          <p:nvPr>
            <p:ph type="dt" sz="half" idx="10"/>
          </p:nvPr>
        </p:nvSpPr>
        <p:spPr/>
        <p:txBody>
          <a:bodyPr/>
          <a:lstStyle/>
          <a:p>
            <a:fld id="{E4AA35BE-F282-41DB-AEA1-3397B05FF206}" type="datetimeFigureOut">
              <a:rPr lang="en-US" smtClean="0"/>
              <a:t>4/28/2023</a:t>
            </a:fld>
            <a:endParaRPr lang="en-US"/>
          </a:p>
        </p:txBody>
      </p:sp>
      <p:sp>
        <p:nvSpPr>
          <p:cNvPr id="6" name="Footer Placeholder 5">
            <a:extLst>
              <a:ext uri="{FF2B5EF4-FFF2-40B4-BE49-F238E27FC236}">
                <a16:creationId xmlns:a16="http://schemas.microsoft.com/office/drawing/2014/main" id="{52C8D512-4569-41A3-B49C-3C8088170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C21760-A241-4EE4-A72B-4B54F8FF1F4F}"/>
              </a:ext>
            </a:extLst>
          </p:cNvPr>
          <p:cNvSpPr>
            <a:spLocks noGrp="1"/>
          </p:cNvSpPr>
          <p:nvPr>
            <p:ph type="sldNum" sz="quarter" idx="12"/>
          </p:nvPr>
        </p:nvSpPr>
        <p:spPr/>
        <p:txBody>
          <a:bodyPr/>
          <a:lstStyle/>
          <a:p>
            <a:fld id="{194D3EA2-0A4D-4FAB-B776-A2636A47DC49}" type="slidenum">
              <a:rPr lang="en-US" smtClean="0"/>
              <a:t>‹#›</a:t>
            </a:fld>
            <a:endParaRPr lang="en-US"/>
          </a:p>
        </p:txBody>
      </p:sp>
    </p:spTree>
    <p:extLst>
      <p:ext uri="{BB962C8B-B14F-4D97-AF65-F5344CB8AC3E}">
        <p14:creationId xmlns:p14="http://schemas.microsoft.com/office/powerpoint/2010/main" val="2854367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4178-178B-4379-8522-F628937C5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07EA58-74F0-4BF2-97E5-81F70D1A1B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ABAAF4-E290-4305-90B0-26AFAEA40B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281913-885B-4843-87F6-C301EE1D8EF8}"/>
              </a:ext>
            </a:extLst>
          </p:cNvPr>
          <p:cNvSpPr>
            <a:spLocks noGrp="1"/>
          </p:cNvSpPr>
          <p:nvPr>
            <p:ph type="dt" sz="half" idx="10"/>
          </p:nvPr>
        </p:nvSpPr>
        <p:spPr/>
        <p:txBody>
          <a:bodyPr/>
          <a:lstStyle/>
          <a:p>
            <a:fld id="{E4AA35BE-F282-41DB-AEA1-3397B05FF206}" type="datetimeFigureOut">
              <a:rPr lang="en-US" smtClean="0"/>
              <a:t>4/28/2023</a:t>
            </a:fld>
            <a:endParaRPr lang="en-US"/>
          </a:p>
        </p:txBody>
      </p:sp>
      <p:sp>
        <p:nvSpPr>
          <p:cNvPr id="6" name="Footer Placeholder 5">
            <a:extLst>
              <a:ext uri="{FF2B5EF4-FFF2-40B4-BE49-F238E27FC236}">
                <a16:creationId xmlns:a16="http://schemas.microsoft.com/office/drawing/2014/main" id="{63C1E4C4-831F-4DD4-9469-E504BA6349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EB67B8-B769-40E3-894B-3D260F61C514}"/>
              </a:ext>
            </a:extLst>
          </p:cNvPr>
          <p:cNvSpPr>
            <a:spLocks noGrp="1"/>
          </p:cNvSpPr>
          <p:nvPr>
            <p:ph type="sldNum" sz="quarter" idx="12"/>
          </p:nvPr>
        </p:nvSpPr>
        <p:spPr/>
        <p:txBody>
          <a:bodyPr/>
          <a:lstStyle/>
          <a:p>
            <a:fld id="{194D3EA2-0A4D-4FAB-B776-A2636A47DC49}" type="slidenum">
              <a:rPr lang="en-US" smtClean="0"/>
              <a:t>‹#›</a:t>
            </a:fld>
            <a:endParaRPr lang="en-US"/>
          </a:p>
        </p:txBody>
      </p:sp>
    </p:spTree>
    <p:extLst>
      <p:ext uri="{BB962C8B-B14F-4D97-AF65-F5344CB8AC3E}">
        <p14:creationId xmlns:p14="http://schemas.microsoft.com/office/powerpoint/2010/main" val="3549516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D24FF7-C3B8-4E87-BCAC-652F3D436E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8CABE6-3808-4C1E-9FF3-39F3FB1D1D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EFB330-ABEF-4DD8-B859-104274603B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AA35BE-F282-41DB-AEA1-3397B05FF206}" type="datetimeFigureOut">
              <a:rPr lang="en-US" smtClean="0"/>
              <a:t>4/28/2023</a:t>
            </a:fld>
            <a:endParaRPr lang="en-US"/>
          </a:p>
        </p:txBody>
      </p:sp>
      <p:sp>
        <p:nvSpPr>
          <p:cNvPr id="5" name="Footer Placeholder 4">
            <a:extLst>
              <a:ext uri="{FF2B5EF4-FFF2-40B4-BE49-F238E27FC236}">
                <a16:creationId xmlns:a16="http://schemas.microsoft.com/office/drawing/2014/main" id="{9EC83943-2768-4FA9-A70F-7F867BED6F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EB902B-C267-41CC-92D5-4B67023D75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D3EA2-0A4D-4FAB-B776-A2636A47DC49}" type="slidenum">
              <a:rPr lang="en-US" smtClean="0"/>
              <a:t>‹#›</a:t>
            </a:fld>
            <a:endParaRPr lang="en-US"/>
          </a:p>
        </p:txBody>
      </p:sp>
    </p:spTree>
    <p:extLst>
      <p:ext uri="{BB962C8B-B14F-4D97-AF65-F5344CB8AC3E}">
        <p14:creationId xmlns:p14="http://schemas.microsoft.com/office/powerpoint/2010/main" val="192483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D67B-A375-4006-B7DB-64C8D831760D}"/>
              </a:ext>
            </a:extLst>
          </p:cNvPr>
          <p:cNvSpPr>
            <a:spLocks noGrp="1"/>
          </p:cNvSpPr>
          <p:nvPr>
            <p:ph type="ctrTitle"/>
          </p:nvPr>
        </p:nvSpPr>
        <p:spPr/>
        <p:txBody>
          <a:bodyPr/>
          <a:lstStyle/>
          <a:p>
            <a:r>
              <a:rPr lang="en-US" dirty="0"/>
              <a:t>Optimization Update and EIS Testing Ideas</a:t>
            </a:r>
          </a:p>
        </p:txBody>
      </p:sp>
      <p:sp>
        <p:nvSpPr>
          <p:cNvPr id="3" name="Subtitle 2">
            <a:extLst>
              <a:ext uri="{FF2B5EF4-FFF2-40B4-BE49-F238E27FC236}">
                <a16:creationId xmlns:a16="http://schemas.microsoft.com/office/drawing/2014/main" id="{F4BEA9D8-5C91-40BB-9AA8-EA63B350950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7792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D30AA-9B57-4E37-B87F-B4D09A720845}"/>
              </a:ext>
            </a:extLst>
          </p:cNvPr>
          <p:cNvSpPr>
            <a:spLocks noGrp="1"/>
          </p:cNvSpPr>
          <p:nvPr>
            <p:ph type="title"/>
          </p:nvPr>
        </p:nvSpPr>
        <p:spPr/>
        <p:txBody>
          <a:bodyPr/>
          <a:lstStyle/>
          <a:p>
            <a:r>
              <a:rPr lang="en-US" dirty="0"/>
              <a:t>Stuff left to do for optimization</a:t>
            </a:r>
          </a:p>
        </p:txBody>
      </p:sp>
      <p:sp>
        <p:nvSpPr>
          <p:cNvPr id="3" name="Content Placeholder 2">
            <a:extLst>
              <a:ext uri="{FF2B5EF4-FFF2-40B4-BE49-F238E27FC236}">
                <a16:creationId xmlns:a16="http://schemas.microsoft.com/office/drawing/2014/main" id="{E9E4020B-D0B0-4118-B588-8C132D732797}"/>
              </a:ext>
            </a:extLst>
          </p:cNvPr>
          <p:cNvSpPr>
            <a:spLocks noGrp="1"/>
          </p:cNvSpPr>
          <p:nvPr>
            <p:ph idx="1"/>
          </p:nvPr>
        </p:nvSpPr>
        <p:spPr/>
        <p:txBody>
          <a:bodyPr/>
          <a:lstStyle/>
          <a:p>
            <a:r>
              <a:rPr lang="en-US" dirty="0"/>
              <a:t>Working on implementing </a:t>
            </a:r>
            <a:r>
              <a:rPr lang="en-US" dirty="0" err="1"/>
              <a:t>Randles</a:t>
            </a:r>
            <a:r>
              <a:rPr lang="en-US" dirty="0"/>
              <a:t> model.  This is inherently more complex for multiple reasons.</a:t>
            </a:r>
          </a:p>
          <a:p>
            <a:pPr lvl="1"/>
            <a:r>
              <a:rPr lang="en-US" dirty="0"/>
              <a:t>Equations to solve for battery voltage and current now depend on the history of the system, which is encapsulated in the stored charge in the charge transfer capacitor of the </a:t>
            </a:r>
            <a:r>
              <a:rPr lang="en-US" dirty="0" err="1"/>
              <a:t>Randles</a:t>
            </a:r>
            <a:r>
              <a:rPr lang="en-US" dirty="0"/>
              <a:t> model.</a:t>
            </a:r>
          </a:p>
          <a:p>
            <a:pPr lvl="1"/>
            <a:r>
              <a:rPr lang="en-US" dirty="0"/>
              <a:t>Requires a decision variable that is the charge transfer capacitor’s charge at every time step.</a:t>
            </a:r>
          </a:p>
          <a:p>
            <a:pPr lvl="1"/>
            <a:r>
              <a:rPr lang="en-US" dirty="0"/>
              <a:t>May require and integer multiple of timesteps compared to robot trajectory.</a:t>
            </a:r>
          </a:p>
          <a:p>
            <a:r>
              <a:rPr lang="en-US" dirty="0"/>
              <a:t>Working on adding the ability to include different battery models as a class and to select between them.  Requires code restructuring.</a:t>
            </a:r>
          </a:p>
          <a:p>
            <a:endParaRPr lang="en-US" dirty="0"/>
          </a:p>
        </p:txBody>
      </p:sp>
    </p:spTree>
    <p:extLst>
      <p:ext uri="{BB962C8B-B14F-4D97-AF65-F5344CB8AC3E}">
        <p14:creationId xmlns:p14="http://schemas.microsoft.com/office/powerpoint/2010/main" val="4065966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F2DBB05-BFD0-4128-8816-05618354A3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8968" y="1132123"/>
            <a:ext cx="11454064" cy="4593754"/>
          </a:xfrm>
        </p:spPr>
      </p:pic>
    </p:spTree>
    <p:extLst>
      <p:ext uri="{BB962C8B-B14F-4D97-AF65-F5344CB8AC3E}">
        <p14:creationId xmlns:p14="http://schemas.microsoft.com/office/powerpoint/2010/main" val="3339101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74B86-077F-4569-9AFE-EDCD3923F997}"/>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515D69D-2431-4C2A-99AC-5A41FC8D9D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6585" y="56906"/>
            <a:ext cx="5298830" cy="6744188"/>
          </a:xfrm>
        </p:spPr>
      </p:pic>
    </p:spTree>
    <p:extLst>
      <p:ext uri="{BB962C8B-B14F-4D97-AF65-F5344CB8AC3E}">
        <p14:creationId xmlns:p14="http://schemas.microsoft.com/office/powerpoint/2010/main" val="2767972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B4852-BA94-4DF0-8F87-CD3EDE1FD8B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1D5224B-124A-42B3-A925-64258BB28C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6245" y="-66665"/>
            <a:ext cx="5439510" cy="6991330"/>
          </a:xfrm>
        </p:spPr>
      </p:pic>
    </p:spTree>
    <p:extLst>
      <p:ext uri="{BB962C8B-B14F-4D97-AF65-F5344CB8AC3E}">
        <p14:creationId xmlns:p14="http://schemas.microsoft.com/office/powerpoint/2010/main" val="1251449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2D72-9763-4527-8C29-B46792A69E28}"/>
              </a:ext>
            </a:extLst>
          </p:cNvPr>
          <p:cNvSpPr>
            <a:spLocks noGrp="1"/>
          </p:cNvSpPr>
          <p:nvPr>
            <p:ph type="title"/>
          </p:nvPr>
        </p:nvSpPr>
        <p:spPr/>
        <p:txBody>
          <a:bodyPr/>
          <a:lstStyle/>
          <a:p>
            <a:r>
              <a:rPr lang="en-US" dirty="0"/>
              <a:t>Poor Man’s EIS</a:t>
            </a:r>
          </a:p>
        </p:txBody>
      </p:sp>
      <p:sp>
        <p:nvSpPr>
          <p:cNvPr id="3" name="Content Placeholder 2">
            <a:extLst>
              <a:ext uri="{FF2B5EF4-FFF2-40B4-BE49-F238E27FC236}">
                <a16:creationId xmlns:a16="http://schemas.microsoft.com/office/drawing/2014/main" id="{A68B4E98-D20D-485B-A2BA-CCBC8486D06C}"/>
              </a:ext>
            </a:extLst>
          </p:cNvPr>
          <p:cNvSpPr>
            <a:spLocks noGrp="1"/>
          </p:cNvSpPr>
          <p:nvPr>
            <p:ph idx="1"/>
          </p:nvPr>
        </p:nvSpPr>
        <p:spPr/>
        <p:txBody>
          <a:bodyPr/>
          <a:lstStyle/>
          <a:p>
            <a:r>
              <a:rPr lang="en-US" dirty="0"/>
              <a:t>Would be very nice to do some in house testing that is cheap and sufficient for the modeling we want to do.</a:t>
            </a:r>
          </a:p>
          <a:p>
            <a:r>
              <a:rPr lang="en-US" dirty="0"/>
              <a:t>Normally, EIS testing of a battery cell gives a complex impedance for a range of frequencies, and a NLL squares algorithm is used to fit the behavior to any arbitrary model. Since we are trying to fit the simple </a:t>
            </a:r>
            <a:r>
              <a:rPr lang="en-US" dirty="0" err="1"/>
              <a:t>Randles</a:t>
            </a:r>
            <a:r>
              <a:rPr lang="en-US" dirty="0"/>
              <a:t> model which is only a first order system, other methods can be explored to back out the internal parameters of the cell.</a:t>
            </a:r>
          </a:p>
          <a:p>
            <a:r>
              <a:rPr lang="en-US" dirty="0"/>
              <a:t>A step by step process for populating the </a:t>
            </a:r>
            <a:r>
              <a:rPr lang="en-US" dirty="0" err="1"/>
              <a:t>Randles</a:t>
            </a:r>
            <a:r>
              <a:rPr lang="en-US" dirty="0"/>
              <a:t> model with parameters could be as follows:</a:t>
            </a:r>
          </a:p>
        </p:txBody>
      </p:sp>
    </p:spTree>
    <p:extLst>
      <p:ext uri="{BB962C8B-B14F-4D97-AF65-F5344CB8AC3E}">
        <p14:creationId xmlns:p14="http://schemas.microsoft.com/office/powerpoint/2010/main" val="485100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91393-AA84-4551-A2E8-6331D45FDB5A}"/>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E602DEE-7765-495B-9A64-DBBD765CF0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6968" y="-75129"/>
            <a:ext cx="5358064" cy="7008258"/>
          </a:xfrm>
        </p:spPr>
      </p:pic>
    </p:spTree>
    <p:extLst>
      <p:ext uri="{BB962C8B-B14F-4D97-AF65-F5344CB8AC3E}">
        <p14:creationId xmlns:p14="http://schemas.microsoft.com/office/powerpoint/2010/main" val="3616232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9B7DD-B631-4613-94C9-E320320BE942}"/>
              </a:ext>
            </a:extLst>
          </p:cNvPr>
          <p:cNvSpPr>
            <a:spLocks noGrp="1"/>
          </p:cNvSpPr>
          <p:nvPr>
            <p:ph type="title"/>
          </p:nvPr>
        </p:nvSpPr>
        <p:spPr/>
        <p:txBody>
          <a:bodyPr/>
          <a:lstStyle/>
          <a:p>
            <a:r>
              <a:rPr lang="en-US" dirty="0"/>
              <a:t>Proposed Load Circuit</a:t>
            </a:r>
          </a:p>
        </p:txBody>
      </p:sp>
      <p:pic>
        <p:nvPicPr>
          <p:cNvPr id="5" name="Content Placeholder 4">
            <a:extLst>
              <a:ext uri="{FF2B5EF4-FFF2-40B4-BE49-F238E27FC236}">
                <a16:creationId xmlns:a16="http://schemas.microsoft.com/office/drawing/2014/main" id="{8BBFC278-545F-4583-87D2-C2E9525A2BA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474" r="14254" b="68392"/>
          <a:stretch/>
        </p:blipFill>
        <p:spPr>
          <a:xfrm>
            <a:off x="1485703" y="1690688"/>
            <a:ext cx="9220594" cy="4323348"/>
          </a:xfrm>
        </p:spPr>
      </p:pic>
    </p:spTree>
    <p:extLst>
      <p:ext uri="{BB962C8B-B14F-4D97-AF65-F5344CB8AC3E}">
        <p14:creationId xmlns:p14="http://schemas.microsoft.com/office/powerpoint/2010/main" val="840536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9B8F-152D-46FA-AB18-FF73E18F28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6028A9-D9E6-4A56-A866-6B2BC023895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09A4DAF-EA6D-4A7F-A165-A797BF627870}"/>
              </a:ext>
            </a:extLst>
          </p:cNvPr>
          <p:cNvPicPr>
            <a:picLocks noChangeAspect="1"/>
          </p:cNvPicPr>
          <p:nvPr/>
        </p:nvPicPr>
        <p:blipFill rotWithShape="1">
          <a:blip r:embed="rId2">
            <a:extLst>
              <a:ext uri="{28A0092B-C50C-407E-A947-70E740481C1C}">
                <a14:useLocalDpi xmlns:a14="http://schemas.microsoft.com/office/drawing/2010/main" val="0"/>
              </a:ext>
            </a:extLst>
          </a:blip>
          <a:srcRect l="11646" t="33918" r="23773" b="43392"/>
          <a:stretch/>
        </p:blipFill>
        <p:spPr>
          <a:xfrm>
            <a:off x="538196" y="1074821"/>
            <a:ext cx="11115608" cy="4708358"/>
          </a:xfrm>
          <a:prstGeom prst="rect">
            <a:avLst/>
          </a:prstGeom>
        </p:spPr>
      </p:pic>
    </p:spTree>
    <p:extLst>
      <p:ext uri="{BB962C8B-B14F-4D97-AF65-F5344CB8AC3E}">
        <p14:creationId xmlns:p14="http://schemas.microsoft.com/office/powerpoint/2010/main" val="1226046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D8C87-AE6B-4A28-8E09-BC7E24E27B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C89645-FC12-421E-8848-B5E4D4BA22C0}"/>
              </a:ext>
            </a:extLst>
          </p:cNvPr>
          <p:cNvSpPr>
            <a:spLocks noGrp="1"/>
          </p:cNvSpPr>
          <p:nvPr>
            <p:ph idx="1"/>
          </p:nvPr>
        </p:nvSpPr>
        <p:spPr/>
        <p:txBody>
          <a:bodyPr/>
          <a:lstStyle/>
          <a:p>
            <a:r>
              <a:rPr lang="en-US" dirty="0"/>
              <a:t>In order to measure the small voltage changes of the cell voltage under load (~1V max @ 40A for a cell like the 40T), an adjustable subtractor circuit is used to bring the cell voltage down closer to zero.  This would increase the signal to DC bias ratio and allow an oscilloscope to make more accurate measurements of the internal RC time constant.</a:t>
            </a:r>
          </a:p>
        </p:txBody>
      </p:sp>
    </p:spTree>
    <p:extLst>
      <p:ext uri="{BB962C8B-B14F-4D97-AF65-F5344CB8AC3E}">
        <p14:creationId xmlns:p14="http://schemas.microsoft.com/office/powerpoint/2010/main" val="3188717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575F6-AB25-411D-965F-94FE5E95B7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7B0193-BC62-41CB-B559-7D1A34C6688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F8A608B-CA80-40FA-BBA9-CAA2FCA5B939}"/>
              </a:ext>
            </a:extLst>
          </p:cNvPr>
          <p:cNvPicPr>
            <a:picLocks noChangeAspect="1"/>
          </p:cNvPicPr>
          <p:nvPr/>
        </p:nvPicPr>
        <p:blipFill rotWithShape="1">
          <a:blip r:embed="rId2">
            <a:extLst>
              <a:ext uri="{28A0092B-C50C-407E-A947-70E740481C1C}">
                <a14:useLocalDpi xmlns:a14="http://schemas.microsoft.com/office/drawing/2010/main" val="0"/>
              </a:ext>
            </a:extLst>
          </a:blip>
          <a:srcRect t="58480"/>
          <a:stretch/>
        </p:blipFill>
        <p:spPr>
          <a:xfrm>
            <a:off x="668050" y="711951"/>
            <a:ext cx="10855900" cy="5434098"/>
          </a:xfrm>
          <a:prstGeom prst="rect">
            <a:avLst/>
          </a:prstGeom>
        </p:spPr>
      </p:pic>
    </p:spTree>
    <p:extLst>
      <p:ext uri="{BB962C8B-B14F-4D97-AF65-F5344CB8AC3E}">
        <p14:creationId xmlns:p14="http://schemas.microsoft.com/office/powerpoint/2010/main" val="586084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9940-90F2-4D5A-9B58-512D41911B8E}"/>
              </a:ext>
            </a:extLst>
          </p:cNvPr>
          <p:cNvSpPr>
            <a:spLocks noGrp="1"/>
          </p:cNvSpPr>
          <p:nvPr>
            <p:ph type="title"/>
          </p:nvPr>
        </p:nvSpPr>
        <p:spPr/>
        <p:txBody>
          <a:bodyPr/>
          <a:lstStyle/>
          <a:p>
            <a:r>
              <a:rPr lang="en-US" dirty="0"/>
              <a:t>Optimization stuff done</a:t>
            </a:r>
          </a:p>
        </p:txBody>
      </p:sp>
      <p:sp>
        <p:nvSpPr>
          <p:cNvPr id="3" name="Content Placeholder 2">
            <a:extLst>
              <a:ext uri="{FF2B5EF4-FFF2-40B4-BE49-F238E27FC236}">
                <a16:creationId xmlns:a16="http://schemas.microsoft.com/office/drawing/2014/main" id="{FC5641C7-B762-45C9-9EB0-40A24C98A9E3}"/>
              </a:ext>
            </a:extLst>
          </p:cNvPr>
          <p:cNvSpPr>
            <a:spLocks noGrp="1"/>
          </p:cNvSpPr>
          <p:nvPr>
            <p:ph idx="1"/>
          </p:nvPr>
        </p:nvSpPr>
        <p:spPr/>
        <p:txBody>
          <a:bodyPr>
            <a:normAutofit lnSpcReduction="10000"/>
          </a:bodyPr>
          <a:lstStyle/>
          <a:p>
            <a:r>
              <a:rPr lang="en-US" dirty="0"/>
              <a:t>Downloaded </a:t>
            </a:r>
            <a:r>
              <a:rPr lang="en-US" dirty="0" err="1"/>
              <a:t>Matlab</a:t>
            </a:r>
            <a:r>
              <a:rPr lang="en-US" dirty="0"/>
              <a:t>-Optimization + supporting files necessary for running the optimization, got </a:t>
            </a:r>
            <a:r>
              <a:rPr lang="en-US" dirty="0" err="1"/>
              <a:t>Knitro</a:t>
            </a:r>
            <a:r>
              <a:rPr lang="en-US" dirty="0"/>
              <a:t> working.  Working in the humanoid-planar-jump branch.</a:t>
            </a:r>
          </a:p>
          <a:p>
            <a:r>
              <a:rPr lang="en-US" dirty="0"/>
              <a:t>Learned how the code works and how to modify it.  Also learned about </a:t>
            </a:r>
            <a:r>
              <a:rPr lang="en-US" dirty="0" err="1"/>
              <a:t>Matlab</a:t>
            </a:r>
            <a:r>
              <a:rPr lang="en-US" dirty="0"/>
              <a:t> OOP.</a:t>
            </a:r>
          </a:p>
          <a:p>
            <a:r>
              <a:rPr lang="en-US" dirty="0"/>
              <a:t>Updated battery specific constraints for SIMPLE IR</a:t>
            </a:r>
          </a:p>
          <a:p>
            <a:pPr lvl="1"/>
            <a:r>
              <a:rPr lang="en-US" dirty="0"/>
              <a:t>Minimum cell voltage &lt;- toughest constraint for what we are doing</a:t>
            </a:r>
          </a:p>
          <a:p>
            <a:pPr lvl="1"/>
            <a:r>
              <a:rPr lang="en-US" dirty="0"/>
              <a:t>Max pack current</a:t>
            </a:r>
          </a:p>
          <a:p>
            <a:pPr lvl="1"/>
            <a:r>
              <a:rPr lang="en-US" dirty="0"/>
              <a:t>Max pack power</a:t>
            </a:r>
          </a:p>
          <a:p>
            <a:pPr lvl="1"/>
            <a:r>
              <a:rPr lang="en-US" dirty="0"/>
              <a:t>Max joint speeds</a:t>
            </a:r>
          </a:p>
          <a:p>
            <a:r>
              <a:rPr lang="en-US" dirty="0"/>
              <a:t>Adding graphing abilities for relevant battery quantities.</a:t>
            </a:r>
          </a:p>
        </p:txBody>
      </p:sp>
    </p:spTree>
    <p:extLst>
      <p:ext uri="{BB962C8B-B14F-4D97-AF65-F5344CB8AC3E}">
        <p14:creationId xmlns:p14="http://schemas.microsoft.com/office/powerpoint/2010/main" val="217879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67256-E472-4082-9F5E-04188DE9DB0D}"/>
              </a:ext>
            </a:extLst>
          </p:cNvPr>
          <p:cNvSpPr>
            <a:spLocks noGrp="1"/>
          </p:cNvSpPr>
          <p:nvPr>
            <p:ph type="title"/>
          </p:nvPr>
        </p:nvSpPr>
        <p:spPr/>
        <p:txBody>
          <a:bodyPr/>
          <a:lstStyle/>
          <a:p>
            <a:r>
              <a:rPr lang="en-US" dirty="0"/>
              <a:t>Simple IR model</a:t>
            </a:r>
          </a:p>
        </p:txBody>
      </p:sp>
      <p:sp>
        <p:nvSpPr>
          <p:cNvPr id="3" name="Content Placeholder 2">
            <a:extLst>
              <a:ext uri="{FF2B5EF4-FFF2-40B4-BE49-F238E27FC236}">
                <a16:creationId xmlns:a16="http://schemas.microsoft.com/office/drawing/2014/main" id="{64563C49-055D-4D96-AC52-C11DF98F7FA3}"/>
              </a:ext>
            </a:extLst>
          </p:cNvPr>
          <p:cNvSpPr>
            <a:spLocks noGrp="1"/>
          </p:cNvSpPr>
          <p:nvPr>
            <p:ph idx="1"/>
          </p:nvPr>
        </p:nvSpPr>
        <p:spPr/>
        <p:txBody>
          <a:bodyPr/>
          <a:lstStyle/>
          <a:p>
            <a:r>
              <a:rPr lang="en-US" dirty="0"/>
              <a:t>Simple IR model for the dynamics of the battery does not require any modifications to decision variables which made it quick to implement.  Simple IR is not even a first order system.</a:t>
            </a:r>
          </a:p>
          <a:p>
            <a:r>
              <a:rPr lang="en-US" dirty="0"/>
              <a:t>Can solve for pack voltage with nothing other than system parameters and power demanded at that instant.</a:t>
            </a:r>
          </a:p>
          <a:p>
            <a:r>
              <a:rPr lang="en-US" dirty="0"/>
              <a:t>Should give reliable way of predicting if certain maneuvers are within </a:t>
            </a:r>
            <a:r>
              <a:rPr lang="en-US"/>
              <a:t>the capabilities of the battery.</a:t>
            </a:r>
            <a:endParaRPr lang="en-US" dirty="0"/>
          </a:p>
        </p:txBody>
      </p:sp>
    </p:spTree>
    <p:extLst>
      <p:ext uri="{BB962C8B-B14F-4D97-AF65-F5344CB8AC3E}">
        <p14:creationId xmlns:p14="http://schemas.microsoft.com/office/powerpoint/2010/main" val="562285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4E8949B-BA97-4753-9828-3C6BA2228C96}"/>
              </a:ext>
            </a:extLst>
          </p:cNvPr>
          <p:cNvPicPr>
            <a:picLocks noGrp="1" noChangeAspect="1"/>
          </p:cNvPicPr>
          <p:nvPr>
            <p:ph idx="1"/>
          </p:nvPr>
        </p:nvPicPr>
        <p:blipFill>
          <a:blip r:embed="rId2"/>
          <a:stretch>
            <a:fillRect/>
          </a:stretch>
        </p:blipFill>
        <p:spPr>
          <a:xfrm>
            <a:off x="1892968" y="130257"/>
            <a:ext cx="8406064" cy="6597486"/>
          </a:xfrm>
          <a:prstGeom prst="rect">
            <a:avLst/>
          </a:prstGeom>
        </p:spPr>
      </p:pic>
    </p:spTree>
    <p:extLst>
      <p:ext uri="{BB962C8B-B14F-4D97-AF65-F5344CB8AC3E}">
        <p14:creationId xmlns:p14="http://schemas.microsoft.com/office/powerpoint/2010/main" val="1654212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8F923FF-DD0C-4FD3-A1B4-68DFA511C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4EA3D8-AAC7-411A-8243-0E09F67B4CD1}"/>
              </a:ext>
            </a:extLst>
          </p:cNvPr>
          <p:cNvSpPr>
            <a:spLocks noGrp="1"/>
          </p:cNvSpPr>
          <p:nvPr>
            <p:ph type="title"/>
          </p:nvPr>
        </p:nvSpPr>
        <p:spPr>
          <a:xfrm>
            <a:off x="359172" y="1144769"/>
            <a:ext cx="3724217" cy="2896432"/>
          </a:xfrm>
        </p:spPr>
        <p:txBody>
          <a:bodyPr vert="horz" lIns="91440" tIns="45720" rIns="91440" bIns="45720" rtlCol="0" anchor="b">
            <a:normAutofit/>
          </a:bodyPr>
          <a:lstStyle/>
          <a:p>
            <a:r>
              <a:rPr lang="en-US" sz="4000"/>
              <a:t>Graphs (cell_IR = 0mΩ)</a:t>
            </a:r>
          </a:p>
        </p:txBody>
      </p:sp>
      <p:sp>
        <p:nvSpPr>
          <p:cNvPr id="18" name="Rectangle 17">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24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73EA1435-F63A-41B2-902A-8939BBDE1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151" y="463739"/>
            <a:ext cx="3675888" cy="2756916"/>
          </a:xfrm>
          <a:prstGeom prst="rect">
            <a:avLst/>
          </a:prstGeom>
        </p:spPr>
      </p:pic>
      <p:pic>
        <p:nvPicPr>
          <p:cNvPr id="11" name="Picture 10">
            <a:extLst>
              <a:ext uri="{FF2B5EF4-FFF2-40B4-BE49-F238E27FC236}">
                <a16:creationId xmlns:a16="http://schemas.microsoft.com/office/drawing/2014/main" id="{FBB0B544-27EB-46D1-B5EB-7C5A26BE7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1896" y="463740"/>
            <a:ext cx="3675888" cy="2756916"/>
          </a:xfrm>
          <a:prstGeom prst="rect">
            <a:avLst/>
          </a:prstGeom>
        </p:spPr>
      </p:pic>
      <p:sp>
        <p:nvSpPr>
          <p:cNvPr id="20" name="Rectangle 19">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71" y="4177748"/>
            <a:ext cx="370685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45122287-AB95-4E58-8AC8-9DC74C501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6151" y="3507870"/>
            <a:ext cx="3675888" cy="2756916"/>
          </a:xfrm>
          <a:prstGeom prst="rect">
            <a:avLst/>
          </a:prstGeom>
        </p:spPr>
      </p:pic>
      <p:pic>
        <p:nvPicPr>
          <p:cNvPr id="5" name="Content Placeholder 4">
            <a:extLst>
              <a:ext uri="{FF2B5EF4-FFF2-40B4-BE49-F238E27FC236}">
                <a16:creationId xmlns:a16="http://schemas.microsoft.com/office/drawing/2014/main" id="{26F563DE-7004-448C-BFA0-DCBED45E976A}"/>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8310333" y="3507872"/>
            <a:ext cx="3675888" cy="2756916"/>
          </a:xfrm>
          <a:prstGeom prst="rect">
            <a:avLst/>
          </a:prstGeom>
        </p:spPr>
      </p:pic>
    </p:spTree>
    <p:extLst>
      <p:ext uri="{BB962C8B-B14F-4D97-AF65-F5344CB8AC3E}">
        <p14:creationId xmlns:p14="http://schemas.microsoft.com/office/powerpoint/2010/main" val="1863715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8F923FF-DD0C-4FD3-A1B4-68DFA511C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1DE31C-CE19-4F1E-9D13-9663EDF62B1B}"/>
              </a:ext>
            </a:extLst>
          </p:cNvPr>
          <p:cNvSpPr>
            <a:spLocks noGrp="1"/>
          </p:cNvSpPr>
          <p:nvPr>
            <p:ph type="title"/>
          </p:nvPr>
        </p:nvSpPr>
        <p:spPr>
          <a:xfrm>
            <a:off x="359172" y="1144769"/>
            <a:ext cx="3724217" cy="2896432"/>
          </a:xfrm>
        </p:spPr>
        <p:txBody>
          <a:bodyPr vert="horz" lIns="91440" tIns="45720" rIns="91440" bIns="45720" rtlCol="0" anchor="b">
            <a:normAutofit/>
          </a:bodyPr>
          <a:lstStyle/>
          <a:p>
            <a:r>
              <a:rPr lang="en-US" sz="4000"/>
              <a:t>Graphs (cell_IR = 5mΩ)</a:t>
            </a:r>
          </a:p>
        </p:txBody>
      </p:sp>
      <p:sp>
        <p:nvSpPr>
          <p:cNvPr id="18" name="Rectangle 17">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24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61633D3D-9176-484A-9EC9-180EF8CC03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151" y="463739"/>
            <a:ext cx="3675888" cy="2756916"/>
          </a:xfrm>
          <a:prstGeom prst="rect">
            <a:avLst/>
          </a:prstGeom>
        </p:spPr>
      </p:pic>
      <p:pic>
        <p:nvPicPr>
          <p:cNvPr id="11" name="Picture 10">
            <a:extLst>
              <a:ext uri="{FF2B5EF4-FFF2-40B4-BE49-F238E27FC236}">
                <a16:creationId xmlns:a16="http://schemas.microsoft.com/office/drawing/2014/main" id="{B02FA7DB-BE33-4E82-8258-1E9EBE597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1896" y="463740"/>
            <a:ext cx="3675888" cy="2756916"/>
          </a:xfrm>
          <a:prstGeom prst="rect">
            <a:avLst/>
          </a:prstGeom>
        </p:spPr>
      </p:pic>
      <p:sp>
        <p:nvSpPr>
          <p:cNvPr id="20" name="Rectangle 19">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71" y="4177748"/>
            <a:ext cx="370685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A805AC31-59A2-4071-8E85-B1F2AD5C19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6151" y="3507870"/>
            <a:ext cx="3675888" cy="2756916"/>
          </a:xfrm>
          <a:prstGeom prst="rect">
            <a:avLst/>
          </a:prstGeom>
        </p:spPr>
      </p:pic>
      <p:pic>
        <p:nvPicPr>
          <p:cNvPr id="5" name="Content Placeholder 4">
            <a:extLst>
              <a:ext uri="{FF2B5EF4-FFF2-40B4-BE49-F238E27FC236}">
                <a16:creationId xmlns:a16="http://schemas.microsoft.com/office/drawing/2014/main" id="{AE34A2C4-7052-4D4A-86A8-46B664FA528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8310333" y="3507872"/>
            <a:ext cx="3675888" cy="2756916"/>
          </a:xfrm>
          <a:prstGeom prst="rect">
            <a:avLst/>
          </a:prstGeom>
        </p:spPr>
      </p:pic>
    </p:spTree>
    <p:extLst>
      <p:ext uri="{BB962C8B-B14F-4D97-AF65-F5344CB8AC3E}">
        <p14:creationId xmlns:p14="http://schemas.microsoft.com/office/powerpoint/2010/main" val="382529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2">
            <a:extLst>
              <a:ext uri="{FF2B5EF4-FFF2-40B4-BE49-F238E27FC236}">
                <a16:creationId xmlns:a16="http://schemas.microsoft.com/office/drawing/2014/main" id="{18F923FF-DD0C-4FD3-A1B4-68DFA511C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708B5-2E1C-4F54-B63A-217A37A154C6}"/>
              </a:ext>
            </a:extLst>
          </p:cNvPr>
          <p:cNvSpPr>
            <a:spLocks noGrp="1"/>
          </p:cNvSpPr>
          <p:nvPr>
            <p:ph type="title"/>
          </p:nvPr>
        </p:nvSpPr>
        <p:spPr>
          <a:xfrm>
            <a:off x="359172" y="1144769"/>
            <a:ext cx="3724217" cy="2896432"/>
          </a:xfrm>
        </p:spPr>
        <p:txBody>
          <a:bodyPr vert="horz" lIns="91440" tIns="45720" rIns="91440" bIns="45720" rtlCol="0" anchor="b">
            <a:normAutofit/>
          </a:bodyPr>
          <a:lstStyle/>
          <a:p>
            <a:r>
              <a:rPr lang="en-US" sz="4000"/>
              <a:t>Graphs (cell_IR = 10mΩ)</a:t>
            </a:r>
          </a:p>
        </p:txBody>
      </p:sp>
      <p:sp>
        <p:nvSpPr>
          <p:cNvPr id="52" name="Rectangle 44">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24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6" name="Picture 35">
            <a:extLst>
              <a:ext uri="{FF2B5EF4-FFF2-40B4-BE49-F238E27FC236}">
                <a16:creationId xmlns:a16="http://schemas.microsoft.com/office/drawing/2014/main" id="{25869BB2-C30F-47A4-8D18-39DAFE4F6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151" y="463739"/>
            <a:ext cx="3675888" cy="2756916"/>
          </a:xfrm>
          <a:prstGeom prst="rect">
            <a:avLst/>
          </a:prstGeom>
        </p:spPr>
      </p:pic>
      <p:pic>
        <p:nvPicPr>
          <p:cNvPr id="38" name="Picture 37">
            <a:extLst>
              <a:ext uri="{FF2B5EF4-FFF2-40B4-BE49-F238E27FC236}">
                <a16:creationId xmlns:a16="http://schemas.microsoft.com/office/drawing/2014/main" id="{791D8376-83FA-4D1C-BA01-360481B003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1896" y="463740"/>
            <a:ext cx="3675888" cy="2756916"/>
          </a:xfrm>
          <a:prstGeom prst="rect">
            <a:avLst/>
          </a:prstGeom>
        </p:spPr>
      </p:pic>
      <p:sp>
        <p:nvSpPr>
          <p:cNvPr id="47" name="Rectangle 46">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71" y="4177748"/>
            <a:ext cx="370685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3" name="Picture 32">
            <a:extLst>
              <a:ext uri="{FF2B5EF4-FFF2-40B4-BE49-F238E27FC236}">
                <a16:creationId xmlns:a16="http://schemas.microsoft.com/office/drawing/2014/main" id="{550422C5-FA4C-4C27-92D2-9DF2BF8B2E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6151" y="3507870"/>
            <a:ext cx="3675888" cy="2756916"/>
          </a:xfrm>
          <a:prstGeom prst="rect">
            <a:avLst/>
          </a:prstGeom>
        </p:spPr>
      </p:pic>
      <p:pic>
        <p:nvPicPr>
          <p:cNvPr id="29" name="Content Placeholder 28">
            <a:extLst>
              <a:ext uri="{FF2B5EF4-FFF2-40B4-BE49-F238E27FC236}">
                <a16:creationId xmlns:a16="http://schemas.microsoft.com/office/drawing/2014/main" id="{C811A2FF-DC7E-4337-98A7-D84516D4CE3B}"/>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8310333" y="3507872"/>
            <a:ext cx="3675888" cy="2756916"/>
          </a:xfrm>
          <a:prstGeom prst="rect">
            <a:avLst/>
          </a:prstGeom>
        </p:spPr>
      </p:pic>
    </p:spTree>
    <p:extLst>
      <p:ext uri="{BB962C8B-B14F-4D97-AF65-F5344CB8AC3E}">
        <p14:creationId xmlns:p14="http://schemas.microsoft.com/office/powerpoint/2010/main" val="949267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8F923FF-DD0C-4FD3-A1B4-68DFA511C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9910C7-FFA6-4B13-B5A8-FC6D51C0C2B7}"/>
              </a:ext>
            </a:extLst>
          </p:cNvPr>
          <p:cNvSpPr>
            <a:spLocks noGrp="1"/>
          </p:cNvSpPr>
          <p:nvPr>
            <p:ph type="title"/>
          </p:nvPr>
        </p:nvSpPr>
        <p:spPr>
          <a:xfrm>
            <a:off x="359172" y="1144769"/>
            <a:ext cx="3724217" cy="2896432"/>
          </a:xfrm>
        </p:spPr>
        <p:txBody>
          <a:bodyPr vert="horz" lIns="91440" tIns="45720" rIns="91440" bIns="45720" rtlCol="0" anchor="b">
            <a:normAutofit/>
          </a:bodyPr>
          <a:lstStyle/>
          <a:p>
            <a:r>
              <a:rPr lang="en-US" sz="4000"/>
              <a:t>Graphs (cell_IR = 15mΩ)</a:t>
            </a:r>
          </a:p>
        </p:txBody>
      </p:sp>
      <p:sp>
        <p:nvSpPr>
          <p:cNvPr id="18" name="Rectangle 17">
            <a:extLst>
              <a:ext uri="{FF2B5EF4-FFF2-40B4-BE49-F238E27FC236}">
                <a16:creationId xmlns:a16="http://schemas.microsoft.com/office/drawing/2014/main" id="{114A821F-8663-46BA-8CC0-D4C44F639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824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443BACE0-BE79-48EB-81CA-6159E0413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151" y="463739"/>
            <a:ext cx="3675888" cy="2756916"/>
          </a:xfrm>
          <a:prstGeom prst="rect">
            <a:avLst/>
          </a:prstGeom>
        </p:spPr>
      </p:pic>
      <p:pic>
        <p:nvPicPr>
          <p:cNvPr id="11" name="Picture 10">
            <a:extLst>
              <a:ext uri="{FF2B5EF4-FFF2-40B4-BE49-F238E27FC236}">
                <a16:creationId xmlns:a16="http://schemas.microsoft.com/office/drawing/2014/main" id="{22D14573-49BE-4D03-968F-65F99627F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1896" y="463740"/>
            <a:ext cx="3675888" cy="2756916"/>
          </a:xfrm>
          <a:prstGeom prst="rect">
            <a:avLst/>
          </a:prstGeom>
        </p:spPr>
      </p:pic>
      <p:sp>
        <p:nvSpPr>
          <p:cNvPr id="20" name="Rectangle 19">
            <a:extLst>
              <a:ext uri="{FF2B5EF4-FFF2-40B4-BE49-F238E27FC236}">
                <a16:creationId xmlns:a16="http://schemas.microsoft.com/office/drawing/2014/main" id="{67EF550F-47CE-4FB2-9DAC-12AD835C8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71" y="4177748"/>
            <a:ext cx="3706859"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D8909546-2D49-4A60-B47E-0B35355151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6151" y="3507870"/>
            <a:ext cx="3675888" cy="2756916"/>
          </a:xfrm>
          <a:prstGeom prst="rect">
            <a:avLst/>
          </a:prstGeom>
        </p:spPr>
      </p:pic>
      <p:pic>
        <p:nvPicPr>
          <p:cNvPr id="5" name="Picture 4">
            <a:extLst>
              <a:ext uri="{FF2B5EF4-FFF2-40B4-BE49-F238E27FC236}">
                <a16:creationId xmlns:a16="http://schemas.microsoft.com/office/drawing/2014/main" id="{1CEB9F93-F520-4B5E-9B60-9A18190DD5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10333" y="3507872"/>
            <a:ext cx="3675888" cy="2756916"/>
          </a:xfrm>
          <a:prstGeom prst="rect">
            <a:avLst/>
          </a:prstGeom>
        </p:spPr>
      </p:pic>
    </p:spTree>
    <p:extLst>
      <p:ext uri="{BB962C8B-B14F-4D97-AF65-F5344CB8AC3E}">
        <p14:creationId xmlns:p14="http://schemas.microsoft.com/office/powerpoint/2010/main" val="3374271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03E18-7ED1-4960-A235-8E86F34527DF}"/>
              </a:ext>
            </a:extLst>
          </p:cNvPr>
          <p:cNvSpPr>
            <a:spLocks noGrp="1"/>
          </p:cNvSpPr>
          <p:nvPr>
            <p:ph type="title"/>
          </p:nvPr>
        </p:nvSpPr>
        <p:spPr/>
        <p:txBody>
          <a:bodyPr/>
          <a:lstStyle/>
          <a:p>
            <a:r>
              <a:rPr lang="en-US" dirty="0"/>
              <a:t>Abilities of Modeling with Simple IR</a:t>
            </a:r>
          </a:p>
        </p:txBody>
      </p:sp>
      <p:sp>
        <p:nvSpPr>
          <p:cNvPr id="3" name="Content Placeholder 2">
            <a:extLst>
              <a:ext uri="{FF2B5EF4-FFF2-40B4-BE49-F238E27FC236}">
                <a16:creationId xmlns:a16="http://schemas.microsoft.com/office/drawing/2014/main" id="{3D72338B-CC6D-4947-9E0E-4A0BB3A02EBE}"/>
              </a:ext>
            </a:extLst>
          </p:cNvPr>
          <p:cNvSpPr>
            <a:spLocks noGrp="1"/>
          </p:cNvSpPr>
          <p:nvPr>
            <p:ph idx="1"/>
          </p:nvPr>
        </p:nvSpPr>
        <p:spPr/>
        <p:txBody>
          <a:bodyPr/>
          <a:lstStyle/>
          <a:p>
            <a:r>
              <a:rPr lang="en-US" dirty="0"/>
              <a:t>Changing the IR of the cell used does not change the trajectory of the humanoid, rather determines if solution can be found or not.</a:t>
            </a:r>
          </a:p>
          <a:p>
            <a:r>
              <a:rPr lang="en-US" dirty="0"/>
              <a:t>Cost function already sums the squares of joint speeds and torques.</a:t>
            </a:r>
          </a:p>
          <a:p>
            <a:r>
              <a:rPr lang="en-US" dirty="0"/>
              <a:t>IR = 15m</a:t>
            </a:r>
            <a:r>
              <a:rPr lang="el-GR" dirty="0"/>
              <a:t>Ω</a:t>
            </a:r>
            <a:r>
              <a:rPr lang="en-US" dirty="0"/>
              <a:t> is the limit for the planar jump of 1m before solution is not found.</a:t>
            </a:r>
          </a:p>
        </p:txBody>
      </p:sp>
    </p:spTree>
    <p:extLst>
      <p:ext uri="{BB962C8B-B14F-4D97-AF65-F5344CB8AC3E}">
        <p14:creationId xmlns:p14="http://schemas.microsoft.com/office/powerpoint/2010/main" val="169294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535</Words>
  <Application>Microsoft Office PowerPoint</Application>
  <PresentationFormat>Widescreen</PresentationFormat>
  <Paragraphs>34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Optimization Update and EIS Testing Ideas</vt:lpstr>
      <vt:lpstr>Optimization stuff done</vt:lpstr>
      <vt:lpstr>Simple IR model</vt:lpstr>
      <vt:lpstr>PowerPoint Presentation</vt:lpstr>
      <vt:lpstr>Graphs (cell_IR = 0mΩ)</vt:lpstr>
      <vt:lpstr>Graphs (cell_IR = 5mΩ)</vt:lpstr>
      <vt:lpstr>Graphs (cell_IR = 10mΩ)</vt:lpstr>
      <vt:lpstr>Graphs (cell_IR = 15mΩ)</vt:lpstr>
      <vt:lpstr>Abilities of Modeling with Simple IR</vt:lpstr>
      <vt:lpstr>Stuff left to do for optimization</vt:lpstr>
      <vt:lpstr>PowerPoint Presentation</vt:lpstr>
      <vt:lpstr>PowerPoint Presentation</vt:lpstr>
      <vt:lpstr>PowerPoint Presentation</vt:lpstr>
      <vt:lpstr>Poor Man’s EIS</vt:lpstr>
      <vt:lpstr>PowerPoint Presentation</vt:lpstr>
      <vt:lpstr>Proposed Load Circuit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Update and EIS Testing Ideas</dc:title>
  <dc:creator>Christopher K Evagora</dc:creator>
  <cp:lastModifiedBy>Christopher K Evagora</cp:lastModifiedBy>
  <cp:revision>1</cp:revision>
  <dcterms:created xsi:type="dcterms:W3CDTF">2023-04-28T18:28:23Z</dcterms:created>
  <dcterms:modified xsi:type="dcterms:W3CDTF">2023-04-28T18:29:15Z</dcterms:modified>
</cp:coreProperties>
</file>