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41" r:id="rId3"/>
    <p:sldId id="442" r:id="rId4"/>
    <p:sldId id="428" r:id="rId5"/>
    <p:sldId id="430" r:id="rId6"/>
    <p:sldId id="429" r:id="rId7"/>
    <p:sldId id="431" r:id="rId8"/>
    <p:sldId id="439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806" y="177741"/>
            <a:ext cx="8720137" cy="857429"/>
          </a:xfrm>
        </p:spPr>
        <p:txBody>
          <a:bodyPr/>
          <a:lstStyle/>
          <a:p>
            <a:r>
              <a:rPr lang="en-US" altLang="en-US" sz="3600" dirty="0" smtClean="0"/>
              <a:t>CSCI 313 - Data Structures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68" y="1035170"/>
            <a:ext cx="11369615" cy="5512279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C3300"/>
                </a:solidFill>
              </a:rPr>
              <a:t>Instructor: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Cuneyt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chemeClr val="accent2"/>
                </a:solidFill>
              </a:rPr>
              <a:t>Jun</a:t>
            </a:r>
            <a:r>
              <a:rPr lang="en-US" altLang="en-US" dirty="0" smtClean="0">
                <a:solidFill>
                  <a:srgbClr val="C00000"/>
                </a:solidFill>
              </a:rPr>
              <a:t>8</a:t>
            </a:r>
            <a:r>
              <a:rPr lang="en-US" altLang="en-US" dirty="0"/>
              <a:t>) </a:t>
            </a:r>
            <a:r>
              <a:rPr lang="en-US" altLang="en-US" dirty="0" err="1" smtClean="0"/>
              <a:t>Akinlar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rgbClr val="CC3300"/>
                </a:solidFill>
              </a:rPr>
              <a:t>Grading </a:t>
            </a:r>
          </a:p>
          <a:p>
            <a:pPr lvl="1"/>
            <a:r>
              <a:rPr lang="en-US" altLang="en-US" dirty="0" smtClean="0"/>
              <a:t>2 Midterm: 20% each</a:t>
            </a:r>
          </a:p>
          <a:p>
            <a:pPr lvl="1"/>
            <a:r>
              <a:rPr lang="en-US" altLang="en-US" dirty="0" smtClean="0"/>
              <a:t>Final: 30%</a:t>
            </a:r>
          </a:p>
          <a:p>
            <a:pPr lvl="1"/>
            <a:r>
              <a:rPr lang="en-US" altLang="en-US" dirty="0" err="1" smtClean="0"/>
              <a:t>Homeworks</a:t>
            </a:r>
            <a:r>
              <a:rPr lang="en-US" altLang="en-US" dirty="0" smtClean="0"/>
              <a:t> &amp; Projects</a:t>
            </a:r>
            <a:r>
              <a:rPr lang="en-US" altLang="en-US" smtClean="0"/>
              <a:t>: 30</a:t>
            </a:r>
            <a:r>
              <a:rPr lang="en-US" altLang="en-US" dirty="0" smtClean="0"/>
              <a:t>%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Office Hours:</a:t>
            </a:r>
            <a:r>
              <a:rPr lang="en-US" altLang="en-US" dirty="0"/>
              <a:t> </a:t>
            </a:r>
            <a:r>
              <a:rPr lang="en-US" dirty="0" err="1"/>
              <a:t>Tu</a:t>
            </a:r>
            <a:r>
              <a:rPr lang="en-US" dirty="0"/>
              <a:t>/</a:t>
            </a:r>
            <a:r>
              <a:rPr lang="en-US" dirty="0" err="1"/>
              <a:t>Th</a:t>
            </a:r>
            <a:r>
              <a:rPr lang="en-US" dirty="0"/>
              <a:t> 3:00-4:00pm JH-210P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686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713" y="141288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Ex3: Tree of Files and Folders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1" y="5178426"/>
            <a:ext cx="4613275" cy="1255713"/>
          </a:xfrm>
        </p:spPr>
        <p:txBody>
          <a:bodyPr/>
          <a:lstStyle/>
          <a:p>
            <a:r>
              <a:rPr lang="en-US" altLang="en-US" smtClean="0"/>
              <a:t>Nodes: Files/folders</a:t>
            </a:r>
          </a:p>
          <a:p>
            <a:r>
              <a:rPr lang="en-US" altLang="en-US" smtClean="0"/>
              <a:t>Edges: contains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7264" y="1098550"/>
            <a:ext cx="287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/</a:t>
            </a:r>
          </a:p>
        </p:txBody>
      </p:sp>
      <p:cxnSp>
        <p:nvCxnSpPr>
          <p:cNvPr id="1024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3524250" y="1449388"/>
            <a:ext cx="1263650" cy="646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101975" y="2085975"/>
            <a:ext cx="7508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5938" y="2085975"/>
            <a:ext cx="16430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Program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3789" y="2074864"/>
            <a:ext cx="904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games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825" y="2085975"/>
            <a:ext cx="1119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classes</a:t>
            </a:r>
          </a:p>
        </p:txBody>
      </p:sp>
      <p:cxnSp>
        <p:nvCxnSpPr>
          <p:cNvPr id="10250" name="Straight Arrow Connector 11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4643438" y="1735138"/>
            <a:ext cx="627062" cy="93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4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5367338" y="1011238"/>
            <a:ext cx="647700" cy="1562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Arrow Connector 17"/>
          <p:cNvCxnSpPr>
            <a:cxnSpLocks noChangeShapeType="1"/>
            <a:endCxn id="11" idx="0"/>
          </p:cNvCxnSpPr>
          <p:nvPr/>
        </p:nvCxnSpPr>
        <p:spPr bwMode="auto">
          <a:xfrm>
            <a:off x="4889501" y="1438275"/>
            <a:ext cx="3160713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7058026" y="3544888"/>
            <a:ext cx="11207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CS110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66139" y="3524250"/>
            <a:ext cx="1119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CS313</a:t>
            </a:r>
            <a:endParaRPr lang="en-US" dirty="0"/>
          </a:p>
        </p:txBody>
      </p:sp>
      <p:cxnSp>
        <p:nvCxnSpPr>
          <p:cNvPr id="10255" name="Straight Arrow Connector 23"/>
          <p:cNvCxnSpPr>
            <a:cxnSpLocks noChangeShapeType="1"/>
            <a:endCxn id="21" idx="0"/>
          </p:cNvCxnSpPr>
          <p:nvPr/>
        </p:nvCxnSpPr>
        <p:spPr bwMode="auto">
          <a:xfrm rot="5400000">
            <a:off x="7209632" y="2864645"/>
            <a:ext cx="1089025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25"/>
          <p:cNvCxnSpPr>
            <a:cxnSpLocks noChangeShapeType="1"/>
            <a:stCxn id="11" idx="2"/>
          </p:cNvCxnSpPr>
          <p:nvPr/>
        </p:nvCxnSpPr>
        <p:spPr bwMode="auto">
          <a:xfrm rot="16200000" flipH="1">
            <a:off x="7857332" y="2647157"/>
            <a:ext cx="1038225" cy="652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Straight Arrow Connector 30"/>
          <p:cNvCxnSpPr>
            <a:cxnSpLocks noChangeShapeType="1"/>
          </p:cNvCxnSpPr>
          <p:nvPr/>
        </p:nvCxnSpPr>
        <p:spPr bwMode="auto">
          <a:xfrm rot="5400000">
            <a:off x="2740820" y="2782095"/>
            <a:ext cx="1089025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1"/>
          <p:cNvCxnSpPr>
            <a:cxnSpLocks noChangeShapeType="1"/>
          </p:cNvCxnSpPr>
          <p:nvPr/>
        </p:nvCxnSpPr>
        <p:spPr bwMode="auto">
          <a:xfrm rot="16200000" flipH="1">
            <a:off x="8742364" y="4243389"/>
            <a:ext cx="1150937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9215438" y="4983164"/>
            <a:ext cx="5969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PPT</a:t>
            </a:r>
          </a:p>
        </p:txBody>
      </p:sp>
      <p:cxnSp>
        <p:nvCxnSpPr>
          <p:cNvPr id="10260" name="Straight Arrow Connector 33"/>
          <p:cNvCxnSpPr>
            <a:cxnSpLocks noChangeShapeType="1"/>
          </p:cNvCxnSpPr>
          <p:nvPr/>
        </p:nvCxnSpPr>
        <p:spPr bwMode="auto">
          <a:xfrm rot="5400000">
            <a:off x="8168482" y="4088607"/>
            <a:ext cx="1139825" cy="627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7664451" y="5003800"/>
            <a:ext cx="12731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Project1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06663" y="3452813"/>
            <a:ext cx="11096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hw1.txt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78238" y="3452813"/>
            <a:ext cx="1047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hw2.txt</a:t>
            </a:r>
          </a:p>
        </p:txBody>
      </p:sp>
      <p:cxnSp>
        <p:nvCxnSpPr>
          <p:cNvPr id="10264" name="Straight Arrow Connector 38"/>
          <p:cNvCxnSpPr>
            <a:cxnSpLocks noChangeShapeType="1"/>
          </p:cNvCxnSpPr>
          <p:nvPr/>
        </p:nvCxnSpPr>
        <p:spPr bwMode="auto">
          <a:xfrm rot="16200000" flipH="1">
            <a:off x="3317875" y="2692400"/>
            <a:ext cx="1049338" cy="471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7439026" y="5753100"/>
            <a:ext cx="1139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main.cpp</a:t>
            </a:r>
          </a:p>
        </p:txBody>
      </p:sp>
      <p:cxnSp>
        <p:nvCxnSpPr>
          <p:cNvPr id="10266" name="Straight Arrow Connector 45"/>
          <p:cNvCxnSpPr>
            <a:cxnSpLocks noChangeShapeType="1"/>
          </p:cNvCxnSpPr>
          <p:nvPr/>
        </p:nvCxnSpPr>
        <p:spPr bwMode="auto">
          <a:xfrm rot="5400000">
            <a:off x="7910513" y="5557838"/>
            <a:ext cx="381000" cy="73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8609014" y="5753100"/>
            <a:ext cx="14176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project.sln</a:t>
            </a:r>
          </a:p>
        </p:txBody>
      </p:sp>
      <p:cxnSp>
        <p:nvCxnSpPr>
          <p:cNvPr id="10268" name="Straight Arrow Connector 47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8495507" y="5177632"/>
            <a:ext cx="392113" cy="781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1727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713" y="141288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Ex4: Representing Expressions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7922" y="2289325"/>
            <a:ext cx="3009301" cy="688975"/>
          </a:xfrm>
        </p:spPr>
        <p:txBody>
          <a:bodyPr/>
          <a:lstStyle/>
          <a:p>
            <a:r>
              <a:rPr lang="en-US" altLang="en-US" dirty="0" smtClean="0"/>
              <a:t>a = x*y + w-z;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649629" y="1511431"/>
            <a:ext cx="61595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8649629" y="3235628"/>
            <a:ext cx="61595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374866" y="4057953"/>
            <a:ext cx="617538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*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368391" y="5116814"/>
            <a:ext cx="615950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7971766" y="5146978"/>
            <a:ext cx="61595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0087904" y="4057953"/>
            <a:ext cx="61595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9317966" y="5096177"/>
            <a:ext cx="615950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w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0837205" y="5054903"/>
            <a:ext cx="617537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z</a:t>
            </a:r>
          </a:p>
        </p:txBody>
      </p:sp>
      <p:cxnSp>
        <p:nvCxnSpPr>
          <p:cNvPr id="11276" name="Straight Arrow Connector 50"/>
          <p:cNvCxnSpPr>
            <a:cxnSpLocks noChangeShapeType="1"/>
            <a:endCxn id="22" idx="0"/>
          </p:cNvCxnSpPr>
          <p:nvPr/>
        </p:nvCxnSpPr>
        <p:spPr bwMode="auto">
          <a:xfrm>
            <a:off x="8957604" y="2052526"/>
            <a:ext cx="0" cy="36156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Arrow Connector 52"/>
          <p:cNvCxnSpPr>
            <a:cxnSpLocks noChangeShapeType="1"/>
            <a:stCxn id="35" idx="3"/>
            <a:endCxn id="40" idx="7"/>
          </p:cNvCxnSpPr>
          <p:nvPr/>
        </p:nvCxnSpPr>
        <p:spPr bwMode="auto">
          <a:xfrm rot="5400000">
            <a:off x="8099560" y="3495183"/>
            <a:ext cx="442912" cy="838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54"/>
          <p:cNvCxnSpPr>
            <a:cxnSpLocks noChangeShapeType="1"/>
            <a:stCxn id="35" idx="5"/>
            <a:endCxn id="43" idx="1"/>
          </p:cNvCxnSpPr>
          <p:nvPr/>
        </p:nvCxnSpPr>
        <p:spPr bwMode="auto">
          <a:xfrm rot="16200000" flipH="1">
            <a:off x="9455285" y="3412633"/>
            <a:ext cx="442912" cy="10033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Straight Arrow Connector 56"/>
          <p:cNvCxnSpPr>
            <a:cxnSpLocks noChangeShapeType="1"/>
            <a:stCxn id="40" idx="3"/>
            <a:endCxn id="41" idx="7"/>
          </p:cNvCxnSpPr>
          <p:nvPr/>
        </p:nvCxnSpPr>
        <p:spPr bwMode="auto">
          <a:xfrm rot="5400000">
            <a:off x="6839879" y="4569127"/>
            <a:ext cx="681038" cy="5699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Straight Arrow Connector 58"/>
          <p:cNvCxnSpPr>
            <a:cxnSpLocks noChangeShapeType="1"/>
            <a:endCxn id="42" idx="0"/>
          </p:cNvCxnSpPr>
          <p:nvPr/>
        </p:nvCxnSpPr>
        <p:spPr bwMode="auto">
          <a:xfrm rot="16200000" flipH="1">
            <a:off x="7745547" y="4612783"/>
            <a:ext cx="585788" cy="482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Straight Arrow Connector 60"/>
          <p:cNvCxnSpPr>
            <a:cxnSpLocks noChangeShapeType="1"/>
            <a:stCxn id="43" idx="3"/>
            <a:endCxn id="45" idx="7"/>
          </p:cNvCxnSpPr>
          <p:nvPr/>
        </p:nvCxnSpPr>
        <p:spPr bwMode="auto">
          <a:xfrm rot="5400000">
            <a:off x="9680710" y="4676283"/>
            <a:ext cx="660400" cy="3349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Arrow Connector 62"/>
          <p:cNvCxnSpPr>
            <a:cxnSpLocks noChangeShapeType="1"/>
            <a:stCxn id="43" idx="5"/>
          </p:cNvCxnSpPr>
          <p:nvPr/>
        </p:nvCxnSpPr>
        <p:spPr bwMode="auto">
          <a:xfrm rot="16200000" flipH="1">
            <a:off x="10541929" y="4585002"/>
            <a:ext cx="541338" cy="398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662" y="5459414"/>
            <a:ext cx="5548313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Nodes: Symbols/Operators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Edges: Relationships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8649629" y="2414094"/>
            <a:ext cx="61595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24" name="Straight Arrow Connector 50"/>
          <p:cNvCxnSpPr>
            <a:cxnSpLocks noChangeShapeType="1"/>
            <a:stCxn id="22" idx="4"/>
            <a:endCxn id="35" idx="0"/>
          </p:cNvCxnSpPr>
          <p:nvPr/>
        </p:nvCxnSpPr>
        <p:spPr bwMode="auto">
          <a:xfrm>
            <a:off x="8957604" y="2949081"/>
            <a:ext cx="0" cy="2865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6202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713" y="141288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Ex5: Balanced Search Trees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605463" y="1479550"/>
            <a:ext cx="684212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330700" y="2301875"/>
            <a:ext cx="617538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362325" y="3360738"/>
            <a:ext cx="615950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927600" y="3390900"/>
            <a:ext cx="615950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043739" y="2301875"/>
            <a:ext cx="661987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273800" y="3340100"/>
            <a:ext cx="711200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25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8243888" y="3336925"/>
            <a:ext cx="660400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35</a:t>
            </a:r>
          </a:p>
        </p:txBody>
      </p:sp>
      <p:cxnSp>
        <p:nvCxnSpPr>
          <p:cNvPr id="12298" name="Straight Arrow Connector 52"/>
          <p:cNvCxnSpPr>
            <a:cxnSpLocks noChangeShapeType="1"/>
            <a:stCxn id="35" idx="3"/>
            <a:endCxn id="40" idx="7"/>
          </p:cNvCxnSpPr>
          <p:nvPr/>
        </p:nvCxnSpPr>
        <p:spPr bwMode="auto">
          <a:xfrm rot="5400000">
            <a:off x="5059363" y="1735138"/>
            <a:ext cx="444500" cy="8477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Straight Arrow Connector 54"/>
          <p:cNvCxnSpPr>
            <a:cxnSpLocks noChangeShapeType="1"/>
            <a:stCxn id="35" idx="5"/>
            <a:endCxn id="43" idx="1"/>
          </p:cNvCxnSpPr>
          <p:nvPr/>
        </p:nvCxnSpPr>
        <p:spPr bwMode="auto">
          <a:xfrm rot="16200000" flipH="1">
            <a:off x="6442869" y="1683544"/>
            <a:ext cx="444500" cy="9509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Straight Arrow Connector 56"/>
          <p:cNvCxnSpPr>
            <a:cxnSpLocks noChangeShapeType="1"/>
            <a:stCxn id="40" idx="3"/>
            <a:endCxn id="41" idx="7"/>
          </p:cNvCxnSpPr>
          <p:nvPr/>
        </p:nvCxnSpPr>
        <p:spPr bwMode="auto">
          <a:xfrm rot="5400000">
            <a:off x="3815557" y="2832894"/>
            <a:ext cx="679450" cy="5318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Straight Arrow Connector 58"/>
          <p:cNvCxnSpPr>
            <a:cxnSpLocks noChangeShapeType="1"/>
            <a:endCxn id="42" idx="0"/>
          </p:cNvCxnSpPr>
          <p:nvPr/>
        </p:nvCxnSpPr>
        <p:spPr bwMode="auto">
          <a:xfrm rot="16200000" flipH="1">
            <a:off x="4701382" y="2856707"/>
            <a:ext cx="585787" cy="482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Straight Arrow Connector 60"/>
          <p:cNvCxnSpPr>
            <a:cxnSpLocks noChangeShapeType="1"/>
            <a:stCxn id="43" idx="3"/>
            <a:endCxn id="45" idx="7"/>
          </p:cNvCxnSpPr>
          <p:nvPr/>
        </p:nvCxnSpPr>
        <p:spPr bwMode="auto">
          <a:xfrm rot="5400000">
            <a:off x="6680994" y="2958307"/>
            <a:ext cx="658813" cy="260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Straight Arrow Connector 62"/>
          <p:cNvCxnSpPr>
            <a:cxnSpLocks noChangeShapeType="1"/>
            <a:stCxn id="43" idx="5"/>
          </p:cNvCxnSpPr>
          <p:nvPr/>
        </p:nvCxnSpPr>
        <p:spPr bwMode="auto">
          <a:xfrm rot="16200000" flipH="1">
            <a:off x="7724776" y="2643188"/>
            <a:ext cx="577850" cy="8096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1755775" y="4494214"/>
            <a:ext cx="1055688" cy="941387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smtClean="0"/>
              <a:t>John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5</a:t>
            </a:r>
          </a:p>
          <a:p>
            <a:pPr>
              <a:defRPr/>
            </a:pPr>
            <a:r>
              <a:rPr lang="en-US" sz="1700" dirty="0"/>
              <a:t>GPA: 2.0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043239" y="4506914"/>
            <a:ext cx="1057275" cy="941387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smtClean="0"/>
              <a:t>Alice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10</a:t>
            </a:r>
          </a:p>
          <a:p>
            <a:pPr>
              <a:defRPr/>
            </a:pPr>
            <a:r>
              <a:rPr lang="en-US" sz="1700" dirty="0"/>
              <a:t>GPA: 3.0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332289" y="4506914"/>
            <a:ext cx="1055687" cy="941387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smtClean="0"/>
              <a:t>Brian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15</a:t>
            </a:r>
          </a:p>
          <a:p>
            <a:pPr>
              <a:defRPr/>
            </a:pPr>
            <a:r>
              <a:rPr lang="en-US" sz="1700" dirty="0"/>
              <a:t>GPA: 2.5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645150" y="4494214"/>
            <a:ext cx="1055688" cy="941387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smtClean="0"/>
              <a:t>Brenda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20</a:t>
            </a:r>
          </a:p>
          <a:p>
            <a:pPr>
              <a:defRPr/>
            </a:pPr>
            <a:r>
              <a:rPr lang="en-US" sz="1700" dirty="0"/>
              <a:t>GPA: 2.8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932614" y="4494214"/>
            <a:ext cx="1057275" cy="941387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smtClean="0"/>
              <a:t>Jenny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25</a:t>
            </a:r>
          </a:p>
          <a:p>
            <a:pPr>
              <a:defRPr/>
            </a:pPr>
            <a:r>
              <a:rPr lang="en-US" sz="1700" dirty="0"/>
              <a:t>GPA: 3.4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207376" y="4494214"/>
            <a:ext cx="1057275" cy="941387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smtClean="0"/>
              <a:t>James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30</a:t>
            </a:r>
          </a:p>
          <a:p>
            <a:pPr>
              <a:defRPr/>
            </a:pPr>
            <a:r>
              <a:rPr lang="en-US" sz="1700" dirty="0"/>
              <a:t>GPA: 3.2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456739" y="4481513"/>
            <a:ext cx="1057275" cy="939800"/>
          </a:xfrm>
          <a:prstGeom prst="rect">
            <a:avLst/>
          </a:prstGeom>
          <a:solidFill>
            <a:srgbClr val="FFF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dirty="0" err="1" smtClean="0"/>
              <a:t>Sarit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ID: 35</a:t>
            </a:r>
          </a:p>
          <a:p>
            <a:pPr>
              <a:defRPr/>
            </a:pPr>
            <a:r>
              <a:rPr lang="en-US" sz="1700" dirty="0"/>
              <a:t>GPA: 2.9</a:t>
            </a:r>
          </a:p>
        </p:txBody>
      </p:sp>
      <p:cxnSp>
        <p:nvCxnSpPr>
          <p:cNvPr id="12311" name="Straight Arrow Connector 45"/>
          <p:cNvCxnSpPr>
            <a:cxnSpLocks noChangeShapeType="1"/>
            <a:stCxn id="31" idx="3"/>
            <a:endCxn id="33" idx="1"/>
          </p:cNvCxnSpPr>
          <p:nvPr/>
        </p:nvCxnSpPr>
        <p:spPr bwMode="auto">
          <a:xfrm>
            <a:off x="2811464" y="4964114"/>
            <a:ext cx="231775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Straight Arrow Connector 46"/>
          <p:cNvCxnSpPr>
            <a:cxnSpLocks noChangeShapeType="1"/>
          </p:cNvCxnSpPr>
          <p:nvPr/>
        </p:nvCxnSpPr>
        <p:spPr bwMode="auto">
          <a:xfrm>
            <a:off x="4100514" y="4978400"/>
            <a:ext cx="231775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Straight Arrow Connector 47"/>
          <p:cNvCxnSpPr>
            <a:cxnSpLocks noChangeShapeType="1"/>
          </p:cNvCxnSpPr>
          <p:nvPr/>
        </p:nvCxnSpPr>
        <p:spPr bwMode="auto">
          <a:xfrm>
            <a:off x="5400676" y="4964114"/>
            <a:ext cx="231775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Straight Arrow Connector 49"/>
          <p:cNvCxnSpPr>
            <a:cxnSpLocks noChangeShapeType="1"/>
          </p:cNvCxnSpPr>
          <p:nvPr/>
        </p:nvCxnSpPr>
        <p:spPr bwMode="auto">
          <a:xfrm>
            <a:off x="6688139" y="4964114"/>
            <a:ext cx="231775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Straight Arrow Connector 50"/>
          <p:cNvCxnSpPr>
            <a:cxnSpLocks noChangeShapeType="1"/>
          </p:cNvCxnSpPr>
          <p:nvPr/>
        </p:nvCxnSpPr>
        <p:spPr bwMode="auto">
          <a:xfrm>
            <a:off x="7962901" y="4964114"/>
            <a:ext cx="231775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Straight Arrow Connector 52"/>
          <p:cNvCxnSpPr>
            <a:cxnSpLocks noChangeShapeType="1"/>
          </p:cNvCxnSpPr>
          <p:nvPr/>
        </p:nvCxnSpPr>
        <p:spPr bwMode="auto">
          <a:xfrm>
            <a:off x="9224964" y="4951413"/>
            <a:ext cx="231775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Straight Arrow Connector 54"/>
          <p:cNvCxnSpPr>
            <a:cxnSpLocks noChangeShapeType="1"/>
            <a:endCxn id="35" idx="0"/>
          </p:cNvCxnSpPr>
          <p:nvPr/>
        </p:nvCxnSpPr>
        <p:spPr bwMode="auto">
          <a:xfrm rot="5400000">
            <a:off x="5751513" y="1276350"/>
            <a:ext cx="398462" cy="79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Straight Arrow Connector 58"/>
          <p:cNvCxnSpPr>
            <a:cxnSpLocks noChangeShapeType="1"/>
            <a:stCxn id="41" idx="3"/>
            <a:endCxn id="31" idx="0"/>
          </p:cNvCxnSpPr>
          <p:nvPr/>
        </p:nvCxnSpPr>
        <p:spPr bwMode="auto">
          <a:xfrm rot="5400000">
            <a:off x="2529682" y="3571082"/>
            <a:ext cx="677863" cy="1168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Straight Arrow Connector 60"/>
          <p:cNvCxnSpPr>
            <a:cxnSpLocks noChangeShapeType="1"/>
            <a:stCxn id="40" idx="4"/>
          </p:cNvCxnSpPr>
          <p:nvPr/>
        </p:nvCxnSpPr>
        <p:spPr bwMode="auto">
          <a:xfrm rot="5400000">
            <a:off x="3379789" y="3273426"/>
            <a:ext cx="1697037" cy="8239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Straight Arrow Connector 62"/>
          <p:cNvCxnSpPr>
            <a:cxnSpLocks noChangeShapeType="1"/>
            <a:stCxn id="42" idx="4"/>
          </p:cNvCxnSpPr>
          <p:nvPr/>
        </p:nvCxnSpPr>
        <p:spPr bwMode="auto">
          <a:xfrm rot="5400000">
            <a:off x="4860132" y="4106070"/>
            <a:ext cx="555625" cy="1952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Straight Arrow Connector 65"/>
          <p:cNvCxnSpPr>
            <a:cxnSpLocks noChangeShapeType="1"/>
            <a:stCxn id="35" idx="4"/>
          </p:cNvCxnSpPr>
          <p:nvPr/>
        </p:nvCxnSpPr>
        <p:spPr bwMode="auto">
          <a:xfrm rot="16200000" flipH="1">
            <a:off x="4756151" y="3205164"/>
            <a:ext cx="2479675" cy="984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Straight Arrow Connector 67"/>
          <p:cNvCxnSpPr>
            <a:cxnSpLocks noChangeShapeType="1"/>
            <a:stCxn id="45" idx="4"/>
          </p:cNvCxnSpPr>
          <p:nvPr/>
        </p:nvCxnSpPr>
        <p:spPr bwMode="auto">
          <a:xfrm rot="16200000" flipH="1">
            <a:off x="6670676" y="3832226"/>
            <a:ext cx="620713" cy="703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Straight Arrow Connector 69"/>
          <p:cNvCxnSpPr>
            <a:cxnSpLocks noChangeShapeType="1"/>
            <a:stCxn id="43" idx="4"/>
          </p:cNvCxnSpPr>
          <p:nvPr/>
        </p:nvCxnSpPr>
        <p:spPr bwMode="auto">
          <a:xfrm rot="16200000" flipH="1">
            <a:off x="6988969" y="3223419"/>
            <a:ext cx="1657350" cy="8842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Straight Arrow Connector 72"/>
          <p:cNvCxnSpPr>
            <a:cxnSpLocks noChangeShapeType="1"/>
            <a:stCxn id="49" idx="5"/>
          </p:cNvCxnSpPr>
          <p:nvPr/>
        </p:nvCxnSpPr>
        <p:spPr bwMode="auto">
          <a:xfrm rot="16200000" flipH="1">
            <a:off x="8859838" y="3741738"/>
            <a:ext cx="674688" cy="779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5" name="Left Brace 73"/>
          <p:cNvSpPr>
            <a:spLocks/>
          </p:cNvSpPr>
          <p:nvPr/>
        </p:nvSpPr>
        <p:spPr bwMode="auto">
          <a:xfrm>
            <a:off x="2979738" y="1558926"/>
            <a:ext cx="385762" cy="2690813"/>
          </a:xfrm>
          <a:prstGeom prst="leftBrace">
            <a:avLst>
              <a:gd name="adj1" fmla="val 8332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6138" y="2705100"/>
            <a:ext cx="8302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Index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1873250" y="5884864"/>
            <a:ext cx="8472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Nodes: (Key/Value) pairs, Edges: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128396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713" y="141288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Ex6: Transportation Networks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894388" y="3956050"/>
            <a:ext cx="1835150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4122738" y="3257550"/>
            <a:ext cx="1573212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2654301" y="2701925"/>
            <a:ext cx="1243013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C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7966076" y="3216275"/>
            <a:ext cx="1757363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I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4760914" y="2127250"/>
            <a:ext cx="1355725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5592764" y="1068389"/>
            <a:ext cx="1520825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F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8705851" y="2033589"/>
            <a:ext cx="1757363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J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8459788" y="4941889"/>
            <a:ext cx="171450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H</a:t>
            </a:r>
            <a:endParaRPr lang="en-US" dirty="0"/>
          </a:p>
        </p:txBody>
      </p:sp>
      <p:cxnSp>
        <p:nvCxnSpPr>
          <p:cNvPr id="13323" name="Straight Connector 26"/>
          <p:cNvCxnSpPr>
            <a:cxnSpLocks noChangeShapeType="1"/>
            <a:stCxn id="35" idx="5"/>
            <a:endCxn id="30" idx="1"/>
          </p:cNvCxnSpPr>
          <p:nvPr/>
        </p:nvCxnSpPr>
        <p:spPr bwMode="auto">
          <a:xfrm>
            <a:off x="5465558" y="3712835"/>
            <a:ext cx="697581" cy="3213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Straight Connector 28"/>
          <p:cNvCxnSpPr>
            <a:cxnSpLocks noChangeShapeType="1"/>
            <a:endCxn id="41" idx="3"/>
          </p:cNvCxnSpPr>
          <p:nvPr/>
        </p:nvCxnSpPr>
        <p:spPr bwMode="auto">
          <a:xfrm flipV="1">
            <a:off x="7658100" y="3671889"/>
            <a:ext cx="565150" cy="4476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Straight Connector 31"/>
          <p:cNvCxnSpPr>
            <a:cxnSpLocks noChangeShapeType="1"/>
            <a:endCxn id="43" idx="4"/>
          </p:cNvCxnSpPr>
          <p:nvPr/>
        </p:nvCxnSpPr>
        <p:spPr bwMode="auto">
          <a:xfrm rot="5400000" flipH="1" flipV="1">
            <a:off x="4976019" y="2794794"/>
            <a:ext cx="596900" cy="3286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5715794" y="1664494"/>
            <a:ext cx="534988" cy="431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Connector 38"/>
          <p:cNvCxnSpPr>
            <a:cxnSpLocks noChangeShapeType="1"/>
          </p:cNvCxnSpPr>
          <p:nvPr/>
        </p:nvCxnSpPr>
        <p:spPr bwMode="auto">
          <a:xfrm>
            <a:off x="3527426" y="3225801"/>
            <a:ext cx="627063" cy="257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51"/>
          <p:cNvSpPr/>
          <p:nvPr/>
        </p:nvSpPr>
        <p:spPr bwMode="auto">
          <a:xfrm>
            <a:off x="5222875" y="5362575"/>
            <a:ext cx="1716088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G</a:t>
            </a:r>
            <a:endParaRPr lang="en-US" dirty="0"/>
          </a:p>
        </p:txBody>
      </p:sp>
      <p:cxnSp>
        <p:nvCxnSpPr>
          <p:cNvPr id="13329" name="Straight Connector 53"/>
          <p:cNvCxnSpPr>
            <a:cxnSpLocks noChangeShapeType="1"/>
          </p:cNvCxnSpPr>
          <p:nvPr/>
        </p:nvCxnSpPr>
        <p:spPr bwMode="auto">
          <a:xfrm rot="5400000" flipH="1" flipV="1">
            <a:off x="6087269" y="4707731"/>
            <a:ext cx="920750" cy="45243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Straight Connector 59"/>
          <p:cNvCxnSpPr>
            <a:cxnSpLocks noChangeShapeType="1"/>
            <a:stCxn id="52" idx="6"/>
          </p:cNvCxnSpPr>
          <p:nvPr/>
        </p:nvCxnSpPr>
        <p:spPr bwMode="auto">
          <a:xfrm flipV="1">
            <a:off x="6938964" y="5341939"/>
            <a:ext cx="1622425" cy="2889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Straight Connector 64"/>
          <p:cNvCxnSpPr>
            <a:cxnSpLocks noChangeShapeType="1"/>
            <a:endCxn id="25" idx="1"/>
          </p:cNvCxnSpPr>
          <p:nvPr/>
        </p:nvCxnSpPr>
        <p:spPr bwMode="auto">
          <a:xfrm>
            <a:off x="7637463" y="4335463"/>
            <a:ext cx="1073150" cy="6842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traight Connector 66"/>
          <p:cNvCxnSpPr>
            <a:cxnSpLocks noChangeShapeType="1"/>
          </p:cNvCxnSpPr>
          <p:nvPr/>
        </p:nvCxnSpPr>
        <p:spPr bwMode="auto">
          <a:xfrm rot="16200000" flipH="1">
            <a:off x="8546307" y="4309270"/>
            <a:ext cx="1171575" cy="936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Straight Connector 68"/>
          <p:cNvCxnSpPr>
            <a:cxnSpLocks noChangeShapeType="1"/>
            <a:endCxn id="24" idx="4"/>
          </p:cNvCxnSpPr>
          <p:nvPr/>
        </p:nvCxnSpPr>
        <p:spPr bwMode="auto">
          <a:xfrm rot="5400000" flipH="1" flipV="1">
            <a:off x="9041607" y="2688432"/>
            <a:ext cx="663575" cy="4238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Connector 74"/>
          <p:cNvCxnSpPr>
            <a:cxnSpLocks noChangeShapeType="1"/>
            <a:stCxn id="35" idx="4"/>
          </p:cNvCxnSpPr>
          <p:nvPr/>
        </p:nvCxnSpPr>
        <p:spPr bwMode="auto">
          <a:xfrm rot="16200000" flipH="1">
            <a:off x="4521200" y="4178300"/>
            <a:ext cx="1582738" cy="80803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2273301" y="321945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76801" y="438785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464" y="4633913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26114" y="361632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49814" y="27844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92764" y="16541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75551" y="362902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63026" y="269240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75739" y="417195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037513" y="4397375"/>
            <a:ext cx="571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130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72363" y="5219700"/>
            <a:ext cx="5715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100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1730376" y="3565525"/>
            <a:ext cx="1288869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D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732213" y="3092450"/>
            <a:ext cx="4683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60</a:t>
            </a:r>
          </a:p>
        </p:txBody>
      </p:sp>
      <p:cxnSp>
        <p:nvCxnSpPr>
          <p:cNvPr id="13348" name="Straight Connector 93"/>
          <p:cNvCxnSpPr>
            <a:cxnSpLocks noChangeShapeType="1"/>
            <a:stCxn id="40" idx="3"/>
          </p:cNvCxnSpPr>
          <p:nvPr/>
        </p:nvCxnSpPr>
        <p:spPr bwMode="auto">
          <a:xfrm rot="5400000">
            <a:off x="2471739" y="3241676"/>
            <a:ext cx="447675" cy="2825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1873250" y="5187950"/>
            <a:ext cx="2814638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Nodes: Cities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Edges: Roads</a:t>
            </a:r>
          </a:p>
        </p:txBody>
      </p:sp>
    </p:spTree>
    <p:extLst>
      <p:ext uri="{BB962C8B-B14F-4D97-AF65-F5344CB8AC3E}">
        <p14:creationId xmlns:p14="http://schemas.microsoft.com/office/powerpoint/2010/main" val="1944340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Course 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1017916"/>
            <a:ext cx="11257471" cy="55479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Iterative algorithms and their analysis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Recursive algorithm design &amp; </a:t>
            </a:r>
            <a:r>
              <a:rPr lang="en-US" altLang="en-US" dirty="0" smtClean="0">
                <a:sym typeface="Wingdings" panose="05000000000000000000" pitchFamily="2" charset="2"/>
              </a:rPr>
              <a:t>analysis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Arrays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Linked Lists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List ADT: </a:t>
            </a:r>
            <a:r>
              <a:rPr lang="en-US" altLang="en-US" dirty="0" err="1">
                <a:sym typeface="Wingdings" panose="05000000000000000000" pitchFamily="2" charset="2"/>
              </a:rPr>
              <a:t>ArrayList</a:t>
            </a:r>
            <a:r>
              <a:rPr lang="en-US" altLang="en-US" dirty="0">
                <a:sym typeface="Wingdings" panose="05000000000000000000" pitchFamily="2" charset="2"/>
              </a:rPr>
              <a:t> &amp; </a:t>
            </a:r>
            <a:r>
              <a:rPr lang="en-US" altLang="en-US" dirty="0" err="1">
                <a:sym typeface="Wingdings" panose="05000000000000000000" pitchFamily="2" charset="2"/>
              </a:rPr>
              <a:t>LinkedList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Stack ADT, Queue ADT, </a:t>
            </a:r>
            <a:r>
              <a:rPr lang="en-US" altLang="en-US" dirty="0" err="1" smtClean="0">
                <a:sym typeface="Wingdings" panose="05000000000000000000" pitchFamily="2" charset="2"/>
              </a:rPr>
              <a:t>Deque</a:t>
            </a:r>
            <a:r>
              <a:rPr lang="en-US" altLang="en-US" dirty="0" smtClean="0">
                <a:sym typeface="Wingdings" panose="05000000000000000000" pitchFamily="2" charset="2"/>
              </a:rPr>
              <a:t> ADT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Trees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Set ADT, Map ADT</a:t>
            </a:r>
            <a:endParaRPr lang="en-US" alt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437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Course 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914400"/>
            <a:ext cx="11257471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Search </a:t>
            </a:r>
            <a:r>
              <a:rPr lang="en-US" altLang="en-US" dirty="0">
                <a:sym typeface="Wingdings" panose="05000000000000000000" pitchFamily="2" charset="2"/>
              </a:rPr>
              <a:t>Trees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Binary Search Trees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AVL Trees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Splay Trees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B-Trees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Tries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Hash Tables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Binary </a:t>
            </a:r>
            <a:r>
              <a:rPr lang="en-US" altLang="en-US" dirty="0" smtClean="0">
                <a:sym typeface="Wingdings" panose="05000000000000000000" pitchFamily="2" charset="2"/>
              </a:rPr>
              <a:t>Heaps &amp; Priority Queue ADT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99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Why is this course important?</a:t>
            </a:r>
            <a:endParaRPr lang="en-US" altLang="en-US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914400"/>
            <a:ext cx="11257471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 lot of big high-tech companies are hiring based on your knowledge of DS &amp; Algorithms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l</a:t>
            </a:r>
            <a:r>
              <a:rPr lang="en-US" altLang="en-US" dirty="0" smtClean="0">
                <a:sym typeface="Wingdings" panose="05000000000000000000" pitchFamily="2" charset="2"/>
              </a:rPr>
              <a:t>eetcode.com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</a:t>
            </a:r>
            <a:r>
              <a:rPr lang="en-US" altLang="en-US" dirty="0" smtClean="0">
                <a:sym typeface="Wingdings" panose="05000000000000000000" pitchFamily="2" charset="2"/>
              </a:rPr>
              <a:t>ackerrank.com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coderpad.io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algoexpert.io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…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Bottomline</a:t>
            </a: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This is NOT a class you should just pass &amp; forget 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This is a class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you MUST learn and NOT forget</a:t>
            </a:r>
            <a:r>
              <a:rPr lang="en-US" altLang="en-US" dirty="0" smtClean="0">
                <a:sym typeface="Wingdings" panose="05000000000000000000" pitchFamily="2" charset="2"/>
              </a:rPr>
              <a:t>!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I would recommend that you make it a habit to keep practicing even after you pass the class (a couple of problems/week)?</a:t>
            </a:r>
          </a:p>
        </p:txBody>
      </p:sp>
      <p:pic>
        <p:nvPicPr>
          <p:cNvPr id="4" name="Picture 9" descr="Image result for cracking the coding int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12" y="1503363"/>
            <a:ext cx="22891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261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08" y="199050"/>
            <a:ext cx="11449538" cy="730982"/>
          </a:xfrm>
        </p:spPr>
        <p:txBody>
          <a:bodyPr/>
          <a:lstStyle/>
          <a:p>
            <a:r>
              <a:rPr lang="en-US" altLang="en-US" sz="3600" dirty="0" smtClean="0"/>
              <a:t>Recommended Books </a:t>
            </a:r>
            <a:r>
              <a:rPr lang="en-US" altLang="en-US" sz="3600" smtClean="0"/>
              <a:t>&amp; Online Resources - I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08" y="1008185"/>
            <a:ext cx="11558954" cy="5473578"/>
          </a:xfrm>
        </p:spPr>
        <p:txBody>
          <a:bodyPr/>
          <a:lstStyle/>
          <a:p>
            <a:pPr lvl="0"/>
            <a:r>
              <a:rPr lang="en-US" dirty="0" smtClean="0"/>
              <a:t>Clifford </a:t>
            </a:r>
            <a:r>
              <a:rPr lang="en-US" dirty="0"/>
              <a:t>A. Shaffer: Data Structures &amp; Algorithm Analysis in Java, Dover Publishing, 2013, ISBN: </a:t>
            </a:r>
            <a:r>
              <a:rPr lang="en-US" dirty="0" smtClean="0"/>
              <a:t>9780486485812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https</a:t>
            </a:r>
            <a:r>
              <a:rPr lang="en-US" dirty="0">
                <a:solidFill>
                  <a:schemeClr val="accent6"/>
                </a:solidFill>
              </a:rPr>
              <a:t>://</a:t>
            </a:r>
            <a:r>
              <a:rPr lang="en-US" dirty="0" smtClean="0">
                <a:solidFill>
                  <a:schemeClr val="accent6"/>
                </a:solidFill>
              </a:rPr>
              <a:t>people.cs.vt.edu/shaffer/Book/JAVA3elatest.pdf</a:t>
            </a:r>
            <a:endParaRPr lang="en-US" dirty="0">
              <a:solidFill>
                <a:schemeClr val="accent6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Mark </a:t>
            </a:r>
            <a:r>
              <a:rPr lang="en-US" dirty="0"/>
              <a:t>Allen Weiss: Data Structures and Algorithm Analysis in Java 3rd Edition, ISBN: </a:t>
            </a:r>
            <a:r>
              <a:rPr lang="en-US" dirty="0" smtClean="0"/>
              <a:t>9780132576277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http://users.cs.fiu.edu/~weiss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</a:t>
            </a:r>
            <a:r>
              <a:rPr lang="en-US" dirty="0"/>
              <a:t>. T. Goodrich, R. </a:t>
            </a:r>
            <a:r>
              <a:rPr lang="en-US" dirty="0" err="1"/>
              <a:t>Tamassia</a:t>
            </a:r>
            <a:r>
              <a:rPr lang="en-US" dirty="0"/>
              <a:t>, M. H. </a:t>
            </a:r>
            <a:r>
              <a:rPr lang="en-US" dirty="0" err="1"/>
              <a:t>Goldwasser</a:t>
            </a:r>
            <a:r>
              <a:rPr lang="en-US" dirty="0"/>
              <a:t>, Data Structures and Algorithms in Java, 6th Edition, ISBN: </a:t>
            </a:r>
            <a:r>
              <a:rPr lang="en-US" dirty="0" smtClean="0"/>
              <a:t>9781118771334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5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08" y="199050"/>
            <a:ext cx="11449538" cy="730982"/>
          </a:xfrm>
        </p:spPr>
        <p:txBody>
          <a:bodyPr/>
          <a:lstStyle/>
          <a:p>
            <a:r>
              <a:rPr lang="en-US" altLang="en-US" sz="3600" dirty="0" smtClean="0"/>
              <a:t>Recommended Books &amp; Online Resources - II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08" y="1008185"/>
            <a:ext cx="11558954" cy="5473578"/>
          </a:xfrm>
        </p:spPr>
        <p:txBody>
          <a:bodyPr/>
          <a:lstStyle/>
          <a:p>
            <a:pPr lvl="0"/>
            <a:r>
              <a:rPr lang="en-US" dirty="0" err="1" smtClean="0"/>
              <a:t>OpenDSA</a:t>
            </a:r>
            <a:r>
              <a:rPr lang="en-US" dirty="0" smtClean="0"/>
              <a:t> </a:t>
            </a:r>
            <a:r>
              <a:rPr lang="en-US" dirty="0"/>
              <a:t>Data Structures and Algorithms Modules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https://opendsa-server.cs.vt.edu/ODSA/Books/Everything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Visualize </a:t>
            </a:r>
            <a:r>
              <a:rPr lang="en-US" dirty="0"/>
              <a:t>DS &amp; </a:t>
            </a:r>
            <a:r>
              <a:rPr lang="en-US" dirty="0" smtClean="0"/>
              <a:t>Algorithms: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https://www.cs.usfca.edu/~galles/visualization/Algorithms.html</a:t>
            </a:r>
          </a:p>
        </p:txBody>
      </p:sp>
    </p:spTree>
    <p:extLst>
      <p:ext uri="{BB962C8B-B14F-4D97-AF65-F5344CB8AC3E}">
        <p14:creationId xmlns:p14="http://schemas.microsoft.com/office/powerpoint/2010/main" val="1661249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9" y="165101"/>
            <a:ext cx="8696325" cy="665163"/>
          </a:xfrm>
        </p:spPr>
        <p:txBody>
          <a:bodyPr/>
          <a:lstStyle/>
          <a:p>
            <a:r>
              <a:rPr lang="en-US" altLang="en-US" sz="3600" dirty="0" smtClean="0"/>
              <a:t>What’s this course about?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2500313"/>
            <a:ext cx="11378242" cy="417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</a:rPr>
              <a:t>algorithm </a:t>
            </a:r>
            <a:r>
              <a:rPr lang="en-US" altLang="en-US" dirty="0" smtClean="0">
                <a:solidFill>
                  <a:srgbClr val="000000"/>
                </a:solidFill>
              </a:rPr>
              <a:t>is a well-defined computational procedure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takes some values (</a:t>
            </a:r>
            <a:r>
              <a:rPr lang="en-US" altLang="en-US" dirty="0" smtClean="0">
                <a:solidFill>
                  <a:srgbClr val="C00000"/>
                </a:solidFill>
              </a:rPr>
              <a:t>data</a:t>
            </a:r>
            <a:r>
              <a:rPr lang="en-US" altLang="en-US" dirty="0" smtClean="0">
                <a:solidFill>
                  <a:srgbClr val="000000"/>
                </a:solidFill>
              </a:rPr>
              <a:t>) as “input”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produces some result as “output”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altLang="en-US" dirty="0" smtClean="0"/>
              <a:t>Programs receive, manipulate, and output data</a:t>
            </a:r>
          </a:p>
          <a:p>
            <a:pPr lvl="1"/>
            <a:r>
              <a:rPr lang="en-US" altLang="en-US" dirty="0" smtClean="0"/>
              <a:t>Need to organize data according to problem being solved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Data structures </a:t>
            </a:r>
            <a:r>
              <a:rPr lang="en-US" altLang="en-US" dirty="0" smtClean="0"/>
              <a:t>are methods of organizing data</a:t>
            </a:r>
          </a:p>
          <a:p>
            <a:pPr lvl="1"/>
            <a:r>
              <a:rPr lang="en-US" altLang="en-US" dirty="0" smtClean="0"/>
              <a:t>How you organize your data impacts the running time of your algorithm</a:t>
            </a:r>
          </a:p>
        </p:txBody>
      </p:sp>
      <p:grpSp>
        <p:nvGrpSpPr>
          <p:cNvPr id="5124" name="Group 24"/>
          <p:cNvGrpSpPr>
            <a:grpSpLocks/>
          </p:cNvGrpSpPr>
          <p:nvPr/>
        </p:nvGrpSpPr>
        <p:grpSpPr bwMode="auto">
          <a:xfrm>
            <a:off x="2039939" y="1104900"/>
            <a:ext cx="7561293" cy="914400"/>
            <a:chOff x="929" y="784"/>
            <a:chExt cx="4171" cy="576"/>
          </a:xfrm>
        </p:grpSpPr>
        <p:sp>
          <p:nvSpPr>
            <p:cNvPr id="3078" name="Rectangle 19"/>
            <p:cNvSpPr>
              <a:spLocks noChangeArrowheads="1"/>
            </p:cNvSpPr>
            <p:nvPr/>
          </p:nvSpPr>
          <p:spPr bwMode="auto">
            <a:xfrm>
              <a:off x="2420" y="784"/>
              <a:ext cx="1173" cy="5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dirty="0">
                  <a:latin typeface="Comic Sans MS" pitchFamily="66" charset="0"/>
                </a:rPr>
                <a:t>ALGORITHM</a:t>
              </a:r>
            </a:p>
          </p:txBody>
        </p:sp>
        <p:sp>
          <p:nvSpPr>
            <p:cNvPr id="5126" name="Line 20"/>
            <p:cNvSpPr>
              <a:spLocks noChangeShapeType="1"/>
            </p:cNvSpPr>
            <p:nvPr/>
          </p:nvSpPr>
          <p:spPr bwMode="auto">
            <a:xfrm>
              <a:off x="929" y="1137"/>
              <a:ext cx="1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21"/>
            <p:cNvSpPr>
              <a:spLocks noChangeShapeType="1"/>
            </p:cNvSpPr>
            <p:nvPr/>
          </p:nvSpPr>
          <p:spPr bwMode="auto">
            <a:xfrm>
              <a:off x="3594" y="1137"/>
              <a:ext cx="1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Text Box 22"/>
            <p:cNvSpPr txBox="1">
              <a:spLocks noChangeArrowheads="1"/>
            </p:cNvSpPr>
            <p:nvPr/>
          </p:nvSpPr>
          <p:spPr bwMode="auto">
            <a:xfrm>
              <a:off x="1074" y="878"/>
              <a:ext cx="12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Input (DATA)</a:t>
              </a:r>
            </a:p>
          </p:txBody>
        </p:sp>
        <p:sp>
          <p:nvSpPr>
            <p:cNvPr id="5129" name="Text Box 23"/>
            <p:cNvSpPr txBox="1">
              <a:spLocks noChangeArrowheads="1"/>
            </p:cNvSpPr>
            <p:nvPr/>
          </p:nvSpPr>
          <p:spPr bwMode="auto">
            <a:xfrm>
              <a:off x="3657" y="878"/>
              <a:ext cx="14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Output (Results)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516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913" y="141289"/>
            <a:ext cx="11749178" cy="1178553"/>
          </a:xfrm>
        </p:spPr>
        <p:txBody>
          <a:bodyPr/>
          <a:lstStyle/>
          <a:p>
            <a:r>
              <a:rPr lang="en-US" altLang="en-US" sz="3600" dirty="0" smtClean="0"/>
              <a:t>Data Structures (DS): What, How, and Why?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056" y="1319842"/>
            <a:ext cx="11533517" cy="5328609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are methods of organizing data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Algorithm </a:t>
            </a:r>
            <a:r>
              <a:rPr lang="en-US" dirty="0"/>
              <a:t>design </a:t>
            </a:r>
            <a:r>
              <a:rPr lang="en-US" dirty="0" smtClean="0"/>
              <a:t>crucially </a:t>
            </a:r>
            <a:r>
              <a:rPr lang="en-US" dirty="0"/>
              <a:t>depends </a:t>
            </a:r>
            <a:r>
              <a:rPr lang="en-US" dirty="0" smtClean="0"/>
              <a:t>on your data </a:t>
            </a:r>
            <a:r>
              <a:rPr lang="en-US" dirty="0"/>
              <a:t>organization, i.e., how data is structured for use by the </a:t>
            </a:r>
            <a:r>
              <a:rPr lang="en-US" dirty="0" smtClean="0"/>
              <a:t>algorithm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Speed of </a:t>
            </a:r>
            <a:r>
              <a:rPr lang="en-US" dirty="0" smtClean="0">
                <a:ea typeface="+mn-ea"/>
                <a:cs typeface="+mn-cs"/>
              </a:rPr>
              <a:t>your algorithm may </a:t>
            </a:r>
            <a:r>
              <a:rPr lang="en-US" dirty="0">
                <a:ea typeface="+mn-ea"/>
                <a:cs typeface="+mn-cs"/>
              </a:rPr>
              <a:t>dramatically decrease or </a:t>
            </a:r>
            <a:r>
              <a:rPr lang="en-US" dirty="0" smtClean="0">
                <a:ea typeface="+mn-ea"/>
                <a:cs typeface="+mn-cs"/>
              </a:rPr>
              <a:t>increase based on the DS that you use</a:t>
            </a:r>
            <a:endParaRPr lang="en-US" dirty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Time </a:t>
            </a:r>
            <a:r>
              <a:rPr lang="en-US" dirty="0">
                <a:ea typeface="+mn-ea"/>
                <a:cs typeface="+mn-cs"/>
              </a:rPr>
              <a:t>vs Space tradeoffs are very common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 We will see examples of these throughout the course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59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20" y="141288"/>
            <a:ext cx="11749178" cy="1092289"/>
          </a:xfrm>
        </p:spPr>
        <p:txBody>
          <a:bodyPr/>
          <a:lstStyle/>
          <a:p>
            <a:r>
              <a:rPr lang="en-US" altLang="en-US" sz="3600" dirty="0" smtClean="0"/>
              <a:t>Data Structure vs Abstract Data Type (ADT)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420" y="1311215"/>
            <a:ext cx="5702062" cy="5337235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Data Structure (DS)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 physical way of organizing data in memory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Arrays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Linked Lists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Trees &amp; Search Trees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Tries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Hash Tables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Binary Heaps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Graphs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49041" y="1311215"/>
            <a:ext cx="5529533" cy="5337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Abstract Data Type (ADT)</a:t>
            </a:r>
          </a:p>
          <a:p>
            <a:pPr lvl="1">
              <a:defRPr/>
            </a:pPr>
            <a:r>
              <a:rPr lang="en-US" kern="0" dirty="0" smtClean="0">
                <a:ea typeface="+mn-ea"/>
                <a:cs typeface="+mn-cs"/>
              </a:rPr>
              <a:t>A </a:t>
            </a:r>
            <a:r>
              <a:rPr lang="en-US" kern="0" dirty="0" smtClean="0">
                <a:solidFill>
                  <a:schemeClr val="accent2"/>
                </a:solidFill>
                <a:ea typeface="+mn-ea"/>
                <a:cs typeface="+mn-cs"/>
              </a:rPr>
              <a:t>container</a:t>
            </a:r>
            <a:r>
              <a:rPr lang="en-US" kern="0" dirty="0" smtClean="0">
                <a:ea typeface="+mn-ea"/>
                <a:cs typeface="+mn-cs"/>
              </a:rPr>
              <a:t> or </a:t>
            </a:r>
            <a:r>
              <a:rPr lang="en-US" kern="0" dirty="0">
                <a:solidFill>
                  <a:schemeClr val="accent2"/>
                </a:solidFill>
              </a:rPr>
              <a:t>collection</a:t>
            </a:r>
            <a:r>
              <a:rPr lang="en-US" kern="0" dirty="0" smtClean="0">
                <a:ea typeface="+mn-ea"/>
                <a:cs typeface="+mn-cs"/>
              </a:rPr>
              <a:t> </a:t>
            </a:r>
            <a:r>
              <a:rPr lang="en-US" kern="0" dirty="0" smtClean="0"/>
              <a:t>with </a:t>
            </a:r>
            <a:r>
              <a:rPr lang="en-US" kern="0" dirty="0"/>
              <a:t>a</a:t>
            </a:r>
            <a:r>
              <a:rPr lang="en-US" kern="0" dirty="0" smtClean="0">
                <a:ea typeface="+mn-ea"/>
                <a:cs typeface="+mn-cs"/>
              </a:rPr>
              <a:t> set of operations</a:t>
            </a:r>
          </a:p>
          <a:p>
            <a:pPr lvl="1">
              <a:defRPr/>
            </a:pPr>
            <a:endParaRPr lang="en-US" kern="0" dirty="0" smtClean="0"/>
          </a:p>
          <a:p>
            <a:pPr lvl="1">
              <a:defRPr/>
            </a:pPr>
            <a:r>
              <a:rPr lang="en-US" kern="0" dirty="0" smtClean="0"/>
              <a:t>Just defines how the operations should behave, but NOT how they are implemented</a:t>
            </a:r>
          </a:p>
          <a:p>
            <a:pPr lvl="1">
              <a:defRPr/>
            </a:pPr>
            <a:endParaRPr lang="en-US" kern="0" dirty="0" smtClean="0"/>
          </a:p>
          <a:p>
            <a:pPr lvl="1">
              <a:defRPr/>
            </a:pPr>
            <a:r>
              <a:rPr lang="en-US" kern="0" dirty="0" smtClean="0"/>
              <a:t>There are usually many different ways to implement an ADT using different </a:t>
            </a:r>
            <a:r>
              <a:rPr lang="en-US" kern="0" dirty="0" smtClean="0">
                <a:solidFill>
                  <a:srgbClr val="C00000"/>
                </a:solidFill>
              </a:rPr>
              <a:t>Data Structures </a:t>
            </a:r>
            <a:r>
              <a:rPr lang="en-US" kern="0" dirty="0" smtClean="0">
                <a:solidFill>
                  <a:schemeClr val="accent2"/>
                </a:solidFill>
              </a:rPr>
              <a:t>with different tradeoffs</a:t>
            </a:r>
          </a:p>
          <a:p>
            <a:pPr lvl="1">
              <a:defRPr/>
            </a:pPr>
            <a:endParaRPr lang="en-US" kern="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2695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713" y="141288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Data Structures are used…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949326"/>
            <a:ext cx="11369615" cy="5484813"/>
          </a:xfrm>
        </p:spPr>
        <p:txBody>
          <a:bodyPr/>
          <a:lstStyle/>
          <a:p>
            <a:r>
              <a:rPr lang="en-US" altLang="en-US" dirty="0" smtClean="0"/>
              <a:t>Everywhere</a:t>
            </a:r>
          </a:p>
          <a:p>
            <a:pPr lvl="1"/>
            <a:r>
              <a:rPr lang="en-US" altLang="en-US" dirty="0" smtClean="0"/>
              <a:t>Systems (Operating Systems, Computer Networks)</a:t>
            </a:r>
          </a:p>
          <a:p>
            <a:pPr lvl="1"/>
            <a:r>
              <a:rPr lang="en-US" altLang="en-US" dirty="0" smtClean="0"/>
              <a:t>Graphics</a:t>
            </a:r>
          </a:p>
          <a:p>
            <a:pPr lvl="1"/>
            <a:r>
              <a:rPr lang="en-US" altLang="en-US" dirty="0" smtClean="0"/>
              <a:t>Databases</a:t>
            </a:r>
          </a:p>
          <a:p>
            <a:pPr lvl="1"/>
            <a:r>
              <a:rPr lang="en-US" altLang="en-US" dirty="0" smtClean="0"/>
              <a:t>Theory</a:t>
            </a:r>
          </a:p>
          <a:p>
            <a:pPr lvl="1"/>
            <a:r>
              <a:rPr lang="en-US" altLang="en-US" dirty="0" smtClean="0"/>
              <a:t>Compilers</a:t>
            </a:r>
          </a:p>
          <a:p>
            <a:pPr lvl="1"/>
            <a:r>
              <a:rPr lang="en-US" altLang="en-US" dirty="0" smtClean="0"/>
              <a:t>Artificial Intelligence</a:t>
            </a:r>
          </a:p>
          <a:p>
            <a:pPr lvl="1"/>
            <a:r>
              <a:rPr lang="en-US" altLang="en-US" dirty="0" smtClean="0"/>
              <a:t>Information Retrieval</a:t>
            </a:r>
          </a:p>
          <a:p>
            <a:pPr lvl="1"/>
            <a:r>
              <a:rPr lang="en-US" altLang="en-US" dirty="0" smtClean="0"/>
              <a:t>…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Maybe the most important class in your curriculum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Guaranteed good and important stuff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265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034" y="310735"/>
            <a:ext cx="11102197" cy="698500"/>
          </a:xfrm>
        </p:spPr>
        <p:txBody>
          <a:bodyPr/>
          <a:lstStyle/>
          <a:p>
            <a:r>
              <a:rPr lang="en-US" altLang="en-US" sz="3600" dirty="0" smtClean="0"/>
              <a:t>Ex1: Array/Linked List of Numbers</a:t>
            </a:r>
          </a:p>
        </p:txBody>
      </p:sp>
      <p:cxnSp>
        <p:nvCxnSpPr>
          <p:cNvPr id="17412" name="AutoShape 101"/>
          <p:cNvCxnSpPr>
            <a:cxnSpLocks noChangeShapeType="1"/>
          </p:cNvCxnSpPr>
          <p:nvPr/>
        </p:nvCxnSpPr>
        <p:spPr bwMode="auto">
          <a:xfrm flipV="1">
            <a:off x="2200995" y="4266871"/>
            <a:ext cx="549275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028840" y="3968033"/>
            <a:ext cx="12362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/>
              <a:t>n</a:t>
            </a:r>
            <a:r>
              <a:rPr lang="en-US" dirty="0" err="1" smtClean="0"/>
              <a:t>ums</a:t>
            </a:r>
            <a:endParaRPr lang="en-US" dirty="0" smtClean="0"/>
          </a:p>
          <a:p>
            <a:pPr algn="ctr">
              <a:defRPr/>
            </a:pPr>
            <a:r>
              <a:rPr lang="en-US" dirty="0"/>
              <a:t>l</a:t>
            </a:r>
            <a:r>
              <a:rPr lang="en-US" dirty="0" smtClean="0"/>
              <a:t>inked list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3423370" y="3971597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740745" y="3971597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58220" y="4074783"/>
            <a:ext cx="325730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5368058" y="3971597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685433" y="3971597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87033" y="4074783"/>
            <a:ext cx="325730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7420" name="Straight Arrow Connector 62"/>
          <p:cNvCxnSpPr>
            <a:cxnSpLocks noChangeShapeType="1"/>
          </p:cNvCxnSpPr>
          <p:nvPr/>
        </p:nvCxnSpPr>
        <p:spPr bwMode="auto">
          <a:xfrm flipV="1">
            <a:off x="3771032" y="4397046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9270133" y="3996997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8587508" y="3996997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679583" y="4106533"/>
            <a:ext cx="39305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82833" y="4100184"/>
            <a:ext cx="725487" cy="3397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7338145" y="4009697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6655520" y="4009697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763469" y="4100183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7428" name="Straight Arrow Connector 95"/>
          <p:cNvCxnSpPr>
            <a:cxnSpLocks noChangeShapeType="1"/>
          </p:cNvCxnSpPr>
          <p:nvPr/>
        </p:nvCxnSpPr>
        <p:spPr bwMode="auto">
          <a:xfrm flipV="1">
            <a:off x="5779219" y="4409746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Straight Arrow Connector 96"/>
          <p:cNvCxnSpPr>
            <a:cxnSpLocks noChangeShapeType="1"/>
          </p:cNvCxnSpPr>
          <p:nvPr/>
        </p:nvCxnSpPr>
        <p:spPr bwMode="auto">
          <a:xfrm flipV="1">
            <a:off x="7660407" y="4422446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102"/>
          <p:cNvSpPr txBox="1">
            <a:spLocks noChangeArrowheads="1"/>
          </p:cNvSpPr>
          <p:nvPr/>
        </p:nvSpPr>
        <p:spPr bwMode="auto">
          <a:xfrm>
            <a:off x="3731027" y="2030725"/>
            <a:ext cx="7809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/>
              <a:t>n</a:t>
            </a:r>
            <a:r>
              <a:rPr lang="en-US" dirty="0" err="1" smtClean="0"/>
              <a:t>ums</a:t>
            </a:r>
            <a:endParaRPr lang="en-US" dirty="0" smtClean="0"/>
          </a:p>
          <a:p>
            <a:pPr algn="ctr">
              <a:defRPr/>
            </a:pP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 bwMode="auto">
          <a:xfrm>
            <a:off x="4607598" y="2033675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725073" y="2136861"/>
            <a:ext cx="325730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 bwMode="auto">
          <a:xfrm>
            <a:off x="5277307" y="2033675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47915" y="2136861"/>
            <a:ext cx="325730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6629641" y="2034108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82098" y="2143644"/>
            <a:ext cx="39305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5959932" y="2039351"/>
            <a:ext cx="682625" cy="54836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85133" y="2129837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7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858" y="235132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Ex2: Queue ADT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 rot="60088">
            <a:off x="3800472" y="2108477"/>
            <a:ext cx="477698" cy="1058863"/>
            <a:chOff x="1091" y="803"/>
            <a:chExt cx="182" cy="463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V="1">
              <a:off x="1085" y="1013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182" y="92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1175" y="1204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4330700" y="2109788"/>
            <a:ext cx="477698" cy="1058862"/>
            <a:chOff x="1091" y="803"/>
            <a:chExt cx="182" cy="463"/>
          </a:xfrm>
        </p:grpSpPr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9221" name="Group 18"/>
          <p:cNvGrpSpPr>
            <a:grpSpLocks/>
          </p:cNvGrpSpPr>
          <p:nvPr/>
        </p:nvGrpSpPr>
        <p:grpSpPr bwMode="auto">
          <a:xfrm>
            <a:off x="4848225" y="2085976"/>
            <a:ext cx="477698" cy="1058863"/>
            <a:chOff x="1091" y="803"/>
            <a:chExt cx="182" cy="463"/>
          </a:xfrm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9222" name="Group 25"/>
          <p:cNvGrpSpPr>
            <a:grpSpLocks/>
          </p:cNvGrpSpPr>
          <p:nvPr/>
        </p:nvGrpSpPr>
        <p:grpSpPr bwMode="auto">
          <a:xfrm>
            <a:off x="5375275" y="2073276"/>
            <a:ext cx="477698" cy="1058863"/>
            <a:chOff x="1091" y="803"/>
            <a:chExt cx="182" cy="463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9223" name="Group 32"/>
          <p:cNvGrpSpPr>
            <a:grpSpLocks/>
          </p:cNvGrpSpPr>
          <p:nvPr/>
        </p:nvGrpSpPr>
        <p:grpSpPr bwMode="auto">
          <a:xfrm>
            <a:off x="5894389" y="2073276"/>
            <a:ext cx="477697" cy="1058863"/>
            <a:chOff x="1091" y="803"/>
            <a:chExt cx="182" cy="463"/>
          </a:xfrm>
        </p:grpSpPr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9224" name="Group 39"/>
          <p:cNvGrpSpPr>
            <a:grpSpLocks/>
          </p:cNvGrpSpPr>
          <p:nvPr/>
        </p:nvGrpSpPr>
        <p:grpSpPr bwMode="auto">
          <a:xfrm>
            <a:off x="6435725" y="2060576"/>
            <a:ext cx="477698" cy="1058863"/>
            <a:chOff x="1091" y="803"/>
            <a:chExt cx="182" cy="463"/>
          </a:xfrm>
        </p:grpSpPr>
        <p:sp>
          <p:nvSpPr>
            <p:cNvPr id="67" name="Line 40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9225" name="Group 46"/>
          <p:cNvGrpSpPr>
            <a:grpSpLocks/>
          </p:cNvGrpSpPr>
          <p:nvPr/>
        </p:nvGrpSpPr>
        <p:grpSpPr bwMode="auto">
          <a:xfrm>
            <a:off x="7000875" y="2073276"/>
            <a:ext cx="477698" cy="1058863"/>
            <a:chOff x="1091" y="803"/>
            <a:chExt cx="182" cy="463"/>
          </a:xfrm>
        </p:grpSpPr>
        <p:sp>
          <p:nvSpPr>
            <p:cNvPr id="74" name="Line 47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5" name="Line 48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6" name="Oval 49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  <p:sp>
        <p:nvSpPr>
          <p:cNvPr id="80" name="Line 53"/>
          <p:cNvSpPr>
            <a:spLocks noChangeShapeType="1"/>
          </p:cNvSpPr>
          <p:nvPr/>
        </p:nvSpPr>
        <p:spPr bwMode="auto">
          <a:xfrm flipH="1" flipV="1">
            <a:off x="2933699" y="2555875"/>
            <a:ext cx="95369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81" name="Text Box 54"/>
          <p:cNvSpPr txBox="1">
            <a:spLocks noChangeArrowheads="1"/>
          </p:cNvSpPr>
          <p:nvPr/>
        </p:nvSpPr>
        <p:spPr bwMode="auto">
          <a:xfrm>
            <a:off x="181940" y="2348167"/>
            <a:ext cx="32961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C3300"/>
                </a:solidFill>
              </a:rPr>
              <a:t>Front</a:t>
            </a:r>
            <a:r>
              <a:rPr lang="en-US" sz="2000" dirty="0"/>
              <a:t> of the queue:</a:t>
            </a:r>
          </a:p>
          <a:p>
            <a:pPr>
              <a:defRPr/>
            </a:pPr>
            <a:r>
              <a:rPr lang="en-US" sz="2000" dirty="0"/>
              <a:t>Next person to be served</a:t>
            </a:r>
          </a:p>
        </p:txBody>
      </p:sp>
      <p:sp>
        <p:nvSpPr>
          <p:cNvPr id="82" name="Line 55"/>
          <p:cNvSpPr>
            <a:spLocks noChangeShapeType="1"/>
          </p:cNvSpPr>
          <p:nvPr/>
        </p:nvSpPr>
        <p:spPr bwMode="auto">
          <a:xfrm flipH="1">
            <a:off x="7543800" y="2554289"/>
            <a:ext cx="126309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83" name="Text Box 56"/>
          <p:cNvSpPr txBox="1">
            <a:spLocks noChangeArrowheads="1"/>
          </p:cNvSpPr>
          <p:nvPr/>
        </p:nvSpPr>
        <p:spPr bwMode="auto">
          <a:xfrm>
            <a:off x="7975006" y="2380994"/>
            <a:ext cx="408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C3300"/>
                </a:solidFill>
              </a:rPr>
              <a:t>Rear</a:t>
            </a:r>
            <a:r>
              <a:rPr lang="en-US" sz="2000" dirty="0"/>
              <a:t> of the queue</a:t>
            </a:r>
          </a:p>
          <a:p>
            <a:pPr algn="ctr">
              <a:defRPr/>
            </a:pPr>
            <a:r>
              <a:rPr lang="en-US" sz="2000" dirty="0"/>
              <a:t>Next person will join the queue</a:t>
            </a:r>
          </a:p>
          <a:p>
            <a:pPr algn="ctr">
              <a:defRPr/>
            </a:pPr>
            <a:r>
              <a:rPr lang="en-US" sz="2000" dirty="0"/>
              <a:t>from the rear</a:t>
            </a:r>
          </a:p>
        </p:txBody>
      </p:sp>
      <p:sp>
        <p:nvSpPr>
          <p:cNvPr id="84" name="Text Box 57"/>
          <p:cNvSpPr txBox="1">
            <a:spLocks noChangeArrowheads="1"/>
          </p:cNvSpPr>
          <p:nvPr/>
        </p:nvSpPr>
        <p:spPr bwMode="auto">
          <a:xfrm>
            <a:off x="3192527" y="1541630"/>
            <a:ext cx="5005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/>
              <a:t>Queue of people waiting to pay bills</a:t>
            </a:r>
          </a:p>
        </p:txBody>
      </p:sp>
    </p:spTree>
    <p:extLst>
      <p:ext uri="{BB962C8B-B14F-4D97-AF65-F5344CB8AC3E}">
        <p14:creationId xmlns:p14="http://schemas.microsoft.com/office/powerpoint/2010/main" val="1402523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14743</TotalTime>
  <Words>765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Comic Sans MS</vt:lpstr>
      <vt:lpstr>Times New Roman</vt:lpstr>
      <vt:lpstr>Wingdings</vt:lpstr>
      <vt:lpstr>Blank Presentation</vt:lpstr>
      <vt:lpstr>CSCI 313 - Data Structures</vt:lpstr>
      <vt:lpstr>Recommended Books &amp; Online Resources - I</vt:lpstr>
      <vt:lpstr>Recommended Books &amp; Online Resources - II</vt:lpstr>
      <vt:lpstr>What’s this course about?</vt:lpstr>
      <vt:lpstr>Data Structures (DS): What, How, and Why?</vt:lpstr>
      <vt:lpstr>Data Structure vs Abstract Data Type (ADT)</vt:lpstr>
      <vt:lpstr>Data Structures are used…</vt:lpstr>
      <vt:lpstr>Ex1: Array/Linked List of Numbers</vt:lpstr>
      <vt:lpstr>Ex2: Queue ADT</vt:lpstr>
      <vt:lpstr>Ex3: Tree of Files and Folders</vt:lpstr>
      <vt:lpstr>Ex4: Representing Expressions</vt:lpstr>
      <vt:lpstr>Ex5: Balanced Search Trees</vt:lpstr>
      <vt:lpstr>Ex6: Transportation Networks</vt:lpstr>
      <vt:lpstr>Course Outline</vt:lpstr>
      <vt:lpstr>Course Outline</vt:lpstr>
      <vt:lpstr>Why is this course important?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584</cp:revision>
  <dcterms:created xsi:type="dcterms:W3CDTF">2020-11-16T14:31:24Z</dcterms:created>
  <dcterms:modified xsi:type="dcterms:W3CDTF">2023-08-28T17:43:21Z</dcterms:modified>
</cp:coreProperties>
</file>