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58" r:id="rId3"/>
    <p:sldId id="459" r:id="rId4"/>
    <p:sldId id="460" r:id="rId5"/>
    <p:sldId id="430" r:id="rId6"/>
    <p:sldId id="431" r:id="rId7"/>
    <p:sldId id="432" r:id="rId8"/>
    <p:sldId id="433" r:id="rId9"/>
    <p:sldId id="434" r:id="rId10"/>
    <p:sldId id="461" r:id="rId11"/>
    <p:sldId id="462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63" r:id="rId34"/>
    <p:sldId id="464" r:id="rId35"/>
    <p:sldId id="4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89781" y="236538"/>
            <a:ext cx="11826815" cy="946150"/>
          </a:xfrm>
        </p:spPr>
        <p:txBody>
          <a:bodyPr/>
          <a:lstStyle/>
          <a:p>
            <a:r>
              <a:rPr lang="en-US" altLang="en-US" sz="3600" dirty="0" smtClean="0"/>
              <a:t>Today’s Material</a:t>
            </a:r>
            <a:endParaRPr lang="en-US" altLang="en-US" sz="3600" dirty="0"/>
          </a:p>
        </p:txBody>
      </p:sp>
      <p:sp>
        <p:nvSpPr>
          <p:cNvPr id="409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39946" y="1352551"/>
            <a:ext cx="11404121" cy="4924425"/>
          </a:xfrm>
        </p:spPr>
        <p:txBody>
          <a:bodyPr/>
          <a:lstStyle/>
          <a:p>
            <a:r>
              <a:rPr lang="en-US" altLang="en-US" dirty="0" smtClean="0"/>
              <a:t>Iterative Algorithms and their Analysis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Asymptotic Notations</a:t>
            </a:r>
          </a:p>
          <a:p>
            <a:pPr lvl="1"/>
            <a:r>
              <a:rPr lang="en-US" altLang="en-US" dirty="0" smtClean="0"/>
              <a:t>Big-O Notation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Review of Discrete Math</a:t>
            </a:r>
          </a:p>
          <a:p>
            <a:pPr lvl="1"/>
            <a:r>
              <a:rPr lang="en-US" altLang="en-US" dirty="0" smtClean="0"/>
              <a:t>Summations</a:t>
            </a:r>
          </a:p>
          <a:p>
            <a:pPr lvl="1"/>
            <a:r>
              <a:rPr lang="en-US" altLang="en-US" dirty="0" smtClean="0"/>
              <a:t>Logarithms</a:t>
            </a:r>
          </a:p>
        </p:txBody>
      </p:sp>
    </p:spTree>
    <p:extLst>
      <p:ext uri="{BB962C8B-B14F-4D97-AF65-F5344CB8AC3E}">
        <p14:creationId xmlns:p14="http://schemas.microsoft.com/office/powerpoint/2010/main" val="298102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1" y="138114"/>
            <a:ext cx="8723313" cy="866775"/>
          </a:xfrm>
        </p:spPr>
        <p:txBody>
          <a:bodyPr/>
          <a:lstStyle/>
          <a:p>
            <a:r>
              <a:rPr lang="en-US" altLang="en-US" sz="3600" dirty="0"/>
              <a:t>Matrix Multiplication</a:t>
            </a:r>
          </a:p>
        </p:txBody>
      </p:sp>
      <p:sp>
        <p:nvSpPr>
          <p:cNvPr id="13" name="Rectangle 2051"/>
          <p:cNvSpPr txBox="1">
            <a:spLocks noChangeArrowheads="1"/>
          </p:cNvSpPr>
          <p:nvPr/>
        </p:nvSpPr>
        <p:spPr bwMode="auto">
          <a:xfrm>
            <a:off x="465827" y="1004889"/>
            <a:ext cx="11283350" cy="104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You are given two </a:t>
            </a:r>
            <a:r>
              <a:rPr lang="en-US" sz="2800" kern="0" dirty="0" err="1"/>
              <a:t>NxN</a:t>
            </a:r>
            <a:r>
              <a:rPr lang="en-US" sz="2800" kern="0" dirty="0"/>
              <a:t> matrices A &amp;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Compute C = A x B</a:t>
            </a:r>
            <a:endParaRPr lang="en-US" sz="2400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87589" y="2498725"/>
            <a:ext cx="496887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84475" y="2498725"/>
            <a:ext cx="49688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81364" y="2498725"/>
            <a:ext cx="496887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287589" y="2879725"/>
            <a:ext cx="496887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84475" y="2879725"/>
            <a:ext cx="496888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81364" y="2879725"/>
            <a:ext cx="496887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287589" y="3262313"/>
            <a:ext cx="496887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784475" y="3262313"/>
            <a:ext cx="49688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281364" y="3262313"/>
            <a:ext cx="496887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346575" y="2498725"/>
            <a:ext cx="49688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843464" y="2498725"/>
            <a:ext cx="498475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341939" y="2498725"/>
            <a:ext cx="496887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346575" y="2879725"/>
            <a:ext cx="496888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843464" y="2879725"/>
            <a:ext cx="498475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341939" y="2879725"/>
            <a:ext cx="496887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346575" y="3262313"/>
            <a:ext cx="49688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843464" y="3262313"/>
            <a:ext cx="498475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41939" y="3262313"/>
            <a:ext cx="496887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932614" y="2498725"/>
            <a:ext cx="498475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431089" y="2498725"/>
            <a:ext cx="496887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13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927975" y="2498725"/>
            <a:ext cx="49688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6932614" y="2879725"/>
            <a:ext cx="498475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7431089" y="2879725"/>
            <a:ext cx="496887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7927975" y="2879725"/>
            <a:ext cx="496888" cy="382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6932614" y="3262313"/>
            <a:ext cx="498475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7431089" y="3262313"/>
            <a:ext cx="496887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7927975" y="3262313"/>
            <a:ext cx="49688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391" name="TextBox 3"/>
          <p:cNvSpPr txBox="1">
            <a:spLocks noChangeArrowheads="1"/>
          </p:cNvSpPr>
          <p:nvPr/>
        </p:nvSpPr>
        <p:spPr bwMode="auto">
          <a:xfrm>
            <a:off x="3898900" y="28797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92" name="TextBox 36"/>
          <p:cNvSpPr txBox="1">
            <a:spLocks noChangeArrowheads="1"/>
          </p:cNvSpPr>
          <p:nvPr/>
        </p:nvSpPr>
        <p:spPr bwMode="auto">
          <a:xfrm>
            <a:off x="6213476" y="2879725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5393" name="TextBox 37"/>
          <p:cNvSpPr txBox="1">
            <a:spLocks noChangeArrowheads="1"/>
          </p:cNvSpPr>
          <p:nvPr/>
        </p:nvSpPr>
        <p:spPr bwMode="auto">
          <a:xfrm>
            <a:off x="2882901" y="3808413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394" name="TextBox 38"/>
          <p:cNvSpPr txBox="1">
            <a:spLocks noChangeArrowheads="1"/>
          </p:cNvSpPr>
          <p:nvPr/>
        </p:nvSpPr>
        <p:spPr bwMode="auto">
          <a:xfrm>
            <a:off x="4843463" y="384016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395" name="TextBox 39"/>
          <p:cNvSpPr txBox="1">
            <a:spLocks noChangeArrowheads="1"/>
          </p:cNvSpPr>
          <p:nvPr/>
        </p:nvSpPr>
        <p:spPr bwMode="auto">
          <a:xfrm>
            <a:off x="7575551" y="3840163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5827" y="4576763"/>
            <a:ext cx="11283350" cy="830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kern="0" dirty="0"/>
              <a:t>C[0][0] = A[0][0]*B[0][0] + A[0][1]*B[1][0] + A[0][2]*B[2][0]</a:t>
            </a:r>
          </a:p>
          <a:p>
            <a:pPr>
              <a:defRPr/>
            </a:pPr>
            <a:r>
              <a:rPr lang="en-US" sz="2400" kern="0" dirty="0"/>
              <a:t>C[0][0] = 5*1 + 1*3 + 2*2 = 5+3+4 = 12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7589" y="2498724"/>
            <a:ext cx="1490662" cy="412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336839" y="2498726"/>
            <a:ext cx="506624" cy="1144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932614" y="2504966"/>
            <a:ext cx="498474" cy="3926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74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1" y="138114"/>
            <a:ext cx="8723313" cy="866775"/>
          </a:xfrm>
        </p:spPr>
        <p:txBody>
          <a:bodyPr/>
          <a:lstStyle/>
          <a:p>
            <a:r>
              <a:rPr lang="tr-TR" altLang="en-US" sz="3600" dirty="0"/>
              <a:t>Matrix </a:t>
            </a:r>
            <a:r>
              <a:rPr lang="en-US" altLang="en-US" sz="3600" dirty="0"/>
              <a:t>Multiplication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0075" y="1112839"/>
            <a:ext cx="8362950" cy="2924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Two dimensional arrays A, B, C. Compute C = A*B */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(j=0; j&lt;N; j++)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C[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= 0;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k=0; k&lt;N; k++){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C[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+=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][k]*B[k][j];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//end-for-innermost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//end-for-inner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/>
              <a:t>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//end-for-outer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722564" y="4562476"/>
          <a:ext cx="66579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082800" imgH="444500" progId="Equation.3">
                  <p:embed/>
                </p:oleObj>
              </mc:Choice>
              <mc:Fallback>
                <p:oleObj name="Equation" r:id="rId3" imgW="2082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4" y="4562476"/>
                        <a:ext cx="66579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3136992" y="2082271"/>
            <a:ext cx="4471506" cy="12216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47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/>
              <a:t>Example V: Binary Search</a:t>
            </a:r>
          </a:p>
        </p:txBody>
      </p:sp>
      <p:sp>
        <p:nvSpPr>
          <p:cNvPr id="155" name="Rectangle 2051"/>
          <p:cNvSpPr txBox="1">
            <a:spLocks noChangeArrowheads="1"/>
          </p:cNvSpPr>
          <p:nvPr/>
        </p:nvSpPr>
        <p:spPr bwMode="auto">
          <a:xfrm>
            <a:off x="491706" y="1154982"/>
            <a:ext cx="11257471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Problem: You are given a </a:t>
            </a:r>
            <a:r>
              <a:rPr lang="en-US" sz="2800" kern="0" dirty="0">
                <a:solidFill>
                  <a:srgbClr val="C00000"/>
                </a:solidFill>
              </a:rPr>
              <a:t>sorted</a:t>
            </a:r>
            <a:r>
              <a:rPr lang="en-US" sz="2800" kern="0" dirty="0"/>
              <a:t> array of integers, and you are searching for a key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kern="0" dirty="0"/>
              <a:t>Linear Search – T(n) = 3n+2 (Worst case)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kern="0" dirty="0"/>
              <a:t>Can we do better?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kern="0" dirty="0"/>
              <a:t>E.g. Search for 55 in the </a:t>
            </a:r>
            <a:r>
              <a:rPr lang="en-US" sz="2400" kern="0" dirty="0">
                <a:solidFill>
                  <a:srgbClr val="C00000"/>
                </a:solidFill>
              </a:rPr>
              <a:t>sorted</a:t>
            </a:r>
            <a:r>
              <a:rPr lang="en-US" sz="2400" kern="0" dirty="0"/>
              <a:t> array below</a:t>
            </a:r>
          </a:p>
        </p:txBody>
      </p:sp>
      <p:grpSp>
        <p:nvGrpSpPr>
          <p:cNvPr id="14340" name="Group 220"/>
          <p:cNvGrpSpPr>
            <a:grpSpLocks/>
          </p:cNvGrpSpPr>
          <p:nvPr/>
        </p:nvGrpSpPr>
        <p:grpSpPr bwMode="auto">
          <a:xfrm>
            <a:off x="1743076" y="4061695"/>
            <a:ext cx="8734425" cy="795337"/>
            <a:chOff x="218897" y="3872360"/>
            <a:chExt cx="8734425" cy="795337"/>
          </a:xfrm>
        </p:grpSpPr>
        <p:sp>
          <p:nvSpPr>
            <p:cNvPr id="14341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42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43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344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345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4346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47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49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350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1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4352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3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412683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4354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4358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9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412684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14360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1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4362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3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4364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5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148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14366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7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14368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9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12684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14370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1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3017" cy="3668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14372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3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3017" cy="366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94</a:t>
              </a:r>
            </a:p>
          </p:txBody>
        </p:sp>
        <p:sp>
          <p:nvSpPr>
            <p:cNvPr id="14374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5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2684" cy="3675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14376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7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3017" cy="366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14378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4379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380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381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382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383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384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385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4386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4387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4388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243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/>
              <a:t>Example V: Binary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925" y="779463"/>
            <a:ext cx="11507637" cy="1490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Since the array is sorted, we can </a:t>
            </a:r>
            <a:r>
              <a:rPr lang="en-US" altLang="en-US" sz="2400" dirty="0">
                <a:solidFill>
                  <a:schemeClr val="accent2"/>
                </a:solidFill>
              </a:rPr>
              <a:t>reduce our search space in half</a:t>
            </a:r>
            <a:r>
              <a:rPr lang="en-US" altLang="en-US" sz="2400" dirty="0"/>
              <a:t> by comparing</a:t>
            </a:r>
            <a:r>
              <a:rPr lang="en-US" altLang="en-US" sz="2400" dirty="0">
                <a:solidFill>
                  <a:schemeClr val="accent2"/>
                </a:solidFill>
              </a:rPr>
              <a:t> the target key </a:t>
            </a:r>
            <a:r>
              <a:rPr lang="en-US" altLang="en-US" sz="2400" dirty="0"/>
              <a:t>with the key contained</a:t>
            </a:r>
            <a:r>
              <a:rPr lang="en-US" altLang="en-US" sz="2400" dirty="0">
                <a:solidFill>
                  <a:schemeClr val="accent2"/>
                </a:solidFill>
              </a:rPr>
              <a:t> in the middle of the array</a:t>
            </a:r>
            <a:r>
              <a:rPr lang="en-US" altLang="en-US" sz="2400" dirty="0"/>
              <a:t> and continue this way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Let’s search for 55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755775" y="2836864"/>
            <a:ext cx="546100" cy="409575"/>
            <a:chOff x="485" y="1326"/>
            <a:chExt cx="357" cy="258"/>
          </a:xfrm>
        </p:grpSpPr>
        <p:sp>
          <p:nvSpPr>
            <p:cNvPr id="15511" name="Rectangle 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512" name="Text Box 6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2300289" y="2836864"/>
            <a:ext cx="547687" cy="409575"/>
            <a:chOff x="485" y="1326"/>
            <a:chExt cx="357" cy="258"/>
          </a:xfrm>
        </p:grpSpPr>
        <p:sp>
          <p:nvSpPr>
            <p:cNvPr id="15509" name="Rectangle 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510" name="Text Box 9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5366" name="Group 10"/>
          <p:cNvGrpSpPr>
            <a:grpSpLocks/>
          </p:cNvGrpSpPr>
          <p:nvPr/>
        </p:nvGrpSpPr>
        <p:grpSpPr bwMode="auto">
          <a:xfrm>
            <a:off x="2847975" y="2836864"/>
            <a:ext cx="546100" cy="409575"/>
            <a:chOff x="485" y="1326"/>
            <a:chExt cx="357" cy="258"/>
          </a:xfrm>
        </p:grpSpPr>
        <p:sp>
          <p:nvSpPr>
            <p:cNvPr id="15507" name="Rectangle 11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508" name="Text Box 12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5367" name="Group 13"/>
          <p:cNvGrpSpPr>
            <a:grpSpLocks/>
          </p:cNvGrpSpPr>
          <p:nvPr/>
        </p:nvGrpSpPr>
        <p:grpSpPr bwMode="auto">
          <a:xfrm>
            <a:off x="3392489" y="2836864"/>
            <a:ext cx="547687" cy="409575"/>
            <a:chOff x="485" y="1326"/>
            <a:chExt cx="357" cy="258"/>
          </a:xfrm>
        </p:grpSpPr>
        <p:sp>
          <p:nvSpPr>
            <p:cNvPr id="15505" name="Rectangle 1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506" name="Text Box 15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5368" name="Group 16"/>
          <p:cNvGrpSpPr>
            <a:grpSpLocks/>
          </p:cNvGrpSpPr>
          <p:nvPr/>
        </p:nvGrpSpPr>
        <p:grpSpPr bwMode="auto">
          <a:xfrm>
            <a:off x="3938588" y="2836864"/>
            <a:ext cx="546100" cy="409575"/>
            <a:chOff x="485" y="1326"/>
            <a:chExt cx="357" cy="258"/>
          </a:xfrm>
        </p:grpSpPr>
        <p:sp>
          <p:nvSpPr>
            <p:cNvPr id="15503" name="Rectangle 17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504" name="Text Box 18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15369" name="Group 19"/>
          <p:cNvGrpSpPr>
            <a:grpSpLocks/>
          </p:cNvGrpSpPr>
          <p:nvPr/>
        </p:nvGrpSpPr>
        <p:grpSpPr bwMode="auto">
          <a:xfrm>
            <a:off x="4483100" y="2836864"/>
            <a:ext cx="546100" cy="409575"/>
            <a:chOff x="485" y="1326"/>
            <a:chExt cx="357" cy="258"/>
          </a:xfrm>
        </p:grpSpPr>
        <p:sp>
          <p:nvSpPr>
            <p:cNvPr id="15501" name="Rectangle 20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502" name="Text Box 21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</a:p>
          </p:txBody>
        </p:sp>
      </p:grpSp>
      <p:grpSp>
        <p:nvGrpSpPr>
          <p:cNvPr id="15370" name="Group 22"/>
          <p:cNvGrpSpPr>
            <a:grpSpLocks/>
          </p:cNvGrpSpPr>
          <p:nvPr/>
        </p:nvGrpSpPr>
        <p:grpSpPr bwMode="auto">
          <a:xfrm>
            <a:off x="5029200" y="2836864"/>
            <a:ext cx="547688" cy="409575"/>
            <a:chOff x="485" y="1326"/>
            <a:chExt cx="357" cy="258"/>
          </a:xfrm>
        </p:grpSpPr>
        <p:sp>
          <p:nvSpPr>
            <p:cNvPr id="15499" name="Rectangle 23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500" name="Text Box 24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</p:grpSp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5575300" y="2836864"/>
            <a:ext cx="546100" cy="409575"/>
            <a:chOff x="485" y="1326"/>
            <a:chExt cx="357" cy="258"/>
          </a:xfrm>
        </p:grpSpPr>
        <p:sp>
          <p:nvSpPr>
            <p:cNvPr id="15497" name="Rectangle 26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98" name="Text Box 27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60</a:t>
              </a:r>
            </a:p>
          </p:txBody>
        </p:sp>
      </p:grpSp>
      <p:grpSp>
        <p:nvGrpSpPr>
          <p:cNvPr id="15372" name="Group 28"/>
          <p:cNvGrpSpPr>
            <a:grpSpLocks/>
          </p:cNvGrpSpPr>
          <p:nvPr/>
        </p:nvGrpSpPr>
        <p:grpSpPr bwMode="auto">
          <a:xfrm>
            <a:off x="6116638" y="2838451"/>
            <a:ext cx="546100" cy="409575"/>
            <a:chOff x="485" y="1326"/>
            <a:chExt cx="357" cy="258"/>
          </a:xfrm>
        </p:grpSpPr>
        <p:sp>
          <p:nvSpPr>
            <p:cNvPr id="15495" name="Rectangle 29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96" name="Text Box 30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</p:grpSp>
      <p:grpSp>
        <p:nvGrpSpPr>
          <p:cNvPr id="15373" name="Group 31"/>
          <p:cNvGrpSpPr>
            <a:grpSpLocks/>
          </p:cNvGrpSpPr>
          <p:nvPr/>
        </p:nvGrpSpPr>
        <p:grpSpPr bwMode="auto">
          <a:xfrm>
            <a:off x="6662738" y="2838451"/>
            <a:ext cx="546100" cy="409575"/>
            <a:chOff x="485" y="1326"/>
            <a:chExt cx="357" cy="258"/>
          </a:xfrm>
        </p:grpSpPr>
        <p:sp>
          <p:nvSpPr>
            <p:cNvPr id="15493" name="Rectangle 32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94" name="Text Box 33"/>
            <p:cNvSpPr txBox="1">
              <a:spLocks noChangeArrowheads="1"/>
            </p:cNvSpPr>
            <p:nvPr/>
          </p:nvSpPr>
          <p:spPr bwMode="auto">
            <a:xfrm>
              <a:off x="549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70</a:t>
              </a:r>
            </a:p>
          </p:txBody>
        </p:sp>
      </p:grpSp>
      <p:grpSp>
        <p:nvGrpSpPr>
          <p:cNvPr id="15374" name="Group 34"/>
          <p:cNvGrpSpPr>
            <a:grpSpLocks/>
          </p:cNvGrpSpPr>
          <p:nvPr/>
        </p:nvGrpSpPr>
        <p:grpSpPr bwMode="auto">
          <a:xfrm>
            <a:off x="7208838" y="2838451"/>
            <a:ext cx="546100" cy="409575"/>
            <a:chOff x="485" y="1326"/>
            <a:chExt cx="357" cy="258"/>
          </a:xfrm>
        </p:grpSpPr>
        <p:sp>
          <p:nvSpPr>
            <p:cNvPr id="15491" name="Rectangle 3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92" name="Text Box 36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72</a:t>
              </a:r>
            </a:p>
          </p:txBody>
        </p:sp>
      </p:grpSp>
      <p:grpSp>
        <p:nvGrpSpPr>
          <p:cNvPr id="15375" name="Group 37"/>
          <p:cNvGrpSpPr>
            <a:grpSpLocks/>
          </p:cNvGrpSpPr>
          <p:nvPr/>
        </p:nvGrpSpPr>
        <p:grpSpPr bwMode="auto">
          <a:xfrm>
            <a:off x="7753350" y="2838451"/>
            <a:ext cx="547688" cy="409575"/>
            <a:chOff x="485" y="1326"/>
            <a:chExt cx="357" cy="258"/>
          </a:xfrm>
        </p:grpSpPr>
        <p:sp>
          <p:nvSpPr>
            <p:cNvPr id="15489" name="Rectangle 3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90" name="Text Box 39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90</a:t>
              </a:r>
            </a:p>
          </p:txBody>
        </p:sp>
      </p:grpSp>
      <p:sp>
        <p:nvSpPr>
          <p:cNvPr id="15376" name="Text Box 40"/>
          <p:cNvSpPr txBox="1">
            <a:spLocks noChangeArrowheads="1"/>
          </p:cNvSpPr>
          <p:nvPr/>
        </p:nvSpPr>
        <p:spPr bwMode="auto">
          <a:xfrm>
            <a:off x="1887538" y="2493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77" name="Text Box 41"/>
          <p:cNvSpPr txBox="1">
            <a:spLocks noChangeArrowheads="1"/>
          </p:cNvSpPr>
          <p:nvPr/>
        </p:nvSpPr>
        <p:spPr bwMode="auto">
          <a:xfrm>
            <a:off x="2420938" y="2490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78" name="Text Box 42"/>
          <p:cNvSpPr txBox="1">
            <a:spLocks noChangeArrowheads="1"/>
          </p:cNvSpPr>
          <p:nvPr/>
        </p:nvSpPr>
        <p:spPr bwMode="auto">
          <a:xfrm>
            <a:off x="2954338" y="2493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79" name="Text Box 43"/>
          <p:cNvSpPr txBox="1">
            <a:spLocks noChangeArrowheads="1"/>
          </p:cNvSpPr>
          <p:nvPr/>
        </p:nvSpPr>
        <p:spPr bwMode="auto">
          <a:xfrm>
            <a:off x="3511550" y="24923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380" name="Text Box 44"/>
          <p:cNvSpPr txBox="1">
            <a:spLocks noChangeArrowheads="1"/>
          </p:cNvSpPr>
          <p:nvPr/>
        </p:nvSpPr>
        <p:spPr bwMode="auto">
          <a:xfrm>
            <a:off x="7826375" y="24907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grpSp>
        <p:nvGrpSpPr>
          <p:cNvPr id="15381" name="Group 45"/>
          <p:cNvGrpSpPr>
            <a:grpSpLocks/>
          </p:cNvGrpSpPr>
          <p:nvPr/>
        </p:nvGrpSpPr>
        <p:grpSpPr bwMode="auto">
          <a:xfrm>
            <a:off x="8307388" y="2830514"/>
            <a:ext cx="546100" cy="420687"/>
            <a:chOff x="485" y="1326"/>
            <a:chExt cx="357" cy="258"/>
          </a:xfrm>
        </p:grpSpPr>
        <p:sp>
          <p:nvSpPr>
            <p:cNvPr id="15487" name="Rectangle 46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88" name="Text Box 47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</p:grpSp>
      <p:grpSp>
        <p:nvGrpSpPr>
          <p:cNvPr id="15382" name="Group 48"/>
          <p:cNvGrpSpPr>
            <a:grpSpLocks/>
          </p:cNvGrpSpPr>
          <p:nvPr/>
        </p:nvGrpSpPr>
        <p:grpSpPr bwMode="auto">
          <a:xfrm>
            <a:off x="8851900" y="2828925"/>
            <a:ext cx="546100" cy="433388"/>
            <a:chOff x="485" y="1326"/>
            <a:chExt cx="357" cy="258"/>
          </a:xfrm>
        </p:grpSpPr>
        <p:sp>
          <p:nvSpPr>
            <p:cNvPr id="15485" name="Rectangle 49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86" name="Text Box 50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94</a:t>
              </a:r>
            </a:p>
          </p:txBody>
        </p:sp>
      </p:grpSp>
      <p:grpSp>
        <p:nvGrpSpPr>
          <p:cNvPr id="15383" name="Group 51"/>
          <p:cNvGrpSpPr>
            <a:grpSpLocks/>
          </p:cNvGrpSpPr>
          <p:nvPr/>
        </p:nvGrpSpPr>
        <p:grpSpPr bwMode="auto">
          <a:xfrm>
            <a:off x="9398000" y="2828926"/>
            <a:ext cx="547688" cy="434975"/>
            <a:chOff x="485" y="1326"/>
            <a:chExt cx="357" cy="258"/>
          </a:xfrm>
        </p:grpSpPr>
        <p:sp>
          <p:nvSpPr>
            <p:cNvPr id="15483" name="Rectangle 52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84" name="Text Box 53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96</a:t>
              </a:r>
            </a:p>
          </p:txBody>
        </p:sp>
      </p:grpSp>
      <p:grpSp>
        <p:nvGrpSpPr>
          <p:cNvPr id="15384" name="Group 54"/>
          <p:cNvGrpSpPr>
            <a:grpSpLocks/>
          </p:cNvGrpSpPr>
          <p:nvPr/>
        </p:nvGrpSpPr>
        <p:grpSpPr bwMode="auto">
          <a:xfrm>
            <a:off x="9944100" y="2828925"/>
            <a:ext cx="546100" cy="433388"/>
            <a:chOff x="485" y="1326"/>
            <a:chExt cx="357" cy="258"/>
          </a:xfrm>
        </p:grpSpPr>
        <p:sp>
          <p:nvSpPr>
            <p:cNvPr id="15481" name="Rectangle 5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82" name="Text Box 56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</p:grpSp>
      <p:sp>
        <p:nvSpPr>
          <p:cNvPr id="15385" name="Text Box 57"/>
          <p:cNvSpPr txBox="1">
            <a:spLocks noChangeArrowheads="1"/>
          </p:cNvSpPr>
          <p:nvPr/>
        </p:nvSpPr>
        <p:spPr bwMode="auto">
          <a:xfrm>
            <a:off x="10015538" y="24939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5386" name="Text Box 58"/>
          <p:cNvSpPr txBox="1">
            <a:spLocks noChangeArrowheads="1"/>
          </p:cNvSpPr>
          <p:nvPr/>
        </p:nvSpPr>
        <p:spPr bwMode="auto">
          <a:xfrm>
            <a:off x="4064000" y="24685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387" name="Text Box 59"/>
          <p:cNvSpPr txBox="1">
            <a:spLocks noChangeArrowheads="1"/>
          </p:cNvSpPr>
          <p:nvPr/>
        </p:nvSpPr>
        <p:spPr bwMode="auto">
          <a:xfrm>
            <a:off x="5708650" y="24542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388" name="Text Box 60"/>
          <p:cNvSpPr txBox="1">
            <a:spLocks noChangeArrowheads="1"/>
          </p:cNvSpPr>
          <p:nvPr/>
        </p:nvSpPr>
        <p:spPr bwMode="auto">
          <a:xfrm>
            <a:off x="6238875" y="24542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15389" name="Group 61"/>
          <p:cNvGrpSpPr>
            <a:grpSpLocks/>
          </p:cNvGrpSpPr>
          <p:nvPr/>
        </p:nvGrpSpPr>
        <p:grpSpPr bwMode="auto">
          <a:xfrm>
            <a:off x="1828800" y="3235325"/>
            <a:ext cx="488950" cy="661988"/>
            <a:chOff x="192" y="2118"/>
            <a:chExt cx="308" cy="654"/>
          </a:xfrm>
        </p:grpSpPr>
        <p:sp>
          <p:nvSpPr>
            <p:cNvPr id="15479" name="Line 62"/>
            <p:cNvSpPr>
              <a:spLocks noChangeShapeType="1"/>
            </p:cNvSpPr>
            <p:nvPr/>
          </p:nvSpPr>
          <p:spPr bwMode="auto">
            <a:xfrm flipV="1">
              <a:off x="326" y="2118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80" name="Text Box 63"/>
            <p:cNvSpPr txBox="1">
              <a:spLocks noChangeArrowheads="1"/>
            </p:cNvSpPr>
            <p:nvPr/>
          </p:nvSpPr>
          <p:spPr bwMode="auto">
            <a:xfrm>
              <a:off x="192" y="2410"/>
              <a:ext cx="30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left</a:t>
              </a:r>
            </a:p>
          </p:txBody>
        </p:sp>
      </p:grpSp>
      <p:grpSp>
        <p:nvGrpSpPr>
          <p:cNvPr id="15390" name="Group 64"/>
          <p:cNvGrpSpPr>
            <a:grpSpLocks/>
          </p:cNvGrpSpPr>
          <p:nvPr/>
        </p:nvGrpSpPr>
        <p:grpSpPr bwMode="auto">
          <a:xfrm>
            <a:off x="9848850" y="3224214"/>
            <a:ext cx="615950" cy="681037"/>
            <a:chOff x="5244" y="2111"/>
            <a:chExt cx="388" cy="629"/>
          </a:xfrm>
        </p:grpSpPr>
        <p:sp>
          <p:nvSpPr>
            <p:cNvPr id="15477" name="Line 65"/>
            <p:cNvSpPr>
              <a:spLocks noChangeShapeType="1"/>
            </p:cNvSpPr>
            <p:nvPr/>
          </p:nvSpPr>
          <p:spPr bwMode="auto">
            <a:xfrm flipV="1">
              <a:off x="5474" y="2111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8" name="Text Box 66"/>
            <p:cNvSpPr txBox="1">
              <a:spLocks noChangeArrowheads="1"/>
            </p:cNvSpPr>
            <p:nvPr/>
          </p:nvSpPr>
          <p:spPr bwMode="auto">
            <a:xfrm>
              <a:off x="5244" y="2401"/>
              <a:ext cx="38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right</a:t>
              </a:r>
            </a:p>
          </p:txBody>
        </p:sp>
      </p:grp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1638301" y="3970339"/>
            <a:ext cx="8734425" cy="1889125"/>
            <a:chOff x="72" y="2501"/>
            <a:chExt cx="5502" cy="1190"/>
          </a:xfrm>
        </p:grpSpPr>
        <p:grpSp>
          <p:nvGrpSpPr>
            <p:cNvPr id="15408" name="Group 68"/>
            <p:cNvGrpSpPr>
              <a:grpSpLocks/>
            </p:cNvGrpSpPr>
            <p:nvPr/>
          </p:nvGrpSpPr>
          <p:grpSpPr bwMode="auto">
            <a:xfrm>
              <a:off x="72" y="2501"/>
              <a:ext cx="5502" cy="1190"/>
              <a:chOff x="72" y="2501"/>
              <a:chExt cx="5502" cy="1190"/>
            </a:xfrm>
          </p:grpSpPr>
          <p:grpSp>
            <p:nvGrpSpPr>
              <p:cNvPr id="15411" name="Group 69"/>
              <p:cNvGrpSpPr>
                <a:grpSpLocks/>
              </p:cNvGrpSpPr>
              <p:nvPr/>
            </p:nvGrpSpPr>
            <p:grpSpPr bwMode="auto">
              <a:xfrm>
                <a:off x="72" y="3011"/>
                <a:ext cx="2407" cy="258"/>
                <a:chOff x="72" y="3011"/>
                <a:chExt cx="2407" cy="258"/>
              </a:xfrm>
            </p:grpSpPr>
            <p:grpSp>
              <p:nvGrpSpPr>
                <p:cNvPr id="15456" name="Group 70"/>
                <p:cNvGrpSpPr>
                  <a:grpSpLocks/>
                </p:cNvGrpSpPr>
                <p:nvPr/>
              </p:nvGrpSpPr>
              <p:grpSpPr bwMode="auto">
                <a:xfrm>
                  <a:off x="72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1547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6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195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15457" name="Group 73"/>
                <p:cNvGrpSpPr>
                  <a:grpSpLocks/>
                </p:cNvGrpSpPr>
                <p:nvPr/>
              </p:nvGrpSpPr>
              <p:grpSpPr bwMode="auto">
                <a:xfrm>
                  <a:off x="415" y="3011"/>
                  <a:ext cx="345" cy="258"/>
                  <a:chOff x="485" y="1326"/>
                  <a:chExt cx="357" cy="258"/>
                </a:xfrm>
              </p:grpSpPr>
              <p:sp>
                <p:nvSpPr>
                  <p:cNvPr id="15473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4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195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15458" name="Group 76"/>
                <p:cNvGrpSpPr>
                  <a:grpSpLocks/>
                </p:cNvGrpSpPr>
                <p:nvPr/>
              </p:nvGrpSpPr>
              <p:grpSpPr bwMode="auto">
                <a:xfrm>
                  <a:off x="760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15471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2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70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15459" name="Group 79"/>
                <p:cNvGrpSpPr>
                  <a:grpSpLocks/>
                </p:cNvGrpSpPr>
                <p:nvPr/>
              </p:nvGrpSpPr>
              <p:grpSpPr bwMode="auto">
                <a:xfrm>
                  <a:off x="1103" y="3011"/>
                  <a:ext cx="345" cy="258"/>
                  <a:chOff x="485" y="1326"/>
                  <a:chExt cx="357" cy="258"/>
                </a:xfrm>
              </p:grpSpPr>
              <p:sp>
                <p:nvSpPr>
                  <p:cNvPr id="1546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0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69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11</a:t>
                    </a:r>
                  </a:p>
                </p:txBody>
              </p:sp>
            </p:grpSp>
            <p:grpSp>
              <p:nvGrpSpPr>
                <p:cNvPr id="15460" name="Group 82"/>
                <p:cNvGrpSpPr>
                  <a:grpSpLocks/>
                </p:cNvGrpSpPr>
                <p:nvPr/>
              </p:nvGrpSpPr>
              <p:grpSpPr bwMode="auto">
                <a:xfrm>
                  <a:off x="1447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1546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8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9" y="1340"/>
                    <a:ext cx="270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20</a:t>
                    </a:r>
                  </a:p>
                </p:txBody>
              </p:sp>
            </p:grpSp>
            <p:grpSp>
              <p:nvGrpSpPr>
                <p:cNvPr id="15461" name="Group 85"/>
                <p:cNvGrpSpPr>
                  <a:grpSpLocks/>
                </p:cNvGrpSpPr>
                <p:nvPr/>
              </p:nvGrpSpPr>
              <p:grpSpPr bwMode="auto">
                <a:xfrm>
                  <a:off x="1790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1546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6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70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50</a:t>
                    </a:r>
                  </a:p>
                </p:txBody>
              </p:sp>
            </p:grpSp>
            <p:grpSp>
              <p:nvGrpSpPr>
                <p:cNvPr id="15462" name="Group 88"/>
                <p:cNvGrpSpPr>
                  <a:grpSpLocks/>
                </p:cNvGrpSpPr>
                <p:nvPr/>
              </p:nvGrpSpPr>
              <p:grpSpPr bwMode="auto">
                <a:xfrm>
                  <a:off x="2134" y="3011"/>
                  <a:ext cx="345" cy="258"/>
                  <a:chOff x="485" y="1326"/>
                  <a:chExt cx="357" cy="258"/>
                </a:xfrm>
              </p:grpSpPr>
              <p:sp>
                <p:nvSpPr>
                  <p:cNvPr id="15463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4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69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55</a:t>
                    </a:r>
                  </a:p>
                </p:txBody>
              </p:sp>
            </p:grpSp>
          </p:grpSp>
          <p:grpSp>
            <p:nvGrpSpPr>
              <p:cNvPr id="15412" name="Group 91"/>
              <p:cNvGrpSpPr>
                <a:grpSpLocks/>
              </p:cNvGrpSpPr>
              <p:nvPr/>
            </p:nvGrpSpPr>
            <p:grpSpPr bwMode="auto">
              <a:xfrm>
                <a:off x="2478" y="3011"/>
                <a:ext cx="344" cy="258"/>
                <a:chOff x="485" y="1326"/>
                <a:chExt cx="357" cy="258"/>
              </a:xfrm>
            </p:grpSpPr>
            <p:sp>
              <p:nvSpPr>
                <p:cNvPr id="15454" name="Rectangle 92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60</a:t>
                  </a:r>
                </a:p>
              </p:txBody>
            </p:sp>
          </p:grpSp>
          <p:grpSp>
            <p:nvGrpSpPr>
              <p:cNvPr id="15413" name="Group 94"/>
              <p:cNvGrpSpPr>
                <a:grpSpLocks/>
              </p:cNvGrpSpPr>
              <p:nvPr/>
            </p:nvGrpSpPr>
            <p:grpSpPr bwMode="auto">
              <a:xfrm>
                <a:off x="2819" y="3012"/>
                <a:ext cx="344" cy="258"/>
                <a:chOff x="485" y="1326"/>
                <a:chExt cx="357" cy="258"/>
              </a:xfrm>
            </p:grpSpPr>
            <p:sp>
              <p:nvSpPr>
                <p:cNvPr id="15452" name="Rectangle 95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53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7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65</a:t>
                  </a:r>
                </a:p>
              </p:txBody>
            </p:sp>
          </p:grpSp>
          <p:grpSp>
            <p:nvGrpSpPr>
              <p:cNvPr id="15414" name="Group 97"/>
              <p:cNvGrpSpPr>
                <a:grpSpLocks/>
              </p:cNvGrpSpPr>
              <p:nvPr/>
            </p:nvGrpSpPr>
            <p:grpSpPr bwMode="auto">
              <a:xfrm>
                <a:off x="3163" y="3012"/>
                <a:ext cx="344" cy="258"/>
                <a:chOff x="485" y="1326"/>
                <a:chExt cx="357" cy="258"/>
              </a:xfrm>
            </p:grpSpPr>
            <p:sp>
              <p:nvSpPr>
                <p:cNvPr id="15450" name="Rectangle 98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51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6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70</a:t>
                  </a:r>
                </a:p>
              </p:txBody>
            </p:sp>
          </p:grpSp>
          <p:grpSp>
            <p:nvGrpSpPr>
              <p:cNvPr id="15415" name="Group 100"/>
              <p:cNvGrpSpPr>
                <a:grpSpLocks/>
              </p:cNvGrpSpPr>
              <p:nvPr/>
            </p:nvGrpSpPr>
            <p:grpSpPr bwMode="auto">
              <a:xfrm>
                <a:off x="3507" y="3012"/>
                <a:ext cx="344" cy="258"/>
                <a:chOff x="485" y="1326"/>
                <a:chExt cx="357" cy="258"/>
              </a:xfrm>
            </p:grpSpPr>
            <p:sp>
              <p:nvSpPr>
                <p:cNvPr id="1544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49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7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72</a:t>
                  </a:r>
                </a:p>
              </p:txBody>
            </p:sp>
          </p:grpSp>
          <p:grpSp>
            <p:nvGrpSpPr>
              <p:cNvPr id="15416" name="Group 103"/>
              <p:cNvGrpSpPr>
                <a:grpSpLocks/>
              </p:cNvGrpSpPr>
              <p:nvPr/>
            </p:nvGrpSpPr>
            <p:grpSpPr bwMode="auto">
              <a:xfrm>
                <a:off x="3850" y="3012"/>
                <a:ext cx="345" cy="258"/>
                <a:chOff x="485" y="1326"/>
                <a:chExt cx="357" cy="258"/>
              </a:xfrm>
            </p:grpSpPr>
            <p:sp>
              <p:nvSpPr>
                <p:cNvPr id="15446" name="Rectangle 104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4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6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90</a:t>
                  </a:r>
                </a:p>
              </p:txBody>
            </p:sp>
          </p:grpSp>
          <p:sp>
            <p:nvSpPr>
              <p:cNvPr id="15417" name="Text Box 106"/>
              <p:cNvSpPr txBox="1">
                <a:spLocks noChangeArrowheads="1"/>
              </p:cNvSpPr>
              <p:nvPr/>
            </p:nvSpPr>
            <p:spPr bwMode="auto">
              <a:xfrm>
                <a:off x="155" y="27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418" name="Text Box 107"/>
              <p:cNvSpPr txBox="1">
                <a:spLocks noChangeArrowheads="1"/>
              </p:cNvSpPr>
              <p:nvPr/>
            </p:nvSpPr>
            <p:spPr bwMode="auto">
              <a:xfrm>
                <a:off x="491" y="279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419" name="Text Box 108"/>
              <p:cNvSpPr txBox="1">
                <a:spLocks noChangeArrowheads="1"/>
              </p:cNvSpPr>
              <p:nvPr/>
            </p:nvSpPr>
            <p:spPr bwMode="auto">
              <a:xfrm>
                <a:off x="827" y="27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420" name="Text Box 109"/>
              <p:cNvSpPr txBox="1">
                <a:spLocks noChangeArrowheads="1"/>
              </p:cNvSpPr>
              <p:nvPr/>
            </p:nvSpPr>
            <p:spPr bwMode="auto">
              <a:xfrm>
                <a:off x="1178" y="279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5421" name="Text Box 110"/>
              <p:cNvSpPr txBox="1">
                <a:spLocks noChangeArrowheads="1"/>
              </p:cNvSpPr>
              <p:nvPr/>
            </p:nvSpPr>
            <p:spPr bwMode="auto">
              <a:xfrm>
                <a:off x="3896" y="2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grpSp>
            <p:nvGrpSpPr>
              <p:cNvPr id="15422" name="Group 111"/>
              <p:cNvGrpSpPr>
                <a:grpSpLocks/>
              </p:cNvGrpSpPr>
              <p:nvPr/>
            </p:nvGrpSpPr>
            <p:grpSpPr bwMode="auto">
              <a:xfrm>
                <a:off x="4199" y="3007"/>
                <a:ext cx="344" cy="265"/>
                <a:chOff x="485" y="1326"/>
                <a:chExt cx="357" cy="258"/>
              </a:xfrm>
            </p:grpSpPr>
            <p:sp>
              <p:nvSpPr>
                <p:cNvPr id="15444" name="Rectangle 112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91</a:t>
                  </a:r>
                </a:p>
              </p:txBody>
            </p:sp>
          </p:grpSp>
          <p:grpSp>
            <p:nvGrpSpPr>
              <p:cNvPr id="15423" name="Group 114"/>
              <p:cNvGrpSpPr>
                <a:grpSpLocks/>
              </p:cNvGrpSpPr>
              <p:nvPr/>
            </p:nvGrpSpPr>
            <p:grpSpPr bwMode="auto">
              <a:xfrm>
                <a:off x="4542" y="3006"/>
                <a:ext cx="344" cy="273"/>
                <a:chOff x="485" y="1326"/>
                <a:chExt cx="357" cy="258"/>
              </a:xfrm>
            </p:grpSpPr>
            <p:sp>
              <p:nvSpPr>
                <p:cNvPr id="15442" name="Rectangle 115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43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7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94</a:t>
                  </a:r>
                </a:p>
              </p:txBody>
            </p:sp>
          </p:grpSp>
          <p:grpSp>
            <p:nvGrpSpPr>
              <p:cNvPr id="15424" name="Group 117"/>
              <p:cNvGrpSpPr>
                <a:grpSpLocks/>
              </p:cNvGrpSpPr>
              <p:nvPr/>
            </p:nvGrpSpPr>
            <p:grpSpPr bwMode="auto">
              <a:xfrm>
                <a:off x="4886" y="3006"/>
                <a:ext cx="345" cy="274"/>
                <a:chOff x="485" y="1326"/>
                <a:chExt cx="357" cy="258"/>
              </a:xfrm>
            </p:grpSpPr>
            <p:sp>
              <p:nvSpPr>
                <p:cNvPr id="1544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41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69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96</a:t>
                  </a:r>
                </a:p>
              </p:txBody>
            </p:sp>
          </p:grpSp>
          <p:grpSp>
            <p:nvGrpSpPr>
              <p:cNvPr id="15425" name="Group 120"/>
              <p:cNvGrpSpPr>
                <a:grpSpLocks/>
              </p:cNvGrpSpPr>
              <p:nvPr/>
            </p:nvGrpSpPr>
            <p:grpSpPr bwMode="auto">
              <a:xfrm>
                <a:off x="5230" y="3006"/>
                <a:ext cx="344" cy="273"/>
                <a:chOff x="485" y="1326"/>
                <a:chExt cx="357" cy="258"/>
              </a:xfrm>
            </p:grpSpPr>
            <p:sp>
              <p:nvSpPr>
                <p:cNvPr id="154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39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99</a:t>
                  </a:r>
                </a:p>
              </p:txBody>
            </p:sp>
          </p:grpSp>
          <p:sp>
            <p:nvSpPr>
              <p:cNvPr id="15426" name="Text Box 123"/>
              <p:cNvSpPr txBox="1">
                <a:spLocks noChangeArrowheads="1"/>
              </p:cNvSpPr>
              <p:nvPr/>
            </p:nvSpPr>
            <p:spPr bwMode="auto">
              <a:xfrm>
                <a:off x="5275" y="279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15427" name="Text Box 124"/>
              <p:cNvSpPr txBox="1">
                <a:spLocks noChangeArrowheads="1"/>
              </p:cNvSpPr>
              <p:nvPr/>
            </p:nvSpPr>
            <p:spPr bwMode="auto">
              <a:xfrm>
                <a:off x="1526" y="277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5428" name="Text Box 125"/>
              <p:cNvSpPr txBox="1">
                <a:spLocks noChangeArrowheads="1"/>
              </p:cNvSpPr>
              <p:nvPr/>
            </p:nvSpPr>
            <p:spPr bwMode="auto">
              <a:xfrm>
                <a:off x="2562" y="27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5429" name="Text Box 126"/>
              <p:cNvSpPr txBox="1">
                <a:spLocks noChangeArrowheads="1"/>
              </p:cNvSpPr>
              <p:nvPr/>
            </p:nvSpPr>
            <p:spPr bwMode="auto">
              <a:xfrm>
                <a:off x="2896" y="27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8</a:t>
                </a:r>
              </a:p>
            </p:txBody>
          </p:sp>
          <p:grpSp>
            <p:nvGrpSpPr>
              <p:cNvPr id="15430" name="Group 127"/>
              <p:cNvGrpSpPr>
                <a:grpSpLocks/>
              </p:cNvGrpSpPr>
              <p:nvPr/>
            </p:nvGrpSpPr>
            <p:grpSpPr bwMode="auto">
              <a:xfrm>
                <a:off x="118" y="3262"/>
                <a:ext cx="308" cy="417"/>
                <a:chOff x="192" y="2118"/>
                <a:chExt cx="308" cy="654"/>
              </a:xfrm>
            </p:grpSpPr>
            <p:sp>
              <p:nvSpPr>
                <p:cNvPr id="15436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26" y="2118"/>
                  <a:ext cx="0" cy="3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7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92" y="2410"/>
                  <a:ext cx="308" cy="3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left</a:t>
                  </a:r>
                </a:p>
              </p:txBody>
            </p:sp>
          </p:grpSp>
          <p:grpSp>
            <p:nvGrpSpPr>
              <p:cNvPr id="15431" name="Group 130"/>
              <p:cNvGrpSpPr>
                <a:grpSpLocks/>
              </p:cNvGrpSpPr>
              <p:nvPr/>
            </p:nvGrpSpPr>
            <p:grpSpPr bwMode="auto">
              <a:xfrm>
                <a:off x="2048" y="3262"/>
                <a:ext cx="388" cy="429"/>
                <a:chOff x="5244" y="2111"/>
                <a:chExt cx="388" cy="629"/>
              </a:xfrm>
            </p:grpSpPr>
            <p:sp>
              <p:nvSpPr>
                <p:cNvPr id="15434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5474" y="2111"/>
                  <a:ext cx="0" cy="3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5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244" y="2401"/>
                  <a:ext cx="388" cy="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right</a:t>
                  </a:r>
                </a:p>
              </p:txBody>
            </p:sp>
          </p:grpSp>
          <p:sp>
            <p:nvSpPr>
              <p:cNvPr id="15432" name="Text Box 133"/>
              <p:cNvSpPr txBox="1">
                <a:spLocks noChangeArrowheads="1"/>
              </p:cNvSpPr>
              <p:nvPr/>
            </p:nvSpPr>
            <p:spPr bwMode="auto">
              <a:xfrm>
                <a:off x="2244" y="276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5433" name="Line 134"/>
              <p:cNvSpPr>
                <a:spLocks noChangeShapeType="1"/>
              </p:cNvSpPr>
              <p:nvPr/>
            </p:nvSpPr>
            <p:spPr bwMode="auto">
              <a:xfrm>
                <a:off x="2736" y="2501"/>
                <a:ext cx="0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09" name="AutoShape 135"/>
            <p:cNvSpPr>
              <a:spLocks/>
            </p:cNvSpPr>
            <p:nvPr/>
          </p:nvSpPr>
          <p:spPr bwMode="auto">
            <a:xfrm rot="-5400000">
              <a:off x="3971" y="1811"/>
              <a:ext cx="121" cy="3069"/>
            </a:xfrm>
            <a:prstGeom prst="leftBrace">
              <a:avLst>
                <a:gd name="adj1" fmla="val 211364"/>
                <a:gd name="adj2" fmla="val 4998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410" name="Text Box 136"/>
            <p:cNvSpPr txBox="1">
              <a:spLocks noChangeArrowheads="1"/>
            </p:cNvSpPr>
            <p:nvPr/>
          </p:nvSpPr>
          <p:spPr bwMode="auto">
            <a:xfrm>
              <a:off x="3619" y="3427"/>
              <a:ext cx="748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Eliminated</a:t>
              </a:r>
            </a:p>
          </p:txBody>
        </p:sp>
      </p:grpSp>
      <p:grpSp>
        <p:nvGrpSpPr>
          <p:cNvPr id="2061" name="Group 137"/>
          <p:cNvGrpSpPr>
            <a:grpSpLocks/>
          </p:cNvGrpSpPr>
          <p:nvPr/>
        </p:nvGrpSpPr>
        <p:grpSpPr bwMode="auto">
          <a:xfrm>
            <a:off x="3194050" y="4779963"/>
            <a:ext cx="819150" cy="1111250"/>
            <a:chOff x="1052" y="3011"/>
            <a:chExt cx="516" cy="700"/>
          </a:xfrm>
        </p:grpSpPr>
        <p:grpSp>
          <p:nvGrpSpPr>
            <p:cNvPr id="15402" name="Group 138"/>
            <p:cNvGrpSpPr>
              <a:grpSpLocks/>
            </p:cNvGrpSpPr>
            <p:nvPr/>
          </p:nvGrpSpPr>
          <p:grpSpPr bwMode="auto">
            <a:xfrm>
              <a:off x="1103" y="3011"/>
              <a:ext cx="345" cy="258"/>
              <a:chOff x="485" y="1326"/>
              <a:chExt cx="357" cy="258"/>
            </a:xfrm>
          </p:grpSpPr>
          <p:sp>
            <p:nvSpPr>
              <p:cNvPr id="15406" name="Rectangle 139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07" name="Text Box 140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11</a:t>
                </a:r>
              </a:p>
            </p:txBody>
          </p:sp>
        </p:grpSp>
        <p:grpSp>
          <p:nvGrpSpPr>
            <p:cNvPr id="15403" name="Group 141"/>
            <p:cNvGrpSpPr>
              <a:grpSpLocks/>
            </p:cNvGrpSpPr>
            <p:nvPr/>
          </p:nvGrpSpPr>
          <p:grpSpPr bwMode="auto">
            <a:xfrm>
              <a:off x="1052" y="3274"/>
              <a:ext cx="516" cy="437"/>
              <a:chOff x="2507" y="2111"/>
              <a:chExt cx="516" cy="617"/>
            </a:xfrm>
          </p:grpSpPr>
          <p:sp>
            <p:nvSpPr>
              <p:cNvPr id="15404" name="Line 142"/>
              <p:cNvSpPr>
                <a:spLocks noChangeShapeType="1"/>
              </p:cNvSpPr>
              <p:nvPr/>
            </p:nvSpPr>
            <p:spPr bwMode="auto">
              <a:xfrm flipV="1">
                <a:off x="2737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Text Box 143"/>
              <p:cNvSpPr txBox="1">
                <a:spLocks noChangeArrowheads="1"/>
              </p:cNvSpPr>
              <p:nvPr/>
            </p:nvSpPr>
            <p:spPr bwMode="auto">
              <a:xfrm>
                <a:off x="2507" y="2402"/>
                <a:ext cx="51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middle</a:t>
                </a:r>
              </a:p>
            </p:txBody>
          </p:sp>
        </p:grpSp>
      </p:grpSp>
      <p:grpSp>
        <p:nvGrpSpPr>
          <p:cNvPr id="2064" name="Group 144"/>
          <p:cNvGrpSpPr>
            <a:grpSpLocks/>
          </p:cNvGrpSpPr>
          <p:nvPr/>
        </p:nvGrpSpPr>
        <p:grpSpPr bwMode="auto">
          <a:xfrm>
            <a:off x="5503864" y="2835275"/>
            <a:ext cx="2541587" cy="1187450"/>
            <a:chOff x="2507" y="1786"/>
            <a:chExt cx="1601" cy="748"/>
          </a:xfrm>
        </p:grpSpPr>
        <p:grpSp>
          <p:nvGrpSpPr>
            <p:cNvPr id="15394" name="Group 145"/>
            <p:cNvGrpSpPr>
              <a:grpSpLocks/>
            </p:cNvGrpSpPr>
            <p:nvPr/>
          </p:nvGrpSpPr>
          <p:grpSpPr bwMode="auto">
            <a:xfrm>
              <a:off x="2507" y="1786"/>
              <a:ext cx="390" cy="682"/>
              <a:chOff x="2507" y="1786"/>
              <a:chExt cx="390" cy="682"/>
            </a:xfrm>
          </p:grpSpPr>
          <p:grpSp>
            <p:nvGrpSpPr>
              <p:cNvPr id="15396" name="Group 146"/>
              <p:cNvGrpSpPr>
                <a:grpSpLocks/>
              </p:cNvGrpSpPr>
              <p:nvPr/>
            </p:nvGrpSpPr>
            <p:grpSpPr bwMode="auto">
              <a:xfrm>
                <a:off x="2507" y="2031"/>
                <a:ext cx="230" cy="437"/>
                <a:chOff x="2507" y="2111"/>
                <a:chExt cx="230" cy="617"/>
              </a:xfrm>
            </p:grpSpPr>
            <p:sp>
              <p:nvSpPr>
                <p:cNvPr id="15400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737" y="2111"/>
                  <a:ext cx="0" cy="3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2507" y="2402"/>
                  <a:ext cx="116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7" name="Group 149"/>
              <p:cNvGrpSpPr>
                <a:grpSpLocks/>
              </p:cNvGrpSpPr>
              <p:nvPr/>
            </p:nvGrpSpPr>
            <p:grpSpPr bwMode="auto">
              <a:xfrm>
                <a:off x="2553" y="1786"/>
                <a:ext cx="344" cy="258"/>
                <a:chOff x="485" y="1326"/>
                <a:chExt cx="357" cy="258"/>
              </a:xfrm>
            </p:grpSpPr>
            <p:sp>
              <p:nvSpPr>
                <p:cNvPr id="1539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9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31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60</a:t>
                  </a:r>
                </a:p>
              </p:txBody>
            </p:sp>
          </p:grpSp>
        </p:grpSp>
        <p:graphicFrame>
          <p:nvGraphicFramePr>
            <p:cNvPr id="15395" name="Object 152"/>
            <p:cNvGraphicFramePr>
              <a:graphicFrameLocks noChangeAspect="1"/>
            </p:cNvGraphicFramePr>
            <p:nvPr/>
          </p:nvGraphicFramePr>
          <p:xfrm>
            <a:off x="2520" y="2203"/>
            <a:ext cx="158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Equation" r:id="rId3" imgW="1384300" imgH="393700" progId="Equation.3">
                    <p:embed/>
                  </p:oleObj>
                </mc:Choice>
                <mc:Fallback>
                  <p:oleObj name="Equation" r:id="rId3" imgW="13843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2203"/>
                          <a:ext cx="158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903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/>
              <a:t>Binary Search (continued)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1722438" y="1651001"/>
            <a:ext cx="546100" cy="409575"/>
            <a:chOff x="485" y="1326"/>
            <a:chExt cx="357" cy="258"/>
          </a:xfrm>
        </p:grpSpPr>
        <p:sp>
          <p:nvSpPr>
            <p:cNvPr id="16538" name="Rectangle 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39" name="Text Box 5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6388" name="Group 6"/>
          <p:cNvGrpSpPr>
            <a:grpSpLocks/>
          </p:cNvGrpSpPr>
          <p:nvPr/>
        </p:nvGrpSpPr>
        <p:grpSpPr bwMode="auto">
          <a:xfrm>
            <a:off x="2266950" y="1651001"/>
            <a:ext cx="547688" cy="409575"/>
            <a:chOff x="485" y="1326"/>
            <a:chExt cx="357" cy="258"/>
          </a:xfrm>
        </p:grpSpPr>
        <p:sp>
          <p:nvSpPr>
            <p:cNvPr id="16536" name="Rectangle 7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37" name="Text Box 8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6389" name="Group 9"/>
          <p:cNvGrpSpPr>
            <a:grpSpLocks/>
          </p:cNvGrpSpPr>
          <p:nvPr/>
        </p:nvGrpSpPr>
        <p:grpSpPr bwMode="auto">
          <a:xfrm>
            <a:off x="2814638" y="1651001"/>
            <a:ext cx="546100" cy="409575"/>
            <a:chOff x="485" y="1326"/>
            <a:chExt cx="357" cy="258"/>
          </a:xfrm>
        </p:grpSpPr>
        <p:sp>
          <p:nvSpPr>
            <p:cNvPr id="16534" name="Rectangle 10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35" name="Text Box 11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6390" name="Group 12"/>
          <p:cNvGrpSpPr>
            <a:grpSpLocks/>
          </p:cNvGrpSpPr>
          <p:nvPr/>
        </p:nvGrpSpPr>
        <p:grpSpPr bwMode="auto">
          <a:xfrm>
            <a:off x="3359150" y="1651001"/>
            <a:ext cx="547688" cy="409575"/>
            <a:chOff x="485" y="1326"/>
            <a:chExt cx="357" cy="258"/>
          </a:xfrm>
        </p:grpSpPr>
        <p:sp>
          <p:nvSpPr>
            <p:cNvPr id="16532" name="Rectangle 13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33" name="Text Box 14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6391" name="Group 15"/>
          <p:cNvGrpSpPr>
            <a:grpSpLocks/>
          </p:cNvGrpSpPr>
          <p:nvPr/>
        </p:nvGrpSpPr>
        <p:grpSpPr bwMode="auto">
          <a:xfrm>
            <a:off x="3905250" y="1651001"/>
            <a:ext cx="546100" cy="409575"/>
            <a:chOff x="485" y="1326"/>
            <a:chExt cx="357" cy="258"/>
          </a:xfrm>
        </p:grpSpPr>
        <p:sp>
          <p:nvSpPr>
            <p:cNvPr id="16530" name="Rectangle 16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31" name="Text Box 17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16392" name="Group 18"/>
          <p:cNvGrpSpPr>
            <a:grpSpLocks/>
          </p:cNvGrpSpPr>
          <p:nvPr/>
        </p:nvGrpSpPr>
        <p:grpSpPr bwMode="auto">
          <a:xfrm>
            <a:off x="4449763" y="1651001"/>
            <a:ext cx="546100" cy="409575"/>
            <a:chOff x="485" y="1326"/>
            <a:chExt cx="357" cy="258"/>
          </a:xfrm>
        </p:grpSpPr>
        <p:sp>
          <p:nvSpPr>
            <p:cNvPr id="16528" name="Rectangle 19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29" name="Text Box 20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</a:p>
          </p:txBody>
        </p:sp>
      </p:grpSp>
      <p:grpSp>
        <p:nvGrpSpPr>
          <p:cNvPr id="16393" name="Group 21"/>
          <p:cNvGrpSpPr>
            <a:grpSpLocks/>
          </p:cNvGrpSpPr>
          <p:nvPr/>
        </p:nvGrpSpPr>
        <p:grpSpPr bwMode="auto">
          <a:xfrm>
            <a:off x="4995864" y="1651001"/>
            <a:ext cx="547687" cy="409575"/>
            <a:chOff x="485" y="1326"/>
            <a:chExt cx="357" cy="258"/>
          </a:xfrm>
        </p:grpSpPr>
        <p:sp>
          <p:nvSpPr>
            <p:cNvPr id="16526" name="Rectangle 22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27" name="Text Box 23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</p:grpSp>
      <p:grpSp>
        <p:nvGrpSpPr>
          <p:cNvPr id="16394" name="Group 24"/>
          <p:cNvGrpSpPr>
            <a:grpSpLocks/>
          </p:cNvGrpSpPr>
          <p:nvPr/>
        </p:nvGrpSpPr>
        <p:grpSpPr bwMode="auto">
          <a:xfrm>
            <a:off x="5541963" y="1651001"/>
            <a:ext cx="546100" cy="409575"/>
            <a:chOff x="485" y="1326"/>
            <a:chExt cx="357" cy="258"/>
          </a:xfrm>
        </p:grpSpPr>
        <p:sp>
          <p:nvSpPr>
            <p:cNvPr id="16524" name="Rectangle 2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25" name="Text Box 26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60</a:t>
              </a:r>
            </a:p>
          </p:txBody>
        </p:sp>
      </p:grpSp>
      <p:grpSp>
        <p:nvGrpSpPr>
          <p:cNvPr id="16395" name="Group 27"/>
          <p:cNvGrpSpPr>
            <a:grpSpLocks/>
          </p:cNvGrpSpPr>
          <p:nvPr/>
        </p:nvGrpSpPr>
        <p:grpSpPr bwMode="auto">
          <a:xfrm>
            <a:off x="6083300" y="1652589"/>
            <a:ext cx="546100" cy="409575"/>
            <a:chOff x="485" y="1326"/>
            <a:chExt cx="357" cy="258"/>
          </a:xfrm>
        </p:grpSpPr>
        <p:sp>
          <p:nvSpPr>
            <p:cNvPr id="16522" name="Rectangle 2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23" name="Text Box 29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</p:grpSp>
      <p:grpSp>
        <p:nvGrpSpPr>
          <p:cNvPr id="16396" name="Group 30"/>
          <p:cNvGrpSpPr>
            <a:grpSpLocks/>
          </p:cNvGrpSpPr>
          <p:nvPr/>
        </p:nvGrpSpPr>
        <p:grpSpPr bwMode="auto">
          <a:xfrm>
            <a:off x="6629400" y="1652589"/>
            <a:ext cx="546100" cy="409575"/>
            <a:chOff x="485" y="1326"/>
            <a:chExt cx="357" cy="258"/>
          </a:xfrm>
        </p:grpSpPr>
        <p:sp>
          <p:nvSpPr>
            <p:cNvPr id="16520" name="Rectangle 31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21" name="Text Box 32"/>
            <p:cNvSpPr txBox="1">
              <a:spLocks noChangeArrowheads="1"/>
            </p:cNvSpPr>
            <p:nvPr/>
          </p:nvSpPr>
          <p:spPr bwMode="auto">
            <a:xfrm>
              <a:off x="549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70</a:t>
              </a:r>
            </a:p>
          </p:txBody>
        </p:sp>
      </p:grpSp>
      <p:grpSp>
        <p:nvGrpSpPr>
          <p:cNvPr id="16397" name="Group 33"/>
          <p:cNvGrpSpPr>
            <a:grpSpLocks/>
          </p:cNvGrpSpPr>
          <p:nvPr/>
        </p:nvGrpSpPr>
        <p:grpSpPr bwMode="auto">
          <a:xfrm>
            <a:off x="7175500" y="1652589"/>
            <a:ext cx="546100" cy="409575"/>
            <a:chOff x="485" y="1326"/>
            <a:chExt cx="357" cy="258"/>
          </a:xfrm>
        </p:grpSpPr>
        <p:sp>
          <p:nvSpPr>
            <p:cNvPr id="16518" name="Rectangle 3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19" name="Text Box 35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72</a:t>
              </a:r>
            </a:p>
          </p:txBody>
        </p:sp>
      </p:grpSp>
      <p:grpSp>
        <p:nvGrpSpPr>
          <p:cNvPr id="16398" name="Group 36"/>
          <p:cNvGrpSpPr>
            <a:grpSpLocks/>
          </p:cNvGrpSpPr>
          <p:nvPr/>
        </p:nvGrpSpPr>
        <p:grpSpPr bwMode="auto">
          <a:xfrm>
            <a:off x="7720014" y="1652589"/>
            <a:ext cx="547687" cy="409575"/>
            <a:chOff x="485" y="1326"/>
            <a:chExt cx="357" cy="258"/>
          </a:xfrm>
        </p:grpSpPr>
        <p:sp>
          <p:nvSpPr>
            <p:cNvPr id="16516" name="Rectangle 37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17" name="Text Box 38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90</a:t>
              </a:r>
            </a:p>
          </p:txBody>
        </p:sp>
      </p:grpSp>
      <p:sp>
        <p:nvSpPr>
          <p:cNvPr id="16399" name="Text Box 39"/>
          <p:cNvSpPr txBox="1">
            <a:spLocks noChangeArrowheads="1"/>
          </p:cNvSpPr>
          <p:nvPr/>
        </p:nvSpPr>
        <p:spPr bwMode="auto">
          <a:xfrm>
            <a:off x="1854200" y="1308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400" name="Text Box 40"/>
          <p:cNvSpPr txBox="1">
            <a:spLocks noChangeArrowheads="1"/>
          </p:cNvSpPr>
          <p:nvPr/>
        </p:nvSpPr>
        <p:spPr bwMode="auto">
          <a:xfrm>
            <a:off x="2387600" y="13049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01" name="Text Box 41"/>
          <p:cNvSpPr txBox="1">
            <a:spLocks noChangeArrowheads="1"/>
          </p:cNvSpPr>
          <p:nvPr/>
        </p:nvSpPr>
        <p:spPr bwMode="auto">
          <a:xfrm>
            <a:off x="2921000" y="1308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02" name="Text Box 42"/>
          <p:cNvSpPr txBox="1">
            <a:spLocks noChangeArrowheads="1"/>
          </p:cNvSpPr>
          <p:nvPr/>
        </p:nvSpPr>
        <p:spPr bwMode="auto">
          <a:xfrm>
            <a:off x="3478213" y="1306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3" name="Text Box 43"/>
          <p:cNvSpPr txBox="1">
            <a:spLocks noChangeArrowheads="1"/>
          </p:cNvSpPr>
          <p:nvPr/>
        </p:nvSpPr>
        <p:spPr bwMode="auto">
          <a:xfrm>
            <a:off x="7793038" y="130492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grpSp>
        <p:nvGrpSpPr>
          <p:cNvPr id="16404" name="Group 44"/>
          <p:cNvGrpSpPr>
            <a:grpSpLocks/>
          </p:cNvGrpSpPr>
          <p:nvPr/>
        </p:nvGrpSpPr>
        <p:grpSpPr bwMode="auto">
          <a:xfrm>
            <a:off x="8274050" y="1644650"/>
            <a:ext cx="546100" cy="420688"/>
            <a:chOff x="485" y="1326"/>
            <a:chExt cx="357" cy="258"/>
          </a:xfrm>
        </p:grpSpPr>
        <p:sp>
          <p:nvSpPr>
            <p:cNvPr id="16514" name="Rectangle 4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15" name="Text Box 46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</p:grpSp>
      <p:grpSp>
        <p:nvGrpSpPr>
          <p:cNvPr id="16405" name="Group 47"/>
          <p:cNvGrpSpPr>
            <a:grpSpLocks/>
          </p:cNvGrpSpPr>
          <p:nvPr/>
        </p:nvGrpSpPr>
        <p:grpSpPr bwMode="auto">
          <a:xfrm>
            <a:off x="8818563" y="1643064"/>
            <a:ext cx="546100" cy="433387"/>
            <a:chOff x="485" y="1326"/>
            <a:chExt cx="357" cy="258"/>
          </a:xfrm>
        </p:grpSpPr>
        <p:sp>
          <p:nvSpPr>
            <p:cNvPr id="16512" name="Rectangle 4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13" name="Text Box 49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94</a:t>
              </a:r>
            </a:p>
          </p:txBody>
        </p:sp>
      </p:grpSp>
      <p:grpSp>
        <p:nvGrpSpPr>
          <p:cNvPr id="16406" name="Group 50"/>
          <p:cNvGrpSpPr>
            <a:grpSpLocks/>
          </p:cNvGrpSpPr>
          <p:nvPr/>
        </p:nvGrpSpPr>
        <p:grpSpPr bwMode="auto">
          <a:xfrm>
            <a:off x="9364664" y="1643064"/>
            <a:ext cx="547687" cy="434975"/>
            <a:chOff x="485" y="1326"/>
            <a:chExt cx="357" cy="258"/>
          </a:xfrm>
        </p:grpSpPr>
        <p:sp>
          <p:nvSpPr>
            <p:cNvPr id="16510" name="Rectangle 51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11" name="Text Box 52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96</a:t>
              </a:r>
            </a:p>
          </p:txBody>
        </p:sp>
      </p:grpSp>
      <p:grpSp>
        <p:nvGrpSpPr>
          <p:cNvPr id="16407" name="Group 53"/>
          <p:cNvGrpSpPr>
            <a:grpSpLocks/>
          </p:cNvGrpSpPr>
          <p:nvPr/>
        </p:nvGrpSpPr>
        <p:grpSpPr bwMode="auto">
          <a:xfrm>
            <a:off x="9910763" y="1643064"/>
            <a:ext cx="546100" cy="433387"/>
            <a:chOff x="485" y="1326"/>
            <a:chExt cx="357" cy="258"/>
          </a:xfrm>
        </p:grpSpPr>
        <p:sp>
          <p:nvSpPr>
            <p:cNvPr id="16508" name="Rectangle 5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509" name="Text Box 55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</p:grpSp>
      <p:sp>
        <p:nvSpPr>
          <p:cNvPr id="16408" name="Text Box 56"/>
          <p:cNvSpPr txBox="1">
            <a:spLocks noChangeArrowheads="1"/>
          </p:cNvSpPr>
          <p:nvPr/>
        </p:nvSpPr>
        <p:spPr bwMode="auto">
          <a:xfrm>
            <a:off x="9982200" y="1308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6409" name="Text Box 57"/>
          <p:cNvSpPr txBox="1">
            <a:spLocks noChangeArrowheads="1"/>
          </p:cNvSpPr>
          <p:nvPr/>
        </p:nvSpPr>
        <p:spPr bwMode="auto">
          <a:xfrm>
            <a:off x="4030663" y="12827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10" name="Text Box 58"/>
          <p:cNvSpPr txBox="1">
            <a:spLocks noChangeArrowheads="1"/>
          </p:cNvSpPr>
          <p:nvPr/>
        </p:nvSpPr>
        <p:spPr bwMode="auto">
          <a:xfrm>
            <a:off x="5675313" y="1268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411" name="Text Box 59"/>
          <p:cNvSpPr txBox="1">
            <a:spLocks noChangeArrowheads="1"/>
          </p:cNvSpPr>
          <p:nvPr/>
        </p:nvSpPr>
        <p:spPr bwMode="auto">
          <a:xfrm>
            <a:off x="6205538" y="1268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16412" name="Group 60"/>
          <p:cNvGrpSpPr>
            <a:grpSpLocks/>
          </p:cNvGrpSpPr>
          <p:nvPr/>
        </p:nvGrpSpPr>
        <p:grpSpPr bwMode="auto">
          <a:xfrm>
            <a:off x="3852863" y="2038350"/>
            <a:ext cx="488950" cy="661988"/>
            <a:chOff x="192" y="2118"/>
            <a:chExt cx="308" cy="654"/>
          </a:xfrm>
        </p:grpSpPr>
        <p:sp>
          <p:nvSpPr>
            <p:cNvPr id="16506" name="Line 61"/>
            <p:cNvSpPr>
              <a:spLocks noChangeShapeType="1"/>
            </p:cNvSpPr>
            <p:nvPr/>
          </p:nvSpPr>
          <p:spPr bwMode="auto">
            <a:xfrm flipV="1">
              <a:off x="326" y="2118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7" name="Text Box 62"/>
            <p:cNvSpPr txBox="1">
              <a:spLocks noChangeArrowheads="1"/>
            </p:cNvSpPr>
            <p:nvPr/>
          </p:nvSpPr>
          <p:spPr bwMode="auto">
            <a:xfrm>
              <a:off x="192" y="2410"/>
              <a:ext cx="30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left</a:t>
              </a:r>
            </a:p>
          </p:txBody>
        </p:sp>
      </p:grpSp>
      <p:grpSp>
        <p:nvGrpSpPr>
          <p:cNvPr id="16413" name="Group 63"/>
          <p:cNvGrpSpPr>
            <a:grpSpLocks/>
          </p:cNvGrpSpPr>
          <p:nvPr/>
        </p:nvGrpSpPr>
        <p:grpSpPr bwMode="auto">
          <a:xfrm rot="-1028962">
            <a:off x="5059363" y="2038350"/>
            <a:ext cx="615950" cy="681038"/>
            <a:chOff x="5244" y="2111"/>
            <a:chExt cx="388" cy="629"/>
          </a:xfrm>
        </p:grpSpPr>
        <p:sp>
          <p:nvSpPr>
            <p:cNvPr id="16504" name="Line 64"/>
            <p:cNvSpPr>
              <a:spLocks noChangeShapeType="1"/>
            </p:cNvSpPr>
            <p:nvPr/>
          </p:nvSpPr>
          <p:spPr bwMode="auto">
            <a:xfrm flipV="1">
              <a:off x="5474" y="2111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5" name="Text Box 65"/>
            <p:cNvSpPr txBox="1">
              <a:spLocks noChangeArrowheads="1"/>
            </p:cNvSpPr>
            <p:nvPr/>
          </p:nvSpPr>
          <p:spPr bwMode="auto">
            <a:xfrm>
              <a:off x="5244" y="2401"/>
              <a:ext cx="38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right</a:t>
              </a:r>
            </a:p>
          </p:txBody>
        </p:sp>
      </p:grpSp>
      <p:sp>
        <p:nvSpPr>
          <p:cNvPr id="16414" name="Text Box 66"/>
          <p:cNvSpPr txBox="1">
            <a:spLocks noChangeArrowheads="1"/>
          </p:cNvSpPr>
          <p:nvPr/>
        </p:nvSpPr>
        <p:spPr bwMode="auto">
          <a:xfrm>
            <a:off x="5170488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15" name="Line 67"/>
          <p:cNvSpPr>
            <a:spLocks noChangeShapeType="1"/>
          </p:cNvSpPr>
          <p:nvPr/>
        </p:nvSpPr>
        <p:spPr bwMode="auto">
          <a:xfrm>
            <a:off x="5951538" y="841375"/>
            <a:ext cx="0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Text Box 68"/>
          <p:cNvSpPr txBox="1">
            <a:spLocks noChangeArrowheads="1"/>
          </p:cNvSpPr>
          <p:nvPr/>
        </p:nvSpPr>
        <p:spPr bwMode="auto">
          <a:xfrm>
            <a:off x="4584700" y="12827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17" name="AutoShape 69"/>
          <p:cNvSpPr>
            <a:spLocks/>
          </p:cNvSpPr>
          <p:nvPr/>
        </p:nvSpPr>
        <p:spPr bwMode="auto">
          <a:xfrm rot="-5400000">
            <a:off x="2666207" y="1129507"/>
            <a:ext cx="252413" cy="2139950"/>
          </a:xfrm>
          <a:prstGeom prst="leftBrace">
            <a:avLst>
              <a:gd name="adj1" fmla="val 70650"/>
              <a:gd name="adj2" fmla="val 4998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18" name="Text Box 70"/>
          <p:cNvSpPr txBox="1">
            <a:spLocks noChangeArrowheads="1"/>
          </p:cNvSpPr>
          <p:nvPr/>
        </p:nvSpPr>
        <p:spPr bwMode="auto">
          <a:xfrm>
            <a:off x="2119313" y="2263776"/>
            <a:ext cx="1187450" cy="3667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Eliminated</a:t>
            </a:r>
          </a:p>
        </p:txBody>
      </p: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4371975" y="1651000"/>
            <a:ext cx="819150" cy="1111250"/>
            <a:chOff x="1052" y="3011"/>
            <a:chExt cx="516" cy="700"/>
          </a:xfrm>
        </p:grpSpPr>
        <p:grpSp>
          <p:nvGrpSpPr>
            <p:cNvPr id="16498" name="Group 72"/>
            <p:cNvGrpSpPr>
              <a:grpSpLocks/>
            </p:cNvGrpSpPr>
            <p:nvPr/>
          </p:nvGrpSpPr>
          <p:grpSpPr bwMode="auto">
            <a:xfrm>
              <a:off x="1103" y="3011"/>
              <a:ext cx="345" cy="258"/>
              <a:chOff x="485" y="1326"/>
              <a:chExt cx="357" cy="258"/>
            </a:xfrm>
          </p:grpSpPr>
          <p:sp>
            <p:nvSpPr>
              <p:cNvPr id="16502" name="Rectangle 73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3" name="Text Box 74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50</a:t>
                </a:r>
              </a:p>
            </p:txBody>
          </p:sp>
        </p:grpSp>
        <p:grpSp>
          <p:nvGrpSpPr>
            <p:cNvPr id="16499" name="Group 75"/>
            <p:cNvGrpSpPr>
              <a:grpSpLocks/>
            </p:cNvGrpSpPr>
            <p:nvPr/>
          </p:nvGrpSpPr>
          <p:grpSpPr bwMode="auto">
            <a:xfrm>
              <a:off x="1052" y="3274"/>
              <a:ext cx="516" cy="437"/>
              <a:chOff x="2507" y="2111"/>
              <a:chExt cx="516" cy="617"/>
            </a:xfrm>
          </p:grpSpPr>
          <p:sp>
            <p:nvSpPr>
              <p:cNvPr id="16500" name="Line 76"/>
              <p:cNvSpPr>
                <a:spLocks noChangeShapeType="1"/>
              </p:cNvSpPr>
              <p:nvPr/>
            </p:nvSpPr>
            <p:spPr bwMode="auto">
              <a:xfrm flipV="1">
                <a:off x="2737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1" name="Text Box 77"/>
              <p:cNvSpPr txBox="1">
                <a:spLocks noChangeArrowheads="1"/>
              </p:cNvSpPr>
              <p:nvPr/>
            </p:nvSpPr>
            <p:spPr bwMode="auto">
              <a:xfrm>
                <a:off x="2507" y="2402"/>
                <a:ext cx="51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middle</a:t>
                </a:r>
              </a:p>
            </p:txBody>
          </p:sp>
        </p:grpSp>
      </p:grpSp>
      <p:grpSp>
        <p:nvGrpSpPr>
          <p:cNvPr id="23" name="Group 78"/>
          <p:cNvGrpSpPr>
            <a:grpSpLocks/>
          </p:cNvGrpSpPr>
          <p:nvPr/>
        </p:nvGrpSpPr>
        <p:grpSpPr bwMode="auto">
          <a:xfrm>
            <a:off x="1673226" y="2620963"/>
            <a:ext cx="8734425" cy="2006600"/>
            <a:chOff x="94" y="1803"/>
            <a:chExt cx="5502" cy="1264"/>
          </a:xfrm>
        </p:grpSpPr>
        <p:grpSp>
          <p:nvGrpSpPr>
            <p:cNvPr id="16429" name="Group 79"/>
            <p:cNvGrpSpPr>
              <a:grpSpLocks/>
            </p:cNvGrpSpPr>
            <p:nvPr/>
          </p:nvGrpSpPr>
          <p:grpSpPr bwMode="auto">
            <a:xfrm>
              <a:off x="94" y="2313"/>
              <a:ext cx="344" cy="258"/>
              <a:chOff x="485" y="1326"/>
              <a:chExt cx="357" cy="258"/>
            </a:xfrm>
          </p:grpSpPr>
          <p:sp>
            <p:nvSpPr>
              <p:cNvPr id="16496" name="Rectangle 8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7" name="Text Box 81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16430" name="Group 82"/>
            <p:cNvGrpSpPr>
              <a:grpSpLocks/>
            </p:cNvGrpSpPr>
            <p:nvPr/>
          </p:nvGrpSpPr>
          <p:grpSpPr bwMode="auto">
            <a:xfrm>
              <a:off x="437" y="2313"/>
              <a:ext cx="345" cy="258"/>
              <a:chOff x="485" y="1326"/>
              <a:chExt cx="357" cy="258"/>
            </a:xfrm>
          </p:grpSpPr>
          <p:sp>
            <p:nvSpPr>
              <p:cNvPr id="16494" name="Rectangle 83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5" name="Text Box 84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16431" name="Group 85"/>
            <p:cNvGrpSpPr>
              <a:grpSpLocks/>
            </p:cNvGrpSpPr>
            <p:nvPr/>
          </p:nvGrpSpPr>
          <p:grpSpPr bwMode="auto">
            <a:xfrm>
              <a:off x="782" y="2313"/>
              <a:ext cx="344" cy="258"/>
              <a:chOff x="485" y="1326"/>
              <a:chExt cx="357" cy="258"/>
            </a:xfrm>
          </p:grpSpPr>
          <p:sp>
            <p:nvSpPr>
              <p:cNvPr id="16492" name="Rectangle 86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3" name="Text Box 87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16432" name="Group 88"/>
            <p:cNvGrpSpPr>
              <a:grpSpLocks/>
            </p:cNvGrpSpPr>
            <p:nvPr/>
          </p:nvGrpSpPr>
          <p:grpSpPr bwMode="auto">
            <a:xfrm>
              <a:off x="1125" y="2313"/>
              <a:ext cx="345" cy="258"/>
              <a:chOff x="485" y="1326"/>
              <a:chExt cx="357" cy="258"/>
            </a:xfrm>
          </p:grpSpPr>
          <p:sp>
            <p:nvSpPr>
              <p:cNvPr id="16490" name="Rectangle 89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1" name="Text Box 90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11</a:t>
                </a:r>
              </a:p>
            </p:txBody>
          </p:sp>
        </p:grpSp>
        <p:grpSp>
          <p:nvGrpSpPr>
            <p:cNvPr id="16433" name="Group 91"/>
            <p:cNvGrpSpPr>
              <a:grpSpLocks/>
            </p:cNvGrpSpPr>
            <p:nvPr/>
          </p:nvGrpSpPr>
          <p:grpSpPr bwMode="auto">
            <a:xfrm>
              <a:off x="1469" y="2313"/>
              <a:ext cx="344" cy="258"/>
              <a:chOff x="485" y="1326"/>
              <a:chExt cx="357" cy="258"/>
            </a:xfrm>
          </p:grpSpPr>
          <p:sp>
            <p:nvSpPr>
              <p:cNvPr id="16488" name="Rectangle 92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9" name="Text Box 93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20</a:t>
                </a:r>
              </a:p>
            </p:txBody>
          </p:sp>
        </p:grpSp>
        <p:grpSp>
          <p:nvGrpSpPr>
            <p:cNvPr id="16434" name="Group 94"/>
            <p:cNvGrpSpPr>
              <a:grpSpLocks/>
            </p:cNvGrpSpPr>
            <p:nvPr/>
          </p:nvGrpSpPr>
          <p:grpSpPr bwMode="auto">
            <a:xfrm>
              <a:off x="1812" y="2313"/>
              <a:ext cx="344" cy="258"/>
              <a:chOff x="485" y="1326"/>
              <a:chExt cx="357" cy="258"/>
            </a:xfrm>
          </p:grpSpPr>
          <p:sp>
            <p:nvSpPr>
              <p:cNvPr id="16486" name="Rectangle 95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7" name="Text Box 96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50</a:t>
                </a:r>
              </a:p>
            </p:txBody>
          </p:sp>
        </p:grpSp>
        <p:grpSp>
          <p:nvGrpSpPr>
            <p:cNvPr id="16435" name="Group 97"/>
            <p:cNvGrpSpPr>
              <a:grpSpLocks/>
            </p:cNvGrpSpPr>
            <p:nvPr/>
          </p:nvGrpSpPr>
          <p:grpSpPr bwMode="auto">
            <a:xfrm>
              <a:off x="2156" y="2313"/>
              <a:ext cx="345" cy="258"/>
              <a:chOff x="485" y="1326"/>
              <a:chExt cx="357" cy="258"/>
            </a:xfrm>
          </p:grpSpPr>
          <p:sp>
            <p:nvSpPr>
              <p:cNvPr id="16484" name="Rectangle 98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5" name="Text Box 99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55</a:t>
                </a:r>
              </a:p>
            </p:txBody>
          </p:sp>
        </p:grpSp>
        <p:grpSp>
          <p:nvGrpSpPr>
            <p:cNvPr id="16436" name="Group 100"/>
            <p:cNvGrpSpPr>
              <a:grpSpLocks/>
            </p:cNvGrpSpPr>
            <p:nvPr/>
          </p:nvGrpSpPr>
          <p:grpSpPr bwMode="auto">
            <a:xfrm>
              <a:off x="2500" y="2313"/>
              <a:ext cx="344" cy="258"/>
              <a:chOff x="485" y="1326"/>
              <a:chExt cx="357" cy="258"/>
            </a:xfrm>
          </p:grpSpPr>
          <p:sp>
            <p:nvSpPr>
              <p:cNvPr id="16482" name="Rectangle 101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3" name="Text Box 102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60</a:t>
                </a:r>
              </a:p>
            </p:txBody>
          </p:sp>
        </p:grpSp>
        <p:grpSp>
          <p:nvGrpSpPr>
            <p:cNvPr id="16437" name="Group 103"/>
            <p:cNvGrpSpPr>
              <a:grpSpLocks/>
            </p:cNvGrpSpPr>
            <p:nvPr/>
          </p:nvGrpSpPr>
          <p:grpSpPr bwMode="auto">
            <a:xfrm>
              <a:off x="2841" y="2314"/>
              <a:ext cx="344" cy="258"/>
              <a:chOff x="485" y="1326"/>
              <a:chExt cx="357" cy="258"/>
            </a:xfrm>
          </p:grpSpPr>
          <p:sp>
            <p:nvSpPr>
              <p:cNvPr id="16480" name="Rectangle 104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1" name="Text Box 105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65</a:t>
                </a:r>
              </a:p>
            </p:txBody>
          </p:sp>
        </p:grpSp>
        <p:grpSp>
          <p:nvGrpSpPr>
            <p:cNvPr id="16438" name="Group 106"/>
            <p:cNvGrpSpPr>
              <a:grpSpLocks/>
            </p:cNvGrpSpPr>
            <p:nvPr/>
          </p:nvGrpSpPr>
          <p:grpSpPr bwMode="auto">
            <a:xfrm>
              <a:off x="3185" y="2314"/>
              <a:ext cx="344" cy="258"/>
              <a:chOff x="485" y="1326"/>
              <a:chExt cx="357" cy="258"/>
            </a:xfrm>
          </p:grpSpPr>
          <p:sp>
            <p:nvSpPr>
              <p:cNvPr id="16478" name="Rectangle 107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79" name="Text Box 108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70</a:t>
                </a:r>
              </a:p>
            </p:txBody>
          </p:sp>
        </p:grpSp>
        <p:grpSp>
          <p:nvGrpSpPr>
            <p:cNvPr id="16439" name="Group 109"/>
            <p:cNvGrpSpPr>
              <a:grpSpLocks/>
            </p:cNvGrpSpPr>
            <p:nvPr/>
          </p:nvGrpSpPr>
          <p:grpSpPr bwMode="auto">
            <a:xfrm>
              <a:off x="3529" y="2314"/>
              <a:ext cx="344" cy="258"/>
              <a:chOff x="485" y="1326"/>
              <a:chExt cx="357" cy="258"/>
            </a:xfrm>
          </p:grpSpPr>
          <p:sp>
            <p:nvSpPr>
              <p:cNvPr id="16476" name="Rectangle 11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77" name="Text Box 111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72</a:t>
                </a:r>
              </a:p>
            </p:txBody>
          </p:sp>
        </p:grpSp>
        <p:grpSp>
          <p:nvGrpSpPr>
            <p:cNvPr id="16440" name="Group 112"/>
            <p:cNvGrpSpPr>
              <a:grpSpLocks/>
            </p:cNvGrpSpPr>
            <p:nvPr/>
          </p:nvGrpSpPr>
          <p:grpSpPr bwMode="auto">
            <a:xfrm>
              <a:off x="3872" y="2314"/>
              <a:ext cx="345" cy="258"/>
              <a:chOff x="485" y="1326"/>
              <a:chExt cx="357" cy="258"/>
            </a:xfrm>
          </p:grpSpPr>
          <p:sp>
            <p:nvSpPr>
              <p:cNvPr id="16474" name="Rectangle 113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75" name="Text Box 114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90</a:t>
                </a:r>
              </a:p>
            </p:txBody>
          </p:sp>
        </p:grpSp>
        <p:sp>
          <p:nvSpPr>
            <p:cNvPr id="16441" name="Text Box 115"/>
            <p:cNvSpPr txBox="1">
              <a:spLocks noChangeArrowheads="1"/>
            </p:cNvSpPr>
            <p:nvPr/>
          </p:nvSpPr>
          <p:spPr bwMode="auto">
            <a:xfrm>
              <a:off x="177" y="20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442" name="Text Box 116"/>
            <p:cNvSpPr txBox="1">
              <a:spLocks noChangeArrowheads="1"/>
            </p:cNvSpPr>
            <p:nvPr/>
          </p:nvSpPr>
          <p:spPr bwMode="auto">
            <a:xfrm>
              <a:off x="513" y="20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443" name="Text Box 117"/>
            <p:cNvSpPr txBox="1">
              <a:spLocks noChangeArrowheads="1"/>
            </p:cNvSpPr>
            <p:nvPr/>
          </p:nvSpPr>
          <p:spPr bwMode="auto">
            <a:xfrm>
              <a:off x="849" y="20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44" name="Text Box 118"/>
            <p:cNvSpPr txBox="1">
              <a:spLocks noChangeArrowheads="1"/>
            </p:cNvSpPr>
            <p:nvPr/>
          </p:nvSpPr>
          <p:spPr bwMode="auto">
            <a:xfrm>
              <a:off x="120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45" name="Text Box 119"/>
            <p:cNvSpPr txBox="1">
              <a:spLocks noChangeArrowheads="1"/>
            </p:cNvSpPr>
            <p:nvPr/>
          </p:nvSpPr>
          <p:spPr bwMode="auto">
            <a:xfrm>
              <a:off x="3918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grpSp>
          <p:nvGrpSpPr>
            <p:cNvPr id="16446" name="Group 120"/>
            <p:cNvGrpSpPr>
              <a:grpSpLocks/>
            </p:cNvGrpSpPr>
            <p:nvPr/>
          </p:nvGrpSpPr>
          <p:grpSpPr bwMode="auto">
            <a:xfrm>
              <a:off x="4221" y="2309"/>
              <a:ext cx="344" cy="265"/>
              <a:chOff x="485" y="1326"/>
              <a:chExt cx="357" cy="258"/>
            </a:xfrm>
          </p:grpSpPr>
          <p:sp>
            <p:nvSpPr>
              <p:cNvPr id="16472" name="Rectangle 121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73" name="Text Box 122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91</a:t>
                </a:r>
              </a:p>
            </p:txBody>
          </p:sp>
        </p:grpSp>
        <p:grpSp>
          <p:nvGrpSpPr>
            <p:cNvPr id="16447" name="Group 123"/>
            <p:cNvGrpSpPr>
              <a:grpSpLocks/>
            </p:cNvGrpSpPr>
            <p:nvPr/>
          </p:nvGrpSpPr>
          <p:grpSpPr bwMode="auto">
            <a:xfrm>
              <a:off x="4564" y="2308"/>
              <a:ext cx="344" cy="273"/>
              <a:chOff x="485" y="1326"/>
              <a:chExt cx="357" cy="258"/>
            </a:xfrm>
          </p:grpSpPr>
          <p:sp>
            <p:nvSpPr>
              <p:cNvPr id="16470" name="Rectangle 124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71" name="Text Box 125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94</a:t>
                </a:r>
              </a:p>
            </p:txBody>
          </p:sp>
        </p:grpSp>
        <p:grpSp>
          <p:nvGrpSpPr>
            <p:cNvPr id="16448" name="Group 126"/>
            <p:cNvGrpSpPr>
              <a:grpSpLocks/>
            </p:cNvGrpSpPr>
            <p:nvPr/>
          </p:nvGrpSpPr>
          <p:grpSpPr bwMode="auto">
            <a:xfrm>
              <a:off x="4908" y="2308"/>
              <a:ext cx="345" cy="274"/>
              <a:chOff x="485" y="1326"/>
              <a:chExt cx="357" cy="258"/>
            </a:xfrm>
          </p:grpSpPr>
          <p:sp>
            <p:nvSpPr>
              <p:cNvPr id="16468" name="Rectangle 127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69" name="Text Box 128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96</a:t>
                </a:r>
              </a:p>
            </p:txBody>
          </p:sp>
        </p:grpSp>
        <p:grpSp>
          <p:nvGrpSpPr>
            <p:cNvPr id="16449" name="Group 129"/>
            <p:cNvGrpSpPr>
              <a:grpSpLocks/>
            </p:cNvGrpSpPr>
            <p:nvPr/>
          </p:nvGrpSpPr>
          <p:grpSpPr bwMode="auto">
            <a:xfrm>
              <a:off x="5252" y="2308"/>
              <a:ext cx="344" cy="273"/>
              <a:chOff x="485" y="1326"/>
              <a:chExt cx="357" cy="258"/>
            </a:xfrm>
          </p:grpSpPr>
          <p:sp>
            <p:nvSpPr>
              <p:cNvPr id="16466" name="Rectangle 13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67" name="Text Box 131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99</a:t>
                </a:r>
              </a:p>
            </p:txBody>
          </p:sp>
        </p:grpSp>
        <p:sp>
          <p:nvSpPr>
            <p:cNvPr id="16450" name="Text Box 132"/>
            <p:cNvSpPr txBox="1">
              <a:spLocks noChangeArrowheads="1"/>
            </p:cNvSpPr>
            <p:nvPr/>
          </p:nvSpPr>
          <p:spPr bwMode="auto">
            <a:xfrm>
              <a:off x="5297" y="209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6451" name="Text Box 133"/>
            <p:cNvSpPr txBox="1">
              <a:spLocks noChangeArrowheads="1"/>
            </p:cNvSpPr>
            <p:nvPr/>
          </p:nvSpPr>
          <p:spPr bwMode="auto">
            <a:xfrm>
              <a:off x="1548" y="20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52" name="Text Box 134"/>
            <p:cNvSpPr txBox="1">
              <a:spLocks noChangeArrowheads="1"/>
            </p:cNvSpPr>
            <p:nvPr/>
          </p:nvSpPr>
          <p:spPr bwMode="auto">
            <a:xfrm>
              <a:off x="2584" y="20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6453" name="Text Box 135"/>
            <p:cNvSpPr txBox="1">
              <a:spLocks noChangeArrowheads="1"/>
            </p:cNvSpPr>
            <p:nvPr/>
          </p:nvSpPr>
          <p:spPr bwMode="auto">
            <a:xfrm>
              <a:off x="2918" y="20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16454" name="Group 136"/>
            <p:cNvGrpSpPr>
              <a:grpSpLocks/>
            </p:cNvGrpSpPr>
            <p:nvPr/>
          </p:nvGrpSpPr>
          <p:grpSpPr bwMode="auto">
            <a:xfrm rot="1893046">
              <a:off x="2028" y="2532"/>
              <a:ext cx="308" cy="414"/>
              <a:chOff x="192" y="2118"/>
              <a:chExt cx="301" cy="660"/>
            </a:xfrm>
          </p:grpSpPr>
          <p:sp>
            <p:nvSpPr>
              <p:cNvPr id="16464" name="Line 137"/>
              <p:cNvSpPr>
                <a:spLocks noChangeShapeType="1"/>
              </p:cNvSpPr>
              <p:nvPr/>
            </p:nvSpPr>
            <p:spPr bwMode="auto">
              <a:xfrm flipV="1">
                <a:off x="326" y="2118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Text Box 138"/>
              <p:cNvSpPr txBox="1">
                <a:spLocks noChangeArrowheads="1"/>
              </p:cNvSpPr>
              <p:nvPr/>
            </p:nvSpPr>
            <p:spPr bwMode="auto">
              <a:xfrm>
                <a:off x="192" y="2410"/>
                <a:ext cx="30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left</a:t>
                </a:r>
              </a:p>
            </p:txBody>
          </p:sp>
        </p:grpSp>
        <p:grpSp>
          <p:nvGrpSpPr>
            <p:cNvPr id="16455" name="Group 139"/>
            <p:cNvGrpSpPr>
              <a:grpSpLocks/>
            </p:cNvGrpSpPr>
            <p:nvPr/>
          </p:nvGrpSpPr>
          <p:grpSpPr bwMode="auto">
            <a:xfrm rot="-1626655">
              <a:off x="2234" y="2557"/>
              <a:ext cx="388" cy="429"/>
              <a:chOff x="5244" y="2111"/>
              <a:chExt cx="388" cy="629"/>
            </a:xfrm>
          </p:grpSpPr>
          <p:sp>
            <p:nvSpPr>
              <p:cNvPr id="16462" name="Line 140"/>
              <p:cNvSpPr>
                <a:spLocks noChangeShapeType="1"/>
              </p:cNvSpPr>
              <p:nvPr/>
            </p:nvSpPr>
            <p:spPr bwMode="auto">
              <a:xfrm flipV="1">
                <a:off x="5474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3" name="Text Box 141"/>
              <p:cNvSpPr txBox="1">
                <a:spLocks noChangeArrowheads="1"/>
              </p:cNvSpPr>
              <p:nvPr/>
            </p:nvSpPr>
            <p:spPr bwMode="auto">
              <a:xfrm>
                <a:off x="5244" y="2401"/>
                <a:ext cx="3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right</a:t>
                </a:r>
              </a:p>
            </p:txBody>
          </p:sp>
        </p:grpSp>
        <p:sp>
          <p:nvSpPr>
            <p:cNvPr id="16456" name="Text Box 142"/>
            <p:cNvSpPr txBox="1">
              <a:spLocks noChangeArrowheads="1"/>
            </p:cNvSpPr>
            <p:nvPr/>
          </p:nvSpPr>
          <p:spPr bwMode="auto">
            <a:xfrm>
              <a:off x="2266" y="2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457" name="Line 143"/>
            <p:cNvSpPr>
              <a:spLocks noChangeShapeType="1"/>
            </p:cNvSpPr>
            <p:nvPr/>
          </p:nvSpPr>
          <p:spPr bwMode="auto">
            <a:xfrm>
              <a:off x="2758" y="1803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Text Box 144"/>
            <p:cNvSpPr txBox="1">
              <a:spLocks noChangeArrowheads="1"/>
            </p:cNvSpPr>
            <p:nvPr/>
          </p:nvSpPr>
          <p:spPr bwMode="auto">
            <a:xfrm>
              <a:off x="1897" y="20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459" name="AutoShape 145"/>
            <p:cNvSpPr>
              <a:spLocks/>
            </p:cNvSpPr>
            <p:nvPr/>
          </p:nvSpPr>
          <p:spPr bwMode="auto">
            <a:xfrm rot="-5400000">
              <a:off x="1751" y="2280"/>
              <a:ext cx="105" cy="673"/>
            </a:xfrm>
            <a:prstGeom prst="leftBrace">
              <a:avLst>
                <a:gd name="adj1" fmla="val 53413"/>
                <a:gd name="adj2" fmla="val 4998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60" name="Text Box 146"/>
            <p:cNvSpPr txBox="1">
              <a:spLocks noChangeArrowheads="1"/>
            </p:cNvSpPr>
            <p:nvPr/>
          </p:nvSpPr>
          <p:spPr bwMode="auto">
            <a:xfrm>
              <a:off x="868" y="2836"/>
              <a:ext cx="748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Eliminated</a:t>
              </a:r>
            </a:p>
          </p:txBody>
        </p:sp>
        <p:sp>
          <p:nvSpPr>
            <p:cNvPr id="16461" name="Line 147"/>
            <p:cNvSpPr>
              <a:spLocks noChangeShapeType="1"/>
            </p:cNvSpPr>
            <p:nvPr/>
          </p:nvSpPr>
          <p:spPr bwMode="auto">
            <a:xfrm flipV="1">
              <a:off x="1296" y="2638"/>
              <a:ext cx="509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490" name="Group 148"/>
          <p:cNvGrpSpPr>
            <a:grpSpLocks/>
          </p:cNvGrpSpPr>
          <p:nvPr/>
        </p:nvGrpSpPr>
        <p:grpSpPr bwMode="auto">
          <a:xfrm>
            <a:off x="4867275" y="3432175"/>
            <a:ext cx="819150" cy="1593850"/>
            <a:chOff x="3758" y="2988"/>
            <a:chExt cx="516" cy="1004"/>
          </a:xfrm>
        </p:grpSpPr>
        <p:grpSp>
          <p:nvGrpSpPr>
            <p:cNvPr id="16423" name="Group 149"/>
            <p:cNvGrpSpPr>
              <a:grpSpLocks/>
            </p:cNvGrpSpPr>
            <p:nvPr/>
          </p:nvGrpSpPr>
          <p:grpSpPr bwMode="auto">
            <a:xfrm>
              <a:off x="3809" y="2988"/>
              <a:ext cx="345" cy="258"/>
              <a:chOff x="485" y="1326"/>
              <a:chExt cx="357" cy="258"/>
            </a:xfrm>
          </p:grpSpPr>
          <p:sp>
            <p:nvSpPr>
              <p:cNvPr id="16427" name="Rectangle 15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8" name="Text Box 151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55</a:t>
                </a:r>
              </a:p>
            </p:txBody>
          </p:sp>
        </p:grpSp>
        <p:grpSp>
          <p:nvGrpSpPr>
            <p:cNvPr id="16424" name="Group 152"/>
            <p:cNvGrpSpPr>
              <a:grpSpLocks/>
            </p:cNvGrpSpPr>
            <p:nvPr/>
          </p:nvGrpSpPr>
          <p:grpSpPr bwMode="auto">
            <a:xfrm>
              <a:off x="3758" y="3229"/>
              <a:ext cx="516" cy="763"/>
              <a:chOff x="2507" y="2111"/>
              <a:chExt cx="516" cy="418"/>
            </a:xfrm>
          </p:grpSpPr>
          <p:sp>
            <p:nvSpPr>
              <p:cNvPr id="16425" name="Line 153"/>
              <p:cNvSpPr>
                <a:spLocks noChangeShapeType="1"/>
              </p:cNvSpPr>
              <p:nvPr/>
            </p:nvSpPr>
            <p:spPr bwMode="auto">
              <a:xfrm flipV="1">
                <a:off x="2737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Text Box 154"/>
              <p:cNvSpPr txBox="1">
                <a:spLocks noChangeArrowheads="1"/>
              </p:cNvSpPr>
              <p:nvPr/>
            </p:nvSpPr>
            <p:spPr bwMode="auto">
              <a:xfrm>
                <a:off x="2507" y="2402"/>
                <a:ext cx="516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middle</a:t>
                </a:r>
              </a:p>
            </p:txBody>
          </p:sp>
        </p:grpSp>
      </p:grpSp>
      <p:sp>
        <p:nvSpPr>
          <p:cNvPr id="228507" name="Rectangle 155"/>
          <p:cNvSpPr>
            <a:spLocks noGrp="1" noChangeArrowheads="1"/>
          </p:cNvSpPr>
          <p:nvPr>
            <p:ph type="body" idx="1"/>
          </p:nvPr>
        </p:nvSpPr>
        <p:spPr>
          <a:xfrm>
            <a:off x="1676400" y="5016501"/>
            <a:ext cx="8815388" cy="11525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Now we found 55</a:t>
            </a:r>
            <a:r>
              <a:rPr lang="en-US" altLang="en-US" sz="2400">
                <a:sym typeface="Wingdings" panose="05000000000000000000" pitchFamily="2" charset="2"/>
              </a:rPr>
              <a:t> Successful search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ym typeface="Wingdings" panose="05000000000000000000" pitchFamily="2" charset="2"/>
              </a:rPr>
              <a:t>Had we searched for 57, we would have terminated at the next step unsuccessfully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09491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8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8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/>
              <a:t>Binary Search - Algorithm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1963" y="827088"/>
            <a:ext cx="8767762" cy="47752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sz="1800" dirty="0"/>
              <a:t>// Return the index of the array containing the key or –1 if key not found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C00000"/>
                </a:solidFill>
              </a:rPr>
              <a:t>int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BinarySearch</a:t>
            </a:r>
            <a:r>
              <a:rPr lang="en-US" sz="1800" b="1" dirty="0">
                <a:solidFill>
                  <a:srgbClr val="C00000"/>
                </a:solidFill>
              </a:rPr>
              <a:t>(</a:t>
            </a:r>
            <a:r>
              <a:rPr lang="en-US" sz="1800" b="1" dirty="0" err="1">
                <a:solidFill>
                  <a:srgbClr val="C00000"/>
                </a:solidFill>
              </a:rPr>
              <a:t>int</a:t>
            </a:r>
            <a:r>
              <a:rPr lang="en-US" sz="1800" b="1" dirty="0">
                <a:solidFill>
                  <a:srgbClr val="C00000"/>
                </a:solidFill>
              </a:rPr>
              <a:t> A[], </a:t>
            </a:r>
            <a:r>
              <a:rPr lang="en-US" sz="1800" b="1" dirty="0" err="1">
                <a:solidFill>
                  <a:srgbClr val="C00000"/>
                </a:solidFill>
              </a:rPr>
              <a:t>int</a:t>
            </a:r>
            <a:r>
              <a:rPr lang="en-US" sz="1800" b="1" dirty="0">
                <a:solidFill>
                  <a:srgbClr val="C00000"/>
                </a:solidFill>
              </a:rPr>
              <a:t> N, </a:t>
            </a:r>
            <a:r>
              <a:rPr lang="en-US" sz="1800" b="1" dirty="0" err="1">
                <a:solidFill>
                  <a:srgbClr val="C00000"/>
                </a:solidFill>
              </a:rPr>
              <a:t>int</a:t>
            </a:r>
            <a:r>
              <a:rPr lang="en-US" sz="1800" b="1" dirty="0">
                <a:solidFill>
                  <a:srgbClr val="C00000"/>
                </a:solidFill>
              </a:rPr>
              <a:t> key){</a:t>
            </a:r>
          </a:p>
          <a:p>
            <a:pPr>
              <a:buFontTx/>
              <a:buNone/>
              <a:defRPr/>
            </a:pPr>
            <a:r>
              <a:rPr lang="en-US" sz="1800" dirty="0"/>
              <a:t>	left = 0;</a:t>
            </a:r>
          </a:p>
          <a:p>
            <a:pPr>
              <a:buFontTx/>
              <a:buNone/>
              <a:defRPr/>
            </a:pPr>
            <a:r>
              <a:rPr lang="en-US" sz="1800" dirty="0"/>
              <a:t>	right = N-1;</a:t>
            </a:r>
          </a:p>
          <a:p>
            <a:pPr>
              <a:buFontTx/>
              <a:buNone/>
              <a:defRPr/>
            </a:pPr>
            <a:endParaRPr lang="en-US" sz="1800" dirty="0"/>
          </a:p>
          <a:p>
            <a:pPr>
              <a:buFontTx/>
              <a:buNone/>
              <a:defRPr/>
            </a:pPr>
            <a:r>
              <a:rPr lang="en-US" sz="1800" dirty="0"/>
              <a:t>	while (left &lt;= right){</a:t>
            </a:r>
          </a:p>
          <a:p>
            <a:pPr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>
                <a:solidFill>
                  <a:srgbClr val="003399"/>
                </a:solidFill>
              </a:rPr>
              <a:t>int</a:t>
            </a:r>
            <a:r>
              <a:rPr lang="en-US" sz="1800" dirty="0">
                <a:solidFill>
                  <a:srgbClr val="003399"/>
                </a:solidFill>
              </a:rPr>
              <a:t> middle = (</a:t>
            </a:r>
            <a:r>
              <a:rPr lang="en-US" sz="1800" dirty="0" err="1">
                <a:solidFill>
                  <a:srgbClr val="003399"/>
                </a:solidFill>
              </a:rPr>
              <a:t>left+right</a:t>
            </a:r>
            <a:r>
              <a:rPr lang="en-US" sz="1800" dirty="0">
                <a:solidFill>
                  <a:srgbClr val="003399"/>
                </a:solidFill>
              </a:rPr>
              <a:t>)/2;               </a:t>
            </a:r>
            <a:r>
              <a:rPr lang="en-US" sz="1800" dirty="0"/>
              <a:t>// Index of the key to test against</a:t>
            </a:r>
          </a:p>
          <a:p>
            <a:pPr>
              <a:buFontTx/>
              <a:buNone/>
              <a:defRPr/>
            </a:pPr>
            <a:r>
              <a:rPr lang="en-US" sz="1800" dirty="0"/>
              <a:t>		if (A[middle] == key) return middle;  // Key found. Return the index</a:t>
            </a:r>
          </a:p>
          <a:p>
            <a:pPr>
              <a:buFontTx/>
              <a:buNone/>
              <a:defRPr/>
            </a:pPr>
            <a:r>
              <a:rPr lang="en-US" sz="1800" dirty="0"/>
              <a:t>		else if (key &lt; A[middle]) right = middle – 1;   // Eliminate the right side</a:t>
            </a:r>
          </a:p>
          <a:p>
            <a:pPr>
              <a:buFontTx/>
              <a:buNone/>
              <a:defRPr/>
            </a:pPr>
            <a:r>
              <a:rPr lang="en-US" sz="1800" dirty="0"/>
              <a:t>		else left = middle+1;                                      // Eliminate the left side</a:t>
            </a:r>
          </a:p>
          <a:p>
            <a:pPr>
              <a:buFontTx/>
              <a:buNone/>
              <a:defRPr/>
            </a:pPr>
            <a:r>
              <a:rPr lang="en-US" sz="1800" dirty="0"/>
              <a:t>	} //end-while</a:t>
            </a:r>
          </a:p>
          <a:p>
            <a:pPr>
              <a:buFontTx/>
              <a:buNone/>
              <a:defRPr/>
            </a:pPr>
            <a:endParaRPr lang="en-US" sz="1800" dirty="0"/>
          </a:p>
          <a:p>
            <a:pPr>
              <a:buFontTx/>
              <a:buNone/>
              <a:defRPr/>
            </a:pPr>
            <a:r>
              <a:rPr lang="en-US" sz="1800" dirty="0"/>
              <a:t>	return –1;   // Key not found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CC3300"/>
                </a:solidFill>
              </a:rPr>
              <a:t>} //end-</a:t>
            </a:r>
            <a:r>
              <a:rPr lang="en-US" sz="1800" b="1" dirty="0" err="1">
                <a:solidFill>
                  <a:srgbClr val="CC3300"/>
                </a:solidFill>
              </a:rPr>
              <a:t>BinarySearch</a:t>
            </a:r>
            <a:endParaRPr lang="en-US" sz="1800" b="1" dirty="0">
              <a:solidFill>
                <a:srgbClr val="CC3300"/>
              </a:solidFill>
            </a:endParaRP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1792289" y="5724526"/>
            <a:ext cx="86439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/>
              <a:t>Worst case running time: T(n) = 3 + 5*log</a:t>
            </a:r>
            <a:r>
              <a:rPr lang="en-US" altLang="en-US" sz="1400"/>
              <a:t>2</a:t>
            </a:r>
            <a:r>
              <a:rPr lang="en-US" altLang="en-US" sz="2400"/>
              <a:t>N. Why?</a:t>
            </a:r>
          </a:p>
        </p:txBody>
      </p:sp>
    </p:spTree>
    <p:extLst>
      <p:ext uri="{BB962C8B-B14F-4D97-AF65-F5344CB8AC3E}">
        <p14:creationId xmlns:p14="http://schemas.microsoft.com/office/powerpoint/2010/main" val="123526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/>
              <a:t>Binary Search Running Time Analysis</a:t>
            </a:r>
          </a:p>
        </p:txBody>
      </p:sp>
      <p:sp>
        <p:nvSpPr>
          <p:cNvPr id="1843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27804" y="1017917"/>
            <a:ext cx="11473132" cy="5209846"/>
          </a:xfrm>
          <a:noFill/>
        </p:spPr>
        <p:txBody>
          <a:bodyPr/>
          <a:lstStyle/>
          <a:p>
            <a:r>
              <a:rPr lang="en-US" altLang="en-US" sz="2400" dirty="0"/>
              <a:t>N </a:t>
            </a:r>
            <a:r>
              <a:rPr lang="en-US" altLang="en-US" sz="2400" dirty="0">
                <a:sym typeface="Wingdings" panose="05000000000000000000" pitchFamily="2" charset="2"/>
              </a:rPr>
              <a:t>N/2 -&gt;N/4 -&gt;N/8 -&gt;N/16 -&gt;…… -&gt;N/2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k  </a:t>
            </a:r>
          </a:p>
          <a:p>
            <a:r>
              <a:rPr lang="en-US" altLang="en-US" sz="2400" dirty="0"/>
              <a:t>N </a:t>
            </a:r>
            <a:r>
              <a:rPr lang="en-US" altLang="en-US" sz="2400" dirty="0">
                <a:sym typeface="Wingdings" panose="05000000000000000000" pitchFamily="2" charset="2"/>
              </a:rPr>
              <a:t>N/2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1 </a:t>
            </a:r>
            <a:r>
              <a:rPr lang="en-US" altLang="en-US" sz="2400" dirty="0">
                <a:sym typeface="Wingdings" panose="05000000000000000000" pitchFamily="2" charset="2"/>
              </a:rPr>
              <a:t>-&gt;N/2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2 </a:t>
            </a:r>
            <a:r>
              <a:rPr lang="en-US" altLang="en-US" sz="2400" dirty="0">
                <a:sym typeface="Wingdings" panose="05000000000000000000" pitchFamily="2" charset="2"/>
              </a:rPr>
              <a:t>-&gt;N/2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3</a:t>
            </a:r>
            <a:r>
              <a:rPr lang="en-US" altLang="en-US" sz="2400" dirty="0">
                <a:sym typeface="Wingdings" panose="05000000000000000000" pitchFamily="2" charset="2"/>
              </a:rPr>
              <a:t> -&gt;N/2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4</a:t>
            </a:r>
            <a:r>
              <a:rPr lang="en-US" altLang="en-US" sz="2400" dirty="0">
                <a:sym typeface="Wingdings" panose="05000000000000000000" pitchFamily="2" charset="2"/>
              </a:rPr>
              <a:t> -&gt;……-&gt;N/2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k  </a:t>
            </a:r>
          </a:p>
          <a:p>
            <a:endParaRPr lang="en-US" altLang="en-US" sz="2400" baseline="30000" dirty="0">
              <a:sym typeface="Wingdings" panose="05000000000000000000" pitchFamily="2" charset="2"/>
            </a:endParaRPr>
          </a:p>
          <a:p>
            <a:endParaRPr lang="en-US" altLang="en-US" sz="2400" baseline="30000" dirty="0">
              <a:sym typeface="Wingdings" panose="05000000000000000000" pitchFamily="2" charset="2"/>
            </a:endParaRPr>
          </a:p>
          <a:p>
            <a:r>
              <a:rPr lang="en-US" altLang="en-US" sz="2400" dirty="0">
                <a:sym typeface="Wingdings" panose="05000000000000000000" pitchFamily="2" charset="2"/>
              </a:rPr>
              <a:t>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k </a:t>
            </a:r>
            <a:r>
              <a:rPr lang="en-US" altLang="en-US" sz="2400" dirty="0">
                <a:sym typeface="Wingdings" panose="05000000000000000000" pitchFamily="2" charset="2"/>
              </a:rPr>
              <a:t>= 1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2</a:t>
            </a:r>
            <a:r>
              <a:rPr lang="en-US" altLang="en-US" sz="2400" baseline="30000" dirty="0"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sym typeface="Wingdings" panose="05000000000000000000" pitchFamily="2" charset="2"/>
              </a:rPr>
              <a:t> = N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k = </a:t>
            </a:r>
            <a:r>
              <a:rPr lang="en-US" altLang="en-US" sz="2400" dirty="0"/>
              <a:t>log</a:t>
            </a:r>
            <a:r>
              <a:rPr lang="en-US" altLang="en-US" sz="1400" dirty="0"/>
              <a:t>2</a:t>
            </a:r>
            <a:r>
              <a:rPr lang="en-US" altLang="en-US" sz="2400" dirty="0">
                <a:sym typeface="Wingdings" panose="05000000000000000000" pitchFamily="2" charset="2"/>
              </a:rPr>
              <a:t>(N)</a:t>
            </a:r>
          </a:p>
          <a:p>
            <a:endParaRPr lang="en-US" altLang="en-US" sz="2400" dirty="0">
              <a:sym typeface="Wingdings" panose="05000000000000000000" pitchFamily="2" charset="2"/>
            </a:endParaRPr>
          </a:p>
          <a:p>
            <a:r>
              <a:rPr lang="en-US" altLang="en-US" sz="2400" dirty="0"/>
              <a:t>T(n) = 3 + 5*k = 3 + 5*log</a:t>
            </a:r>
            <a:r>
              <a:rPr lang="en-US" altLang="en-US" sz="1400" dirty="0"/>
              <a:t>2</a:t>
            </a:r>
            <a:r>
              <a:rPr lang="en-US" altLang="en-US" sz="2400" dirty="0"/>
              <a:t>N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1708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/>
              <a:t>Asymptotic Notations</a:t>
            </a:r>
          </a:p>
        </p:txBody>
      </p:sp>
      <p:sp>
        <p:nvSpPr>
          <p:cNvPr id="1945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39947" y="940279"/>
            <a:ext cx="11369615" cy="5287484"/>
          </a:xfrm>
          <a:noFill/>
        </p:spPr>
        <p:txBody>
          <a:bodyPr/>
          <a:lstStyle/>
          <a:p>
            <a:r>
              <a:rPr lang="en-US" altLang="en-US" dirty="0" smtClean="0"/>
              <a:t>Summation: T(N) = 3N + 3</a:t>
            </a:r>
          </a:p>
          <a:p>
            <a:r>
              <a:rPr lang="en-US" altLang="en-US" dirty="0" smtClean="0"/>
              <a:t>Linear Search: T(N) = 3N + 2</a:t>
            </a:r>
          </a:p>
          <a:p>
            <a:r>
              <a:rPr lang="en-US" altLang="en-US" dirty="0" smtClean="0"/>
              <a:t>Binary Search: T(N) = 5*log</a:t>
            </a:r>
            <a:r>
              <a:rPr lang="en-US" altLang="en-US" sz="1600" dirty="0"/>
              <a:t>2</a:t>
            </a:r>
            <a:r>
              <a:rPr lang="en-US" altLang="en-US" dirty="0" smtClean="0"/>
              <a:t>N + 3</a:t>
            </a:r>
          </a:p>
          <a:p>
            <a:r>
              <a:rPr lang="en-US" altLang="en-US" dirty="0" smtClean="0"/>
              <a:t>Matrix Multiplication: T(N) = N</a:t>
            </a:r>
            <a:r>
              <a:rPr lang="en-US" altLang="en-US" baseline="30000" dirty="0" smtClean="0"/>
              <a:t>3 </a:t>
            </a:r>
            <a:r>
              <a:rPr lang="en-US" altLang="en-US" dirty="0" smtClean="0"/>
              <a:t>+ N</a:t>
            </a:r>
            <a:r>
              <a:rPr lang="en-US" altLang="en-US" baseline="30000" dirty="0" smtClean="0"/>
              <a:t>2</a:t>
            </a:r>
          </a:p>
          <a:p>
            <a:endParaRPr lang="en-US" altLang="en-US" baseline="30000" dirty="0" smtClean="0"/>
          </a:p>
          <a:p>
            <a:r>
              <a:rPr lang="en-US" altLang="en-US" dirty="0" smtClean="0"/>
              <a:t>Given two algorithms that solve a problem, </a:t>
            </a:r>
            <a:r>
              <a:rPr lang="en-US" altLang="en-US" dirty="0" smtClean="0">
                <a:solidFill>
                  <a:srgbClr val="00B050"/>
                </a:solidFill>
              </a:rPr>
              <a:t>we want a way to compare their running times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chemeClr val="accent6"/>
                </a:solidFill>
              </a:rPr>
              <a:t>pick the one that has the better performance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Asymptotic notations </a:t>
            </a:r>
            <a:r>
              <a:rPr lang="en-US" altLang="en-US" dirty="0" smtClean="0">
                <a:solidFill>
                  <a:schemeClr val="accent6"/>
                </a:solidFill>
              </a:rPr>
              <a:t>let us express the running times more succinctly </a:t>
            </a:r>
            <a:r>
              <a:rPr lang="en-US" altLang="en-US" dirty="0" smtClean="0"/>
              <a:t>and then pick the best one</a:t>
            </a:r>
          </a:p>
        </p:txBody>
      </p:sp>
    </p:spTree>
    <p:extLst>
      <p:ext uri="{BB962C8B-B14F-4D97-AF65-F5344CB8AC3E}">
        <p14:creationId xmlns:p14="http://schemas.microsoft.com/office/powerpoint/2010/main" val="36749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25" y="239713"/>
            <a:ext cx="8472488" cy="558800"/>
          </a:xfrm>
        </p:spPr>
        <p:txBody>
          <a:bodyPr/>
          <a:lstStyle/>
          <a:p>
            <a:r>
              <a:rPr lang="en-US" altLang="en-US" sz="3600"/>
              <a:t>Motivation for Asymptotic Notation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660" y="989014"/>
            <a:ext cx="11844068" cy="1671637"/>
          </a:xfrm>
        </p:spPr>
        <p:txBody>
          <a:bodyPr/>
          <a:lstStyle/>
          <a:p>
            <a:r>
              <a:rPr lang="en-US" altLang="en-US" dirty="0"/>
              <a:t>Suppose you are given two algorithms A and B for solving a problem</a:t>
            </a:r>
          </a:p>
          <a:p>
            <a:r>
              <a:rPr lang="en-US" altLang="en-US" dirty="0"/>
              <a:t>Here is the running time </a:t>
            </a:r>
            <a:r>
              <a:rPr lang="en-US" altLang="en-US" dirty="0">
                <a:solidFill>
                  <a:srgbClr val="CC3300"/>
                </a:solidFill>
              </a:rPr>
              <a:t>T</a:t>
            </a:r>
            <a:r>
              <a:rPr lang="en-US" altLang="en-US" sz="1800" dirty="0">
                <a:solidFill>
                  <a:srgbClr val="CC3300"/>
                </a:solidFill>
              </a:rPr>
              <a:t>A</a:t>
            </a:r>
            <a:r>
              <a:rPr lang="en-US" altLang="en-US" dirty="0">
                <a:solidFill>
                  <a:srgbClr val="CC3300"/>
                </a:solidFill>
              </a:rPr>
              <a:t>(N)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CC3300"/>
                </a:solidFill>
              </a:rPr>
              <a:t>T</a:t>
            </a:r>
            <a:r>
              <a:rPr lang="en-US" altLang="en-US" sz="1800" dirty="0">
                <a:solidFill>
                  <a:srgbClr val="CC3300"/>
                </a:solidFill>
              </a:rPr>
              <a:t>B</a:t>
            </a:r>
            <a:r>
              <a:rPr lang="en-US" altLang="en-US" dirty="0">
                <a:solidFill>
                  <a:srgbClr val="CC3300"/>
                </a:solidFill>
              </a:rPr>
              <a:t>(N)</a:t>
            </a:r>
            <a:r>
              <a:rPr lang="en-US" altLang="en-US" dirty="0"/>
              <a:t> of A and B as a function of input size N: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805113"/>
            <a:ext cx="4271962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51"/>
          <p:cNvSpPr txBox="1">
            <a:spLocks noChangeArrowheads="1"/>
          </p:cNvSpPr>
          <p:nvPr/>
        </p:nvSpPr>
        <p:spPr bwMode="auto">
          <a:xfrm>
            <a:off x="1727200" y="3914775"/>
            <a:ext cx="353695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Which algorithm would you choose?</a:t>
            </a:r>
            <a:endParaRPr lang="en-US" sz="2400" kern="0" dirty="0"/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 rot="-5400000">
            <a:off x="4912519" y="4356894"/>
            <a:ext cx="1512888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3060519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25" y="239713"/>
            <a:ext cx="8472488" cy="558800"/>
          </a:xfrm>
        </p:spPr>
        <p:txBody>
          <a:bodyPr/>
          <a:lstStyle/>
          <a:p>
            <a:r>
              <a:rPr lang="en-US" altLang="en-US" sz="3600"/>
              <a:t>Motivation for Asymptotic Notation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057" y="989013"/>
            <a:ext cx="10035607" cy="500062"/>
          </a:xfrm>
        </p:spPr>
        <p:txBody>
          <a:bodyPr/>
          <a:lstStyle/>
          <a:p>
            <a:r>
              <a:rPr lang="en-US" altLang="en-US" dirty="0"/>
              <a:t>For large N, the running time of A and B is:</a:t>
            </a: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 bwMode="auto">
          <a:xfrm>
            <a:off x="8016875" y="2178051"/>
            <a:ext cx="2393950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Which algorithm would you choose now?</a:t>
            </a:r>
            <a:endParaRPr lang="en-US" sz="2400" kern="0" dirty="0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1654176"/>
            <a:ext cx="57880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7"/>
          <p:cNvSpPr txBox="1">
            <a:spLocks noChangeArrowheads="1"/>
          </p:cNvSpPr>
          <p:nvPr/>
        </p:nvSpPr>
        <p:spPr bwMode="auto">
          <a:xfrm rot="-5400000">
            <a:off x="1120776" y="3678238"/>
            <a:ext cx="15128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3769276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763" y="165101"/>
            <a:ext cx="8926512" cy="665163"/>
          </a:xfrm>
        </p:spPr>
        <p:txBody>
          <a:bodyPr/>
          <a:lstStyle/>
          <a:p>
            <a:r>
              <a:rPr lang="en-US" altLang="en-US" sz="3600" dirty="0"/>
              <a:t>Finding the sum of an array of numbers</a:t>
            </a:r>
          </a:p>
        </p:txBody>
      </p:sp>
      <p:sp>
        <p:nvSpPr>
          <p:cNvPr id="3078" name="Rectangle 19"/>
          <p:cNvSpPr>
            <a:spLocks noChangeArrowheads="1"/>
          </p:cNvSpPr>
          <p:nvPr/>
        </p:nvSpPr>
        <p:spPr bwMode="auto">
          <a:xfrm>
            <a:off x="4832351" y="2971800"/>
            <a:ext cx="194151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Sum</a:t>
            </a:r>
          </a:p>
        </p:txBody>
      </p:sp>
      <p:sp>
        <p:nvSpPr>
          <p:cNvPr id="5124" name="Line 20"/>
          <p:cNvSpPr>
            <a:spLocks noChangeShapeType="1"/>
          </p:cNvSpPr>
          <p:nvPr/>
        </p:nvSpPr>
        <p:spPr bwMode="auto">
          <a:xfrm flipH="1">
            <a:off x="5895975" y="2306638"/>
            <a:ext cx="7938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21"/>
          <p:cNvSpPr>
            <a:spLocks noChangeShapeType="1"/>
          </p:cNvSpPr>
          <p:nvPr/>
        </p:nvSpPr>
        <p:spPr bwMode="auto">
          <a:xfrm flipH="1">
            <a:off x="5895975" y="3886200"/>
            <a:ext cx="7938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22"/>
          <p:cNvSpPr txBox="1">
            <a:spLocks noChangeArrowheads="1"/>
          </p:cNvSpPr>
          <p:nvPr/>
        </p:nvSpPr>
        <p:spPr bwMode="auto">
          <a:xfrm>
            <a:off x="4895851" y="1844676"/>
            <a:ext cx="2074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[3, 9, 6, 5, 2]</a:t>
            </a:r>
          </a:p>
        </p:txBody>
      </p:sp>
      <p:sp>
        <p:nvSpPr>
          <p:cNvPr id="5127" name="Text Box 22"/>
          <p:cNvSpPr txBox="1">
            <a:spLocks noChangeArrowheads="1"/>
          </p:cNvSpPr>
          <p:nvPr/>
        </p:nvSpPr>
        <p:spPr bwMode="auto">
          <a:xfrm>
            <a:off x="5573714" y="4560888"/>
            <a:ext cx="587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441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25" y="239713"/>
            <a:ext cx="8472488" cy="558800"/>
          </a:xfrm>
        </p:spPr>
        <p:txBody>
          <a:bodyPr/>
          <a:lstStyle/>
          <a:p>
            <a:r>
              <a:rPr lang="en-US" altLang="en-US" sz="3600" dirty="0"/>
              <a:t>Motivation for Asymptotic Notation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3" y="947738"/>
            <a:ext cx="11335109" cy="5522912"/>
          </a:xfrm>
        </p:spPr>
        <p:txBody>
          <a:bodyPr/>
          <a:lstStyle/>
          <a:p>
            <a:pPr>
              <a:defRPr/>
            </a:pPr>
            <a:r>
              <a:rPr lang="en-US" dirty="0"/>
              <a:t>In general, what really matters is the “</a:t>
            </a:r>
            <a:r>
              <a:rPr lang="en-US" dirty="0">
                <a:solidFill>
                  <a:srgbClr val="C00000"/>
                </a:solidFill>
              </a:rPr>
              <a:t>asymptotic</a:t>
            </a:r>
            <a:r>
              <a:rPr lang="en-US" dirty="0"/>
              <a:t>” performance as N → ∞, </a:t>
            </a:r>
            <a:r>
              <a:rPr lang="en-US" dirty="0">
                <a:solidFill>
                  <a:schemeClr val="accent2"/>
                </a:solidFill>
              </a:rPr>
              <a:t>regardless of what happens for small input sizes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endParaRPr lang="en-US" dirty="0">
              <a:solidFill>
                <a:schemeClr val="accent2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Performance for small input sizes may matter in practice, if you are sure that small N will be common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This is usually not the case for most applications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Given functions T1(N) and T2(N) that define the running times of two algorithms, </a:t>
            </a:r>
            <a:r>
              <a:rPr lang="en-US" dirty="0">
                <a:solidFill>
                  <a:schemeClr val="accent2"/>
                </a:solidFill>
              </a:rPr>
              <a:t>we need a way to decide which one is better (i.e. asymptotically smaller)</a:t>
            </a:r>
          </a:p>
          <a:p>
            <a:pPr lvl="1">
              <a:defRPr/>
            </a:pPr>
            <a:r>
              <a:rPr lang="en-US" dirty="0" smtClean="0"/>
              <a:t>Big-O </a:t>
            </a:r>
            <a:r>
              <a:rPr lang="en-US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4029129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990" y="186397"/>
            <a:ext cx="9885870" cy="769938"/>
          </a:xfrm>
        </p:spPr>
        <p:txBody>
          <a:bodyPr/>
          <a:lstStyle/>
          <a:p>
            <a:r>
              <a:rPr lang="en-US" altLang="en-US" sz="3600" dirty="0" smtClean="0"/>
              <a:t>Big-O </a:t>
            </a:r>
            <a:r>
              <a:rPr lang="en-US" altLang="en-US" sz="3600" dirty="0"/>
              <a:t>Notation: Asymptotic Upper Bound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661" y="1098550"/>
            <a:ext cx="11602528" cy="12842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T(n) = O(f(n))  [T(n) is </a:t>
            </a:r>
            <a:r>
              <a:rPr lang="en-US" dirty="0" smtClean="0"/>
              <a:t>Big-O </a:t>
            </a:r>
            <a:r>
              <a:rPr lang="en-US" dirty="0"/>
              <a:t>of f(n) or order of f(n)]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If there are </a:t>
            </a:r>
            <a:r>
              <a:rPr lang="en-US" sz="2800" dirty="0">
                <a:solidFill>
                  <a:srgbClr val="C00000"/>
                </a:solidFill>
              </a:rPr>
              <a:t>positive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constants c &amp; n0</a:t>
            </a:r>
            <a:r>
              <a:rPr lang="en-US" sz="2800" dirty="0"/>
              <a:t> such that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C00000"/>
                </a:solidFill>
              </a:rPr>
              <a:t>T(n) &lt;= c*f(n) </a:t>
            </a:r>
            <a:r>
              <a:rPr lang="en-US" sz="2800" dirty="0">
                <a:solidFill>
                  <a:schemeClr val="accent6"/>
                </a:solidFill>
              </a:rPr>
              <a:t>for all n &gt;= n0</a:t>
            </a:r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345057" y="5013326"/>
            <a:ext cx="1130922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–"/>
              <a:defRPr/>
            </a:pPr>
            <a:r>
              <a:rPr lang="en-US" sz="2800" dirty="0">
                <a:latin typeface="Comic Sans MS" pitchFamily="66" charset="0"/>
              </a:rPr>
              <a:t>Example: T(n) = 50n is O(n). Why?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  <a:defRPr/>
            </a:pPr>
            <a:r>
              <a:rPr lang="en-US" sz="2800" dirty="0">
                <a:latin typeface="Comic Sans MS" pitchFamily="66" charset="0"/>
              </a:rPr>
              <a:t>Choose </a:t>
            </a:r>
            <a:r>
              <a:rPr lang="en-US" sz="2800" dirty="0">
                <a:solidFill>
                  <a:schemeClr val="accent6"/>
                </a:solidFill>
                <a:latin typeface="Comic Sans MS" pitchFamily="66" charset="0"/>
              </a:rPr>
              <a:t>c=50, n0=1</a:t>
            </a:r>
            <a:r>
              <a:rPr lang="en-US" sz="2800" dirty="0">
                <a:latin typeface="Comic Sans MS" pitchFamily="66" charset="0"/>
              </a:rPr>
              <a:t>. Then 50n &lt;= c*n for all n&gt;=1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  <a:defRPr/>
            </a:pPr>
            <a:r>
              <a:rPr lang="en-US" sz="2800" dirty="0">
                <a:latin typeface="Comic Sans MS" pitchFamily="66" charset="0"/>
              </a:rPr>
              <a:t>many other choices work too!</a:t>
            </a:r>
          </a:p>
        </p:txBody>
      </p:sp>
      <p:grpSp>
        <p:nvGrpSpPr>
          <p:cNvPr id="23557" name="Group 17"/>
          <p:cNvGrpSpPr>
            <a:grpSpLocks/>
          </p:cNvGrpSpPr>
          <p:nvPr/>
        </p:nvGrpSpPr>
        <p:grpSpPr bwMode="auto">
          <a:xfrm>
            <a:off x="3849688" y="2705100"/>
            <a:ext cx="4322762" cy="2046288"/>
            <a:chOff x="2162096" y="2704772"/>
            <a:chExt cx="4321397" cy="2046472"/>
          </a:xfrm>
        </p:grpSpPr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2563921" y="2715994"/>
              <a:ext cx="0" cy="164984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 flipV="1">
              <a:off x="2551113" y="4355940"/>
              <a:ext cx="3057950" cy="98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4433091" y="4328931"/>
              <a:ext cx="1533041" cy="369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Input size N</a:t>
              </a:r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2563921" y="2968293"/>
              <a:ext cx="2997111" cy="1078456"/>
            </a:xfrm>
            <a:custGeom>
              <a:avLst/>
              <a:gdLst>
                <a:gd name="T0" fmla="*/ 0 w 1872"/>
                <a:gd name="T1" fmla="*/ 2147483646 h 872"/>
                <a:gd name="T2" fmla="*/ 2147483646 w 1872"/>
                <a:gd name="T3" fmla="*/ 2147483646 h 872"/>
                <a:gd name="T4" fmla="*/ 2147483646 w 1872"/>
                <a:gd name="T5" fmla="*/ 2147483646 h 872"/>
                <a:gd name="T6" fmla="*/ 2147483646 w 1872"/>
                <a:gd name="T7" fmla="*/ 0 h 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872"/>
                <a:gd name="T14" fmla="*/ 1872 w 1872"/>
                <a:gd name="T15" fmla="*/ 872 h 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872">
                  <a:moveTo>
                    <a:pt x="0" y="872"/>
                  </a:moveTo>
                  <a:cubicBezTo>
                    <a:pt x="171" y="733"/>
                    <a:pt x="343" y="595"/>
                    <a:pt x="553" y="501"/>
                  </a:cubicBezTo>
                  <a:cubicBezTo>
                    <a:pt x="763" y="407"/>
                    <a:pt x="1038" y="394"/>
                    <a:pt x="1258" y="311"/>
                  </a:cubicBezTo>
                  <a:cubicBezTo>
                    <a:pt x="1478" y="228"/>
                    <a:pt x="1675" y="114"/>
                    <a:pt x="1872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4856820" y="2704772"/>
              <a:ext cx="833174" cy="369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c*f(n)</a:t>
              </a:r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>
              <a:off x="2575128" y="3252749"/>
              <a:ext cx="3507837" cy="805132"/>
            </a:xfrm>
            <a:custGeom>
              <a:avLst/>
              <a:gdLst>
                <a:gd name="T0" fmla="*/ 0 w 2168"/>
                <a:gd name="T1" fmla="*/ 2147483646 h 651"/>
                <a:gd name="T2" fmla="*/ 2147483646 w 2168"/>
                <a:gd name="T3" fmla="*/ 2147483646 h 651"/>
                <a:gd name="T4" fmla="*/ 2147483646 w 2168"/>
                <a:gd name="T5" fmla="*/ 2147483646 h 651"/>
                <a:gd name="T6" fmla="*/ 2147483646 w 2168"/>
                <a:gd name="T7" fmla="*/ 2147483646 h 651"/>
                <a:gd name="T8" fmla="*/ 2147483646 w 2168"/>
                <a:gd name="T9" fmla="*/ 2147483646 h 651"/>
                <a:gd name="T10" fmla="*/ 2147483646 w 2168"/>
                <a:gd name="T11" fmla="*/ 2147483646 h 651"/>
                <a:gd name="T12" fmla="*/ 2147483646 w 2168"/>
                <a:gd name="T13" fmla="*/ 2147483646 h 6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8"/>
                <a:gd name="T22" fmla="*/ 0 h 651"/>
                <a:gd name="T23" fmla="*/ 2168 w 2168"/>
                <a:gd name="T24" fmla="*/ 651 h 6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8" h="651">
                  <a:moveTo>
                    <a:pt x="0" y="331"/>
                  </a:moveTo>
                  <a:cubicBezTo>
                    <a:pt x="63" y="491"/>
                    <a:pt x="126" y="651"/>
                    <a:pt x="190" y="612"/>
                  </a:cubicBezTo>
                  <a:cubicBezTo>
                    <a:pt x="254" y="573"/>
                    <a:pt x="282" y="121"/>
                    <a:pt x="387" y="96"/>
                  </a:cubicBezTo>
                  <a:cubicBezTo>
                    <a:pt x="492" y="71"/>
                    <a:pt x="614" y="454"/>
                    <a:pt x="819" y="460"/>
                  </a:cubicBezTo>
                  <a:cubicBezTo>
                    <a:pt x="1024" y="466"/>
                    <a:pt x="1407" y="207"/>
                    <a:pt x="1615" y="134"/>
                  </a:cubicBezTo>
                  <a:cubicBezTo>
                    <a:pt x="1823" y="61"/>
                    <a:pt x="1977" y="42"/>
                    <a:pt x="2069" y="21"/>
                  </a:cubicBezTo>
                  <a:cubicBezTo>
                    <a:pt x="2161" y="0"/>
                    <a:pt x="2164" y="2"/>
                    <a:pt x="2168" y="5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2"/>
            <p:cNvSpPr txBox="1">
              <a:spLocks noChangeArrowheads="1"/>
            </p:cNvSpPr>
            <p:nvPr/>
          </p:nvSpPr>
          <p:spPr bwMode="auto">
            <a:xfrm>
              <a:off x="5851868" y="3233458"/>
              <a:ext cx="631625" cy="369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T(n)</a:t>
              </a: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486109" y="3587911"/>
              <a:ext cx="0" cy="76060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3260299" y="4381323"/>
              <a:ext cx="445946" cy="369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n0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550779" y="3358956"/>
              <a:ext cx="1592405" cy="3697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cs typeface="Times New Roman" pitchFamily="18" charset="0"/>
                </a:rPr>
                <a:t>Running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995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74" y="260350"/>
            <a:ext cx="11222966" cy="769938"/>
          </a:xfrm>
        </p:spPr>
        <p:txBody>
          <a:bodyPr/>
          <a:lstStyle/>
          <a:p>
            <a:r>
              <a:rPr lang="en-US" altLang="en-US" sz="3600" dirty="0"/>
              <a:t>Big-Oh Notation: Asymptotic Upper Bound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430" y="1098551"/>
            <a:ext cx="11473132" cy="528161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T(n) = O(f(n))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If there are </a:t>
            </a:r>
            <a:r>
              <a:rPr lang="en-US" dirty="0">
                <a:solidFill>
                  <a:srgbClr val="C00000"/>
                </a:solidFill>
              </a:rPr>
              <a:t>positive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constants c &amp; n0</a:t>
            </a:r>
            <a:r>
              <a:rPr lang="en-US" dirty="0"/>
              <a:t> such </a:t>
            </a:r>
            <a:r>
              <a:rPr lang="en-US" dirty="0" smtClean="0"/>
              <a:t>that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T(n) &lt;= c*f(n) </a:t>
            </a:r>
            <a:r>
              <a:rPr lang="en-US" dirty="0" smtClean="0">
                <a:solidFill>
                  <a:schemeClr val="accent6"/>
                </a:solidFill>
              </a:rPr>
              <a:t>for all n &gt;= n0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Example: T(n) = 2n+5 is O(n) why?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We want T(n) = 2n+5 &lt;= c*n for all n&gt;=</a:t>
            </a:r>
            <a:r>
              <a:rPr lang="en-US" dirty="0" smtClean="0"/>
              <a:t>n0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2n+5 </a:t>
            </a:r>
            <a:r>
              <a:rPr lang="en-US" dirty="0"/>
              <a:t>&lt;= 7n for all n&gt;=1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c = 7, no = </a:t>
            </a:r>
            <a:r>
              <a:rPr lang="en-US" dirty="0" smtClean="0"/>
              <a:t>1</a:t>
            </a:r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2n+5 </a:t>
            </a:r>
            <a:r>
              <a:rPr lang="en-US" dirty="0"/>
              <a:t>&lt;= 3n for all n&gt;=5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c = 3, </a:t>
            </a:r>
            <a:r>
              <a:rPr lang="en-US" dirty="0" smtClean="0"/>
              <a:t>no=5</a:t>
            </a:r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Many other c &amp; n0 values would work too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69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6158" y="260350"/>
            <a:ext cx="10403457" cy="769938"/>
          </a:xfrm>
        </p:spPr>
        <p:txBody>
          <a:bodyPr/>
          <a:lstStyle/>
          <a:p>
            <a:r>
              <a:rPr lang="en-US" altLang="en-US" sz="3600" dirty="0"/>
              <a:t>Big-Oh Notation: Asymptotic Upper Bound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178" y="1098551"/>
            <a:ext cx="11524890" cy="528161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T(n) = O(f(n))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If there are </a:t>
            </a:r>
            <a:r>
              <a:rPr lang="en-US" dirty="0">
                <a:solidFill>
                  <a:srgbClr val="C00000"/>
                </a:solidFill>
              </a:rPr>
              <a:t>positive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constants c &amp; n0</a:t>
            </a:r>
            <a:r>
              <a:rPr lang="en-US" dirty="0"/>
              <a:t> such that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T(n) &lt;= c*f(n) </a:t>
            </a:r>
            <a:r>
              <a:rPr lang="en-US" dirty="0">
                <a:solidFill>
                  <a:schemeClr val="accent6"/>
                </a:solidFill>
              </a:rPr>
              <a:t>for all n &gt;= n0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Example: T(n) = 2n+5 is O(n</a:t>
            </a:r>
            <a:r>
              <a:rPr lang="en-US" baseline="30000" dirty="0"/>
              <a:t>2</a:t>
            </a:r>
            <a:r>
              <a:rPr lang="en-US" dirty="0"/>
              <a:t>) why?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We want T(n) = 2n+5 &lt;= c*n</a:t>
            </a:r>
            <a:r>
              <a:rPr lang="en-US" baseline="30000" dirty="0"/>
              <a:t>2</a:t>
            </a:r>
            <a:r>
              <a:rPr lang="en-US" dirty="0"/>
              <a:t>  for all n&gt;=n0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2n+5 &lt;= 1*n</a:t>
            </a:r>
            <a:r>
              <a:rPr lang="en-US" baseline="30000" dirty="0"/>
              <a:t>2</a:t>
            </a:r>
            <a:r>
              <a:rPr lang="en-US" dirty="0"/>
              <a:t>  for all n&gt;=4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c = 1, no = 4</a:t>
            </a:r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2n+5 &lt;= 2*n</a:t>
            </a:r>
            <a:r>
              <a:rPr lang="en-US" baseline="30000" dirty="0"/>
              <a:t>2</a:t>
            </a:r>
            <a:r>
              <a:rPr lang="en-US" dirty="0"/>
              <a:t>  for all n&gt;=3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c = 2, no = 3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Many other c &amp; no values would work too</a:t>
            </a:r>
          </a:p>
          <a:p>
            <a:pPr lvl="2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93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114" y="260350"/>
            <a:ext cx="9654038" cy="769938"/>
          </a:xfrm>
        </p:spPr>
        <p:txBody>
          <a:bodyPr/>
          <a:lstStyle/>
          <a:p>
            <a:r>
              <a:rPr lang="en-US" altLang="en-US" sz="3600" dirty="0"/>
              <a:t>Big-Oh Notation: Asymptotic Upper Bound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717" y="1098551"/>
            <a:ext cx="11007305" cy="528161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T(n) = O(f(n))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If there are </a:t>
            </a:r>
            <a:r>
              <a:rPr lang="en-US" dirty="0">
                <a:solidFill>
                  <a:srgbClr val="C00000"/>
                </a:solidFill>
              </a:rPr>
              <a:t>positive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constants c &amp; n0</a:t>
            </a:r>
            <a:r>
              <a:rPr lang="en-US" dirty="0"/>
              <a:t> such that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T(n) &lt;= c*f(n) </a:t>
            </a:r>
            <a:r>
              <a:rPr lang="en-US" dirty="0">
                <a:solidFill>
                  <a:schemeClr val="accent6"/>
                </a:solidFill>
              </a:rPr>
              <a:t>for all n &gt;= n0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Example: T(n) = n(n+1)/2 is O(?)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T(n) = n</a:t>
            </a:r>
            <a:r>
              <a:rPr lang="en-US" baseline="30000" dirty="0"/>
              <a:t>2</a:t>
            </a:r>
            <a:r>
              <a:rPr lang="en-US" dirty="0"/>
              <a:t>/2 + n/2 is O(N</a:t>
            </a:r>
            <a:r>
              <a:rPr lang="en-US" baseline="30000" dirty="0"/>
              <a:t>2</a:t>
            </a:r>
            <a:r>
              <a:rPr lang="en-US" dirty="0"/>
              <a:t>). Why?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/2 + n/2 &lt;=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*n</a:t>
            </a:r>
            <a:r>
              <a:rPr lang="en-US" baseline="30000" dirty="0"/>
              <a:t>2</a:t>
            </a:r>
            <a:r>
              <a:rPr lang="en-US" dirty="0"/>
              <a:t> for all n &gt;=1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So, T(n)=n*(n+1)/2 &lt;=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*n</a:t>
            </a:r>
            <a:r>
              <a:rPr lang="en-US" baseline="30000" dirty="0"/>
              <a:t>2</a:t>
            </a:r>
            <a:r>
              <a:rPr lang="en-US" dirty="0"/>
              <a:t> for all n &gt;=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c=1, no=1</a:t>
            </a:r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Note: T(n) is also O(n</a:t>
            </a:r>
            <a:r>
              <a:rPr lang="en-US" baseline="30000" dirty="0"/>
              <a:t>3</a:t>
            </a:r>
            <a:r>
              <a:rPr lang="en-US" dirty="0"/>
              <a:t>). Why?</a:t>
            </a:r>
          </a:p>
        </p:txBody>
      </p:sp>
    </p:spTree>
    <p:extLst>
      <p:ext uri="{BB962C8B-B14F-4D97-AF65-F5344CB8AC3E}">
        <p14:creationId xmlns:p14="http://schemas.microsoft.com/office/powerpoint/2010/main" val="726982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83" y="188914"/>
            <a:ext cx="11343736" cy="769937"/>
          </a:xfrm>
        </p:spPr>
        <p:txBody>
          <a:bodyPr/>
          <a:lstStyle/>
          <a:p>
            <a:r>
              <a:rPr lang="en-US" altLang="en-US" sz="3600" dirty="0"/>
              <a:t>Common r</a:t>
            </a:r>
            <a:r>
              <a:rPr lang="en-US" altLang="en-US" sz="3600" dirty="0" smtClean="0"/>
              <a:t>unning times we </a:t>
            </a:r>
            <a:r>
              <a:rPr lang="en-US" altLang="en-US" sz="3600" dirty="0"/>
              <a:t>will encounter</a:t>
            </a:r>
          </a:p>
        </p:txBody>
      </p:sp>
      <p:graphicFrame>
        <p:nvGraphicFramePr>
          <p:cNvPr id="24485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42145"/>
              </p:ext>
            </p:extLst>
          </p:nvPr>
        </p:nvGraphicFramePr>
        <p:xfrm>
          <a:off x="677008" y="1229262"/>
          <a:ext cx="10735406" cy="4950414"/>
        </p:xfrm>
        <a:graphic>
          <a:graphicData uri="http://schemas.openxmlformats.org/drawingml/2006/table">
            <a:tbl>
              <a:tblPr/>
              <a:tblGrid>
                <a:gridCol w="2004645"/>
                <a:gridCol w="1749669"/>
                <a:gridCol w="6981092"/>
              </a:tblGrid>
              <a:tr h="4571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</a:rPr>
                        <a:t>Name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</a:rPr>
                        <a:t>Big-Oh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</a:rPr>
                        <a:t>Comment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Constant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O(1)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Can’t beat it!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Log log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loglogN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Extrapolation search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2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Logarithmic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logN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Typical time for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good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searching algorithms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0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Linear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O(N)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This is about the fastest that an algorithm can run given that we need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O(N)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just to read the input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NLogN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NlogN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Most sorting algorithms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2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Quadratic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O(N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Acceptable when the data size is small (N&lt;1000)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Cubic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O(N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Acceptable when the data size is small (N&lt;1000)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Exponential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Only good for really small input sizes (n&lt;=20)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Factorial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O(N!)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Only good for really small input sizes (n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&lt;=15)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3" name="Line 120"/>
          <p:cNvSpPr>
            <a:spLocks noChangeShapeType="1"/>
          </p:cNvSpPr>
          <p:nvPr/>
        </p:nvSpPr>
        <p:spPr bwMode="auto">
          <a:xfrm flipH="1">
            <a:off x="520210" y="1229262"/>
            <a:ext cx="0" cy="484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4" name="Text Box 121"/>
          <p:cNvSpPr txBox="1">
            <a:spLocks noChangeArrowheads="1"/>
          </p:cNvSpPr>
          <p:nvPr/>
        </p:nvSpPr>
        <p:spPr bwMode="auto">
          <a:xfrm rot="5393139">
            <a:off x="-552145" y="3325556"/>
            <a:ext cx="1838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Increasing cost</a:t>
            </a:r>
          </a:p>
        </p:txBody>
      </p:sp>
      <p:sp>
        <p:nvSpPr>
          <p:cNvPr id="27695" name="AutoShape 124"/>
          <p:cNvSpPr>
            <a:spLocks/>
          </p:cNvSpPr>
          <p:nvPr/>
        </p:nvSpPr>
        <p:spPr bwMode="auto">
          <a:xfrm>
            <a:off x="11429461" y="1688123"/>
            <a:ext cx="306776" cy="3411415"/>
          </a:xfrm>
          <a:prstGeom prst="rightBrace">
            <a:avLst>
              <a:gd name="adj1" fmla="val 940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7696" name="Text Box 125"/>
          <p:cNvSpPr txBox="1">
            <a:spLocks noChangeArrowheads="1"/>
          </p:cNvSpPr>
          <p:nvPr/>
        </p:nvSpPr>
        <p:spPr bwMode="auto">
          <a:xfrm rot="5393139">
            <a:off x="11017316" y="3310474"/>
            <a:ext cx="1808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709797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/>
              <a:t>Some Math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33576" y="1130300"/>
            <a:ext cx="8386763" cy="5314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S(N) = 1 + 2 + 3 + 4 + … N  =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Sum of Squares: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Geometric Series:                             A &gt; 1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							      A &lt; 1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  <p:graphicFrame>
        <p:nvGraphicFramePr>
          <p:cNvPr id="28677" name="Object 7"/>
          <p:cNvGraphicFramePr>
            <a:graphicFrameLocks noChangeAspect="1"/>
          </p:cNvGraphicFramePr>
          <p:nvPr/>
        </p:nvGraphicFramePr>
        <p:xfrm>
          <a:off x="6867525" y="938214"/>
          <a:ext cx="19700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3" imgW="990170" imgH="431613" progId="Equation.3">
                  <p:embed/>
                </p:oleObj>
              </mc:Choice>
              <mc:Fallback>
                <p:oleObj name="Equation" r:id="rId3" imgW="9901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938214"/>
                        <a:ext cx="197008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4973638" y="1982789"/>
          <a:ext cx="41449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5" imgW="2082800" imgH="444500" progId="Equation.3">
                  <p:embed/>
                </p:oleObj>
              </mc:Choice>
              <mc:Fallback>
                <p:oleObj name="Equation" r:id="rId5" imgW="2082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1982789"/>
                        <a:ext cx="414496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9"/>
          <p:cNvGraphicFramePr>
            <a:graphicFrameLocks noChangeAspect="1"/>
          </p:cNvGraphicFramePr>
          <p:nvPr/>
        </p:nvGraphicFramePr>
        <p:xfrm>
          <a:off x="5286376" y="2982914"/>
          <a:ext cx="20478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7" imgW="1028254" imgH="444307" progId="Equation.3">
                  <p:embed/>
                </p:oleObj>
              </mc:Choice>
              <mc:Fallback>
                <p:oleObj name="Equation" r:id="rId7" imgW="102825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6" y="2982914"/>
                        <a:ext cx="20478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1"/>
          <p:cNvGraphicFramePr>
            <a:graphicFrameLocks noChangeAspect="1"/>
          </p:cNvGraphicFramePr>
          <p:nvPr/>
        </p:nvGraphicFramePr>
        <p:xfrm>
          <a:off x="4883151" y="4154489"/>
          <a:ext cx="28813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9" imgW="1447172" imgH="444307" progId="Equation.3">
                  <p:embed/>
                </p:oleObj>
              </mc:Choice>
              <mc:Fallback>
                <p:oleObj name="Equation" r:id="rId9" imgW="144717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1" y="4154489"/>
                        <a:ext cx="2881313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336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/>
              <a:t>Some More Math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7420" y="1130300"/>
            <a:ext cx="11671538" cy="5314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latin typeface="+mj-lt"/>
              </a:rPr>
              <a:t>Linear Geometric Series:</a:t>
            </a:r>
          </a:p>
          <a:p>
            <a:pPr>
              <a:buFontTx/>
              <a:buNone/>
            </a:pPr>
            <a:endParaRPr lang="en-US" altLang="en-US" dirty="0" smtClean="0">
              <a:latin typeface="+mj-lt"/>
            </a:endParaRPr>
          </a:p>
          <a:p>
            <a:pPr>
              <a:buFontTx/>
              <a:buNone/>
            </a:pPr>
            <a:endParaRPr lang="en-US" altLang="en-US" dirty="0" smtClean="0">
              <a:latin typeface="+mj-lt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+mj-lt"/>
              </a:rPr>
              <a:t>Harmonic Series:</a:t>
            </a:r>
          </a:p>
          <a:p>
            <a:pPr>
              <a:buFontTx/>
              <a:buNone/>
            </a:pPr>
            <a:endParaRPr lang="en-US" altLang="en-US" dirty="0" smtClean="0">
              <a:latin typeface="+mj-lt"/>
            </a:endParaRPr>
          </a:p>
          <a:p>
            <a:pPr>
              <a:buFontTx/>
              <a:buNone/>
            </a:pPr>
            <a:endParaRPr lang="en-US" altLang="en-US" dirty="0" smtClean="0">
              <a:latin typeface="+mj-lt"/>
            </a:endParaRPr>
          </a:p>
          <a:p>
            <a:pPr>
              <a:buFontTx/>
              <a:buNone/>
            </a:pPr>
            <a:endParaRPr lang="en-US" altLang="en-US" dirty="0">
              <a:latin typeface="+mj-lt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+mj-lt"/>
              </a:rPr>
              <a:t>Logs:</a:t>
            </a:r>
          </a:p>
        </p:txBody>
      </p:sp>
      <p:graphicFrame>
        <p:nvGraphicFramePr>
          <p:cNvPr id="2970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848788"/>
              </p:ext>
            </p:extLst>
          </p:nvPr>
        </p:nvGraphicFramePr>
        <p:xfrm>
          <a:off x="1830478" y="4282178"/>
          <a:ext cx="3135313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3" imgW="1574800" imgH="863600" progId="Equation.3">
                  <p:embed/>
                </p:oleObj>
              </mc:Choice>
              <mc:Fallback>
                <p:oleObj name="Equation" r:id="rId3" imgW="15748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478" y="4282178"/>
                        <a:ext cx="3135313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9978"/>
              </p:ext>
            </p:extLst>
          </p:nvPr>
        </p:nvGraphicFramePr>
        <p:xfrm>
          <a:off x="4753155" y="947739"/>
          <a:ext cx="66262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5" imgW="3327400" imgH="444500" progId="Equation.3">
                  <p:embed/>
                </p:oleObj>
              </mc:Choice>
              <mc:Fallback>
                <p:oleObj name="Equation" r:id="rId5" imgW="332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55" y="947739"/>
                        <a:ext cx="66262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21154"/>
              </p:ext>
            </p:extLst>
          </p:nvPr>
        </p:nvGraphicFramePr>
        <p:xfrm>
          <a:off x="3798889" y="2471739"/>
          <a:ext cx="49625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7" imgW="2628900" imgH="431800" progId="Equation.3">
                  <p:embed/>
                </p:oleObj>
              </mc:Choice>
              <mc:Fallback>
                <p:oleObj name="Equation" r:id="rId7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9" y="2471739"/>
                        <a:ext cx="49625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607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/>
              <a:t>More on Summations</a:t>
            </a:r>
          </a:p>
        </p:txBody>
      </p:sp>
      <p:graphicFrame>
        <p:nvGraphicFramePr>
          <p:cNvPr id="3072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98322"/>
              </p:ext>
            </p:extLst>
          </p:nvPr>
        </p:nvGraphicFramePr>
        <p:xfrm>
          <a:off x="6016926" y="1249760"/>
          <a:ext cx="323691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1625600" imgH="431800" progId="Equation.3">
                  <p:embed/>
                </p:oleObj>
              </mc:Choice>
              <mc:Fallback>
                <p:oleObj name="Equation" r:id="rId3" imgW="1625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926" y="1249760"/>
                        <a:ext cx="323691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28022"/>
              </p:ext>
            </p:extLst>
          </p:nvPr>
        </p:nvGraphicFramePr>
        <p:xfrm>
          <a:off x="6016926" y="2435226"/>
          <a:ext cx="34639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1739900" imgH="431800" progId="Equation.3">
                  <p:embed/>
                </p:oleObj>
              </mc:Choice>
              <mc:Fallback>
                <p:oleObj name="Equation" r:id="rId5" imgW="173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926" y="2435226"/>
                        <a:ext cx="34639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00332" y="1517650"/>
            <a:ext cx="5434642" cy="57943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+mj-lt"/>
              </a:rPr>
              <a:t>Summations with general bounds:</a:t>
            </a:r>
          </a:p>
        </p:txBody>
      </p:sp>
      <p:sp>
        <p:nvSpPr>
          <p:cNvPr id="30727" name="Rectangle 12"/>
          <p:cNvSpPr>
            <a:spLocks noChangeArrowheads="1"/>
          </p:cNvSpPr>
          <p:nvPr/>
        </p:nvSpPr>
        <p:spPr bwMode="auto">
          <a:xfrm>
            <a:off x="500332" y="2714625"/>
            <a:ext cx="479002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j-lt"/>
              </a:rPr>
              <a:t>Linearity of Summations:</a:t>
            </a:r>
          </a:p>
        </p:txBody>
      </p:sp>
    </p:spTree>
    <p:extLst>
      <p:ext uri="{BB962C8B-B14F-4D97-AF65-F5344CB8AC3E}">
        <p14:creationId xmlns:p14="http://schemas.microsoft.com/office/powerpoint/2010/main" val="3647424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39947" y="236539"/>
            <a:ext cx="11179834" cy="769937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771: Jewels and Stones</a:t>
            </a:r>
            <a:endParaRPr lang="en-US" altLang="en-US" sz="36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7" y="1093789"/>
            <a:ext cx="11291978" cy="5183187"/>
          </a:xfrm>
        </p:spPr>
        <p:txBody>
          <a:bodyPr/>
          <a:lstStyle/>
          <a:p>
            <a:r>
              <a:rPr lang="en-US" altLang="en-US" dirty="0" smtClean="0"/>
              <a:t>You are given strings J representing the types of stones that are jewels, and S representing the stones you have.  </a:t>
            </a:r>
          </a:p>
          <a:p>
            <a:pPr lvl="1"/>
            <a:r>
              <a:rPr lang="en-US" altLang="en-US" dirty="0" smtClean="0"/>
              <a:t>Each character in S is a type of stone you have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You want to know how many of the stones you have are also jewels</a:t>
            </a:r>
          </a:p>
          <a:p>
            <a:pPr lvl="1"/>
            <a:endParaRPr lang="en-US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/>
              <a:t>The letters in J are guaranteed distinct, and all characters in J and S are letters</a:t>
            </a:r>
          </a:p>
          <a:p>
            <a:pPr lvl="1"/>
            <a:r>
              <a:rPr lang="en-US" altLang="en-US" dirty="0" smtClean="0"/>
              <a:t>Letters are case sensitive, so "a" is considered a different type of stone from "A"</a:t>
            </a:r>
          </a:p>
        </p:txBody>
      </p:sp>
    </p:spTree>
    <p:extLst>
      <p:ext uri="{BB962C8B-B14F-4D97-AF65-F5344CB8AC3E}">
        <p14:creationId xmlns:p14="http://schemas.microsoft.com/office/powerpoint/2010/main" val="2562574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1" y="241300"/>
            <a:ext cx="8723313" cy="664474"/>
          </a:xfrm>
        </p:spPr>
        <p:txBody>
          <a:bodyPr/>
          <a:lstStyle/>
          <a:p>
            <a:r>
              <a:rPr lang="en-US" altLang="en-US" sz="3600" dirty="0"/>
              <a:t>Finding the sum of an array of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486" y="1362122"/>
            <a:ext cx="4017963" cy="3170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(int A[], int N)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int sum = 0;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&lt;N){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sum +=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//end-for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sum;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//end-Sum</a:t>
            </a:r>
          </a:p>
        </p:txBody>
      </p:sp>
      <p:sp>
        <p:nvSpPr>
          <p:cNvPr id="8" name="Rectangle 2051"/>
          <p:cNvSpPr txBox="1">
            <a:spLocks noChangeArrowheads="1"/>
          </p:cNvSpPr>
          <p:nvPr/>
        </p:nvSpPr>
        <p:spPr bwMode="auto">
          <a:xfrm>
            <a:off x="4848045" y="1350917"/>
            <a:ext cx="6952891" cy="331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Time Complexity T(n):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How many </a:t>
            </a:r>
            <a:r>
              <a:rPr lang="en-US" sz="2800" kern="0" dirty="0">
                <a:solidFill>
                  <a:srgbClr val="C00000"/>
                </a:solidFill>
              </a:rPr>
              <a:t>steps</a:t>
            </a:r>
            <a:r>
              <a:rPr lang="en-US" sz="2800" kern="0" dirty="0"/>
              <a:t> does this algorithm take to finish?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/>
              <a:t>We define a </a:t>
            </a:r>
            <a:r>
              <a:rPr lang="en-US" sz="2400" kern="0" dirty="0">
                <a:solidFill>
                  <a:srgbClr val="CC3300"/>
                </a:solidFill>
              </a:rPr>
              <a:t>step</a:t>
            </a:r>
            <a:r>
              <a:rPr lang="en-US" sz="2400" kern="0" dirty="0"/>
              <a:t> to be a unit of work that can be executed in </a:t>
            </a:r>
            <a:r>
              <a:rPr lang="en-US" sz="2400" kern="0" dirty="0">
                <a:solidFill>
                  <a:srgbClr val="CC3300"/>
                </a:solidFill>
              </a:rPr>
              <a:t>constant amount of time</a:t>
            </a:r>
            <a:r>
              <a:rPr lang="en-US" sz="2400" kern="0" dirty="0"/>
              <a:t> in a machine.</a:t>
            </a:r>
          </a:p>
        </p:txBody>
      </p:sp>
    </p:spTree>
    <p:extLst>
      <p:ext uri="{BB962C8B-B14F-4D97-AF65-F5344CB8AC3E}">
        <p14:creationId xmlns:p14="http://schemas.microsoft.com/office/powerpoint/2010/main" val="2812698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771: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728" y="1093789"/>
            <a:ext cx="10981427" cy="5183187"/>
          </a:xfrm>
        </p:spPr>
        <p:txBody>
          <a:bodyPr/>
          <a:lstStyle/>
          <a:p>
            <a:r>
              <a:rPr lang="en-US" altLang="en-US" dirty="0" smtClean="0"/>
              <a:t>Input: J = "</a:t>
            </a:r>
            <a:r>
              <a:rPr lang="en-US" altLang="en-US" dirty="0" err="1" smtClean="0"/>
              <a:t>aA</a:t>
            </a:r>
            <a:r>
              <a:rPr lang="en-US" altLang="en-US" dirty="0" smtClean="0"/>
              <a:t>", S = "</a:t>
            </a:r>
            <a:r>
              <a:rPr lang="en-US" altLang="en-US" dirty="0" err="1" smtClean="0"/>
              <a:t>aAAbbbb</a:t>
            </a:r>
            <a:r>
              <a:rPr lang="en-US" altLang="en-US" dirty="0" smtClean="0"/>
              <a:t>"</a:t>
            </a:r>
          </a:p>
          <a:p>
            <a:r>
              <a:rPr lang="en-US" altLang="en-US" dirty="0" smtClean="0"/>
              <a:t>Output: 3</a:t>
            </a:r>
          </a:p>
          <a:p>
            <a:endParaRPr lang="en-US" altLang="en-US" dirty="0" smtClean="0"/>
          </a:p>
          <a:p>
            <a:r>
              <a:rPr lang="pl-PL" altLang="en-US" dirty="0" smtClean="0"/>
              <a:t>Input: J = "z", S = "ZZ"</a:t>
            </a:r>
          </a:p>
          <a:p>
            <a:r>
              <a:rPr lang="pl-PL" altLang="en-US" dirty="0" smtClean="0"/>
              <a:t>Output: 0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578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771: </a:t>
            </a:r>
            <a:r>
              <a:rPr lang="en-US" altLang="en-US" sz="3600" dirty="0" smtClean="0"/>
              <a:t>Brute-force solution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430" y="1093789"/>
            <a:ext cx="11637034" cy="51831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Input: J = "</a:t>
            </a:r>
            <a:r>
              <a:rPr lang="en-US" altLang="en-US" dirty="0" err="1"/>
              <a:t>aA</a:t>
            </a:r>
            <a:r>
              <a:rPr lang="en-US" altLang="en-US" dirty="0"/>
              <a:t>", S = "</a:t>
            </a:r>
            <a:r>
              <a:rPr lang="en-US" altLang="en-US" dirty="0" err="1"/>
              <a:t>aAAbbbb</a:t>
            </a:r>
            <a:r>
              <a:rPr lang="en-US" altLang="en-US" dirty="0"/>
              <a:t>"</a:t>
            </a:r>
          </a:p>
          <a:p>
            <a:pPr>
              <a:defRPr/>
            </a:pPr>
            <a:r>
              <a:rPr lang="en-US" altLang="en-US" dirty="0"/>
              <a:t>Output: 3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 smtClean="0"/>
              <a:t>numJewelsInStones</a:t>
            </a:r>
            <a:r>
              <a:rPr lang="en-US" altLang="en-US" dirty="0" smtClean="0"/>
              <a:t>(String </a:t>
            </a:r>
            <a:r>
              <a:rPr lang="en-US" altLang="en-US" dirty="0"/>
              <a:t>J, </a:t>
            </a:r>
            <a:r>
              <a:rPr lang="en-US" altLang="en-US" dirty="0" smtClean="0"/>
              <a:t>String </a:t>
            </a:r>
            <a:r>
              <a:rPr lang="en-US" altLang="en-US" dirty="0"/>
              <a:t>S){</a:t>
            </a:r>
          </a:p>
          <a:p>
            <a:pPr marL="800100" lvl="2" indent="0">
              <a:buNone/>
              <a:defRPr/>
            </a:pPr>
            <a:r>
              <a:rPr lang="en-US" altLang="en-US" dirty="0">
                <a:solidFill>
                  <a:schemeClr val="tx1"/>
                </a:solidFill>
              </a:rPr>
              <a:t>int count = 0</a:t>
            </a:r>
          </a:p>
          <a:p>
            <a:pPr marL="800100" lvl="2" indent="0">
              <a:buNone/>
              <a:defRPr/>
            </a:pPr>
            <a:r>
              <a:rPr lang="en-US" altLang="en-US" dirty="0">
                <a:solidFill>
                  <a:schemeClr val="tx1"/>
                </a:solidFill>
              </a:rPr>
              <a:t>For each char ch1 in S:</a:t>
            </a:r>
          </a:p>
          <a:p>
            <a:pPr marL="1314450" lvl="3" indent="0">
              <a:buNone/>
              <a:defRPr/>
            </a:pPr>
            <a:r>
              <a:rPr lang="en-US" altLang="en-US" dirty="0">
                <a:solidFill>
                  <a:schemeClr val="tx1"/>
                </a:solidFill>
              </a:rPr>
              <a:t>Search if ch1 exists in J</a:t>
            </a:r>
          </a:p>
          <a:p>
            <a:pPr marL="1314450" lvl="3" indent="0">
              <a:buNone/>
              <a:defRPr/>
            </a:pPr>
            <a:r>
              <a:rPr lang="en-US" altLang="en-US" dirty="0">
                <a:solidFill>
                  <a:schemeClr val="tx1"/>
                </a:solidFill>
              </a:rPr>
              <a:t>If ch1 exists in J then count++</a:t>
            </a:r>
          </a:p>
          <a:p>
            <a:pPr marL="1314450" lvl="3" indent="0">
              <a:buNone/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 marL="800100" lvl="2" indent="0">
              <a:buNone/>
              <a:defRPr/>
            </a:pPr>
            <a:r>
              <a:rPr lang="en-US" altLang="en-US" dirty="0">
                <a:solidFill>
                  <a:schemeClr val="tx1"/>
                </a:solidFill>
              </a:rPr>
              <a:t>return count</a:t>
            </a:r>
          </a:p>
          <a:p>
            <a:pPr marL="0" indent="0">
              <a:buNone/>
              <a:defRPr/>
            </a:pPr>
            <a:r>
              <a:rPr lang="en-US" altLang="en-US" dirty="0"/>
              <a:t>    }</a:t>
            </a:r>
          </a:p>
          <a:p>
            <a:pPr marL="0" indent="0">
              <a:buNone/>
              <a:defRPr/>
            </a:pPr>
            <a:r>
              <a:rPr lang="en-US" altLang="en-US" dirty="0"/>
              <a:t>   Running Time</a:t>
            </a:r>
            <a:r>
              <a:rPr lang="en-US" altLang="en-US" dirty="0" smtClean="0"/>
              <a:t>? </a:t>
            </a:r>
            <a:r>
              <a:rPr lang="en-US" altLang="en-US" dirty="0" smtClean="0">
                <a:solidFill>
                  <a:srgbClr val="C00000"/>
                </a:solidFill>
              </a:rPr>
              <a:t>T(n</a:t>
            </a:r>
            <a:r>
              <a:rPr lang="en-US" altLang="en-US" dirty="0">
                <a:solidFill>
                  <a:srgbClr val="C00000"/>
                </a:solidFill>
              </a:rPr>
              <a:t>, m) = O(</a:t>
            </a:r>
            <a:r>
              <a:rPr lang="en-US" altLang="en-US" dirty="0" err="1">
                <a:solidFill>
                  <a:srgbClr val="C00000"/>
                </a:solidFill>
              </a:rPr>
              <a:t>nxm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2862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0551" y="236539"/>
            <a:ext cx="11654287" cy="769937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771: </a:t>
            </a:r>
            <a:r>
              <a:rPr lang="en-US" altLang="en-US" sz="3600" dirty="0" smtClean="0"/>
              <a:t>Efficient Solution with a LUT</a:t>
            </a:r>
            <a:endParaRPr lang="en-US" altLang="en-US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2" y="1208089"/>
            <a:ext cx="11378241" cy="1233487"/>
          </a:xfrm>
        </p:spPr>
        <p:txBody>
          <a:bodyPr/>
          <a:lstStyle/>
          <a:p>
            <a:r>
              <a:rPr lang="en-US" altLang="en-US" dirty="0" smtClean="0"/>
              <a:t>Input: J = "</a:t>
            </a:r>
            <a:r>
              <a:rPr lang="en-US" altLang="en-US" dirty="0" err="1" smtClean="0"/>
              <a:t>aA</a:t>
            </a:r>
            <a:r>
              <a:rPr lang="en-US" altLang="en-US" dirty="0" smtClean="0"/>
              <a:t>", S = "</a:t>
            </a:r>
            <a:r>
              <a:rPr lang="en-US" altLang="en-US" dirty="0" err="1" smtClean="0"/>
              <a:t>aAAbbbb</a:t>
            </a:r>
            <a:r>
              <a:rPr lang="en-US" altLang="en-US" dirty="0" smtClean="0"/>
              <a:t>"</a:t>
            </a:r>
          </a:p>
          <a:p>
            <a:r>
              <a:rPr lang="en-US" altLang="en-US" dirty="0" smtClean="0"/>
              <a:t>Output: 3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2797175" y="2689226"/>
            <a:ext cx="425450" cy="417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22625" y="2689226"/>
            <a:ext cx="427038" cy="417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649663" y="2689226"/>
            <a:ext cx="425450" cy="417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302250" y="2689226"/>
            <a:ext cx="427038" cy="417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7176" name="TextBox 2"/>
          <p:cNvSpPr txBox="1">
            <a:spLocks noChangeArrowheads="1"/>
          </p:cNvSpPr>
          <p:nvPr/>
        </p:nvSpPr>
        <p:spPr bwMode="auto">
          <a:xfrm>
            <a:off x="2846389" y="3094039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+mj-lt"/>
              </a:rPr>
              <a:t>A</a:t>
            </a:r>
          </a:p>
        </p:txBody>
      </p:sp>
      <p:sp>
        <p:nvSpPr>
          <p:cNvPr id="7177" name="TextBox 12"/>
          <p:cNvSpPr txBox="1">
            <a:spLocks noChangeArrowheads="1"/>
          </p:cNvSpPr>
          <p:nvPr/>
        </p:nvSpPr>
        <p:spPr bwMode="auto">
          <a:xfrm>
            <a:off x="3248025" y="3106739"/>
            <a:ext cx="330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+mj-lt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729288" y="2689226"/>
            <a:ext cx="425450" cy="417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1</a:t>
            </a:r>
          </a:p>
        </p:txBody>
      </p:sp>
      <p:sp>
        <p:nvSpPr>
          <p:cNvPr id="7179" name="TextBox 14"/>
          <p:cNvSpPr txBox="1">
            <a:spLocks noChangeArrowheads="1"/>
          </p:cNvSpPr>
          <p:nvPr/>
        </p:nvSpPr>
        <p:spPr bwMode="auto">
          <a:xfrm>
            <a:off x="3689350" y="3106738"/>
            <a:ext cx="324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+mj-lt"/>
              </a:rPr>
              <a:t>C</a:t>
            </a:r>
          </a:p>
        </p:txBody>
      </p:sp>
      <p:sp>
        <p:nvSpPr>
          <p:cNvPr id="7180" name="TextBox 15"/>
          <p:cNvSpPr txBox="1">
            <a:spLocks noChangeArrowheads="1"/>
          </p:cNvSpPr>
          <p:nvPr/>
        </p:nvSpPr>
        <p:spPr bwMode="auto">
          <a:xfrm>
            <a:off x="5340350" y="3090864"/>
            <a:ext cx="344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+mj-lt"/>
              </a:rPr>
              <a:t>Z</a:t>
            </a:r>
          </a:p>
        </p:txBody>
      </p:sp>
      <p:sp>
        <p:nvSpPr>
          <p:cNvPr id="7181" name="TextBox 16"/>
          <p:cNvSpPr txBox="1">
            <a:spLocks noChangeArrowheads="1"/>
          </p:cNvSpPr>
          <p:nvPr/>
        </p:nvSpPr>
        <p:spPr bwMode="auto">
          <a:xfrm>
            <a:off x="5765800" y="3090864"/>
            <a:ext cx="303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+mj-lt"/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154739" y="2689226"/>
            <a:ext cx="427037" cy="417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7183" name="TextBox 18"/>
          <p:cNvSpPr txBox="1">
            <a:spLocks noChangeArrowheads="1"/>
          </p:cNvSpPr>
          <p:nvPr/>
        </p:nvSpPr>
        <p:spPr bwMode="auto">
          <a:xfrm>
            <a:off x="6224589" y="3090864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+mj-lt"/>
              </a:rPr>
              <a:t>b</a:t>
            </a:r>
          </a:p>
        </p:txBody>
      </p:sp>
      <p:sp>
        <p:nvSpPr>
          <p:cNvPr id="7184" name="TextBox 20"/>
          <p:cNvSpPr txBox="1">
            <a:spLocks noChangeArrowheads="1"/>
          </p:cNvSpPr>
          <p:nvPr/>
        </p:nvSpPr>
        <p:spPr bwMode="auto">
          <a:xfrm>
            <a:off x="8329614" y="31115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+mj-lt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68763" y="2689226"/>
            <a:ext cx="425450" cy="417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494213" y="2689226"/>
            <a:ext cx="425450" cy="417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927600" y="2689226"/>
            <a:ext cx="425450" cy="4175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581775" y="2693988"/>
            <a:ext cx="425450" cy="417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007225" y="2693988"/>
            <a:ext cx="427038" cy="417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427913" y="2693988"/>
            <a:ext cx="425450" cy="417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853363" y="2693988"/>
            <a:ext cx="425450" cy="417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286750" y="2693988"/>
            <a:ext cx="425450" cy="417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j-lt"/>
              </a:rPr>
              <a:t>0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819150" y="3777443"/>
            <a:ext cx="8642350" cy="23209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 smtClean="0"/>
              <a:t>numJewelsInStones</a:t>
            </a:r>
            <a:r>
              <a:rPr lang="en-US" altLang="en-US" dirty="0" smtClean="0"/>
              <a:t>(String </a:t>
            </a:r>
            <a:r>
              <a:rPr lang="en-US" altLang="en-US" dirty="0"/>
              <a:t>J, </a:t>
            </a:r>
            <a:r>
              <a:rPr lang="en-US" altLang="en-US" dirty="0" smtClean="0"/>
              <a:t>String </a:t>
            </a:r>
            <a:r>
              <a:rPr lang="en-US" altLang="en-US" dirty="0"/>
              <a:t>S){</a:t>
            </a:r>
            <a:endParaRPr lang="en-US" altLang="en-US" kern="0" dirty="0"/>
          </a:p>
          <a:p>
            <a:pPr marL="400050" lvl="1" indent="0">
              <a:buNone/>
              <a:defRPr/>
            </a:pPr>
            <a:r>
              <a:rPr lang="en-US" altLang="en-US" kern="0" dirty="0"/>
              <a:t>for each </a:t>
            </a:r>
            <a:r>
              <a:rPr lang="en-US" altLang="en-US" kern="0" dirty="0" err="1"/>
              <a:t>ch</a:t>
            </a:r>
            <a:r>
              <a:rPr lang="en-US" altLang="en-US" kern="0" dirty="0"/>
              <a:t> in J: Mark it in </a:t>
            </a:r>
            <a:r>
              <a:rPr lang="en-US" altLang="en-US" kern="0" dirty="0" smtClean="0"/>
              <a:t>a look up table (LUT)</a:t>
            </a:r>
            <a:endParaRPr lang="en-US" altLang="en-US" kern="0" dirty="0"/>
          </a:p>
          <a:p>
            <a:pPr marL="400050" lvl="1" indent="0">
              <a:buNone/>
              <a:defRPr/>
            </a:pPr>
            <a:r>
              <a:rPr lang="en-US" altLang="en-US" kern="0" dirty="0"/>
              <a:t>int count = 0</a:t>
            </a:r>
          </a:p>
          <a:p>
            <a:pPr marL="400050" lvl="1" indent="0">
              <a:buNone/>
              <a:defRPr/>
            </a:pPr>
            <a:r>
              <a:rPr lang="en-US" altLang="en-US" kern="0" dirty="0"/>
              <a:t>for each </a:t>
            </a:r>
            <a:r>
              <a:rPr lang="en-US" altLang="en-US" kern="0" dirty="0" err="1"/>
              <a:t>ch</a:t>
            </a:r>
            <a:r>
              <a:rPr lang="en-US" altLang="en-US" kern="0" dirty="0"/>
              <a:t> in S: If </a:t>
            </a:r>
            <a:r>
              <a:rPr lang="en-US" altLang="en-US" kern="0" dirty="0" smtClean="0"/>
              <a:t>LUT[</a:t>
            </a:r>
            <a:r>
              <a:rPr lang="en-US" altLang="en-US" kern="0" dirty="0" err="1" smtClean="0"/>
              <a:t>ch</a:t>
            </a:r>
            <a:r>
              <a:rPr lang="en-US" altLang="en-US" kern="0" dirty="0"/>
              <a:t>] is true, count++</a:t>
            </a:r>
          </a:p>
          <a:p>
            <a:pPr marL="400050" lvl="1" indent="0">
              <a:buNone/>
              <a:defRPr/>
            </a:pPr>
            <a:r>
              <a:rPr lang="en-US" altLang="en-US" kern="0" dirty="0"/>
              <a:t>return count</a:t>
            </a:r>
          </a:p>
          <a:p>
            <a:pPr marL="0" indent="0">
              <a:buNone/>
              <a:defRPr/>
            </a:pPr>
            <a:r>
              <a:rPr lang="en-US" altLang="en-US" kern="0" dirty="0"/>
              <a:t>}</a:t>
            </a:r>
          </a:p>
          <a:p>
            <a:pPr>
              <a:defRPr/>
            </a:pPr>
            <a:endParaRPr lang="en-US" altLang="en-US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3248025" y="6150275"/>
            <a:ext cx="5440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/>
              <a:t>Running Time? </a:t>
            </a:r>
            <a:r>
              <a:rPr lang="en-US" altLang="en-US" sz="2800" dirty="0">
                <a:solidFill>
                  <a:srgbClr val="C00000"/>
                </a:solidFill>
              </a:rPr>
              <a:t>T(n, m) = </a:t>
            </a:r>
            <a:r>
              <a:rPr lang="en-US" altLang="en-US" sz="2800" dirty="0" smtClean="0">
                <a:solidFill>
                  <a:srgbClr val="C00000"/>
                </a:solidFill>
              </a:rPr>
              <a:t>O(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n+m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02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113" y="236539"/>
            <a:ext cx="11041811" cy="769937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2784: </a:t>
            </a:r>
            <a:r>
              <a:rPr lang="en-US" altLang="en-US" sz="3600" dirty="0"/>
              <a:t>Check if Array is </a:t>
            </a:r>
            <a:r>
              <a:rPr lang="en-US" altLang="en-US" sz="3600" dirty="0" smtClean="0"/>
              <a:t>Good</a:t>
            </a:r>
            <a:endParaRPr lang="en-US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728" y="1093789"/>
            <a:ext cx="10981427" cy="5183187"/>
          </a:xfrm>
        </p:spPr>
        <p:txBody>
          <a:bodyPr/>
          <a:lstStyle/>
          <a:p>
            <a:r>
              <a:rPr lang="en-US" altLang="en-US" dirty="0"/>
              <a:t>You are given an integer array </a:t>
            </a:r>
            <a:r>
              <a:rPr lang="en-US" altLang="en-US" dirty="0" err="1"/>
              <a:t>nums</a:t>
            </a:r>
            <a:r>
              <a:rPr lang="en-US" altLang="en-US" dirty="0"/>
              <a:t>. We consider an array good if it is a permutation of an array base[n].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base[n] = [1, 2, ..., n - 1, n, n] (in other words, it is an array of length n + 1 which contains 1 to n - 1 exactly once, plus two occurrences of n). For example, base[1] = [1, 1] and base[3] = [1, 2, 3, 3].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Return true if the given array is good, otherwise return false.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Note: A permutation of integers represents an arrangement of these numbers.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962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113" y="236539"/>
            <a:ext cx="11041811" cy="769937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2784: Example</a:t>
            </a:r>
            <a:endParaRPr lang="en-US" alt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40" y="1006477"/>
            <a:ext cx="7999743" cy="25593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0" y="3734553"/>
            <a:ext cx="7999743" cy="27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77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113" y="236539"/>
            <a:ext cx="11041811" cy="769937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2784: </a:t>
            </a:r>
            <a:r>
              <a:rPr lang="en-US" altLang="en-US" sz="3600" dirty="0"/>
              <a:t>Check if Array is </a:t>
            </a:r>
            <a:r>
              <a:rPr lang="en-US" altLang="en-US" sz="3600" dirty="0" smtClean="0"/>
              <a:t>Good</a:t>
            </a:r>
            <a:endParaRPr lang="en-US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728" y="1093789"/>
            <a:ext cx="10981427" cy="5183187"/>
          </a:xfrm>
        </p:spPr>
        <p:txBody>
          <a:bodyPr/>
          <a:lstStyle/>
          <a:p>
            <a:r>
              <a:rPr lang="en-US" altLang="en-US" dirty="0" smtClean="0"/>
              <a:t>Three solutions:</a:t>
            </a:r>
          </a:p>
          <a:p>
            <a:pPr lvl="1"/>
            <a:r>
              <a:rPr lang="en-US" altLang="en-US" dirty="0" smtClean="0"/>
              <a:t>Brute-force O(n</a:t>
            </a:r>
            <a:r>
              <a:rPr lang="en-US" altLang="en-US" baseline="30000" dirty="0"/>
              <a:t>2</a:t>
            </a:r>
            <a:r>
              <a:rPr lang="en-US" altLang="en-US" dirty="0" smtClean="0"/>
              <a:t>) solution</a:t>
            </a:r>
          </a:p>
          <a:p>
            <a:pPr lvl="1"/>
            <a:r>
              <a:rPr lang="en-US" altLang="en-US" dirty="0" smtClean="0"/>
              <a:t>O(</a:t>
            </a:r>
            <a:r>
              <a:rPr lang="en-US" altLang="en-US" dirty="0" err="1" smtClean="0"/>
              <a:t>nlogn</a:t>
            </a:r>
            <a:r>
              <a:rPr lang="en-US" altLang="en-US" dirty="0" smtClean="0"/>
              <a:t>) solution using sorting</a:t>
            </a:r>
          </a:p>
          <a:p>
            <a:pPr lvl="1"/>
            <a:r>
              <a:rPr lang="en-US" altLang="en-US" dirty="0" smtClean="0"/>
              <a:t>O(n) solution with O(n) extra space (time-vs-space tradeoff)</a:t>
            </a:r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648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1" y="138114"/>
            <a:ext cx="8723313" cy="815975"/>
          </a:xfrm>
        </p:spPr>
        <p:txBody>
          <a:bodyPr/>
          <a:lstStyle/>
          <a:p>
            <a:r>
              <a:rPr lang="en-US" altLang="en-US" sz="3600" dirty="0"/>
              <a:t>Finding the sum of an array of numbers</a:t>
            </a:r>
          </a:p>
        </p:txBody>
      </p:sp>
      <p:sp>
        <p:nvSpPr>
          <p:cNvPr id="8" name="Rectangle 2051"/>
          <p:cNvSpPr txBox="1">
            <a:spLocks noChangeArrowheads="1"/>
          </p:cNvSpPr>
          <p:nvPr/>
        </p:nvSpPr>
        <p:spPr bwMode="auto">
          <a:xfrm>
            <a:off x="5667375" y="954089"/>
            <a:ext cx="19177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C00000"/>
                </a:solidFill>
              </a:rPr>
              <a:t>Times Executed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1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1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N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N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N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1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C00000"/>
                </a:solidFill>
              </a:rPr>
              <a:t>---------</a:t>
            </a: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 bwMode="auto">
          <a:xfrm>
            <a:off x="5010150" y="4821238"/>
            <a:ext cx="5149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C00000"/>
                </a:solidFill>
              </a:rPr>
              <a:t>Total: </a:t>
            </a:r>
            <a:r>
              <a:rPr lang="en-US" sz="2400" kern="0" dirty="0">
                <a:solidFill>
                  <a:schemeClr val="accent6"/>
                </a:solidFill>
              </a:rPr>
              <a:t>2 + N + N + N + 1 = 3N + 3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/>
              <a:t>		</a:t>
            </a:r>
          </a:p>
        </p:txBody>
      </p:sp>
      <p:sp>
        <p:nvSpPr>
          <p:cNvPr id="27" name="Rectangle 2051"/>
          <p:cNvSpPr txBox="1">
            <a:spLocks noChangeArrowheads="1"/>
          </p:cNvSpPr>
          <p:nvPr/>
        </p:nvSpPr>
        <p:spPr bwMode="auto">
          <a:xfrm>
            <a:off x="2305052" y="5327651"/>
            <a:ext cx="5105040" cy="628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Running Time: </a:t>
            </a:r>
            <a:r>
              <a:rPr lang="en-US" sz="2800" kern="0" dirty="0">
                <a:solidFill>
                  <a:srgbClr val="C00000"/>
                </a:solidFill>
              </a:rPr>
              <a:t>T(N) = </a:t>
            </a:r>
            <a:r>
              <a:rPr lang="en-US" sz="2800" kern="0" dirty="0" smtClean="0">
                <a:solidFill>
                  <a:srgbClr val="C00000"/>
                </a:solidFill>
              </a:rPr>
              <a:t>3N+3</a:t>
            </a:r>
            <a:endParaRPr lang="en-US" sz="2800" kern="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2626" y="1560514"/>
            <a:ext cx="4017963" cy="3170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&lt;N){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sum +=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//end-while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sum;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//end-Sum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4244975" y="2024064"/>
            <a:ext cx="2305050" cy="650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244976" y="2684463"/>
            <a:ext cx="2227263" cy="1381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4554538" y="3028951"/>
            <a:ext cx="1930400" cy="257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4154488" y="4173538"/>
            <a:ext cx="233045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3665539" y="2317750"/>
            <a:ext cx="2884487" cy="396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332163" y="3305176"/>
            <a:ext cx="3041650" cy="4794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15777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862139" y="236538"/>
            <a:ext cx="8472487" cy="946150"/>
          </a:xfrm>
        </p:spPr>
        <p:txBody>
          <a:bodyPr/>
          <a:lstStyle/>
          <a:p>
            <a:r>
              <a:rPr lang="en-US" altLang="en-US" sz="3600" dirty="0"/>
              <a:t>Example 2: Linear Search</a:t>
            </a:r>
          </a:p>
        </p:txBody>
      </p:sp>
      <p:sp>
        <p:nvSpPr>
          <p:cNvPr id="717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17584" y="1352551"/>
            <a:ext cx="11240219" cy="1914525"/>
          </a:xfrm>
        </p:spPr>
        <p:txBody>
          <a:bodyPr/>
          <a:lstStyle/>
          <a:p>
            <a:r>
              <a:rPr lang="en-US" altLang="en-US" dirty="0" smtClean="0"/>
              <a:t>You are given an array of numbers and a key</a:t>
            </a:r>
          </a:p>
          <a:p>
            <a:pPr lvl="1"/>
            <a:r>
              <a:rPr lang="en-US" altLang="en-US" dirty="0" smtClean="0"/>
              <a:t>Implement an algorithm that returns the index of the array where the key is stored</a:t>
            </a:r>
          </a:p>
          <a:p>
            <a:pPr lvl="1"/>
            <a:r>
              <a:rPr lang="en-US" altLang="en-US" dirty="0" smtClean="0"/>
              <a:t>If the key does not exist in the array, return -1</a:t>
            </a:r>
          </a:p>
          <a:p>
            <a:endParaRPr lang="en-US" altLang="en-US" dirty="0" smtClean="0"/>
          </a:p>
        </p:txBody>
      </p:sp>
      <p:grpSp>
        <p:nvGrpSpPr>
          <p:cNvPr id="7172" name="Group 220"/>
          <p:cNvGrpSpPr>
            <a:grpSpLocks/>
          </p:cNvGrpSpPr>
          <p:nvPr/>
        </p:nvGrpSpPr>
        <p:grpSpPr bwMode="auto">
          <a:xfrm>
            <a:off x="1728789" y="3767139"/>
            <a:ext cx="8734425" cy="795337"/>
            <a:chOff x="218897" y="3872360"/>
            <a:chExt cx="8734425" cy="795337"/>
          </a:xfrm>
        </p:grpSpPr>
        <p:sp>
          <p:nvSpPr>
            <p:cNvPr id="7175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76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77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78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79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180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81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182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83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84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85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186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87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88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89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7190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7192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93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7196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97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7198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99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7200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01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7202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03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06906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05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3017" cy="3668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7206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07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34</a:t>
              </a:r>
            </a:p>
          </p:txBody>
        </p:sp>
        <p:sp>
          <p:nvSpPr>
            <p:cNvPr id="7208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09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7210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11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7212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7213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14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215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216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217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218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219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220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7221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7222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25625" y="4686300"/>
            <a:ext cx="83772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Key = 12 </a:t>
            </a:r>
            <a:r>
              <a:rPr lang="en-US" dirty="0">
                <a:sym typeface="Wingdings" panose="05000000000000000000" pitchFamily="2" charset="2"/>
              </a:rPr>
              <a:t> Return 5, which is the index of the array where 12 is stored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25626" y="5245100"/>
            <a:ext cx="76422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Key = 77 </a:t>
            </a:r>
            <a:r>
              <a:rPr lang="en-US" dirty="0">
                <a:sym typeface="Wingdings" panose="05000000000000000000" pitchFamily="2" charset="2"/>
              </a:rPr>
              <a:t> Return -1 because 77 is NOT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28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540" y="138113"/>
            <a:ext cx="11731923" cy="1141412"/>
          </a:xfrm>
        </p:spPr>
        <p:txBody>
          <a:bodyPr/>
          <a:lstStyle/>
          <a:p>
            <a:r>
              <a:rPr lang="en-US" altLang="en-US" sz="3600" dirty="0"/>
              <a:t>Example </a:t>
            </a:r>
            <a:r>
              <a:rPr lang="en-US" altLang="en-US" sz="3600" dirty="0" smtClean="0"/>
              <a:t>II: Linear Search</a:t>
            </a:r>
            <a:endParaRPr lang="en-US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733909" y="1725614"/>
            <a:ext cx="5072333" cy="3786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N,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N){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 (A[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== key) break;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//end-while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N)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 return -1;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LinearSearch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3830638" y="2452688"/>
            <a:ext cx="3575050" cy="1317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4402139" y="3148014"/>
            <a:ext cx="2566987" cy="206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597651" y="1484314"/>
            <a:ext cx="2009775" cy="415448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C00000"/>
                </a:solidFill>
              </a:rPr>
              <a:t>Times Executed</a:t>
            </a:r>
          </a:p>
          <a:p>
            <a:pPr algn="ctr">
              <a:defRPr/>
            </a:pPr>
            <a:r>
              <a:rPr lang="en-US" sz="2400" dirty="0">
                <a:solidFill>
                  <a:schemeClr val="accent6"/>
                </a:solidFill>
              </a:rPr>
              <a:t>1</a:t>
            </a:r>
          </a:p>
          <a:p>
            <a:pPr algn="ctr"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/>
                </a:solidFill>
              </a:rPr>
              <a:t>1&lt;=L&lt;=N</a:t>
            </a:r>
          </a:p>
          <a:p>
            <a:pPr algn="ctr">
              <a:defRPr/>
            </a:pPr>
            <a:r>
              <a:rPr lang="en-US" sz="2400" dirty="0">
                <a:solidFill>
                  <a:schemeClr val="accent6"/>
                </a:solidFill>
              </a:rPr>
              <a:t>1&lt;=L&lt;=N</a:t>
            </a:r>
          </a:p>
          <a:p>
            <a:pPr algn="ctr">
              <a:defRPr/>
            </a:pPr>
            <a:r>
              <a:rPr lang="en-US" sz="2400" dirty="0">
                <a:solidFill>
                  <a:schemeClr val="accent6"/>
                </a:solidFill>
              </a:rPr>
              <a:t>0&lt;=L&lt;=N</a:t>
            </a:r>
          </a:p>
          <a:p>
            <a:pPr algn="ctr"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/>
                </a:solidFill>
              </a:rPr>
              <a:t>1</a:t>
            </a:r>
          </a:p>
          <a:p>
            <a:pPr algn="ctr">
              <a:defRPr/>
            </a:pPr>
            <a:r>
              <a:rPr lang="en-US" sz="2400" dirty="0">
                <a:solidFill>
                  <a:schemeClr val="accent6"/>
                </a:solidFill>
              </a:rPr>
              <a:t>1</a:t>
            </a:r>
          </a:p>
          <a:p>
            <a:pPr algn="ctr">
              <a:defRPr/>
            </a:pPr>
            <a:r>
              <a:rPr lang="en-US" sz="2400" dirty="0">
                <a:solidFill>
                  <a:srgbClr val="C00000"/>
                </a:solidFill>
              </a:rPr>
              <a:t>---------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5964238" y="3479800"/>
            <a:ext cx="1035050" cy="317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3165475" y="3770314"/>
            <a:ext cx="3792538" cy="1158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V="1">
            <a:off x="5307014" y="4675188"/>
            <a:ext cx="2128837" cy="317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flipV="1">
            <a:off x="4559300" y="5010150"/>
            <a:ext cx="290988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2051"/>
          <p:cNvSpPr txBox="1">
            <a:spLocks noChangeArrowheads="1"/>
          </p:cNvSpPr>
          <p:nvPr/>
        </p:nvSpPr>
        <p:spPr bwMode="auto">
          <a:xfrm>
            <a:off x="6946900" y="5549900"/>
            <a:ext cx="32448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C00000"/>
                </a:solidFill>
              </a:rPr>
              <a:t>Total: </a:t>
            </a:r>
            <a:r>
              <a:rPr lang="en-US" sz="2400" kern="0" dirty="0">
                <a:solidFill>
                  <a:schemeClr val="accent6"/>
                </a:solidFill>
              </a:rPr>
              <a:t>1+3*L+1 = 3L+2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34639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19076"/>
            <a:ext cx="8648700" cy="1108075"/>
          </a:xfrm>
        </p:spPr>
        <p:txBody>
          <a:bodyPr/>
          <a:lstStyle/>
          <a:p>
            <a:r>
              <a:rPr lang="en-US" altLang="en-US" sz="3600" dirty="0"/>
              <a:t>Example II</a:t>
            </a:r>
            <a:r>
              <a:rPr lang="en-US" altLang="en-US" sz="3600" dirty="0" smtClean="0"/>
              <a:t>: Linear Search</a:t>
            </a:r>
            <a:endParaRPr lang="en-US" altLang="en-US" sz="36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430" y="1327151"/>
            <a:ext cx="11404121" cy="5214937"/>
          </a:xfrm>
        </p:spPr>
        <p:txBody>
          <a:bodyPr/>
          <a:lstStyle/>
          <a:p>
            <a:r>
              <a:rPr lang="en-US" altLang="en-US" dirty="0" smtClean="0"/>
              <a:t>What’s the </a:t>
            </a:r>
            <a:r>
              <a:rPr lang="en-US" altLang="en-US" dirty="0" smtClean="0">
                <a:solidFill>
                  <a:srgbClr val="CC3300"/>
                </a:solidFill>
              </a:rPr>
              <a:t>best case</a:t>
            </a:r>
            <a:r>
              <a:rPr lang="en-US" altLang="en-US" dirty="0" smtClean="0"/>
              <a:t>? </a:t>
            </a:r>
          </a:p>
          <a:p>
            <a:pPr lvl="1"/>
            <a:r>
              <a:rPr lang="en-US" altLang="en-US" dirty="0" smtClean="0"/>
              <a:t>Loop iterates just once =&gt;T(n) = 5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What’s the </a:t>
            </a:r>
            <a:r>
              <a:rPr lang="en-US" altLang="en-US" dirty="0" smtClean="0">
                <a:solidFill>
                  <a:srgbClr val="CC3300"/>
                </a:solidFill>
              </a:rPr>
              <a:t>average (expected) case</a:t>
            </a:r>
            <a:r>
              <a:rPr lang="en-US" altLang="en-US" dirty="0" smtClean="0"/>
              <a:t>? </a:t>
            </a:r>
          </a:p>
          <a:p>
            <a:pPr lvl="1"/>
            <a:r>
              <a:rPr lang="en-US" altLang="en-US" dirty="0" smtClean="0"/>
              <a:t>Loop iterates N/2 times =&gt;T(n)=3*n/2+2 = 1.5n+2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What’s the </a:t>
            </a:r>
            <a:r>
              <a:rPr lang="en-US" altLang="en-US" dirty="0" smtClean="0">
                <a:solidFill>
                  <a:srgbClr val="CC3300"/>
                </a:solidFill>
              </a:rPr>
              <a:t>worst case</a:t>
            </a:r>
            <a:r>
              <a:rPr lang="en-US" altLang="en-US" dirty="0" smtClean="0"/>
              <a:t>? </a:t>
            </a:r>
          </a:p>
          <a:p>
            <a:pPr lvl="1"/>
            <a:r>
              <a:rPr lang="en-US" altLang="en-US" dirty="0" smtClean="0"/>
              <a:t>Loop iterates N times =&gt;T(n) = 3n+2</a:t>
            </a:r>
          </a:p>
        </p:txBody>
      </p:sp>
    </p:spTree>
    <p:extLst>
      <p:ext uri="{BB962C8B-B14F-4D97-AF65-F5344CB8AC3E}">
        <p14:creationId xmlns:p14="http://schemas.microsoft.com/office/powerpoint/2010/main" val="478649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2788" y="333375"/>
            <a:ext cx="8191500" cy="769938"/>
          </a:xfrm>
        </p:spPr>
        <p:txBody>
          <a:bodyPr/>
          <a:lstStyle/>
          <a:p>
            <a:r>
              <a:rPr lang="en-US" altLang="en-US" sz="3600" dirty="0"/>
              <a:t>Worst Case Analysis of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21" y="1211264"/>
            <a:ext cx="11524890" cy="5151437"/>
          </a:xfrm>
        </p:spPr>
        <p:txBody>
          <a:bodyPr/>
          <a:lstStyle/>
          <a:p>
            <a:r>
              <a:rPr lang="en-US" altLang="en-US" dirty="0" smtClean="0"/>
              <a:t>We will only look at </a:t>
            </a:r>
            <a:r>
              <a:rPr lang="en-US" altLang="en-US" dirty="0" smtClean="0">
                <a:solidFill>
                  <a:srgbClr val="CC3300"/>
                </a:solidFill>
              </a:rPr>
              <a:t>WORST CASE</a:t>
            </a:r>
            <a:r>
              <a:rPr lang="en-US" altLang="en-US" dirty="0" smtClean="0"/>
              <a:t> running time of an algorithm. Why?</a:t>
            </a:r>
          </a:p>
          <a:p>
            <a:pPr lvl="1"/>
            <a:r>
              <a:rPr lang="en-US" altLang="en-US" sz="2200" dirty="0">
                <a:solidFill>
                  <a:srgbClr val="FF0000"/>
                </a:solidFill>
              </a:rPr>
              <a:t>Worst case </a:t>
            </a:r>
            <a:r>
              <a:rPr lang="en-US" altLang="en-US" sz="2200" dirty="0"/>
              <a:t>is </a:t>
            </a:r>
            <a:r>
              <a:rPr lang="en-US" altLang="en-US" sz="2200" dirty="0">
                <a:solidFill>
                  <a:schemeClr val="accent6"/>
                </a:solidFill>
              </a:rPr>
              <a:t>an upper bound on the running time</a:t>
            </a:r>
            <a:r>
              <a:rPr lang="en-US" altLang="en-US" sz="2200" dirty="0"/>
              <a:t>. It gives us a guarantee that the algorithm will never take any longer</a:t>
            </a:r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/>
              <a:t>For some algorithms, </a:t>
            </a:r>
            <a:r>
              <a:rPr lang="en-US" altLang="en-US" sz="2200" dirty="0">
                <a:solidFill>
                  <a:schemeClr val="accent6"/>
                </a:solidFill>
              </a:rPr>
              <a:t>the worst case happens fairly often</a:t>
            </a:r>
            <a:r>
              <a:rPr lang="en-US" altLang="en-US" sz="2200" dirty="0"/>
              <a:t>. As in this search example, the searched item is typically not in the array, so the loop will iterate N times</a:t>
            </a:r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/>
              <a:t>The “</a:t>
            </a:r>
            <a:r>
              <a:rPr lang="en-US" altLang="en-US" sz="2200" dirty="0">
                <a:solidFill>
                  <a:srgbClr val="FF0000"/>
                </a:solidFill>
              </a:rPr>
              <a:t>average case</a:t>
            </a:r>
            <a:r>
              <a:rPr lang="en-US" altLang="en-US" sz="2200" dirty="0"/>
              <a:t>” is </a:t>
            </a:r>
            <a:r>
              <a:rPr lang="en-US" altLang="en-US" sz="2200" dirty="0">
                <a:solidFill>
                  <a:schemeClr val="accent6"/>
                </a:solidFill>
              </a:rPr>
              <a:t>often roughly as bad as the </a:t>
            </a:r>
            <a:r>
              <a:rPr lang="en-US" altLang="en-US" sz="2200" dirty="0">
                <a:solidFill>
                  <a:srgbClr val="FF0000"/>
                </a:solidFill>
              </a:rPr>
              <a:t>“worst case”</a:t>
            </a:r>
            <a:r>
              <a:rPr lang="en-US" altLang="en-US" sz="2200" dirty="0"/>
              <a:t>. In our search algorithm, both the average case and the worst case are linear functions of the input size “n”</a:t>
            </a:r>
          </a:p>
        </p:txBody>
      </p:sp>
    </p:spTree>
    <p:extLst>
      <p:ext uri="{BB962C8B-B14F-4D97-AF65-F5344CB8AC3E}">
        <p14:creationId xmlns:p14="http://schemas.microsoft.com/office/powerpoint/2010/main" val="3572478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1" y="138114"/>
            <a:ext cx="8723313" cy="866775"/>
          </a:xfrm>
        </p:spPr>
        <p:txBody>
          <a:bodyPr/>
          <a:lstStyle/>
          <a:p>
            <a:r>
              <a:rPr lang="en-US" altLang="en-US" sz="3600"/>
              <a:t>Example III: Nested for loops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614" y="1196975"/>
            <a:ext cx="4014787" cy="1631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(j=1; j&lt;=N; j++){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Foo\n”);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 //end-for-inner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//end-for-outer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2051"/>
          <p:cNvSpPr txBox="1">
            <a:spLocks noChangeArrowheads="1"/>
          </p:cNvSpPr>
          <p:nvPr/>
        </p:nvSpPr>
        <p:spPr bwMode="auto">
          <a:xfrm>
            <a:off x="431321" y="3425825"/>
            <a:ext cx="11438625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How many times is the </a:t>
            </a:r>
            <a:r>
              <a:rPr lang="en-US" sz="2800" kern="0" dirty="0" err="1"/>
              <a:t>printf</a:t>
            </a:r>
            <a:r>
              <a:rPr lang="en-US" sz="2800" kern="0" dirty="0"/>
              <a:t> statement executed?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Or how many </a:t>
            </a:r>
            <a:r>
              <a:rPr lang="en-US" sz="2400" kern="0" dirty="0" err="1"/>
              <a:t>Foo</a:t>
            </a:r>
            <a:r>
              <a:rPr lang="en-US" sz="2400" kern="0" dirty="0"/>
              <a:t> will you see on the screen?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349500" y="5165726"/>
          <a:ext cx="72263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2260600" imgH="444500" progId="Equation.3">
                  <p:embed/>
                </p:oleObj>
              </mc:Choice>
              <mc:Fallback>
                <p:oleObj name="Equation" r:id="rId3" imgW="2260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165726"/>
                        <a:ext cx="72263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610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14715</TotalTime>
  <Words>2404</Words>
  <Application>Microsoft Office PowerPoint</Application>
  <PresentationFormat>Widescreen</PresentationFormat>
  <Paragraphs>572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Comic Sans MS</vt:lpstr>
      <vt:lpstr>Courier New</vt:lpstr>
      <vt:lpstr>Times New Roman</vt:lpstr>
      <vt:lpstr>Wingdings</vt:lpstr>
      <vt:lpstr>Blank Presentation</vt:lpstr>
      <vt:lpstr>Equation</vt:lpstr>
      <vt:lpstr>Today’s Material</vt:lpstr>
      <vt:lpstr>Finding the sum of an array of numbers</vt:lpstr>
      <vt:lpstr>Finding the sum of an array of numbers</vt:lpstr>
      <vt:lpstr>Finding the sum of an array of numbers</vt:lpstr>
      <vt:lpstr>Example 2: Linear Search</vt:lpstr>
      <vt:lpstr>Example II: Linear Search</vt:lpstr>
      <vt:lpstr>Example II: Linear Search</vt:lpstr>
      <vt:lpstr>Worst Case Analysis of Algorithms</vt:lpstr>
      <vt:lpstr>Example III: Nested for loops</vt:lpstr>
      <vt:lpstr>Matrix Multiplication</vt:lpstr>
      <vt:lpstr>Matrix Multiplication</vt:lpstr>
      <vt:lpstr>Example V: Binary Search</vt:lpstr>
      <vt:lpstr>Example V: Binary Search</vt:lpstr>
      <vt:lpstr>Binary Search (continued)</vt:lpstr>
      <vt:lpstr>Binary Search - Algorithm</vt:lpstr>
      <vt:lpstr>Binary Search Running Time Analysis</vt:lpstr>
      <vt:lpstr>Asymptotic Notations</vt:lpstr>
      <vt:lpstr>Motivation for Asymptotic Notation</vt:lpstr>
      <vt:lpstr>Motivation for Asymptotic Notation</vt:lpstr>
      <vt:lpstr>Motivation for Asymptotic Notation</vt:lpstr>
      <vt:lpstr>Big-O Notation: Asymptotic Upper Bound</vt:lpstr>
      <vt:lpstr>Big-Oh Notation: Asymptotic Upper Bound</vt:lpstr>
      <vt:lpstr>Big-Oh Notation: Asymptotic Upper Bound</vt:lpstr>
      <vt:lpstr>Big-Oh Notation: Asymptotic Upper Bound</vt:lpstr>
      <vt:lpstr>Common running times we will encounter</vt:lpstr>
      <vt:lpstr>Some Math</vt:lpstr>
      <vt:lpstr>Some More Math</vt:lpstr>
      <vt:lpstr>More on Summations</vt:lpstr>
      <vt:lpstr>LeetCode 771: Jewels and Stones</vt:lpstr>
      <vt:lpstr>LeetCode 771: Example</vt:lpstr>
      <vt:lpstr>LeetCode 771: Brute-force solution</vt:lpstr>
      <vt:lpstr>LeetCode 771: Efficient Solution with a LUT</vt:lpstr>
      <vt:lpstr>LeetCode 2784: Check if Array is Good</vt:lpstr>
      <vt:lpstr>LeetCode 2784: Example</vt:lpstr>
      <vt:lpstr>LeetCode 2784: Check if Array is Good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548</cp:revision>
  <dcterms:created xsi:type="dcterms:W3CDTF">2020-11-16T14:31:24Z</dcterms:created>
  <dcterms:modified xsi:type="dcterms:W3CDTF">2023-08-30T16:19:36Z</dcterms:modified>
</cp:coreProperties>
</file>