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8" r:id="rId2"/>
    <p:sldId id="429" r:id="rId3"/>
    <p:sldId id="430" r:id="rId4"/>
    <p:sldId id="449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100" d="100"/>
          <a:sy n="100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970" y="1093789"/>
            <a:ext cx="11162581" cy="5183187"/>
          </a:xfrm>
        </p:spPr>
        <p:txBody>
          <a:bodyPr/>
          <a:lstStyle/>
          <a:p>
            <a:r>
              <a:rPr lang="en-US" altLang="en-US" dirty="0" smtClean="0"/>
              <a:t>Recursive (Divide &amp; Conquer) Algorithms</a:t>
            </a:r>
          </a:p>
          <a:p>
            <a:pPr lvl="1"/>
            <a:r>
              <a:rPr lang="en-US" altLang="en-US" dirty="0" smtClean="0"/>
              <a:t>Design</a:t>
            </a:r>
          </a:p>
          <a:p>
            <a:pPr lvl="1"/>
            <a:r>
              <a:rPr lang="en-US" altLang="en-US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462323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Forward Linear Search</a:t>
            </a:r>
          </a:p>
        </p:txBody>
      </p:sp>
      <p:grpSp>
        <p:nvGrpSpPr>
          <p:cNvPr id="13315" name="Group 220"/>
          <p:cNvGrpSpPr>
            <a:grpSpLocks/>
          </p:cNvGrpSpPr>
          <p:nvPr/>
        </p:nvGrpSpPr>
        <p:grpSpPr bwMode="auto">
          <a:xfrm>
            <a:off x="1789114" y="1317625"/>
            <a:ext cx="8734425" cy="795338"/>
            <a:chOff x="218897" y="3872360"/>
            <a:chExt cx="8734425" cy="795337"/>
          </a:xfrm>
        </p:grpSpPr>
        <p:sp>
          <p:nvSpPr>
            <p:cNvPr id="13318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19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20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21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22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3323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24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3325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26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327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28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329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1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32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3333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7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13339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3341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42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13343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44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3345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46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06906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3347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48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3349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50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3351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52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3353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54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3355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3356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357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358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359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360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361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3362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363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3364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3365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885950" y="2236789"/>
            <a:ext cx="83772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Key = 12 </a:t>
            </a:r>
            <a:r>
              <a:rPr lang="en-US" dirty="0">
                <a:sym typeface="Wingdings" panose="05000000000000000000" pitchFamily="2" charset="2"/>
              </a:rPr>
              <a:t> Return 5, which is the index of the array where 12 is stored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85951" y="2795588"/>
            <a:ext cx="76422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Key = 77 </a:t>
            </a:r>
            <a:r>
              <a:rPr lang="en-US" dirty="0">
                <a:sym typeface="Wingdings" panose="05000000000000000000" pitchFamily="2" charset="2"/>
              </a:rPr>
              <a:t> Return -1 because 77 is NOT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Recursive Forward Linear Search: Idea</a:t>
            </a:r>
          </a:p>
        </p:txBody>
      </p:sp>
      <p:grpSp>
        <p:nvGrpSpPr>
          <p:cNvPr id="14339" name="Group 220"/>
          <p:cNvGrpSpPr>
            <a:grpSpLocks/>
          </p:cNvGrpSpPr>
          <p:nvPr/>
        </p:nvGrpSpPr>
        <p:grpSpPr bwMode="auto">
          <a:xfrm>
            <a:off x="1789114" y="1524000"/>
            <a:ext cx="8734425" cy="795338"/>
            <a:chOff x="218897" y="3872360"/>
            <a:chExt cx="8734425" cy="795337"/>
          </a:xfrm>
        </p:grpSpPr>
        <p:sp>
          <p:nvSpPr>
            <p:cNvPr id="14345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46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47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348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349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4350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3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354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5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56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7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58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9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4360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1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4362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3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364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5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14366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7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9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14370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1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3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06906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4374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5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4376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7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4378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9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4380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81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4382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4383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384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385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386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387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388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389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90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4391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4392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14340" name="Right Brace 1"/>
          <p:cNvSpPr>
            <a:spLocks/>
          </p:cNvSpPr>
          <p:nvPr/>
        </p:nvSpPr>
        <p:spPr bwMode="auto">
          <a:xfrm rot="-5400000">
            <a:off x="6237288" y="-2538413"/>
            <a:ext cx="501650" cy="7947025"/>
          </a:xfrm>
          <a:prstGeom prst="rightBrace">
            <a:avLst>
              <a:gd name="adj1" fmla="val 8361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07001" y="839788"/>
            <a:ext cx="29178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N-1 elements to search</a:t>
            </a:r>
          </a:p>
        </p:txBody>
      </p:sp>
      <p:cxnSp>
        <p:nvCxnSpPr>
          <p:cNvPr id="14342" name="Straight Arrow Connector 3"/>
          <p:cNvCxnSpPr>
            <a:cxnSpLocks/>
          </p:cNvCxnSpPr>
          <p:nvPr/>
        </p:nvCxnSpPr>
        <p:spPr bwMode="auto">
          <a:xfrm flipH="1" flipV="1">
            <a:off x="2070100" y="2339976"/>
            <a:ext cx="114300" cy="5318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1789114" y="2871789"/>
            <a:ext cx="18494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Compare “key” with the first element</a:t>
            </a:r>
          </a:p>
        </p:txBody>
      </p:sp>
      <p:sp>
        <p:nvSpPr>
          <p:cNvPr id="107" name="Rectangle 4"/>
          <p:cNvSpPr txBox="1">
            <a:spLocks noChangeArrowheads="1"/>
          </p:cNvSpPr>
          <p:nvPr/>
        </p:nvSpPr>
        <p:spPr bwMode="auto">
          <a:xfrm>
            <a:off x="4664075" y="3178176"/>
            <a:ext cx="5900738" cy="27082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Base cases:</a:t>
            </a:r>
          </a:p>
          <a:p>
            <a:pPr marL="1295400" lvl="2" indent="-381000">
              <a:defRPr/>
            </a:pPr>
            <a:r>
              <a:rPr lang="en-US" kern="0" dirty="0"/>
              <a:t>if (N == 0) return -1;</a:t>
            </a:r>
          </a:p>
          <a:p>
            <a:pPr marL="1295400" lvl="2" indent="-381000">
              <a:defRPr/>
            </a:pPr>
            <a:r>
              <a:rPr lang="en-US" kern="0" dirty="0"/>
              <a:t>if (key == A[0]) return 0;</a:t>
            </a:r>
          </a:p>
          <a:p>
            <a:pPr>
              <a:defRPr/>
            </a:pPr>
            <a:r>
              <a:rPr lang="en-US" kern="0" dirty="0"/>
              <a:t>Divide &amp; Conquer</a:t>
            </a:r>
          </a:p>
          <a:p>
            <a:pPr marL="1295400" lvl="2" indent="-381000">
              <a:defRPr/>
            </a:pPr>
            <a:r>
              <a:rPr lang="en-US" kern="0" dirty="0"/>
              <a:t>Search the key in A[1..N-1] </a:t>
            </a:r>
          </a:p>
        </p:txBody>
      </p:sp>
    </p:spTree>
    <p:extLst>
      <p:ext uri="{BB962C8B-B14F-4D97-AF65-F5344CB8AC3E}">
        <p14:creationId xmlns:p14="http://schemas.microsoft.com/office/powerpoint/2010/main" val="9128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Recursive Forward Linear Search –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3401" y="1062039"/>
            <a:ext cx="8639175" cy="25860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Searches a key in A[0..N-1] */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ForwardLinearSearch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(int A[], int index, int N, int key){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Base cases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(index == N) return -1;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Unsuccessful search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(key == A[index]) return index;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Success */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Divide &amp; Conquer &amp; Merge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ForwardLinearSearch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index+1, N, key);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ForwardLinearSearch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9238" y="4035426"/>
            <a:ext cx="9148763" cy="1692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int A[] = {9, 4, 10, 1, 20, 12, 3, 99, 65, 52, 25, 11, 91, 12, 62, 55};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int N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int index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ForwardLinearSearch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0, N, 12);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(“index: %d\n”, index);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//end-main</a:t>
            </a:r>
          </a:p>
        </p:txBody>
      </p:sp>
    </p:spTree>
    <p:extLst>
      <p:ext uri="{BB962C8B-B14F-4D97-AF65-F5344CB8AC3E}">
        <p14:creationId xmlns:p14="http://schemas.microsoft.com/office/powerpoint/2010/main" val="3440618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Recursive Backward Linear Search: Idea</a:t>
            </a:r>
          </a:p>
        </p:txBody>
      </p:sp>
      <p:grpSp>
        <p:nvGrpSpPr>
          <p:cNvPr id="16387" name="Group 220"/>
          <p:cNvGrpSpPr>
            <a:grpSpLocks/>
          </p:cNvGrpSpPr>
          <p:nvPr/>
        </p:nvGrpSpPr>
        <p:grpSpPr bwMode="auto">
          <a:xfrm>
            <a:off x="1681164" y="2191920"/>
            <a:ext cx="8734425" cy="795337"/>
            <a:chOff x="218897" y="3872360"/>
            <a:chExt cx="8734425" cy="795337"/>
          </a:xfrm>
        </p:grpSpPr>
        <p:sp>
          <p:nvSpPr>
            <p:cNvPr id="16392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93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94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395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396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398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6399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02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403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05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06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08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6409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10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11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12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6415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16417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18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6419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20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06906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6421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22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6423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24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6425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26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6427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28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6429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6430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31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6432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6433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34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435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6436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437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6438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6439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16388" name="Right Brace 1"/>
          <p:cNvSpPr>
            <a:spLocks/>
          </p:cNvSpPr>
          <p:nvPr/>
        </p:nvSpPr>
        <p:spPr bwMode="auto">
          <a:xfrm rot="-5400000">
            <a:off x="5590383" y="-1950662"/>
            <a:ext cx="433387" cy="8058150"/>
          </a:xfrm>
          <a:prstGeom prst="rightBrace">
            <a:avLst>
              <a:gd name="adj1" fmla="val 835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81527" y="1517231"/>
            <a:ext cx="29178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N-1 elements to search</a:t>
            </a:r>
          </a:p>
        </p:txBody>
      </p:sp>
      <p:cxnSp>
        <p:nvCxnSpPr>
          <p:cNvPr id="16390" name="Straight Arrow Connector 3"/>
          <p:cNvCxnSpPr>
            <a:cxnSpLocks/>
          </p:cNvCxnSpPr>
          <p:nvPr/>
        </p:nvCxnSpPr>
        <p:spPr bwMode="auto">
          <a:xfrm flipV="1">
            <a:off x="9967914" y="3009482"/>
            <a:ext cx="17462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8775702" y="3563520"/>
            <a:ext cx="18494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Compare “key” with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4167757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9700"/>
            <a:ext cx="9067800" cy="698500"/>
          </a:xfrm>
        </p:spPr>
        <p:txBody>
          <a:bodyPr/>
          <a:lstStyle/>
          <a:p>
            <a:r>
              <a:rPr lang="en-US" altLang="en-US" sz="3600" dirty="0"/>
              <a:t>Recursive Backward Linear Search –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6414" y="1103313"/>
            <a:ext cx="8639175" cy="2584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Searches a key in A[0..N-1] */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BackwardLinearSearch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(int A[],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key){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Base cases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 &lt; 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-1;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Unsuccessful search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(key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A[index])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Success */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Divide &amp; Conquer &amp; Merge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BackwardLinearSearch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key);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BackwardLinearSearch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3362" y="3952876"/>
            <a:ext cx="9164638" cy="1692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int A[] = {9, 4, 10, 1, 20, 12, 3, 99, 65, 52, 25, 11, 91, 12, 62, 55};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index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BackwardLinearSearch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12);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(“index: %d\n”, index);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//end-main</a:t>
            </a:r>
          </a:p>
        </p:txBody>
      </p:sp>
    </p:spTree>
    <p:extLst>
      <p:ext uri="{BB962C8B-B14F-4D97-AF65-F5344CB8AC3E}">
        <p14:creationId xmlns:p14="http://schemas.microsoft.com/office/powerpoint/2010/main" val="157315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Binary Search: Example</a:t>
            </a:r>
          </a:p>
        </p:txBody>
      </p:sp>
      <p:grpSp>
        <p:nvGrpSpPr>
          <p:cNvPr id="18435" name="Group 220"/>
          <p:cNvGrpSpPr>
            <a:grpSpLocks/>
          </p:cNvGrpSpPr>
          <p:nvPr/>
        </p:nvGrpSpPr>
        <p:grpSpPr bwMode="auto">
          <a:xfrm>
            <a:off x="1681164" y="1266825"/>
            <a:ext cx="8734425" cy="795338"/>
            <a:chOff x="218897" y="3872360"/>
            <a:chExt cx="8734425" cy="795337"/>
          </a:xfrm>
        </p:grpSpPr>
        <p:sp>
          <p:nvSpPr>
            <p:cNvPr id="18490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1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92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93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94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8495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96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97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98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99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00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501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02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503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04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505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06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8507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08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8509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10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8511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12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8513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14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8515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16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517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18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18519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20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8521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22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8523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24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8525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26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58</a:t>
              </a:r>
            </a:p>
          </p:txBody>
        </p:sp>
        <p:sp>
          <p:nvSpPr>
            <p:cNvPr id="18527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528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529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530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8531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532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533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8534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535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8536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8537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18436" name="Right Brace 1"/>
          <p:cNvSpPr>
            <a:spLocks/>
          </p:cNvSpPr>
          <p:nvPr/>
        </p:nvSpPr>
        <p:spPr bwMode="auto">
          <a:xfrm rot="5400000">
            <a:off x="3425032" y="3374232"/>
            <a:ext cx="433388" cy="3794125"/>
          </a:xfrm>
          <a:prstGeom prst="rightBrace">
            <a:avLst>
              <a:gd name="adj1" fmla="val 8349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18437" name="Straight Arrow Connector 3"/>
          <p:cNvCxnSpPr>
            <a:cxnSpLocks/>
          </p:cNvCxnSpPr>
          <p:nvPr/>
        </p:nvCxnSpPr>
        <p:spPr bwMode="auto">
          <a:xfrm flipV="1">
            <a:off x="5807075" y="2066926"/>
            <a:ext cx="0" cy="4746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4881564" y="2541589"/>
            <a:ext cx="18494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Compare “key” with the middle element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971" y="868363"/>
            <a:ext cx="1849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Key = 12</a:t>
            </a:r>
          </a:p>
        </p:txBody>
      </p:sp>
      <p:grpSp>
        <p:nvGrpSpPr>
          <p:cNvPr id="18440" name="Group 220"/>
          <p:cNvGrpSpPr>
            <a:grpSpLocks/>
          </p:cNvGrpSpPr>
          <p:nvPr/>
        </p:nvGrpSpPr>
        <p:grpSpPr bwMode="auto">
          <a:xfrm>
            <a:off x="1771651" y="4232275"/>
            <a:ext cx="8734425" cy="795338"/>
            <a:chOff x="218897" y="3872360"/>
            <a:chExt cx="8734425" cy="795337"/>
          </a:xfrm>
        </p:grpSpPr>
        <p:sp>
          <p:nvSpPr>
            <p:cNvPr id="18442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43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4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45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46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8447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48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9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0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51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2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53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4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455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6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57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8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8459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0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8461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2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8463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4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8465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6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469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70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18471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72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8473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74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8475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76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8477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78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58</a:t>
              </a:r>
            </a:p>
          </p:txBody>
        </p:sp>
        <p:sp>
          <p:nvSpPr>
            <p:cNvPr id="18479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80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81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482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8483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84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485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8486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87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8488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8489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89163" y="5521325"/>
            <a:ext cx="2862262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Search “12” on the Left Hand Side, which has N/2 elements</a:t>
            </a:r>
          </a:p>
        </p:txBody>
      </p:sp>
    </p:spTree>
    <p:extLst>
      <p:ext uri="{BB962C8B-B14F-4D97-AF65-F5344CB8AC3E}">
        <p14:creationId xmlns:p14="http://schemas.microsoft.com/office/powerpoint/2010/main" val="2076055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Binary Search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958" y="900113"/>
            <a:ext cx="11136702" cy="5243512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/>
              <a:t>Find a key in a </a:t>
            </a:r>
            <a:r>
              <a:rPr lang="en-US" dirty="0">
                <a:solidFill>
                  <a:srgbClr val="C00000"/>
                </a:solidFill>
              </a:rPr>
              <a:t>sorted</a:t>
            </a:r>
            <a:r>
              <a:rPr lang="en-US" dirty="0"/>
              <a:t> array of numbers A[0..N-1]</a:t>
            </a:r>
          </a:p>
          <a:p>
            <a:pPr marL="533400" indent="-533400">
              <a:defRPr/>
            </a:pPr>
            <a:endParaRPr lang="en-US" dirty="0"/>
          </a:p>
          <a:p>
            <a:pPr marL="533400" indent="-533400">
              <a:defRPr/>
            </a:pPr>
            <a:r>
              <a:rPr lang="en-US" dirty="0">
                <a:solidFill>
                  <a:schemeClr val="accent6"/>
                </a:solidFill>
              </a:rPr>
              <a:t>Stopping rules (Base Cases):</a:t>
            </a:r>
          </a:p>
          <a:p>
            <a:pPr marL="1295400" lvl="2" indent="-381000">
              <a:defRPr/>
            </a:pPr>
            <a:r>
              <a:rPr lang="en-US" sz="2400" dirty="0">
                <a:solidFill>
                  <a:srgbClr val="C00000"/>
                </a:solidFill>
              </a:rPr>
              <a:t>if (N == 0) return -1;</a:t>
            </a:r>
          </a:p>
          <a:p>
            <a:pPr marL="1295400" lvl="2" indent="-381000">
              <a:defRPr/>
            </a:pPr>
            <a:r>
              <a:rPr lang="en-US" sz="2400" dirty="0">
                <a:solidFill>
                  <a:srgbClr val="C00000"/>
                </a:solidFill>
              </a:rPr>
              <a:t>if (key == A[N/2]) return N/2;</a:t>
            </a:r>
          </a:p>
          <a:p>
            <a:pPr marL="495300" indent="-381000">
              <a:defRPr/>
            </a:pPr>
            <a:endParaRPr lang="en-US" dirty="0"/>
          </a:p>
          <a:p>
            <a:pPr marL="495300" indent="-381000">
              <a:defRPr/>
            </a:pPr>
            <a:r>
              <a:rPr lang="en-US" dirty="0">
                <a:solidFill>
                  <a:schemeClr val="accent6"/>
                </a:solidFill>
              </a:rPr>
              <a:t>Key Step</a:t>
            </a:r>
          </a:p>
          <a:p>
            <a:pPr marL="1314450" lvl="2" indent="-457200">
              <a:defRPr/>
            </a:pPr>
            <a:r>
              <a:rPr lang="en-US" sz="2400" dirty="0">
                <a:solidFill>
                  <a:srgbClr val="C00000"/>
                </a:solidFill>
              </a:rPr>
              <a:t>if (key &lt; A[N/2]) Search A[0..N/2-1]</a:t>
            </a:r>
          </a:p>
          <a:p>
            <a:pPr marL="1314450" lvl="2" indent="-457200">
              <a:defRPr/>
            </a:pPr>
            <a:r>
              <a:rPr lang="en-US" sz="2400" dirty="0">
                <a:solidFill>
                  <a:srgbClr val="C00000"/>
                </a:solidFill>
              </a:rPr>
              <a:t>else                     Search A[N/2+1..N-1]</a:t>
            </a:r>
          </a:p>
        </p:txBody>
      </p:sp>
    </p:spTree>
    <p:extLst>
      <p:ext uri="{BB962C8B-B14F-4D97-AF65-F5344CB8AC3E}">
        <p14:creationId xmlns:p14="http://schemas.microsoft.com/office/powerpoint/2010/main" val="19443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Binary Search –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1164" y="1174572"/>
            <a:ext cx="8599487" cy="4246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Searches a key in sorted array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left..right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(int A[],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right,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key){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Base case 1: No elements in the array */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right)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-1;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Unsuccessful search */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			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Compare the key with the middle element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int middle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left+(right-left)/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2;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(key == A[middle]) return middle;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Success */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Conquer &amp; Merge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if (key &lt; A[middle]) 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middle-1, key);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middle+1,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right,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key);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BinarySearch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9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Fibonacci Numbers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2906713" y="3548063"/>
            <a:ext cx="5778500" cy="2532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nth Fibonacci number */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Fibonacci(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0) return 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1) return 1;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Fibonacci(n-1) + Fibonacci(n-2);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end-Fibonacci */</a:t>
            </a:r>
          </a:p>
        </p:txBody>
      </p:sp>
      <p:sp>
        <p:nvSpPr>
          <p:cNvPr id="2150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55608" y="976314"/>
            <a:ext cx="11007305" cy="2370137"/>
          </a:xfrm>
          <a:noFill/>
        </p:spPr>
        <p:txBody>
          <a:bodyPr/>
          <a:lstStyle/>
          <a:p>
            <a:r>
              <a:rPr lang="en-US" altLang="en-US" sz="3200" dirty="0"/>
              <a:t>Fibonacci numbers are defined as follows</a:t>
            </a:r>
          </a:p>
          <a:p>
            <a:pPr lvl="1"/>
            <a:r>
              <a:rPr lang="en-US" altLang="en-US" sz="2800" dirty="0"/>
              <a:t>F(0) = 0</a:t>
            </a:r>
          </a:p>
          <a:p>
            <a:pPr lvl="1"/>
            <a:r>
              <a:rPr lang="en-US" altLang="en-US" sz="2800" dirty="0"/>
              <a:t>F(1) = 1</a:t>
            </a:r>
          </a:p>
          <a:p>
            <a:pPr lvl="1"/>
            <a:r>
              <a:rPr lang="en-US" altLang="en-US" sz="2800" dirty="0"/>
              <a:t>F(n) = F(n-1) + F(n-2)</a:t>
            </a:r>
          </a:p>
        </p:txBody>
      </p:sp>
    </p:spTree>
    <p:extLst>
      <p:ext uri="{BB962C8B-B14F-4D97-AF65-F5344CB8AC3E}">
        <p14:creationId xmlns:p14="http://schemas.microsoft.com/office/powerpoint/2010/main" val="5856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Recursion Tree for F(5)</a:t>
            </a:r>
          </a:p>
        </p:txBody>
      </p:sp>
      <p:grpSp>
        <p:nvGrpSpPr>
          <p:cNvPr id="22531" name="Group 161"/>
          <p:cNvGrpSpPr>
            <a:grpSpLocks/>
          </p:cNvGrpSpPr>
          <p:nvPr/>
        </p:nvGrpSpPr>
        <p:grpSpPr bwMode="auto">
          <a:xfrm>
            <a:off x="6480176" y="989014"/>
            <a:ext cx="822325" cy="885825"/>
            <a:chOff x="3122" y="623"/>
            <a:chExt cx="518" cy="558"/>
          </a:xfrm>
        </p:grpSpPr>
        <p:sp>
          <p:nvSpPr>
            <p:cNvPr id="22626" name="Oval 6"/>
            <p:cNvSpPr>
              <a:spLocks noChangeArrowheads="1"/>
            </p:cNvSpPr>
            <p:nvPr/>
          </p:nvSpPr>
          <p:spPr bwMode="auto">
            <a:xfrm>
              <a:off x="3122" y="922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F(5)</a:t>
              </a:r>
            </a:p>
          </p:txBody>
        </p:sp>
        <p:sp>
          <p:nvSpPr>
            <p:cNvPr id="22627" name="Line 43"/>
            <p:cNvSpPr>
              <a:spLocks noChangeShapeType="1"/>
            </p:cNvSpPr>
            <p:nvPr/>
          </p:nvSpPr>
          <p:spPr bwMode="auto">
            <a:xfrm>
              <a:off x="3351" y="623"/>
              <a:ext cx="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48" name="Text Box 80"/>
          <p:cNvSpPr txBox="1">
            <a:spLocks noChangeArrowheads="1"/>
          </p:cNvSpPr>
          <p:nvPr/>
        </p:nvSpPr>
        <p:spPr bwMode="auto">
          <a:xfrm>
            <a:off x="6305550" y="1847850"/>
            <a:ext cx="1195388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F(4)+F(3)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4592639" y="2082800"/>
            <a:ext cx="1800225" cy="952500"/>
            <a:chOff x="1933" y="1312"/>
            <a:chExt cx="1134" cy="600"/>
          </a:xfrm>
        </p:grpSpPr>
        <p:sp>
          <p:nvSpPr>
            <p:cNvPr id="22624" name="Oval 11"/>
            <p:cNvSpPr>
              <a:spLocks noChangeArrowheads="1"/>
            </p:cNvSpPr>
            <p:nvPr/>
          </p:nvSpPr>
          <p:spPr bwMode="auto">
            <a:xfrm>
              <a:off x="1933" y="1653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F(4)</a:t>
              </a:r>
            </a:p>
          </p:txBody>
        </p:sp>
        <p:sp>
          <p:nvSpPr>
            <p:cNvPr id="22625" name="Line 25"/>
            <p:cNvSpPr>
              <a:spLocks noChangeShapeType="1"/>
            </p:cNvSpPr>
            <p:nvPr/>
          </p:nvSpPr>
          <p:spPr bwMode="auto">
            <a:xfrm flipH="1">
              <a:off x="2312" y="1312"/>
              <a:ext cx="755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49" name="Text Box 81"/>
          <p:cNvSpPr txBox="1">
            <a:spLocks noChangeArrowheads="1"/>
          </p:cNvSpPr>
          <p:nvPr/>
        </p:nvSpPr>
        <p:spPr bwMode="auto">
          <a:xfrm>
            <a:off x="4432300" y="3033714"/>
            <a:ext cx="1195388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F(3)+F(2)</a:t>
            </a:r>
          </a:p>
        </p:txBody>
      </p: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3303589" y="3295651"/>
            <a:ext cx="1214437" cy="912813"/>
            <a:chOff x="1121" y="2076"/>
            <a:chExt cx="765" cy="575"/>
          </a:xfrm>
        </p:grpSpPr>
        <p:sp>
          <p:nvSpPr>
            <p:cNvPr id="22622" name="Oval 13"/>
            <p:cNvSpPr>
              <a:spLocks noChangeArrowheads="1"/>
            </p:cNvSpPr>
            <p:nvPr/>
          </p:nvSpPr>
          <p:spPr bwMode="auto">
            <a:xfrm>
              <a:off x="1121" y="2392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F(3)</a:t>
              </a:r>
            </a:p>
          </p:txBody>
        </p:sp>
        <p:sp>
          <p:nvSpPr>
            <p:cNvPr id="22623" name="Line 27"/>
            <p:cNvSpPr>
              <a:spLocks noChangeShapeType="1"/>
            </p:cNvSpPr>
            <p:nvPr/>
          </p:nvSpPr>
          <p:spPr bwMode="auto">
            <a:xfrm flipH="1">
              <a:off x="1408" y="2076"/>
              <a:ext cx="478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50" name="Text Box 82"/>
          <p:cNvSpPr txBox="1">
            <a:spLocks noChangeArrowheads="1"/>
          </p:cNvSpPr>
          <p:nvPr/>
        </p:nvSpPr>
        <p:spPr bwMode="auto">
          <a:xfrm>
            <a:off x="3128964" y="4219575"/>
            <a:ext cx="11588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F(2)+F(1)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611439" y="4532313"/>
            <a:ext cx="822325" cy="812800"/>
            <a:chOff x="401" y="2748"/>
            <a:chExt cx="518" cy="512"/>
          </a:xfrm>
        </p:grpSpPr>
        <p:sp>
          <p:nvSpPr>
            <p:cNvPr id="22620" name="Oval 17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F(2)</a:t>
              </a:r>
            </a:p>
          </p:txBody>
        </p:sp>
        <p:sp>
          <p:nvSpPr>
            <p:cNvPr id="22621" name="Line 31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51" name="Text Box 83"/>
          <p:cNvSpPr txBox="1">
            <a:spLocks noChangeArrowheads="1"/>
          </p:cNvSpPr>
          <p:nvPr/>
        </p:nvSpPr>
        <p:spPr bwMode="auto">
          <a:xfrm>
            <a:off x="2446339" y="5326064"/>
            <a:ext cx="1158875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F(1)+F(0)</a:t>
            </a:r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1954214" y="5626100"/>
            <a:ext cx="822325" cy="812800"/>
            <a:chOff x="401" y="2748"/>
            <a:chExt cx="518" cy="512"/>
          </a:xfrm>
        </p:grpSpPr>
        <p:sp>
          <p:nvSpPr>
            <p:cNvPr id="22618" name="Oval 85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2619" name="Line 86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3151189" y="5626100"/>
            <a:ext cx="784225" cy="800100"/>
            <a:chOff x="1042" y="2756"/>
            <a:chExt cx="518" cy="504"/>
          </a:xfrm>
        </p:grpSpPr>
        <p:sp>
          <p:nvSpPr>
            <p:cNvPr id="22616" name="Oval 91"/>
            <p:cNvSpPr>
              <a:spLocks noChangeArrowheads="1"/>
            </p:cNvSpPr>
            <p:nvPr/>
          </p:nvSpPr>
          <p:spPr bwMode="auto">
            <a:xfrm>
              <a:off x="1042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F(0)</a:t>
              </a:r>
            </a:p>
          </p:txBody>
        </p:sp>
        <p:sp>
          <p:nvSpPr>
            <p:cNvPr id="22617" name="Line 92"/>
            <p:cNvSpPr>
              <a:spLocks noChangeShapeType="1"/>
            </p:cNvSpPr>
            <p:nvPr/>
          </p:nvSpPr>
          <p:spPr bwMode="auto">
            <a:xfrm>
              <a:off x="1081" y="2756"/>
              <a:ext cx="161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3403600" y="5648325"/>
            <a:ext cx="401638" cy="368300"/>
            <a:chOff x="1184" y="3630"/>
            <a:chExt cx="253" cy="232"/>
          </a:xfrm>
        </p:grpSpPr>
        <p:sp>
          <p:nvSpPr>
            <p:cNvPr id="22614" name="Text Box 95"/>
            <p:cNvSpPr txBox="1">
              <a:spLocks noChangeArrowheads="1"/>
            </p:cNvSpPr>
            <p:nvPr/>
          </p:nvSpPr>
          <p:spPr bwMode="auto">
            <a:xfrm>
              <a:off x="1233" y="36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2615" name="Line 96"/>
            <p:cNvSpPr>
              <a:spLocks noChangeShapeType="1"/>
            </p:cNvSpPr>
            <p:nvPr/>
          </p:nvSpPr>
          <p:spPr bwMode="auto">
            <a:xfrm flipH="1" flipV="1">
              <a:off x="1184" y="3635"/>
              <a:ext cx="138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00"/>
          <p:cNvGrpSpPr>
            <a:grpSpLocks/>
          </p:cNvGrpSpPr>
          <p:nvPr/>
        </p:nvGrpSpPr>
        <p:grpSpPr bwMode="auto">
          <a:xfrm>
            <a:off x="2516189" y="5641976"/>
            <a:ext cx="401637" cy="454025"/>
            <a:chOff x="625" y="3626"/>
            <a:chExt cx="253" cy="286"/>
          </a:xfrm>
        </p:grpSpPr>
        <p:sp>
          <p:nvSpPr>
            <p:cNvPr id="22612" name="Line 98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3" name="Text Box 99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173414" y="4535489"/>
            <a:ext cx="401637" cy="454025"/>
            <a:chOff x="625" y="3626"/>
            <a:chExt cx="253" cy="286"/>
          </a:xfrm>
        </p:grpSpPr>
        <p:sp>
          <p:nvSpPr>
            <p:cNvPr id="22610" name="Line 102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1" name="Text Box 103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4124326" y="4510088"/>
            <a:ext cx="341313" cy="438150"/>
            <a:chOff x="1630" y="2913"/>
            <a:chExt cx="215" cy="276"/>
          </a:xfrm>
        </p:grpSpPr>
        <p:sp>
          <p:nvSpPr>
            <p:cNvPr id="22608" name="Text Box 105"/>
            <p:cNvSpPr txBox="1">
              <a:spLocks noChangeArrowheads="1"/>
            </p:cNvSpPr>
            <p:nvPr/>
          </p:nvSpPr>
          <p:spPr bwMode="auto">
            <a:xfrm>
              <a:off x="1664" y="292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2609" name="Line 106"/>
            <p:cNvSpPr>
              <a:spLocks noChangeShapeType="1"/>
            </p:cNvSpPr>
            <p:nvPr/>
          </p:nvSpPr>
          <p:spPr bwMode="auto">
            <a:xfrm flipH="1" flipV="1">
              <a:off x="1630" y="2913"/>
              <a:ext cx="138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0"/>
          <p:cNvGrpSpPr>
            <a:grpSpLocks/>
          </p:cNvGrpSpPr>
          <p:nvPr/>
        </p:nvGrpSpPr>
        <p:grpSpPr bwMode="auto">
          <a:xfrm>
            <a:off x="3810001" y="4518025"/>
            <a:ext cx="822325" cy="787400"/>
            <a:chOff x="1440" y="2918"/>
            <a:chExt cx="518" cy="496"/>
          </a:xfrm>
        </p:grpSpPr>
        <p:sp>
          <p:nvSpPr>
            <p:cNvPr id="22606" name="Oval 108"/>
            <p:cNvSpPr>
              <a:spLocks noChangeArrowheads="1"/>
            </p:cNvSpPr>
            <p:nvPr/>
          </p:nvSpPr>
          <p:spPr bwMode="auto">
            <a:xfrm>
              <a:off x="1440" y="3155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2607" name="Line 109"/>
            <p:cNvSpPr>
              <a:spLocks noChangeShapeType="1"/>
            </p:cNvSpPr>
            <p:nvPr/>
          </p:nvSpPr>
          <p:spPr bwMode="auto">
            <a:xfrm>
              <a:off x="1537" y="2918"/>
              <a:ext cx="139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80" name="Text Box 112"/>
          <p:cNvSpPr txBox="1">
            <a:spLocks noChangeArrowheads="1"/>
          </p:cNvSpPr>
          <p:nvPr/>
        </p:nvSpPr>
        <p:spPr bwMode="auto">
          <a:xfrm>
            <a:off x="5421314" y="4206875"/>
            <a:ext cx="11588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F(1)+F(0)</a:t>
            </a:r>
          </a:p>
        </p:txBody>
      </p:sp>
      <p:grpSp>
        <p:nvGrpSpPr>
          <p:cNvPr id="13" name="Group 113"/>
          <p:cNvGrpSpPr>
            <a:grpSpLocks/>
          </p:cNvGrpSpPr>
          <p:nvPr/>
        </p:nvGrpSpPr>
        <p:grpSpPr bwMode="auto">
          <a:xfrm>
            <a:off x="4929189" y="4506913"/>
            <a:ext cx="822325" cy="812800"/>
            <a:chOff x="401" y="2748"/>
            <a:chExt cx="518" cy="512"/>
          </a:xfrm>
        </p:grpSpPr>
        <p:sp>
          <p:nvSpPr>
            <p:cNvPr id="22604" name="Oval 114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2605" name="Line 115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6126164" y="4506913"/>
            <a:ext cx="784225" cy="800100"/>
            <a:chOff x="1042" y="2756"/>
            <a:chExt cx="518" cy="504"/>
          </a:xfrm>
        </p:grpSpPr>
        <p:sp>
          <p:nvSpPr>
            <p:cNvPr id="22602" name="Oval 117"/>
            <p:cNvSpPr>
              <a:spLocks noChangeArrowheads="1"/>
            </p:cNvSpPr>
            <p:nvPr/>
          </p:nvSpPr>
          <p:spPr bwMode="auto">
            <a:xfrm>
              <a:off x="1042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F(0)</a:t>
              </a:r>
            </a:p>
          </p:txBody>
        </p:sp>
        <p:sp>
          <p:nvSpPr>
            <p:cNvPr id="22603" name="Line 118"/>
            <p:cNvSpPr>
              <a:spLocks noChangeShapeType="1"/>
            </p:cNvSpPr>
            <p:nvPr/>
          </p:nvSpPr>
          <p:spPr bwMode="auto">
            <a:xfrm>
              <a:off x="1081" y="2756"/>
              <a:ext cx="161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19"/>
          <p:cNvGrpSpPr>
            <a:grpSpLocks/>
          </p:cNvGrpSpPr>
          <p:nvPr/>
        </p:nvGrpSpPr>
        <p:grpSpPr bwMode="auto">
          <a:xfrm>
            <a:off x="6378575" y="4529138"/>
            <a:ext cx="401638" cy="368300"/>
            <a:chOff x="1184" y="3630"/>
            <a:chExt cx="253" cy="232"/>
          </a:xfrm>
        </p:grpSpPr>
        <p:sp>
          <p:nvSpPr>
            <p:cNvPr id="22600" name="Text Box 120"/>
            <p:cNvSpPr txBox="1">
              <a:spLocks noChangeArrowheads="1"/>
            </p:cNvSpPr>
            <p:nvPr/>
          </p:nvSpPr>
          <p:spPr bwMode="auto">
            <a:xfrm>
              <a:off x="1233" y="36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2601" name="Line 121"/>
            <p:cNvSpPr>
              <a:spLocks noChangeShapeType="1"/>
            </p:cNvSpPr>
            <p:nvPr/>
          </p:nvSpPr>
          <p:spPr bwMode="auto">
            <a:xfrm flipH="1" flipV="1">
              <a:off x="1184" y="3635"/>
              <a:ext cx="138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5491164" y="4522789"/>
            <a:ext cx="401637" cy="454025"/>
            <a:chOff x="625" y="3626"/>
            <a:chExt cx="253" cy="286"/>
          </a:xfrm>
        </p:grpSpPr>
        <p:sp>
          <p:nvSpPr>
            <p:cNvPr id="22598" name="Line 123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Text Box 124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sp>
        <p:nvSpPr>
          <p:cNvPr id="442493" name="Text Box 125"/>
          <p:cNvSpPr txBox="1">
            <a:spLocks noChangeArrowheads="1"/>
          </p:cNvSpPr>
          <p:nvPr/>
        </p:nvSpPr>
        <p:spPr bwMode="auto">
          <a:xfrm>
            <a:off x="8253414" y="3097214"/>
            <a:ext cx="1158875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F(2)+F(1)</a:t>
            </a:r>
          </a:p>
        </p:txBody>
      </p: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7735889" y="3409950"/>
            <a:ext cx="822325" cy="812800"/>
            <a:chOff x="401" y="2748"/>
            <a:chExt cx="518" cy="512"/>
          </a:xfrm>
        </p:grpSpPr>
        <p:sp>
          <p:nvSpPr>
            <p:cNvPr id="22596" name="Oval 127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F(2)</a:t>
              </a:r>
            </a:p>
          </p:txBody>
        </p:sp>
        <p:sp>
          <p:nvSpPr>
            <p:cNvPr id="22597" name="Line 128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97" name="Text Box 129"/>
          <p:cNvSpPr txBox="1">
            <a:spLocks noChangeArrowheads="1"/>
          </p:cNvSpPr>
          <p:nvPr/>
        </p:nvSpPr>
        <p:spPr bwMode="auto">
          <a:xfrm>
            <a:off x="7570789" y="4203700"/>
            <a:ext cx="11588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F(1)+F(0)</a:t>
            </a:r>
          </a:p>
        </p:txBody>
      </p:sp>
      <p:grpSp>
        <p:nvGrpSpPr>
          <p:cNvPr id="18" name="Group 130"/>
          <p:cNvGrpSpPr>
            <a:grpSpLocks/>
          </p:cNvGrpSpPr>
          <p:nvPr/>
        </p:nvGrpSpPr>
        <p:grpSpPr bwMode="auto">
          <a:xfrm>
            <a:off x="7078664" y="4503738"/>
            <a:ext cx="822325" cy="812800"/>
            <a:chOff x="401" y="2748"/>
            <a:chExt cx="518" cy="512"/>
          </a:xfrm>
        </p:grpSpPr>
        <p:sp>
          <p:nvSpPr>
            <p:cNvPr id="22594" name="Oval 131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2595" name="Line 132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8275639" y="4503738"/>
            <a:ext cx="784225" cy="800100"/>
            <a:chOff x="1042" y="2756"/>
            <a:chExt cx="518" cy="504"/>
          </a:xfrm>
        </p:grpSpPr>
        <p:sp>
          <p:nvSpPr>
            <p:cNvPr id="22592" name="Oval 134"/>
            <p:cNvSpPr>
              <a:spLocks noChangeArrowheads="1"/>
            </p:cNvSpPr>
            <p:nvPr/>
          </p:nvSpPr>
          <p:spPr bwMode="auto">
            <a:xfrm>
              <a:off x="1042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F(0)</a:t>
              </a:r>
            </a:p>
          </p:txBody>
        </p:sp>
        <p:sp>
          <p:nvSpPr>
            <p:cNvPr id="22593" name="Line 135"/>
            <p:cNvSpPr>
              <a:spLocks noChangeShapeType="1"/>
            </p:cNvSpPr>
            <p:nvPr/>
          </p:nvSpPr>
          <p:spPr bwMode="auto">
            <a:xfrm>
              <a:off x="1081" y="2756"/>
              <a:ext cx="161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8528050" y="4525963"/>
            <a:ext cx="401638" cy="368300"/>
            <a:chOff x="1184" y="3630"/>
            <a:chExt cx="253" cy="232"/>
          </a:xfrm>
        </p:grpSpPr>
        <p:sp>
          <p:nvSpPr>
            <p:cNvPr id="22590" name="Text Box 137"/>
            <p:cNvSpPr txBox="1">
              <a:spLocks noChangeArrowheads="1"/>
            </p:cNvSpPr>
            <p:nvPr/>
          </p:nvSpPr>
          <p:spPr bwMode="auto">
            <a:xfrm>
              <a:off x="1233" y="36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2591" name="Line 138"/>
            <p:cNvSpPr>
              <a:spLocks noChangeShapeType="1"/>
            </p:cNvSpPr>
            <p:nvPr/>
          </p:nvSpPr>
          <p:spPr bwMode="auto">
            <a:xfrm flipH="1" flipV="1">
              <a:off x="1184" y="3635"/>
              <a:ext cx="138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39"/>
          <p:cNvGrpSpPr>
            <a:grpSpLocks/>
          </p:cNvGrpSpPr>
          <p:nvPr/>
        </p:nvGrpSpPr>
        <p:grpSpPr bwMode="auto">
          <a:xfrm>
            <a:off x="7640639" y="4519614"/>
            <a:ext cx="401637" cy="454025"/>
            <a:chOff x="625" y="3626"/>
            <a:chExt cx="253" cy="286"/>
          </a:xfrm>
        </p:grpSpPr>
        <p:sp>
          <p:nvSpPr>
            <p:cNvPr id="22588" name="Line 140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Text Box 141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2" name="Group 142"/>
          <p:cNvGrpSpPr>
            <a:grpSpLocks/>
          </p:cNvGrpSpPr>
          <p:nvPr/>
        </p:nvGrpSpPr>
        <p:grpSpPr bwMode="auto">
          <a:xfrm>
            <a:off x="8297864" y="3413126"/>
            <a:ext cx="401637" cy="454025"/>
            <a:chOff x="625" y="3626"/>
            <a:chExt cx="253" cy="286"/>
          </a:xfrm>
        </p:grpSpPr>
        <p:sp>
          <p:nvSpPr>
            <p:cNvPr id="22586" name="Line 143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Text Box 144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3" name="Group 145"/>
          <p:cNvGrpSpPr>
            <a:grpSpLocks/>
          </p:cNvGrpSpPr>
          <p:nvPr/>
        </p:nvGrpSpPr>
        <p:grpSpPr bwMode="auto">
          <a:xfrm>
            <a:off x="9236076" y="3387725"/>
            <a:ext cx="341313" cy="438150"/>
            <a:chOff x="1630" y="2913"/>
            <a:chExt cx="215" cy="276"/>
          </a:xfrm>
        </p:grpSpPr>
        <p:sp>
          <p:nvSpPr>
            <p:cNvPr id="22584" name="Text Box 146"/>
            <p:cNvSpPr txBox="1">
              <a:spLocks noChangeArrowheads="1"/>
            </p:cNvSpPr>
            <p:nvPr/>
          </p:nvSpPr>
          <p:spPr bwMode="auto">
            <a:xfrm>
              <a:off x="1664" y="292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2585" name="Line 147"/>
            <p:cNvSpPr>
              <a:spLocks noChangeShapeType="1"/>
            </p:cNvSpPr>
            <p:nvPr/>
          </p:nvSpPr>
          <p:spPr bwMode="auto">
            <a:xfrm flipH="1" flipV="1">
              <a:off x="1630" y="2913"/>
              <a:ext cx="138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48"/>
          <p:cNvGrpSpPr>
            <a:grpSpLocks/>
          </p:cNvGrpSpPr>
          <p:nvPr/>
        </p:nvGrpSpPr>
        <p:grpSpPr bwMode="auto">
          <a:xfrm>
            <a:off x="8934451" y="3395663"/>
            <a:ext cx="822325" cy="787400"/>
            <a:chOff x="1440" y="2918"/>
            <a:chExt cx="518" cy="496"/>
          </a:xfrm>
        </p:grpSpPr>
        <p:sp>
          <p:nvSpPr>
            <p:cNvPr id="22582" name="Oval 149"/>
            <p:cNvSpPr>
              <a:spLocks noChangeArrowheads="1"/>
            </p:cNvSpPr>
            <p:nvPr/>
          </p:nvSpPr>
          <p:spPr bwMode="auto">
            <a:xfrm>
              <a:off x="1440" y="3155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2583" name="Line 150"/>
            <p:cNvSpPr>
              <a:spLocks noChangeShapeType="1"/>
            </p:cNvSpPr>
            <p:nvPr/>
          </p:nvSpPr>
          <p:spPr bwMode="auto">
            <a:xfrm>
              <a:off x="1537" y="2918"/>
              <a:ext cx="139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65"/>
          <p:cNvGrpSpPr>
            <a:grpSpLocks/>
          </p:cNvGrpSpPr>
          <p:nvPr/>
        </p:nvGrpSpPr>
        <p:grpSpPr bwMode="auto">
          <a:xfrm>
            <a:off x="5300663" y="3348039"/>
            <a:ext cx="1092200" cy="846137"/>
            <a:chOff x="2379" y="2109"/>
            <a:chExt cx="688" cy="533"/>
          </a:xfrm>
        </p:grpSpPr>
        <p:sp>
          <p:nvSpPr>
            <p:cNvPr id="22580" name="Oval 14"/>
            <p:cNvSpPr>
              <a:spLocks noChangeArrowheads="1"/>
            </p:cNvSpPr>
            <p:nvPr/>
          </p:nvSpPr>
          <p:spPr bwMode="auto">
            <a:xfrm>
              <a:off x="2549" y="2383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F(2)</a:t>
              </a:r>
            </a:p>
          </p:txBody>
        </p:sp>
        <p:sp>
          <p:nvSpPr>
            <p:cNvPr id="22581" name="Line 28"/>
            <p:cNvSpPr>
              <a:spLocks noChangeShapeType="1"/>
            </p:cNvSpPr>
            <p:nvPr/>
          </p:nvSpPr>
          <p:spPr bwMode="auto">
            <a:xfrm>
              <a:off x="2379" y="2109"/>
              <a:ext cx="292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164"/>
          <p:cNvGrpSpPr>
            <a:grpSpLocks/>
          </p:cNvGrpSpPr>
          <p:nvPr/>
        </p:nvGrpSpPr>
        <p:grpSpPr bwMode="auto">
          <a:xfrm>
            <a:off x="3938589" y="3348039"/>
            <a:ext cx="758825" cy="541337"/>
            <a:chOff x="1521" y="2109"/>
            <a:chExt cx="478" cy="341"/>
          </a:xfrm>
        </p:grpSpPr>
        <p:sp>
          <p:nvSpPr>
            <p:cNvPr id="22578" name="Line 151"/>
            <p:cNvSpPr>
              <a:spLocks noChangeShapeType="1"/>
            </p:cNvSpPr>
            <p:nvPr/>
          </p:nvSpPr>
          <p:spPr bwMode="auto">
            <a:xfrm flipH="1">
              <a:off x="1521" y="2109"/>
              <a:ext cx="478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Text Box 152"/>
            <p:cNvSpPr txBox="1">
              <a:spLocks noChangeArrowheads="1"/>
            </p:cNvSpPr>
            <p:nvPr/>
          </p:nvSpPr>
          <p:spPr bwMode="auto">
            <a:xfrm>
              <a:off x="1705" y="221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2</a:t>
              </a:r>
            </a:p>
          </p:txBody>
        </p:sp>
      </p:grpSp>
      <p:grpSp>
        <p:nvGrpSpPr>
          <p:cNvPr id="27" name="Group 166"/>
          <p:cNvGrpSpPr>
            <a:grpSpLocks/>
          </p:cNvGrpSpPr>
          <p:nvPr/>
        </p:nvGrpSpPr>
        <p:grpSpPr bwMode="auto">
          <a:xfrm>
            <a:off x="5492750" y="3267076"/>
            <a:ext cx="528638" cy="493713"/>
            <a:chOff x="2500" y="2058"/>
            <a:chExt cx="333" cy="311"/>
          </a:xfrm>
        </p:grpSpPr>
        <p:sp>
          <p:nvSpPr>
            <p:cNvPr id="22576" name="Text Box 77"/>
            <p:cNvSpPr txBox="1">
              <a:spLocks noChangeArrowheads="1"/>
            </p:cNvSpPr>
            <p:nvPr/>
          </p:nvSpPr>
          <p:spPr bwMode="auto">
            <a:xfrm>
              <a:off x="2629" y="20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2577" name="Line 153"/>
            <p:cNvSpPr>
              <a:spLocks noChangeShapeType="1"/>
            </p:cNvSpPr>
            <p:nvPr/>
          </p:nvSpPr>
          <p:spPr bwMode="auto">
            <a:xfrm>
              <a:off x="2500" y="2068"/>
              <a:ext cx="301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167"/>
          <p:cNvGrpSpPr>
            <a:grpSpLocks/>
          </p:cNvGrpSpPr>
          <p:nvPr/>
        </p:nvGrpSpPr>
        <p:grpSpPr bwMode="auto">
          <a:xfrm>
            <a:off x="5322888" y="2173289"/>
            <a:ext cx="1223962" cy="581025"/>
            <a:chOff x="2393" y="1369"/>
            <a:chExt cx="771" cy="366"/>
          </a:xfrm>
        </p:grpSpPr>
        <p:sp>
          <p:nvSpPr>
            <p:cNvPr id="22574" name="Line 155"/>
            <p:cNvSpPr>
              <a:spLocks noChangeShapeType="1"/>
            </p:cNvSpPr>
            <p:nvPr/>
          </p:nvSpPr>
          <p:spPr bwMode="auto">
            <a:xfrm flipH="1">
              <a:off x="2393" y="1369"/>
              <a:ext cx="771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Text Box 156"/>
            <p:cNvSpPr txBox="1">
              <a:spLocks noChangeArrowheads="1"/>
            </p:cNvSpPr>
            <p:nvPr/>
          </p:nvSpPr>
          <p:spPr bwMode="auto">
            <a:xfrm>
              <a:off x="2783" y="147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3</a:t>
              </a:r>
            </a:p>
          </p:txBody>
        </p:sp>
      </p:grpSp>
      <p:grpSp>
        <p:nvGrpSpPr>
          <p:cNvPr id="29" name="Group 168"/>
          <p:cNvGrpSpPr>
            <a:grpSpLocks/>
          </p:cNvGrpSpPr>
          <p:nvPr/>
        </p:nvGrpSpPr>
        <p:grpSpPr bwMode="auto">
          <a:xfrm>
            <a:off x="7242175" y="2146301"/>
            <a:ext cx="1957388" cy="936625"/>
            <a:chOff x="3602" y="1352"/>
            <a:chExt cx="1233" cy="590"/>
          </a:xfrm>
        </p:grpSpPr>
        <p:sp>
          <p:nvSpPr>
            <p:cNvPr id="22572" name="Oval 12"/>
            <p:cNvSpPr>
              <a:spLocks noChangeArrowheads="1"/>
            </p:cNvSpPr>
            <p:nvPr/>
          </p:nvSpPr>
          <p:spPr bwMode="auto">
            <a:xfrm>
              <a:off x="4317" y="1683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F(3)</a:t>
              </a:r>
            </a:p>
          </p:txBody>
        </p:sp>
        <p:sp>
          <p:nvSpPr>
            <p:cNvPr id="22573" name="Line 26"/>
            <p:cNvSpPr>
              <a:spLocks noChangeShapeType="1"/>
            </p:cNvSpPr>
            <p:nvPr/>
          </p:nvSpPr>
          <p:spPr bwMode="auto">
            <a:xfrm>
              <a:off x="3602" y="1352"/>
              <a:ext cx="779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/>
          <p:cNvGrpSpPr>
            <a:grpSpLocks/>
          </p:cNvGrpSpPr>
          <p:nvPr/>
        </p:nvGrpSpPr>
        <p:grpSpPr bwMode="auto">
          <a:xfrm>
            <a:off x="7434263" y="2095500"/>
            <a:ext cx="1236662" cy="592138"/>
            <a:chOff x="3723" y="1320"/>
            <a:chExt cx="779" cy="373"/>
          </a:xfrm>
        </p:grpSpPr>
        <p:sp>
          <p:nvSpPr>
            <p:cNvPr id="22570" name="Line 157"/>
            <p:cNvSpPr>
              <a:spLocks noChangeShapeType="1"/>
            </p:cNvSpPr>
            <p:nvPr/>
          </p:nvSpPr>
          <p:spPr bwMode="auto">
            <a:xfrm>
              <a:off x="3723" y="1320"/>
              <a:ext cx="779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Text Box 158"/>
            <p:cNvSpPr txBox="1">
              <a:spLocks noChangeArrowheads="1"/>
            </p:cNvSpPr>
            <p:nvPr/>
          </p:nvSpPr>
          <p:spPr bwMode="auto">
            <a:xfrm>
              <a:off x="4097" y="132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2</a:t>
              </a:r>
            </a:p>
          </p:txBody>
        </p:sp>
      </p:grpSp>
      <p:grpSp>
        <p:nvGrpSpPr>
          <p:cNvPr id="31" name="Group 169"/>
          <p:cNvGrpSpPr>
            <a:grpSpLocks/>
          </p:cNvGrpSpPr>
          <p:nvPr/>
        </p:nvGrpSpPr>
        <p:grpSpPr bwMode="auto">
          <a:xfrm>
            <a:off x="6972300" y="976313"/>
            <a:ext cx="323850" cy="476250"/>
            <a:chOff x="3432" y="615"/>
            <a:chExt cx="204" cy="300"/>
          </a:xfrm>
        </p:grpSpPr>
        <p:sp>
          <p:nvSpPr>
            <p:cNvPr id="22568" name="Line 159"/>
            <p:cNvSpPr>
              <a:spLocks noChangeShapeType="1"/>
            </p:cNvSpPr>
            <p:nvPr/>
          </p:nvSpPr>
          <p:spPr bwMode="auto">
            <a:xfrm>
              <a:off x="3441" y="615"/>
              <a:ext cx="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Text Box 160"/>
            <p:cNvSpPr txBox="1">
              <a:spLocks noChangeArrowheads="1"/>
            </p:cNvSpPr>
            <p:nvPr/>
          </p:nvSpPr>
          <p:spPr bwMode="auto">
            <a:xfrm>
              <a:off x="3432" y="67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3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48" grpId="0" animBg="1"/>
      <p:bldP spid="442449" grpId="0" animBg="1"/>
      <p:bldP spid="442450" grpId="0" animBg="1"/>
      <p:bldP spid="442451" grpId="0" animBg="1"/>
      <p:bldP spid="442480" grpId="0" animBg="1"/>
      <p:bldP spid="442493" grpId="0" animBg="1"/>
      <p:bldP spid="4424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en-US" sz="3600" dirty="0"/>
              <a:t>Divide &amp; Conquer Strategy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7804" y="898525"/>
            <a:ext cx="1152489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Very important strategy in computer science:</a:t>
            </a:r>
          </a:p>
          <a:p>
            <a:pPr lvl="1">
              <a:buFontTx/>
              <a:buAutoNum type="arabicPeriod"/>
            </a:pPr>
            <a:r>
              <a:rPr lang="en-US" altLang="en-US" dirty="0"/>
              <a:t>Divide problem into smaller parts</a:t>
            </a:r>
          </a:p>
          <a:p>
            <a:pPr lvl="1">
              <a:buFontTx/>
              <a:buAutoNum type="arabicPeriod"/>
            </a:pPr>
            <a:r>
              <a:rPr lang="en-US" altLang="en-US" dirty="0"/>
              <a:t>Independently solve the parts</a:t>
            </a:r>
          </a:p>
          <a:p>
            <a:pPr lvl="1">
              <a:buFontTx/>
              <a:buAutoNum type="arabicPeriod"/>
            </a:pPr>
            <a:r>
              <a:rPr lang="en-US" altLang="en-US" dirty="0"/>
              <a:t>Combine these solutions to get overall solution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191126" y="2979739"/>
            <a:ext cx="1357313" cy="7080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921001" y="3944938"/>
            <a:ext cx="1109663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924426" y="4068763"/>
            <a:ext cx="1109663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P2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954963" y="4078288"/>
            <a:ext cx="1109662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Pn</a:t>
            </a:r>
            <a:endParaRPr lang="en-US" dirty="0"/>
          </a:p>
        </p:txBody>
      </p:sp>
      <p:cxnSp>
        <p:nvCxnSpPr>
          <p:cNvPr id="5128" name="Straight Arrow Connector 13"/>
          <p:cNvCxnSpPr>
            <a:cxnSpLocks noChangeShapeType="1"/>
            <a:stCxn id="7" idx="2"/>
            <a:endCxn id="8" idx="7"/>
          </p:cNvCxnSpPr>
          <p:nvPr/>
        </p:nvCxnSpPr>
        <p:spPr bwMode="auto">
          <a:xfrm rot="10800000" flipV="1">
            <a:off x="3868739" y="3333751"/>
            <a:ext cx="1322387" cy="684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Arrow Connector 16"/>
          <p:cNvCxnSpPr>
            <a:cxnSpLocks noChangeShapeType="1"/>
          </p:cNvCxnSpPr>
          <p:nvPr/>
        </p:nvCxnSpPr>
        <p:spPr bwMode="auto">
          <a:xfrm rot="5400000">
            <a:off x="5489575" y="3832225"/>
            <a:ext cx="3810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Arrow Connector 18"/>
          <p:cNvCxnSpPr>
            <a:cxnSpLocks noChangeShapeType="1"/>
          </p:cNvCxnSpPr>
          <p:nvPr/>
        </p:nvCxnSpPr>
        <p:spPr bwMode="auto">
          <a:xfrm>
            <a:off x="6465888" y="3492500"/>
            <a:ext cx="1890712" cy="585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914526" y="5722939"/>
            <a:ext cx="8475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................................................................................................................................................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2006600" y="4932364"/>
            <a:ext cx="719138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2787651" y="4932364"/>
            <a:ext cx="760413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713164" y="4921251"/>
            <a:ext cx="758825" cy="4937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P1n</a:t>
            </a:r>
          </a:p>
        </p:txBody>
      </p:sp>
      <p:cxnSp>
        <p:nvCxnSpPr>
          <p:cNvPr id="5135" name="Straight Arrow Connector 31"/>
          <p:cNvCxnSpPr>
            <a:cxnSpLocks noChangeShapeType="1"/>
            <a:stCxn id="8" idx="3"/>
            <a:endCxn id="28" idx="7"/>
          </p:cNvCxnSpPr>
          <p:nvPr/>
        </p:nvCxnSpPr>
        <p:spPr bwMode="auto">
          <a:xfrm rot="5400000">
            <a:off x="2533651" y="4452938"/>
            <a:ext cx="638175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traight Arrow Connector 33"/>
          <p:cNvCxnSpPr>
            <a:cxnSpLocks noChangeShapeType="1"/>
            <a:stCxn id="8" idx="4"/>
            <a:endCxn id="29" idx="0"/>
          </p:cNvCxnSpPr>
          <p:nvPr/>
        </p:nvCxnSpPr>
        <p:spPr bwMode="auto">
          <a:xfrm rot="5400000">
            <a:off x="3075782" y="4531520"/>
            <a:ext cx="493713" cy="307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Straight Arrow Connector 35"/>
          <p:cNvCxnSpPr>
            <a:cxnSpLocks noChangeShapeType="1"/>
            <a:stCxn id="8" idx="5"/>
            <a:endCxn id="30" idx="0"/>
          </p:cNvCxnSpPr>
          <p:nvPr/>
        </p:nvCxnSpPr>
        <p:spPr bwMode="auto">
          <a:xfrm rot="16200000" flipH="1">
            <a:off x="3702845" y="4531520"/>
            <a:ext cx="555625" cy="223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9455151" y="5086350"/>
            <a:ext cx="422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966075" y="4992688"/>
            <a:ext cx="719138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Pn1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8756651" y="4992688"/>
            <a:ext cx="760413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Pn2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9723438" y="4983163"/>
            <a:ext cx="760412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 err="1"/>
              <a:t>Pnn</a:t>
            </a:r>
            <a:endParaRPr lang="en-US" sz="1600" dirty="0"/>
          </a:p>
        </p:txBody>
      </p:sp>
      <p:cxnSp>
        <p:nvCxnSpPr>
          <p:cNvPr id="5142" name="Straight Arrow Connector 47"/>
          <p:cNvCxnSpPr>
            <a:cxnSpLocks noChangeShapeType="1"/>
            <a:stCxn id="12" idx="4"/>
          </p:cNvCxnSpPr>
          <p:nvPr/>
        </p:nvCxnSpPr>
        <p:spPr bwMode="auto">
          <a:xfrm rot="5400000">
            <a:off x="8186739" y="4689476"/>
            <a:ext cx="441325" cy="206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Straight Arrow Connector 49"/>
          <p:cNvCxnSpPr>
            <a:cxnSpLocks noChangeShapeType="1"/>
          </p:cNvCxnSpPr>
          <p:nvPr/>
        </p:nvCxnSpPr>
        <p:spPr bwMode="auto">
          <a:xfrm rot="16200000" flipH="1">
            <a:off x="8639175" y="4670425"/>
            <a:ext cx="482600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Straight Arrow Connector 51"/>
          <p:cNvCxnSpPr>
            <a:cxnSpLocks noChangeShapeType="1"/>
            <a:stCxn id="12" idx="5"/>
            <a:endCxn id="46" idx="0"/>
          </p:cNvCxnSpPr>
          <p:nvPr/>
        </p:nvCxnSpPr>
        <p:spPr bwMode="auto">
          <a:xfrm rot="16200000" flipH="1">
            <a:off x="9261475" y="4141788"/>
            <a:ext cx="482600" cy="1200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2233614" y="6410326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695575" y="6430964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3148014" y="6430964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5148" name="Straight Arrow Connector 57"/>
          <p:cNvCxnSpPr>
            <a:cxnSpLocks noChangeShapeType="1"/>
            <a:endCxn id="54" idx="0"/>
          </p:cNvCxnSpPr>
          <p:nvPr/>
        </p:nvCxnSpPr>
        <p:spPr bwMode="auto">
          <a:xfrm rot="10800000" flipV="1">
            <a:off x="2417763" y="6164263"/>
            <a:ext cx="277812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Straight Arrow Connector 59"/>
          <p:cNvCxnSpPr>
            <a:cxnSpLocks noChangeShapeType="1"/>
            <a:endCxn id="55" idx="0"/>
          </p:cNvCxnSpPr>
          <p:nvPr/>
        </p:nvCxnSpPr>
        <p:spPr bwMode="auto">
          <a:xfrm rot="16200000" flipH="1">
            <a:off x="2674938" y="6226176"/>
            <a:ext cx="234950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Straight Arrow Connector 61"/>
          <p:cNvCxnSpPr>
            <a:cxnSpLocks noChangeShapeType="1"/>
            <a:endCxn id="56" idx="0"/>
          </p:cNvCxnSpPr>
          <p:nvPr/>
        </p:nvCxnSpPr>
        <p:spPr bwMode="auto">
          <a:xfrm>
            <a:off x="2746375" y="6196013"/>
            <a:ext cx="585788" cy="234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092575" y="6430964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554539" y="6451601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006975" y="6451601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5154" name="Straight Arrow Connector 66"/>
          <p:cNvCxnSpPr>
            <a:cxnSpLocks noChangeShapeType="1"/>
            <a:endCxn id="64" idx="0"/>
          </p:cNvCxnSpPr>
          <p:nvPr/>
        </p:nvCxnSpPr>
        <p:spPr bwMode="auto">
          <a:xfrm rot="10800000" flipV="1">
            <a:off x="4276726" y="6184901"/>
            <a:ext cx="277813" cy="246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Straight Arrow Connector 67"/>
          <p:cNvCxnSpPr>
            <a:cxnSpLocks noChangeShapeType="1"/>
            <a:endCxn id="65" idx="0"/>
          </p:cNvCxnSpPr>
          <p:nvPr/>
        </p:nvCxnSpPr>
        <p:spPr bwMode="auto">
          <a:xfrm rot="16200000" flipH="1">
            <a:off x="4535488" y="6246813"/>
            <a:ext cx="234950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Straight Arrow Connector 68"/>
          <p:cNvCxnSpPr>
            <a:cxnSpLocks noChangeShapeType="1"/>
            <a:endCxn id="66" idx="0"/>
          </p:cNvCxnSpPr>
          <p:nvPr/>
        </p:nvCxnSpPr>
        <p:spPr bwMode="auto">
          <a:xfrm>
            <a:off x="4606925" y="6216650"/>
            <a:ext cx="584200" cy="234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69"/>
          <p:cNvSpPr/>
          <p:nvPr/>
        </p:nvSpPr>
        <p:spPr bwMode="auto">
          <a:xfrm>
            <a:off x="9158289" y="6451601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9620250" y="6472239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10072689" y="6472239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5160" name="Straight Arrow Connector 72"/>
          <p:cNvCxnSpPr>
            <a:cxnSpLocks noChangeShapeType="1"/>
            <a:endCxn id="70" idx="0"/>
          </p:cNvCxnSpPr>
          <p:nvPr/>
        </p:nvCxnSpPr>
        <p:spPr bwMode="auto">
          <a:xfrm rot="10800000" flipV="1">
            <a:off x="9342438" y="6205538"/>
            <a:ext cx="277812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1" name="Straight Arrow Connector 73"/>
          <p:cNvCxnSpPr>
            <a:cxnSpLocks noChangeShapeType="1"/>
            <a:endCxn id="71" idx="0"/>
          </p:cNvCxnSpPr>
          <p:nvPr/>
        </p:nvCxnSpPr>
        <p:spPr bwMode="auto">
          <a:xfrm rot="16200000" flipH="1">
            <a:off x="9598819" y="6266657"/>
            <a:ext cx="236538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2" name="Straight Arrow Connector 74"/>
          <p:cNvCxnSpPr>
            <a:cxnSpLocks noChangeShapeType="1"/>
            <a:endCxn id="72" idx="0"/>
          </p:cNvCxnSpPr>
          <p:nvPr/>
        </p:nvCxnSpPr>
        <p:spPr bwMode="auto">
          <a:xfrm>
            <a:off x="9671050" y="6235700"/>
            <a:ext cx="585788" cy="236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Oval 75"/>
          <p:cNvSpPr/>
          <p:nvPr/>
        </p:nvSpPr>
        <p:spPr bwMode="auto">
          <a:xfrm>
            <a:off x="6403975" y="6442076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865939" y="6462714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318375" y="6462714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5166" name="Straight Arrow Connector 78"/>
          <p:cNvCxnSpPr>
            <a:cxnSpLocks noChangeShapeType="1"/>
            <a:endCxn id="76" idx="0"/>
          </p:cNvCxnSpPr>
          <p:nvPr/>
        </p:nvCxnSpPr>
        <p:spPr bwMode="auto">
          <a:xfrm rot="10800000" flipV="1">
            <a:off x="6589714" y="6196013"/>
            <a:ext cx="276225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7" name="Straight Arrow Connector 79"/>
          <p:cNvCxnSpPr>
            <a:cxnSpLocks noChangeShapeType="1"/>
            <a:endCxn id="77" idx="0"/>
          </p:cNvCxnSpPr>
          <p:nvPr/>
        </p:nvCxnSpPr>
        <p:spPr bwMode="auto">
          <a:xfrm rot="16200000" flipH="1">
            <a:off x="6846094" y="6257132"/>
            <a:ext cx="236538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8" name="Straight Arrow Connector 80"/>
          <p:cNvCxnSpPr>
            <a:cxnSpLocks noChangeShapeType="1"/>
            <a:endCxn id="78" idx="0"/>
          </p:cNvCxnSpPr>
          <p:nvPr/>
        </p:nvCxnSpPr>
        <p:spPr bwMode="auto">
          <a:xfrm>
            <a:off x="6918325" y="6226175"/>
            <a:ext cx="585788" cy="236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9" name="Straight Arrow Connector 82"/>
          <p:cNvCxnSpPr>
            <a:cxnSpLocks noChangeShapeType="1"/>
            <a:stCxn id="28" idx="3"/>
          </p:cNvCxnSpPr>
          <p:nvPr/>
        </p:nvCxnSpPr>
        <p:spPr bwMode="auto">
          <a:xfrm rot="5400000">
            <a:off x="1947069" y="5391944"/>
            <a:ext cx="204788" cy="12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0" name="Straight Arrow Connector 84"/>
          <p:cNvCxnSpPr>
            <a:cxnSpLocks noChangeShapeType="1"/>
          </p:cNvCxnSpPr>
          <p:nvPr/>
        </p:nvCxnSpPr>
        <p:spPr bwMode="auto">
          <a:xfrm rot="16200000" flipH="1">
            <a:off x="2130426" y="5527676"/>
            <a:ext cx="266700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1" name="Straight Arrow Connector 86"/>
          <p:cNvCxnSpPr>
            <a:cxnSpLocks noChangeShapeType="1"/>
            <a:stCxn id="28" idx="5"/>
          </p:cNvCxnSpPr>
          <p:nvPr/>
        </p:nvCxnSpPr>
        <p:spPr bwMode="auto">
          <a:xfrm rot="16200000" flipH="1">
            <a:off x="2535238" y="5438776"/>
            <a:ext cx="246063" cy="74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2" name="Straight Arrow Connector 88"/>
          <p:cNvCxnSpPr>
            <a:cxnSpLocks noChangeShapeType="1"/>
          </p:cNvCxnSpPr>
          <p:nvPr/>
        </p:nvCxnSpPr>
        <p:spPr bwMode="auto">
          <a:xfrm rot="5400000">
            <a:off x="2921001" y="5465764"/>
            <a:ext cx="144463" cy="20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3" name="Straight Arrow Connector 90"/>
          <p:cNvCxnSpPr>
            <a:cxnSpLocks noChangeShapeType="1"/>
            <a:stCxn id="29" idx="4"/>
          </p:cNvCxnSpPr>
          <p:nvPr/>
        </p:nvCxnSpPr>
        <p:spPr bwMode="auto">
          <a:xfrm rot="16200000" flipH="1">
            <a:off x="3168651" y="5424488"/>
            <a:ext cx="153987" cy="153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Straight Arrow Connector 92"/>
          <p:cNvCxnSpPr>
            <a:cxnSpLocks noChangeShapeType="1"/>
            <a:stCxn id="29" idx="5"/>
          </p:cNvCxnSpPr>
          <p:nvPr/>
        </p:nvCxnSpPr>
        <p:spPr bwMode="auto">
          <a:xfrm rot="16200000" flipH="1">
            <a:off x="3389313" y="5400675"/>
            <a:ext cx="215900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Straight Arrow Connector 94"/>
          <p:cNvCxnSpPr>
            <a:cxnSpLocks noChangeShapeType="1"/>
            <a:stCxn id="11" idx="3"/>
            <a:endCxn id="97" idx="0"/>
          </p:cNvCxnSpPr>
          <p:nvPr/>
        </p:nvCxnSpPr>
        <p:spPr bwMode="auto">
          <a:xfrm rot="5400000">
            <a:off x="4802982" y="4677569"/>
            <a:ext cx="473075" cy="968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Oval 96"/>
          <p:cNvSpPr/>
          <p:nvPr/>
        </p:nvSpPr>
        <p:spPr bwMode="auto">
          <a:xfrm>
            <a:off x="4637088" y="4962526"/>
            <a:ext cx="709612" cy="4937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P21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76625" y="4992689"/>
            <a:ext cx="4206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6208713" y="5024439"/>
            <a:ext cx="863600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P2n</a:t>
            </a:r>
          </a:p>
        </p:txBody>
      </p:sp>
      <p:cxnSp>
        <p:nvCxnSpPr>
          <p:cNvPr id="5179" name="Straight Arrow Connector 107"/>
          <p:cNvCxnSpPr>
            <a:cxnSpLocks noChangeShapeType="1"/>
            <a:stCxn id="11" idx="5"/>
            <a:endCxn id="106" idx="0"/>
          </p:cNvCxnSpPr>
          <p:nvPr/>
        </p:nvCxnSpPr>
        <p:spPr bwMode="auto">
          <a:xfrm rot="16200000" flipH="1">
            <a:off x="5988844" y="4372769"/>
            <a:ext cx="534988" cy="768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Oval 118"/>
          <p:cNvSpPr/>
          <p:nvPr/>
        </p:nvSpPr>
        <p:spPr bwMode="auto">
          <a:xfrm>
            <a:off x="5397501" y="4992688"/>
            <a:ext cx="708025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P22</a:t>
            </a:r>
          </a:p>
        </p:txBody>
      </p:sp>
      <p:cxnSp>
        <p:nvCxnSpPr>
          <p:cNvPr id="5181" name="Straight Arrow Connector 121"/>
          <p:cNvCxnSpPr>
            <a:cxnSpLocks noChangeShapeType="1"/>
            <a:stCxn id="11" idx="4"/>
            <a:endCxn id="119" idx="0"/>
          </p:cNvCxnSpPr>
          <p:nvPr/>
        </p:nvCxnSpPr>
        <p:spPr bwMode="auto">
          <a:xfrm rot="16200000" flipH="1">
            <a:off x="5400676" y="4641851"/>
            <a:ext cx="430213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5983289" y="5086350"/>
            <a:ext cx="4206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1464469" y="6101557"/>
            <a:ext cx="785813" cy="58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Base</a:t>
            </a:r>
          </a:p>
          <a:p>
            <a:pPr>
              <a:defRPr/>
            </a:pPr>
            <a:r>
              <a:rPr lang="en-US" sz="1600" dirty="0"/>
              <a:t> Cases</a:t>
            </a:r>
          </a:p>
        </p:txBody>
      </p:sp>
      <p:cxnSp>
        <p:nvCxnSpPr>
          <p:cNvPr id="5184" name="Straight Arrow Connector 130"/>
          <p:cNvCxnSpPr>
            <a:cxnSpLocks noChangeShapeType="1"/>
          </p:cNvCxnSpPr>
          <p:nvPr/>
        </p:nvCxnSpPr>
        <p:spPr bwMode="auto">
          <a:xfrm rot="16200000" flipH="1">
            <a:off x="4221163" y="5419726"/>
            <a:ext cx="153988" cy="103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Straight Arrow Connector 132"/>
          <p:cNvCxnSpPr>
            <a:cxnSpLocks noChangeShapeType="1"/>
            <a:stCxn id="30" idx="4"/>
          </p:cNvCxnSpPr>
          <p:nvPr/>
        </p:nvCxnSpPr>
        <p:spPr bwMode="auto">
          <a:xfrm rot="5400000">
            <a:off x="3944145" y="5471320"/>
            <a:ext cx="204787" cy="92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Straight Arrow Connector 136"/>
          <p:cNvCxnSpPr>
            <a:cxnSpLocks noChangeShapeType="1"/>
            <a:stCxn id="97" idx="4"/>
          </p:cNvCxnSpPr>
          <p:nvPr/>
        </p:nvCxnSpPr>
        <p:spPr bwMode="auto">
          <a:xfrm rot="5400000">
            <a:off x="4870451" y="5510214"/>
            <a:ext cx="174625" cy="66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7" name="Straight Arrow Connector 138"/>
          <p:cNvCxnSpPr>
            <a:cxnSpLocks noChangeShapeType="1"/>
            <a:stCxn id="97" idx="5"/>
          </p:cNvCxnSpPr>
          <p:nvPr/>
        </p:nvCxnSpPr>
        <p:spPr bwMode="auto">
          <a:xfrm rot="16200000" flipH="1">
            <a:off x="5149851" y="5475288"/>
            <a:ext cx="227012" cy="42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8" name="Straight Arrow Connector 140"/>
          <p:cNvCxnSpPr>
            <a:cxnSpLocks noChangeShapeType="1"/>
            <a:stCxn id="119" idx="4"/>
          </p:cNvCxnSpPr>
          <p:nvPr/>
        </p:nvCxnSpPr>
        <p:spPr bwMode="auto">
          <a:xfrm rot="5400000">
            <a:off x="5661026" y="5561013"/>
            <a:ext cx="165100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9" name="Straight Arrow Connector 142"/>
          <p:cNvCxnSpPr>
            <a:cxnSpLocks noChangeShapeType="1"/>
          </p:cNvCxnSpPr>
          <p:nvPr/>
        </p:nvCxnSpPr>
        <p:spPr bwMode="auto">
          <a:xfrm rot="16200000" flipH="1">
            <a:off x="5961857" y="5466557"/>
            <a:ext cx="22701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0" name="Straight Arrow Connector 144"/>
          <p:cNvCxnSpPr>
            <a:cxnSpLocks noChangeShapeType="1"/>
          </p:cNvCxnSpPr>
          <p:nvPr/>
        </p:nvCxnSpPr>
        <p:spPr bwMode="auto">
          <a:xfrm rot="5400000">
            <a:off x="6670676" y="5599114"/>
            <a:ext cx="2270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1" name="Straight Arrow Connector 146"/>
          <p:cNvCxnSpPr>
            <a:cxnSpLocks noChangeShapeType="1"/>
            <a:stCxn id="106" idx="5"/>
          </p:cNvCxnSpPr>
          <p:nvPr/>
        </p:nvCxnSpPr>
        <p:spPr bwMode="auto">
          <a:xfrm rot="16200000" flipH="1">
            <a:off x="6920707" y="5469732"/>
            <a:ext cx="185738" cy="136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2" name="Straight Arrow Connector 148"/>
          <p:cNvCxnSpPr>
            <a:cxnSpLocks noChangeShapeType="1"/>
            <a:stCxn id="44" idx="3"/>
          </p:cNvCxnSpPr>
          <p:nvPr/>
        </p:nvCxnSpPr>
        <p:spPr bwMode="auto">
          <a:xfrm rot="5400000">
            <a:off x="7951789" y="5500689"/>
            <a:ext cx="204787" cy="33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3" name="Straight Arrow Connector 150"/>
          <p:cNvCxnSpPr>
            <a:cxnSpLocks noChangeShapeType="1"/>
            <a:stCxn id="44" idx="4"/>
          </p:cNvCxnSpPr>
          <p:nvPr/>
        </p:nvCxnSpPr>
        <p:spPr bwMode="auto">
          <a:xfrm rot="16200000" flipH="1">
            <a:off x="8274051" y="5537201"/>
            <a:ext cx="246063" cy="144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4" name="Straight Arrow Connector 152"/>
          <p:cNvCxnSpPr>
            <a:cxnSpLocks noChangeShapeType="1"/>
            <a:stCxn id="44" idx="5"/>
          </p:cNvCxnSpPr>
          <p:nvPr/>
        </p:nvCxnSpPr>
        <p:spPr bwMode="auto">
          <a:xfrm rot="16200000" flipH="1">
            <a:off x="8520114" y="5475289"/>
            <a:ext cx="276225" cy="155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5" name="Straight Arrow Connector 154"/>
          <p:cNvCxnSpPr>
            <a:cxnSpLocks noChangeShapeType="1"/>
            <a:stCxn id="45" idx="4"/>
          </p:cNvCxnSpPr>
          <p:nvPr/>
        </p:nvCxnSpPr>
        <p:spPr bwMode="auto">
          <a:xfrm rot="5400000">
            <a:off x="9029700" y="5583238"/>
            <a:ext cx="204788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6" name="Straight Arrow Connector 156"/>
          <p:cNvCxnSpPr>
            <a:cxnSpLocks noChangeShapeType="1"/>
          </p:cNvCxnSpPr>
          <p:nvPr/>
        </p:nvCxnSpPr>
        <p:spPr bwMode="auto">
          <a:xfrm rot="16200000" flipH="1">
            <a:off x="9224964" y="5502276"/>
            <a:ext cx="204787" cy="112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7" name="Straight Arrow Connector 158"/>
          <p:cNvCxnSpPr>
            <a:cxnSpLocks noChangeShapeType="1"/>
            <a:stCxn id="45" idx="5"/>
          </p:cNvCxnSpPr>
          <p:nvPr/>
        </p:nvCxnSpPr>
        <p:spPr bwMode="auto">
          <a:xfrm rot="16200000" flipH="1">
            <a:off x="9405938" y="5414963"/>
            <a:ext cx="163512" cy="163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8" name="Straight Arrow Connector 160"/>
          <p:cNvCxnSpPr>
            <a:cxnSpLocks noChangeShapeType="1"/>
            <a:stCxn id="46" idx="4"/>
          </p:cNvCxnSpPr>
          <p:nvPr/>
        </p:nvCxnSpPr>
        <p:spPr bwMode="auto">
          <a:xfrm rot="5400000">
            <a:off x="9995694" y="5553869"/>
            <a:ext cx="184150" cy="30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9" name="Straight Arrow Connector 162"/>
          <p:cNvCxnSpPr>
            <a:cxnSpLocks noChangeShapeType="1"/>
            <a:stCxn id="46" idx="5"/>
          </p:cNvCxnSpPr>
          <p:nvPr/>
        </p:nvCxnSpPr>
        <p:spPr bwMode="auto">
          <a:xfrm rot="16200000" flipH="1">
            <a:off x="10308432" y="5466557"/>
            <a:ext cx="257175" cy="131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TextBox 163"/>
          <p:cNvSpPr txBox="1"/>
          <p:nvPr/>
        </p:nvSpPr>
        <p:spPr>
          <a:xfrm>
            <a:off x="6188075" y="4130675"/>
            <a:ext cx="16335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.........................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770814" y="6370638"/>
            <a:ext cx="13557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2876957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41288"/>
            <a:ext cx="8845550" cy="698500"/>
          </a:xfrm>
        </p:spPr>
        <p:txBody>
          <a:bodyPr/>
          <a:lstStyle/>
          <a:p>
            <a:r>
              <a:rPr lang="en-US" altLang="en-US" sz="3600" dirty="0" err="1"/>
              <a:t>HackerRank</a:t>
            </a:r>
            <a:r>
              <a:rPr lang="en-US" altLang="en-US" sz="3600" dirty="0"/>
              <a:t>: Recursive Digit Sum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9343" y="900113"/>
            <a:ext cx="11179833" cy="5243512"/>
          </a:xfrm>
        </p:spPr>
        <p:txBody>
          <a:bodyPr/>
          <a:lstStyle/>
          <a:p>
            <a:pPr marL="533400" indent="-533400"/>
            <a:r>
              <a:rPr lang="en-US" altLang="en-US" dirty="0" smtClean="0"/>
              <a:t>We define the super digit of an integer “n” using the following rules:</a:t>
            </a:r>
          </a:p>
          <a:p>
            <a:pPr marL="933450" lvl="1" indent="-533400"/>
            <a:r>
              <a:rPr lang="en-US" altLang="en-US" dirty="0" smtClean="0"/>
              <a:t>If n has only one digit, then its super digit is n.</a:t>
            </a:r>
          </a:p>
          <a:p>
            <a:pPr marL="933450" lvl="1" indent="-533400"/>
            <a:r>
              <a:rPr lang="en-US" altLang="en-US" dirty="0" smtClean="0"/>
              <a:t>Otherwise, the super digit of n is equal to the super digit of the sum of the digits of n.</a:t>
            </a:r>
          </a:p>
          <a:p>
            <a:pPr marL="533400" indent="-533400"/>
            <a:r>
              <a:rPr lang="en-US" altLang="en-US" dirty="0" smtClean="0"/>
              <a:t>For example, the super digit of 9875 will be calculated as:</a:t>
            </a:r>
          </a:p>
          <a:p>
            <a:pPr marL="933450" lvl="1" indent="-533400"/>
            <a:r>
              <a:rPr lang="en-US" altLang="en-US" dirty="0" err="1" smtClean="0"/>
              <a:t>super_digit</a:t>
            </a:r>
            <a:r>
              <a:rPr lang="en-US" altLang="en-US" dirty="0" smtClean="0"/>
              <a:t>(9875)   	9+8+7+5 = 29</a:t>
            </a:r>
          </a:p>
          <a:p>
            <a:pPr marL="933450" lvl="1" indent="-533400"/>
            <a:r>
              <a:rPr lang="en-US" altLang="en-US" dirty="0" err="1" smtClean="0"/>
              <a:t>super_digit</a:t>
            </a:r>
            <a:r>
              <a:rPr lang="en-US" altLang="en-US" dirty="0" smtClean="0"/>
              <a:t>(29) 	          2 + 9 = 11</a:t>
            </a:r>
          </a:p>
          <a:p>
            <a:pPr marL="933450" lvl="1" indent="-533400"/>
            <a:r>
              <a:rPr lang="en-US" altLang="en-US" dirty="0" err="1" smtClean="0"/>
              <a:t>super_digit</a:t>
            </a:r>
            <a:r>
              <a:rPr lang="en-US" altLang="en-US" dirty="0" smtClean="0"/>
              <a:t>(11)		1 + 1 = 2</a:t>
            </a:r>
          </a:p>
          <a:p>
            <a:pPr marL="933450" lvl="1" indent="-533400"/>
            <a:r>
              <a:rPr lang="en-US" altLang="en-US" dirty="0" err="1" smtClean="0"/>
              <a:t>super_digit</a:t>
            </a:r>
            <a:r>
              <a:rPr lang="en-US" altLang="en-US" dirty="0" smtClean="0"/>
              <a:t>(2)		= 2 </a:t>
            </a:r>
            <a:endParaRPr lang="en-US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40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Recursive Super Digit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3509963" y="1270001"/>
            <a:ext cx="5211762" cy="3897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the super digit of “n” */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int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superDigit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(int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&lt; 10) return n;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digitSum</a:t>
            </a:r>
            <a:r>
              <a:rPr lang="en-US" b="1" dirty="0">
                <a:latin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while (n &gt; 0){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</a:rPr>
              <a:t>digitSum</a:t>
            </a:r>
            <a:r>
              <a:rPr lang="en-US" b="1" dirty="0">
                <a:latin typeface="Courier New" pitchFamily="49" charset="0"/>
              </a:rPr>
              <a:t> += n % 10;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   n = n/10;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} //end-while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	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superDigit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digitSum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superDigit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1993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en-US" sz="3600" dirty="0"/>
              <a:t>Divide &amp; Conquer Strategy (</a:t>
            </a:r>
            <a:r>
              <a:rPr lang="en-US" altLang="en-US" sz="3600" dirty="0" err="1"/>
              <a:t>cont</a:t>
            </a:r>
            <a:r>
              <a:rPr lang="en-US" altLang="en-US" sz="3600" dirty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791494" y="941238"/>
            <a:ext cx="8670925" cy="5632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Solve a problem P */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Base case(s)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is a base case problem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 solution immediately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/* Divide P into P1, P2, ..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Pn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each of smaller scale (n&gt;=2)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/* Solve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subproblems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recursively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S1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(P1); /* Solve P1 recursively to obtain S1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S2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(P2); /* Solve P2 recursively to obtain S2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…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/* Solve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recursively to obtain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Merge the solutions to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subproblems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/* to get the solution to the original big problem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(S1, S2, …,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Return the solution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return S;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//end-Solve</a:t>
            </a:r>
          </a:p>
        </p:txBody>
      </p:sp>
    </p:spTree>
    <p:extLst>
      <p:ext uri="{BB962C8B-B14F-4D97-AF65-F5344CB8AC3E}">
        <p14:creationId xmlns:p14="http://schemas.microsoft.com/office/powerpoint/2010/main" val="1083617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1+2+..+N Recursively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4" y="1030289"/>
            <a:ext cx="11473131" cy="55403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the problem of computing the sum of the numbers from 1 to n: Sum(n) = 1+2+3+..+n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Sum(n) = </a:t>
            </a:r>
            <a:r>
              <a:rPr lang="en-US" altLang="en-US" dirty="0">
                <a:solidFill>
                  <a:srgbClr val="FF0000"/>
                </a:solidFill>
              </a:rPr>
              <a:t>1+2+…+(n-1)</a:t>
            </a:r>
            <a:r>
              <a:rPr lang="en-US" altLang="en-US" dirty="0"/>
              <a:t> + n</a:t>
            </a:r>
          </a:p>
          <a:p>
            <a:pPr>
              <a:defRPr/>
            </a:pPr>
            <a:r>
              <a:rPr lang="en-US" altLang="en-US" dirty="0"/>
              <a:t>Sum(n) = </a:t>
            </a:r>
            <a:r>
              <a:rPr lang="en-US" altLang="en-US" dirty="0">
                <a:solidFill>
                  <a:srgbClr val="FF0000"/>
                </a:solidFill>
              </a:rPr>
              <a:t>Sum(n-1)</a:t>
            </a:r>
            <a:r>
              <a:rPr lang="en-US" altLang="en-US" dirty="0"/>
              <a:t> + n</a:t>
            </a:r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We also need to identify base case(s)</a:t>
            </a:r>
          </a:p>
          <a:p>
            <a:pPr lvl="1">
              <a:defRPr/>
            </a:pPr>
            <a:r>
              <a:rPr lang="en-US" altLang="en-US" dirty="0"/>
              <a:t>A base case is a subproblem that can easily be solved without further dividing the problem</a:t>
            </a:r>
          </a:p>
          <a:p>
            <a:pPr lvl="1">
              <a:defRPr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FF0000"/>
                </a:solidFill>
              </a:rPr>
              <a:t>n = 1</a:t>
            </a:r>
            <a:r>
              <a:rPr lang="en-US" altLang="en-US" dirty="0"/>
              <a:t>, then </a:t>
            </a:r>
            <a:r>
              <a:rPr lang="en-US" altLang="en-US" dirty="0">
                <a:solidFill>
                  <a:srgbClr val="FF0000"/>
                </a:solidFill>
              </a:rPr>
              <a:t>Sum(1) = 1</a:t>
            </a:r>
          </a:p>
        </p:txBody>
      </p:sp>
    </p:spTree>
    <p:extLst>
      <p:ext uri="{BB962C8B-B14F-4D97-AF65-F5344CB8AC3E}">
        <p14:creationId xmlns:p14="http://schemas.microsoft.com/office/powerpoint/2010/main" val="36405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1+2+..+N Recursively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070100" y="1427164"/>
            <a:ext cx="4025900" cy="3463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/* Computes 1+2+3+…+n */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Sum(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/* Base case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1) return 1;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/* Divide and conquer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Sum(n-1);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/* Merge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+ n;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end-Sum */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705601" y="1452564"/>
            <a:ext cx="3381375" cy="2955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main(String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[]){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0;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x = Sum(4);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</a:rPr>
              <a:t>(“x: ” + x);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0;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</p:spTree>
    <p:extLst>
      <p:ext uri="{BB962C8B-B14F-4D97-AF65-F5344CB8AC3E}">
        <p14:creationId xmlns:p14="http://schemas.microsoft.com/office/powerpoint/2010/main" val="13298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Recursion Tree for Sum(4)</a:t>
            </a:r>
          </a:p>
        </p:txBody>
      </p:sp>
      <p:sp>
        <p:nvSpPr>
          <p:cNvPr id="6148" name="Rectangle 27"/>
          <p:cNvSpPr>
            <a:spLocks noChangeArrowheads="1"/>
          </p:cNvSpPr>
          <p:nvPr/>
        </p:nvSpPr>
        <p:spPr bwMode="auto">
          <a:xfrm>
            <a:off x="1905000" y="1257300"/>
            <a:ext cx="4408488" cy="467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1+2+3+…+n */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Sum(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1) return 1;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Divide and conquer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Sum(n-1);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Merge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+ n;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end-Sum */</a:t>
            </a:r>
          </a:p>
          <a:p>
            <a:pPr eaLnBrk="1" hangingPunct="1"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main(String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[]){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Sum(4);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</a:rPr>
              <a:t>(“Sum: ” + Sum(4));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183438" y="1960564"/>
            <a:ext cx="1428750" cy="720725"/>
            <a:chOff x="3349" y="1299"/>
            <a:chExt cx="900" cy="454"/>
          </a:xfrm>
        </p:grpSpPr>
        <p:sp>
          <p:nvSpPr>
            <p:cNvPr id="9251" name="Oval 4"/>
            <p:cNvSpPr>
              <a:spLocks noChangeArrowheads="1"/>
            </p:cNvSpPr>
            <p:nvPr/>
          </p:nvSpPr>
          <p:spPr bwMode="auto">
            <a:xfrm>
              <a:off x="3349" y="1474"/>
              <a:ext cx="900" cy="27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Sum(4)</a:t>
              </a:r>
            </a:p>
          </p:txBody>
        </p:sp>
        <p:sp>
          <p:nvSpPr>
            <p:cNvPr id="9252" name="Line 5"/>
            <p:cNvSpPr>
              <a:spLocks noChangeShapeType="1"/>
            </p:cNvSpPr>
            <p:nvPr/>
          </p:nvSpPr>
          <p:spPr bwMode="auto">
            <a:xfrm>
              <a:off x="3757" y="1299"/>
              <a:ext cx="0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7234239" y="1616075"/>
            <a:ext cx="1208087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x=Sum(4)</a:t>
            </a:r>
          </a:p>
        </p:txBody>
      </p:sp>
      <p:sp>
        <p:nvSpPr>
          <p:cNvPr id="440353" name="Oval 33"/>
          <p:cNvSpPr>
            <a:spLocks noChangeArrowheads="1"/>
          </p:cNvSpPr>
          <p:nvPr/>
        </p:nvSpPr>
        <p:spPr bwMode="auto">
          <a:xfrm>
            <a:off x="7119938" y="1135063"/>
            <a:ext cx="1428750" cy="4762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main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6815138" y="2686050"/>
            <a:ext cx="222885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partialSum=Sum(3)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170738" y="3003551"/>
            <a:ext cx="1428750" cy="823913"/>
            <a:chOff x="3341" y="1892"/>
            <a:chExt cx="900" cy="519"/>
          </a:xfrm>
        </p:grpSpPr>
        <p:sp>
          <p:nvSpPr>
            <p:cNvPr id="9249" name="Oval 7"/>
            <p:cNvSpPr>
              <a:spLocks noChangeArrowheads="1"/>
            </p:cNvSpPr>
            <p:nvPr/>
          </p:nvSpPr>
          <p:spPr bwMode="auto">
            <a:xfrm>
              <a:off x="3341" y="2111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Sum(3)</a:t>
              </a:r>
            </a:p>
          </p:txBody>
        </p:sp>
        <p:sp>
          <p:nvSpPr>
            <p:cNvPr id="9250" name="Line 8"/>
            <p:cNvSpPr>
              <a:spLocks noChangeShapeType="1"/>
            </p:cNvSpPr>
            <p:nvPr/>
          </p:nvSpPr>
          <p:spPr bwMode="auto">
            <a:xfrm flipH="1">
              <a:off x="3790" y="1892"/>
              <a:ext cx="316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6840538" y="3832225"/>
            <a:ext cx="222885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partialSum=Sum(2)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7080250" y="4149726"/>
            <a:ext cx="1428750" cy="862013"/>
            <a:chOff x="3284" y="2614"/>
            <a:chExt cx="900" cy="543"/>
          </a:xfrm>
        </p:grpSpPr>
        <p:sp>
          <p:nvSpPr>
            <p:cNvPr id="9247" name="Line 37"/>
            <p:cNvSpPr>
              <a:spLocks noChangeShapeType="1"/>
            </p:cNvSpPr>
            <p:nvPr/>
          </p:nvSpPr>
          <p:spPr bwMode="auto">
            <a:xfrm flipH="1">
              <a:off x="3757" y="2614"/>
              <a:ext cx="349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Oval 38"/>
            <p:cNvSpPr>
              <a:spLocks noChangeArrowheads="1"/>
            </p:cNvSpPr>
            <p:nvPr/>
          </p:nvSpPr>
          <p:spPr bwMode="auto">
            <a:xfrm>
              <a:off x="3284" y="2857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Sum(2)</a:t>
              </a:r>
            </a:p>
          </p:txBody>
        </p:sp>
      </p:grp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6853239" y="5018089"/>
            <a:ext cx="2192337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partialSum=Sum(1)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054850" y="5335589"/>
            <a:ext cx="1428750" cy="860425"/>
            <a:chOff x="3268" y="3361"/>
            <a:chExt cx="900" cy="542"/>
          </a:xfrm>
        </p:grpSpPr>
        <p:sp>
          <p:nvSpPr>
            <p:cNvPr id="9245" name="Line 40"/>
            <p:cNvSpPr>
              <a:spLocks noChangeShapeType="1"/>
            </p:cNvSpPr>
            <p:nvPr/>
          </p:nvSpPr>
          <p:spPr bwMode="auto">
            <a:xfrm flipH="1">
              <a:off x="3676" y="3361"/>
              <a:ext cx="423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Oval 41"/>
            <p:cNvSpPr>
              <a:spLocks noChangeArrowheads="1"/>
            </p:cNvSpPr>
            <p:nvPr/>
          </p:nvSpPr>
          <p:spPr bwMode="auto">
            <a:xfrm>
              <a:off x="3268" y="3603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Sum(1)</a:t>
              </a:r>
            </a:p>
          </p:txBody>
        </p:sp>
      </p:grp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7267575" y="6189664"/>
            <a:ext cx="1055688" cy="376237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1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8318501" y="5011739"/>
            <a:ext cx="1166813" cy="1311275"/>
            <a:chOff x="4064" y="3157"/>
            <a:chExt cx="735" cy="826"/>
          </a:xfrm>
        </p:grpSpPr>
        <p:sp>
          <p:nvSpPr>
            <p:cNvPr id="9243" name="Text Box 53"/>
            <p:cNvSpPr txBox="1">
              <a:spLocks noChangeArrowheads="1"/>
            </p:cNvSpPr>
            <p:nvPr/>
          </p:nvSpPr>
          <p:spPr bwMode="auto">
            <a:xfrm>
              <a:off x="4521" y="3157"/>
              <a:ext cx="27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=1</a:t>
              </a:r>
            </a:p>
          </p:txBody>
        </p:sp>
        <p:sp>
          <p:nvSpPr>
            <p:cNvPr id="9244" name="Arc 54"/>
            <p:cNvSpPr>
              <a:spLocks/>
            </p:cNvSpPr>
            <p:nvPr/>
          </p:nvSpPr>
          <p:spPr bwMode="auto">
            <a:xfrm flipV="1">
              <a:off x="4064" y="3391"/>
              <a:ext cx="576" cy="5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497888" y="3825876"/>
            <a:ext cx="1619250" cy="962025"/>
            <a:chOff x="4177" y="2410"/>
            <a:chExt cx="1020" cy="606"/>
          </a:xfrm>
        </p:grpSpPr>
        <p:sp>
          <p:nvSpPr>
            <p:cNvPr id="9240" name="Text Box 57"/>
            <p:cNvSpPr txBox="1">
              <a:spLocks noChangeArrowheads="1"/>
            </p:cNvSpPr>
            <p:nvPr/>
          </p:nvSpPr>
          <p:spPr bwMode="auto">
            <a:xfrm>
              <a:off x="4538" y="2410"/>
              <a:ext cx="311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=3</a:t>
              </a:r>
            </a:p>
          </p:txBody>
        </p:sp>
        <p:sp>
          <p:nvSpPr>
            <p:cNvPr id="9241" name="Arc 58"/>
            <p:cNvSpPr>
              <a:spLocks/>
            </p:cNvSpPr>
            <p:nvPr/>
          </p:nvSpPr>
          <p:spPr bwMode="auto">
            <a:xfrm flipV="1">
              <a:off x="4177" y="2424"/>
              <a:ext cx="533" cy="592"/>
            </a:xfrm>
            <a:custGeom>
              <a:avLst/>
              <a:gdLst>
                <a:gd name="T0" fmla="*/ 0 w 19982"/>
                <a:gd name="T1" fmla="*/ 0 h 21600"/>
                <a:gd name="T2" fmla="*/ 0 w 19982"/>
                <a:gd name="T3" fmla="*/ 0 h 21600"/>
                <a:gd name="T4" fmla="*/ 0 w 19982"/>
                <a:gd name="T5" fmla="*/ 0 h 21600"/>
                <a:gd name="T6" fmla="*/ 0 60000 65536"/>
                <a:gd name="T7" fmla="*/ 0 60000 65536"/>
                <a:gd name="T8" fmla="*/ 0 60000 65536"/>
                <a:gd name="T9" fmla="*/ 0 w 19982"/>
                <a:gd name="T10" fmla="*/ 0 h 21600"/>
                <a:gd name="T11" fmla="*/ 19982 w 199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82" h="21600" fill="none" extrusionOk="0">
                  <a:moveTo>
                    <a:pt x="-1" y="0"/>
                  </a:moveTo>
                  <a:cubicBezTo>
                    <a:pt x="8761" y="0"/>
                    <a:pt x="16654" y="5292"/>
                    <a:pt x="19981" y="13397"/>
                  </a:cubicBezTo>
                </a:path>
                <a:path w="19982" h="21600" stroke="0" extrusionOk="0">
                  <a:moveTo>
                    <a:pt x="-1" y="0"/>
                  </a:moveTo>
                  <a:cubicBezTo>
                    <a:pt x="8761" y="0"/>
                    <a:pt x="16654" y="5292"/>
                    <a:pt x="19981" y="1339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59"/>
            <p:cNvSpPr txBox="1">
              <a:spLocks noChangeArrowheads="1"/>
            </p:cNvSpPr>
            <p:nvPr/>
          </p:nvSpPr>
          <p:spPr bwMode="auto">
            <a:xfrm>
              <a:off x="4375" y="2764"/>
              <a:ext cx="822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1+2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8585200" y="2652713"/>
            <a:ext cx="1581150" cy="977900"/>
            <a:chOff x="4232" y="1671"/>
            <a:chExt cx="996" cy="616"/>
          </a:xfrm>
        </p:grpSpPr>
        <p:sp>
          <p:nvSpPr>
            <p:cNvPr id="9237" name="Text Box 62"/>
            <p:cNvSpPr txBox="1">
              <a:spLocks noChangeArrowheads="1"/>
            </p:cNvSpPr>
            <p:nvPr/>
          </p:nvSpPr>
          <p:spPr bwMode="auto">
            <a:xfrm>
              <a:off x="4521" y="1688"/>
              <a:ext cx="311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=6</a:t>
              </a:r>
            </a:p>
          </p:txBody>
        </p:sp>
        <p:sp>
          <p:nvSpPr>
            <p:cNvPr id="9238" name="Arc 63"/>
            <p:cNvSpPr>
              <a:spLocks/>
            </p:cNvSpPr>
            <p:nvPr/>
          </p:nvSpPr>
          <p:spPr bwMode="auto">
            <a:xfrm flipV="1">
              <a:off x="4232" y="1671"/>
              <a:ext cx="456" cy="568"/>
            </a:xfrm>
            <a:custGeom>
              <a:avLst/>
              <a:gdLst>
                <a:gd name="T0" fmla="*/ 0 w 19492"/>
                <a:gd name="T1" fmla="*/ 0 h 21600"/>
                <a:gd name="T2" fmla="*/ 0 w 19492"/>
                <a:gd name="T3" fmla="*/ 0 h 21600"/>
                <a:gd name="T4" fmla="*/ 0 w 19492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92"/>
                <a:gd name="T10" fmla="*/ 0 h 21600"/>
                <a:gd name="T11" fmla="*/ 19492 w 194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92" h="21600" fill="none" extrusionOk="0">
                  <a:moveTo>
                    <a:pt x="-1" y="0"/>
                  </a:moveTo>
                  <a:cubicBezTo>
                    <a:pt x="8323" y="0"/>
                    <a:pt x="15906" y="4782"/>
                    <a:pt x="19492" y="12293"/>
                  </a:cubicBezTo>
                </a:path>
                <a:path w="19492" h="21600" stroke="0" extrusionOk="0">
                  <a:moveTo>
                    <a:pt x="-1" y="0"/>
                  </a:moveTo>
                  <a:cubicBezTo>
                    <a:pt x="8323" y="0"/>
                    <a:pt x="15906" y="4782"/>
                    <a:pt x="19492" y="122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Text Box 64"/>
            <p:cNvSpPr txBox="1">
              <a:spLocks noChangeArrowheads="1"/>
            </p:cNvSpPr>
            <p:nvPr/>
          </p:nvSpPr>
          <p:spPr bwMode="auto">
            <a:xfrm>
              <a:off x="4383" y="2050"/>
              <a:ext cx="845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3+3</a:t>
              </a:r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8432800" y="1455738"/>
            <a:ext cx="1663700" cy="1092200"/>
            <a:chOff x="4136" y="917"/>
            <a:chExt cx="1048" cy="688"/>
          </a:xfrm>
        </p:grpSpPr>
        <p:sp>
          <p:nvSpPr>
            <p:cNvPr id="9234" name="Text Box 67"/>
            <p:cNvSpPr txBox="1">
              <a:spLocks noChangeArrowheads="1"/>
            </p:cNvSpPr>
            <p:nvPr/>
          </p:nvSpPr>
          <p:spPr bwMode="auto">
            <a:xfrm>
              <a:off x="4136" y="1022"/>
              <a:ext cx="3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=10</a:t>
              </a:r>
            </a:p>
          </p:txBody>
        </p:sp>
        <p:sp>
          <p:nvSpPr>
            <p:cNvPr id="9235" name="Arc 68"/>
            <p:cNvSpPr>
              <a:spLocks/>
            </p:cNvSpPr>
            <p:nvPr/>
          </p:nvSpPr>
          <p:spPr bwMode="auto">
            <a:xfrm flipV="1">
              <a:off x="4253" y="917"/>
              <a:ext cx="101" cy="641"/>
            </a:xfrm>
            <a:custGeom>
              <a:avLst/>
              <a:gdLst>
                <a:gd name="T0" fmla="*/ 0 w 18532"/>
                <a:gd name="T1" fmla="*/ 0 h 21600"/>
                <a:gd name="T2" fmla="*/ 0 w 18532"/>
                <a:gd name="T3" fmla="*/ 0 h 21600"/>
                <a:gd name="T4" fmla="*/ 0 w 1853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532"/>
                <a:gd name="T10" fmla="*/ 0 h 21600"/>
                <a:gd name="T11" fmla="*/ 18532 w 185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32" h="21600" fill="none" extrusionOk="0">
                  <a:moveTo>
                    <a:pt x="-1" y="0"/>
                  </a:moveTo>
                  <a:cubicBezTo>
                    <a:pt x="7594" y="0"/>
                    <a:pt x="14630" y="3987"/>
                    <a:pt x="18531" y="10503"/>
                  </a:cubicBezTo>
                </a:path>
                <a:path w="18532" h="21600" stroke="0" extrusionOk="0">
                  <a:moveTo>
                    <a:pt x="-1" y="0"/>
                  </a:moveTo>
                  <a:cubicBezTo>
                    <a:pt x="7594" y="0"/>
                    <a:pt x="14630" y="3987"/>
                    <a:pt x="18531" y="1050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70"/>
            <p:cNvSpPr txBox="1">
              <a:spLocks noChangeArrowheads="1"/>
            </p:cNvSpPr>
            <p:nvPr/>
          </p:nvSpPr>
          <p:spPr bwMode="auto">
            <a:xfrm>
              <a:off x="4339" y="1368"/>
              <a:ext cx="845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6+4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96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8" grpId="0" animBg="1"/>
      <p:bldP spid="440353" grpId="0" animBg="1"/>
      <p:bldP spid="440355" grpId="0" animBg="1"/>
      <p:bldP spid="440356" grpId="0" animBg="1"/>
      <p:bldP spid="440359" grpId="0" animBg="1"/>
      <p:bldP spid="4403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a</a:t>
            </a:r>
            <a:r>
              <a:rPr lang="en-US" altLang="en-US" sz="3600" baseline="30000" dirty="0" smtClean="0"/>
              <a:t>n </a:t>
            </a:r>
            <a:r>
              <a:rPr lang="en-US" altLang="en-US" sz="3600" dirty="0" smtClean="0"/>
              <a:t>Recursively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789" y="1030289"/>
            <a:ext cx="8721725" cy="5540375"/>
          </a:xfrm>
          <a:noFill/>
        </p:spPr>
        <p:txBody>
          <a:bodyPr/>
          <a:lstStyle/>
          <a:p>
            <a:r>
              <a:rPr lang="en-US" altLang="en-US" smtClean="0"/>
              <a:t>How would you compute a</a:t>
            </a:r>
            <a:r>
              <a:rPr lang="en-US" altLang="en-US" baseline="30000" smtClean="0"/>
              <a:t>n </a:t>
            </a:r>
            <a:r>
              <a:rPr lang="en-US" altLang="en-US" smtClean="0"/>
              <a:t>recursively?</a:t>
            </a:r>
          </a:p>
          <a:p>
            <a:endParaRPr lang="en-US" altLang="en-US" smtClean="0"/>
          </a:p>
          <a:p>
            <a:r>
              <a:rPr lang="en-US" altLang="en-US" smtClean="0"/>
              <a:t>a</a:t>
            </a:r>
            <a:r>
              <a:rPr lang="en-US" altLang="en-US" baseline="30000" smtClean="0"/>
              <a:t>n</a:t>
            </a:r>
            <a:r>
              <a:rPr lang="en-US" altLang="en-US" smtClean="0"/>
              <a:t> = a</a:t>
            </a:r>
            <a:r>
              <a:rPr lang="en-US" altLang="en-US" baseline="30000" smtClean="0"/>
              <a:t>n-1</a:t>
            </a:r>
            <a:r>
              <a:rPr lang="en-US" altLang="en-US" smtClean="0"/>
              <a:t> * a</a:t>
            </a:r>
          </a:p>
          <a:p>
            <a:r>
              <a:rPr lang="en-US" altLang="en-US" smtClean="0"/>
              <a:t>Base cases: </a:t>
            </a:r>
          </a:p>
          <a:p>
            <a:pPr lvl="1"/>
            <a:r>
              <a:rPr lang="en-US" altLang="en-US" smtClean="0"/>
              <a:t>n=0 </a:t>
            </a:r>
            <a:r>
              <a:rPr lang="en-US" altLang="en-US" smtClean="0">
                <a:sym typeface="Wingdings" panose="05000000000000000000" pitchFamily="2" charset="2"/>
              </a:rPr>
              <a:t> return 1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n=1  return a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71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a</a:t>
            </a:r>
            <a:r>
              <a:rPr lang="en-US" altLang="en-US" sz="3600" baseline="30000" dirty="0" smtClean="0"/>
              <a:t>n</a:t>
            </a:r>
            <a:r>
              <a:rPr lang="en-US" altLang="en-US" sz="3600" dirty="0" smtClean="0"/>
              <a:t> Recursively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325144" y="1436688"/>
            <a:ext cx="4367212" cy="3770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Computes </a:t>
            </a:r>
            <a:r>
              <a:rPr lang="en-US" sz="1700" b="1" dirty="0" err="1">
                <a:solidFill>
                  <a:schemeClr val="accent6"/>
                </a:solidFill>
                <a:latin typeface="Courier New" pitchFamily="49" charset="0"/>
              </a:rPr>
              <a:t>a^n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double Power(double a, </a:t>
            </a:r>
            <a:r>
              <a:rPr lang="en-US" sz="1700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double </a:t>
            </a:r>
            <a:r>
              <a:rPr lang="en-US" sz="1700" b="1" dirty="0" err="1">
                <a:latin typeface="Courier New" pitchFamily="49" charset="0"/>
              </a:rPr>
              <a:t>partialResult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== 0) return 1;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== 1) return a;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</a:t>
            </a:r>
            <a:r>
              <a:rPr lang="en-US" sz="1700" b="1" dirty="0" err="1">
                <a:solidFill>
                  <a:schemeClr val="accent6"/>
                </a:solidFill>
                <a:latin typeface="Courier New" pitchFamily="49" charset="0"/>
              </a:rPr>
              <a:t>partialResult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 = a^(n-1)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partialResult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Power(a, n-1);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Merge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return </a:t>
            </a:r>
            <a:r>
              <a:rPr lang="en-US" sz="1700" b="1" dirty="0" err="1">
                <a:latin typeface="Courier New" pitchFamily="49" charset="0"/>
              </a:rPr>
              <a:t>partialResult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1700" b="1" dirty="0">
                <a:latin typeface="Courier New" pitchFamily="49" charset="0"/>
              </a:rPr>
              <a:t>a; 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} /* end-Power */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6445641" y="2779713"/>
            <a:ext cx="4162425" cy="2374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Computes </a:t>
            </a:r>
            <a:r>
              <a:rPr lang="en-US" sz="1700" b="1" dirty="0" err="1">
                <a:solidFill>
                  <a:schemeClr val="accent6"/>
                </a:solidFill>
                <a:latin typeface="Courier New" pitchFamily="49" charset="0"/>
              </a:rPr>
              <a:t>a^n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double Power(double a, </a:t>
            </a:r>
            <a:r>
              <a:rPr lang="en-US" sz="1700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== 0) return 1;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else if (n == 1) return a;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return 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Power(a, n-1)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1700" b="1" dirty="0">
                <a:latin typeface="Courier New" pitchFamily="49" charset="0"/>
              </a:rPr>
              <a:t>a;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} /* end-Power */</a:t>
            </a:r>
          </a:p>
        </p:txBody>
      </p:sp>
      <p:sp>
        <p:nvSpPr>
          <p:cNvPr id="437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523427" y="1436688"/>
            <a:ext cx="4090988" cy="11858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We can combine divide, conquer &amp; merge into a single statement</a:t>
            </a:r>
          </a:p>
        </p:txBody>
      </p:sp>
    </p:spTree>
    <p:extLst>
      <p:ext uri="{BB962C8B-B14F-4D97-AF65-F5344CB8AC3E}">
        <p14:creationId xmlns:p14="http://schemas.microsoft.com/office/powerpoint/2010/main" val="193422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 animBg="1"/>
      <p:bldP spid="43725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Recursion Tree for Power(3, 4)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75464" y="1960564"/>
            <a:ext cx="1736725" cy="720725"/>
            <a:chOff x="3349" y="1299"/>
            <a:chExt cx="900" cy="454"/>
          </a:xfrm>
        </p:grpSpPr>
        <p:sp>
          <p:nvSpPr>
            <p:cNvPr id="12323" name="Oval 5"/>
            <p:cNvSpPr>
              <a:spLocks noChangeArrowheads="1"/>
            </p:cNvSpPr>
            <p:nvPr/>
          </p:nvSpPr>
          <p:spPr bwMode="auto">
            <a:xfrm>
              <a:off x="3349" y="1474"/>
              <a:ext cx="900" cy="27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Power(3,4)</a:t>
              </a:r>
            </a:p>
          </p:txBody>
        </p:sp>
        <p:sp>
          <p:nvSpPr>
            <p:cNvPr id="12324" name="Line 6"/>
            <p:cNvSpPr>
              <a:spLocks noChangeShapeType="1"/>
            </p:cNvSpPr>
            <p:nvPr/>
          </p:nvSpPr>
          <p:spPr bwMode="auto">
            <a:xfrm>
              <a:off x="3757" y="1299"/>
              <a:ext cx="0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6745289" y="1616075"/>
            <a:ext cx="1697037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x=Power(3,4)</a:t>
            </a:r>
          </a:p>
        </p:txBody>
      </p:sp>
      <p:sp>
        <p:nvSpPr>
          <p:cNvPr id="445448" name="Oval 8"/>
          <p:cNvSpPr>
            <a:spLocks noChangeArrowheads="1"/>
          </p:cNvSpPr>
          <p:nvPr/>
        </p:nvSpPr>
        <p:spPr bwMode="auto">
          <a:xfrm>
            <a:off x="6931025" y="1135063"/>
            <a:ext cx="1428750" cy="4762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main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6511926" y="2686050"/>
            <a:ext cx="24923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3*Power(3,3)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915150" y="3003551"/>
            <a:ext cx="1570038" cy="823913"/>
            <a:chOff x="3341" y="1892"/>
            <a:chExt cx="900" cy="519"/>
          </a:xfrm>
        </p:grpSpPr>
        <p:sp>
          <p:nvSpPr>
            <p:cNvPr id="12321" name="Oval 11"/>
            <p:cNvSpPr>
              <a:spLocks noChangeArrowheads="1"/>
            </p:cNvSpPr>
            <p:nvPr/>
          </p:nvSpPr>
          <p:spPr bwMode="auto">
            <a:xfrm>
              <a:off x="3341" y="2111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Power(3,3)</a:t>
              </a:r>
            </a:p>
          </p:txBody>
        </p:sp>
        <p:sp>
          <p:nvSpPr>
            <p:cNvPr id="12322" name="Line 12"/>
            <p:cNvSpPr>
              <a:spLocks noChangeShapeType="1"/>
            </p:cNvSpPr>
            <p:nvPr/>
          </p:nvSpPr>
          <p:spPr bwMode="auto">
            <a:xfrm flipH="1">
              <a:off x="3790" y="1892"/>
              <a:ext cx="316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6526214" y="3832225"/>
            <a:ext cx="25177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3*Power(3,2)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764339" y="4149726"/>
            <a:ext cx="1558925" cy="862013"/>
            <a:chOff x="3284" y="2614"/>
            <a:chExt cx="900" cy="543"/>
          </a:xfrm>
        </p:grpSpPr>
        <p:sp>
          <p:nvSpPr>
            <p:cNvPr id="12319" name="Line 15"/>
            <p:cNvSpPr>
              <a:spLocks noChangeShapeType="1"/>
            </p:cNvSpPr>
            <p:nvPr/>
          </p:nvSpPr>
          <p:spPr bwMode="auto">
            <a:xfrm flipH="1">
              <a:off x="3757" y="2614"/>
              <a:ext cx="349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Oval 16"/>
            <p:cNvSpPr>
              <a:spLocks noChangeArrowheads="1"/>
            </p:cNvSpPr>
            <p:nvPr/>
          </p:nvSpPr>
          <p:spPr bwMode="auto">
            <a:xfrm>
              <a:off x="3284" y="2857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Power(3,2)</a:t>
              </a:r>
            </a:p>
          </p:txBody>
        </p:sp>
      </p:grp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6570663" y="5018089"/>
            <a:ext cx="2506662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3*Power(3,1)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926263" y="5335589"/>
            <a:ext cx="1428750" cy="860425"/>
            <a:chOff x="3268" y="3361"/>
            <a:chExt cx="900" cy="542"/>
          </a:xfrm>
        </p:grpSpPr>
        <p:sp>
          <p:nvSpPr>
            <p:cNvPr id="12317" name="Line 19"/>
            <p:cNvSpPr>
              <a:spLocks noChangeShapeType="1"/>
            </p:cNvSpPr>
            <p:nvPr/>
          </p:nvSpPr>
          <p:spPr bwMode="auto">
            <a:xfrm flipH="1">
              <a:off x="3676" y="3361"/>
              <a:ext cx="423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Oval 20"/>
            <p:cNvSpPr>
              <a:spLocks noChangeArrowheads="1"/>
            </p:cNvSpPr>
            <p:nvPr/>
          </p:nvSpPr>
          <p:spPr bwMode="auto">
            <a:xfrm>
              <a:off x="3268" y="3603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Power(3,1)</a:t>
              </a:r>
            </a:p>
          </p:txBody>
        </p:sp>
      </p:grp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7138988" y="6189664"/>
            <a:ext cx="1092200" cy="376237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3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8189913" y="5011739"/>
            <a:ext cx="1230312" cy="1311275"/>
            <a:chOff x="4199" y="3157"/>
            <a:chExt cx="775" cy="826"/>
          </a:xfrm>
        </p:grpSpPr>
        <p:sp>
          <p:nvSpPr>
            <p:cNvPr id="12315" name="Text Box 23"/>
            <p:cNvSpPr txBox="1">
              <a:spLocks noChangeArrowheads="1"/>
            </p:cNvSpPr>
            <p:nvPr/>
          </p:nvSpPr>
          <p:spPr bwMode="auto">
            <a:xfrm>
              <a:off x="4681" y="3157"/>
              <a:ext cx="293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=9</a:t>
              </a:r>
            </a:p>
          </p:txBody>
        </p:sp>
        <p:sp>
          <p:nvSpPr>
            <p:cNvPr id="12316" name="Arc 24"/>
            <p:cNvSpPr>
              <a:spLocks/>
            </p:cNvSpPr>
            <p:nvPr/>
          </p:nvSpPr>
          <p:spPr bwMode="auto">
            <a:xfrm flipV="1">
              <a:off x="4199" y="3364"/>
              <a:ext cx="241" cy="619"/>
            </a:xfrm>
            <a:custGeom>
              <a:avLst/>
              <a:gdLst>
                <a:gd name="T0" fmla="*/ 0 w 21600"/>
                <a:gd name="T1" fmla="*/ 0 h 22570"/>
                <a:gd name="T2" fmla="*/ 0 w 21600"/>
                <a:gd name="T3" fmla="*/ 0 h 22570"/>
                <a:gd name="T4" fmla="*/ 0 w 21600"/>
                <a:gd name="T5" fmla="*/ 0 h 225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70"/>
                <a:gd name="T11" fmla="*/ 21600 w 21600"/>
                <a:gd name="T12" fmla="*/ 22570 h 22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7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23"/>
                    <a:pt x="21592" y="22246"/>
                    <a:pt x="21578" y="22570"/>
                  </a:cubicBezTo>
                </a:path>
                <a:path w="21600" h="2257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23"/>
                    <a:pt x="21592" y="22246"/>
                    <a:pt x="21578" y="225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8312151" y="3825876"/>
            <a:ext cx="1293813" cy="962025"/>
            <a:chOff x="4276" y="2410"/>
            <a:chExt cx="815" cy="606"/>
          </a:xfrm>
        </p:grpSpPr>
        <p:sp>
          <p:nvSpPr>
            <p:cNvPr id="12312" name="Text Box 26"/>
            <p:cNvSpPr txBox="1">
              <a:spLocks noChangeArrowheads="1"/>
            </p:cNvSpPr>
            <p:nvPr/>
          </p:nvSpPr>
          <p:spPr bwMode="auto">
            <a:xfrm>
              <a:off x="4714" y="2410"/>
              <a:ext cx="377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=27</a:t>
              </a:r>
            </a:p>
          </p:txBody>
        </p:sp>
        <p:sp>
          <p:nvSpPr>
            <p:cNvPr id="12313" name="Arc 27"/>
            <p:cNvSpPr>
              <a:spLocks/>
            </p:cNvSpPr>
            <p:nvPr/>
          </p:nvSpPr>
          <p:spPr bwMode="auto">
            <a:xfrm flipV="1">
              <a:off x="4276" y="2424"/>
              <a:ext cx="43" cy="592"/>
            </a:xfrm>
            <a:custGeom>
              <a:avLst/>
              <a:gdLst>
                <a:gd name="T0" fmla="*/ 0 w 19982"/>
                <a:gd name="T1" fmla="*/ 0 h 21600"/>
                <a:gd name="T2" fmla="*/ 0 w 19982"/>
                <a:gd name="T3" fmla="*/ 0 h 21600"/>
                <a:gd name="T4" fmla="*/ 0 w 19982"/>
                <a:gd name="T5" fmla="*/ 0 h 21600"/>
                <a:gd name="T6" fmla="*/ 0 60000 65536"/>
                <a:gd name="T7" fmla="*/ 0 60000 65536"/>
                <a:gd name="T8" fmla="*/ 0 60000 65536"/>
                <a:gd name="T9" fmla="*/ 0 w 19982"/>
                <a:gd name="T10" fmla="*/ 0 h 21600"/>
                <a:gd name="T11" fmla="*/ 19982 w 199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82" h="21600" fill="none" extrusionOk="0">
                  <a:moveTo>
                    <a:pt x="-1" y="0"/>
                  </a:moveTo>
                  <a:cubicBezTo>
                    <a:pt x="8761" y="0"/>
                    <a:pt x="16654" y="5292"/>
                    <a:pt x="19981" y="13397"/>
                  </a:cubicBezTo>
                </a:path>
                <a:path w="19982" h="21600" stroke="0" extrusionOk="0">
                  <a:moveTo>
                    <a:pt x="-1" y="0"/>
                  </a:moveTo>
                  <a:cubicBezTo>
                    <a:pt x="8761" y="0"/>
                    <a:pt x="16654" y="5292"/>
                    <a:pt x="19981" y="1339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Text Box 28"/>
            <p:cNvSpPr txBox="1">
              <a:spLocks noChangeArrowheads="1"/>
            </p:cNvSpPr>
            <p:nvPr/>
          </p:nvSpPr>
          <p:spPr bwMode="auto">
            <a:xfrm>
              <a:off x="4314" y="2755"/>
              <a:ext cx="689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9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8470901" y="2652713"/>
            <a:ext cx="1254125" cy="977900"/>
            <a:chOff x="4376" y="1671"/>
            <a:chExt cx="790" cy="616"/>
          </a:xfrm>
        </p:grpSpPr>
        <p:sp>
          <p:nvSpPr>
            <p:cNvPr id="12309" name="Text Box 30"/>
            <p:cNvSpPr txBox="1">
              <a:spLocks noChangeArrowheads="1"/>
            </p:cNvSpPr>
            <p:nvPr/>
          </p:nvSpPr>
          <p:spPr bwMode="auto">
            <a:xfrm>
              <a:off x="4718" y="1688"/>
              <a:ext cx="3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=81</a:t>
              </a:r>
            </a:p>
          </p:txBody>
        </p:sp>
        <p:sp>
          <p:nvSpPr>
            <p:cNvPr id="12310" name="Arc 31"/>
            <p:cNvSpPr>
              <a:spLocks/>
            </p:cNvSpPr>
            <p:nvPr/>
          </p:nvSpPr>
          <p:spPr bwMode="auto">
            <a:xfrm flipV="1">
              <a:off x="4376" y="1671"/>
              <a:ext cx="27" cy="577"/>
            </a:xfrm>
            <a:custGeom>
              <a:avLst/>
              <a:gdLst>
                <a:gd name="T0" fmla="*/ 0 w 19486"/>
                <a:gd name="T1" fmla="*/ 0 h 21600"/>
                <a:gd name="T2" fmla="*/ 0 w 19486"/>
                <a:gd name="T3" fmla="*/ 0 h 21600"/>
                <a:gd name="T4" fmla="*/ 0 w 1948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86"/>
                <a:gd name="T10" fmla="*/ 0 h 21600"/>
                <a:gd name="T11" fmla="*/ 19486 w 194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86" h="21600" fill="none" extrusionOk="0">
                  <a:moveTo>
                    <a:pt x="-1" y="0"/>
                  </a:moveTo>
                  <a:cubicBezTo>
                    <a:pt x="8317" y="0"/>
                    <a:pt x="15896" y="4776"/>
                    <a:pt x="19485" y="12280"/>
                  </a:cubicBezTo>
                </a:path>
                <a:path w="19486" h="21600" stroke="0" extrusionOk="0">
                  <a:moveTo>
                    <a:pt x="-1" y="0"/>
                  </a:moveTo>
                  <a:cubicBezTo>
                    <a:pt x="8317" y="0"/>
                    <a:pt x="15896" y="4776"/>
                    <a:pt x="19485" y="122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Text Box 32"/>
            <p:cNvSpPr txBox="1">
              <a:spLocks noChangeArrowheads="1"/>
            </p:cNvSpPr>
            <p:nvPr/>
          </p:nvSpPr>
          <p:spPr bwMode="auto">
            <a:xfrm>
              <a:off x="4390" y="2050"/>
              <a:ext cx="776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27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8432800" y="1455738"/>
            <a:ext cx="1517650" cy="1092200"/>
            <a:chOff x="4136" y="917"/>
            <a:chExt cx="956" cy="688"/>
          </a:xfrm>
        </p:grpSpPr>
        <p:sp>
          <p:nvSpPr>
            <p:cNvPr id="12306" name="Text Box 34"/>
            <p:cNvSpPr txBox="1">
              <a:spLocks noChangeArrowheads="1"/>
            </p:cNvSpPr>
            <p:nvPr/>
          </p:nvSpPr>
          <p:spPr bwMode="auto">
            <a:xfrm>
              <a:off x="4136" y="1022"/>
              <a:ext cx="3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=81</a:t>
              </a:r>
            </a:p>
          </p:txBody>
        </p:sp>
        <p:sp>
          <p:nvSpPr>
            <p:cNvPr id="12307" name="Arc 35"/>
            <p:cNvSpPr>
              <a:spLocks/>
            </p:cNvSpPr>
            <p:nvPr/>
          </p:nvSpPr>
          <p:spPr bwMode="auto">
            <a:xfrm flipV="1">
              <a:off x="4253" y="917"/>
              <a:ext cx="101" cy="641"/>
            </a:xfrm>
            <a:custGeom>
              <a:avLst/>
              <a:gdLst>
                <a:gd name="T0" fmla="*/ 0 w 18532"/>
                <a:gd name="T1" fmla="*/ 0 h 21600"/>
                <a:gd name="T2" fmla="*/ 0 w 18532"/>
                <a:gd name="T3" fmla="*/ 0 h 21600"/>
                <a:gd name="T4" fmla="*/ 0 w 1853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532"/>
                <a:gd name="T10" fmla="*/ 0 h 21600"/>
                <a:gd name="T11" fmla="*/ 18532 w 185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32" h="21600" fill="none" extrusionOk="0">
                  <a:moveTo>
                    <a:pt x="-1" y="0"/>
                  </a:moveTo>
                  <a:cubicBezTo>
                    <a:pt x="7594" y="0"/>
                    <a:pt x="14630" y="3987"/>
                    <a:pt x="18531" y="10503"/>
                  </a:cubicBezTo>
                </a:path>
                <a:path w="18532" h="21600" stroke="0" extrusionOk="0">
                  <a:moveTo>
                    <a:pt x="-1" y="0"/>
                  </a:moveTo>
                  <a:cubicBezTo>
                    <a:pt x="7594" y="0"/>
                    <a:pt x="14630" y="3987"/>
                    <a:pt x="18531" y="1050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Text Box 36"/>
            <p:cNvSpPr txBox="1">
              <a:spLocks noChangeArrowheads="1"/>
            </p:cNvSpPr>
            <p:nvPr/>
          </p:nvSpPr>
          <p:spPr bwMode="auto">
            <a:xfrm>
              <a:off x="4339" y="1368"/>
              <a:ext cx="753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81</a:t>
              </a:r>
            </a:p>
          </p:txBody>
        </p:sp>
      </p:grpSp>
      <p:sp>
        <p:nvSpPr>
          <p:cNvPr id="8210" name="Rectangle 37"/>
          <p:cNvSpPr>
            <a:spLocks noChangeArrowheads="1"/>
          </p:cNvSpPr>
          <p:nvPr/>
        </p:nvSpPr>
        <p:spPr bwMode="auto">
          <a:xfrm>
            <a:off x="1442202" y="1489870"/>
            <a:ext cx="4341813" cy="3905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</a:rPr>
              <a:t>a^n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double Power(double a,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0) return 1;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else if (n == 1) return a;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a *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Power(a, n-1)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end-Power */</a:t>
            </a:r>
          </a:p>
          <a:p>
            <a:pPr eaLnBrk="1" hangingPunct="1"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main(String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[]){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double x;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x = Power(3, 4);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</p:spTree>
    <p:extLst>
      <p:ext uri="{BB962C8B-B14F-4D97-AF65-F5344CB8AC3E}">
        <p14:creationId xmlns:p14="http://schemas.microsoft.com/office/powerpoint/2010/main" val="405490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7" grpId="0" animBg="1"/>
      <p:bldP spid="445448" grpId="0" animBg="1"/>
      <p:bldP spid="445449" grpId="0" animBg="1"/>
      <p:bldP spid="445453" grpId="0" animBg="1"/>
      <p:bldP spid="445457" grpId="0" animBg="1"/>
      <p:bldP spid="445461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14786</TotalTime>
  <Words>1750</Words>
  <Application>Microsoft Office PowerPoint</Application>
  <PresentationFormat>Widescreen</PresentationFormat>
  <Paragraphs>498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Comic Sans MS</vt:lpstr>
      <vt:lpstr>Courier New</vt:lpstr>
      <vt:lpstr>Times New Roman</vt:lpstr>
      <vt:lpstr>Wingdings</vt:lpstr>
      <vt:lpstr>Blank Presentation</vt:lpstr>
      <vt:lpstr>Today’s Material</vt:lpstr>
      <vt:lpstr>Divide &amp; Conquer Strategy</vt:lpstr>
      <vt:lpstr>Divide &amp; Conquer Strategy (cont)</vt:lpstr>
      <vt:lpstr>Computing 1+2+..+N Recursively</vt:lpstr>
      <vt:lpstr>Computing 1+2+..+N Recursively</vt:lpstr>
      <vt:lpstr>Recursion Tree for Sum(4)</vt:lpstr>
      <vt:lpstr>Computing an Recursively</vt:lpstr>
      <vt:lpstr>Computing an Recursively</vt:lpstr>
      <vt:lpstr>Recursion Tree for Power(3, 4)</vt:lpstr>
      <vt:lpstr>Forward Linear Search</vt:lpstr>
      <vt:lpstr>Recursive Forward Linear Search: Idea</vt:lpstr>
      <vt:lpstr>Recursive Forward Linear Search – Code</vt:lpstr>
      <vt:lpstr>Recursive Backward Linear Search: Idea</vt:lpstr>
      <vt:lpstr>Recursive Backward Linear Search – Code</vt:lpstr>
      <vt:lpstr>Binary Search: Example</vt:lpstr>
      <vt:lpstr>Binary Search</vt:lpstr>
      <vt:lpstr>Binary Search – Code</vt:lpstr>
      <vt:lpstr>Fibonacci Numbers</vt:lpstr>
      <vt:lpstr>Recursion Tree for F(5)</vt:lpstr>
      <vt:lpstr>HackerRank: Recursive Digit Sum</vt:lpstr>
      <vt:lpstr>Recursive Super Digit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544</cp:revision>
  <dcterms:created xsi:type="dcterms:W3CDTF">2020-11-16T14:31:24Z</dcterms:created>
  <dcterms:modified xsi:type="dcterms:W3CDTF">2023-09-06T22:15:36Z</dcterms:modified>
</cp:coreProperties>
</file>