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62" r:id="rId25"/>
    <p:sldId id="453" r:id="rId26"/>
    <p:sldId id="454" r:id="rId27"/>
    <p:sldId id="455" r:id="rId28"/>
    <p:sldId id="463" r:id="rId29"/>
    <p:sldId id="456" r:id="rId30"/>
    <p:sldId id="457" r:id="rId31"/>
    <p:sldId id="458" r:id="rId32"/>
    <p:sldId id="459" r:id="rId33"/>
    <p:sldId id="460" r:id="rId34"/>
    <p:sldId id="461" r:id="rId35"/>
    <p:sldId id="468" r:id="rId36"/>
    <p:sldId id="469" r:id="rId37"/>
    <p:sldId id="4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849" y="1008064"/>
            <a:ext cx="11162581" cy="5183187"/>
          </a:xfrm>
        </p:spPr>
        <p:txBody>
          <a:bodyPr/>
          <a:lstStyle/>
          <a:p>
            <a:r>
              <a:rPr lang="en-US" altLang="en-US" dirty="0"/>
              <a:t>Contiguous Allocation</a:t>
            </a:r>
          </a:p>
          <a:p>
            <a:pPr lvl="1"/>
            <a:r>
              <a:rPr lang="en-US" altLang="en-US" dirty="0"/>
              <a:t>Arrays: Representation &amp; Layout in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Non-contiguous (linked) Allocation</a:t>
            </a:r>
          </a:p>
          <a:p>
            <a:pPr lvl="1"/>
            <a:r>
              <a:rPr lang="en-US" altLang="en-US" dirty="0"/>
              <a:t>Linked Lists: Representation &amp; Manipulation</a:t>
            </a:r>
          </a:p>
        </p:txBody>
      </p:sp>
    </p:spTree>
    <p:extLst>
      <p:ext uri="{BB962C8B-B14F-4D97-AF65-F5344CB8AC3E}">
        <p14:creationId xmlns:p14="http://schemas.microsoft.com/office/powerpoint/2010/main" val="37768666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/>
              <a:t>Linked Allocation</a:t>
            </a:r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232912" y="1061049"/>
            <a:ext cx="11645661" cy="55524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An alternative to contiguous allocation is </a:t>
            </a:r>
            <a:r>
              <a:rPr lang="en-US" kern="0" dirty="0">
                <a:solidFill>
                  <a:srgbClr val="FF0000"/>
                </a:solidFill>
              </a:rPr>
              <a:t>linked allocation</a:t>
            </a:r>
          </a:p>
          <a:p>
            <a:pPr lvl="1">
              <a:defRPr/>
            </a:pPr>
            <a:r>
              <a:rPr lang="en-US" kern="0" dirty="0"/>
              <a:t>The elements of the DS are dispersed over the memory (i.e., they are NOT contiguously stored), and can be anywhere in memory</a:t>
            </a:r>
          </a:p>
          <a:p>
            <a:pPr lvl="1">
              <a:defRPr/>
            </a:pPr>
            <a:r>
              <a:rPr lang="en-US" kern="0" dirty="0"/>
              <a:t>This creates two requirements:</a:t>
            </a:r>
          </a:p>
          <a:p>
            <a:pPr marL="1314450" lvl="2" indent="-457200">
              <a:buFont typeface="+mj-lt"/>
              <a:buAutoNum type="arabicPeriod"/>
              <a:defRPr/>
            </a:pPr>
            <a:r>
              <a:rPr lang="en-US" kern="0" dirty="0"/>
              <a:t>We need a starting element to visit (traverse) the elements of the DS (called the head, the root, the source node, etc.)</a:t>
            </a:r>
          </a:p>
          <a:p>
            <a:pPr marL="1314450" lvl="2" indent="-457200">
              <a:buFont typeface="+mj-lt"/>
              <a:buAutoNum type="arabicPeriod"/>
              <a:defRPr/>
            </a:pPr>
            <a:r>
              <a:rPr lang="en-US" kern="0" dirty="0"/>
              <a:t>Each element must store the address of the element(s) that come after it in the DS</a:t>
            </a:r>
          </a:p>
          <a:p>
            <a:pPr marL="1314450" lvl="2" indent="-457200">
              <a:buFont typeface="+mj-lt"/>
              <a:buAutoNum type="arabicPeriod"/>
              <a:defRPr/>
            </a:pPr>
            <a:endParaRPr lang="en-US" kern="0" dirty="0"/>
          </a:p>
          <a:p>
            <a:pPr marL="514350" indent="-457200">
              <a:defRPr/>
            </a:pPr>
            <a:r>
              <a:rPr lang="en-US" kern="0" dirty="0"/>
              <a:t>All </a:t>
            </a:r>
            <a:r>
              <a:rPr lang="en-US" kern="0" dirty="0">
                <a:solidFill>
                  <a:srgbClr val="FF0000"/>
                </a:solidFill>
              </a:rPr>
              <a:t>non-trivial DSs </a:t>
            </a:r>
            <a:r>
              <a:rPr lang="en-US" kern="0" dirty="0">
                <a:solidFill>
                  <a:schemeClr val="accent6"/>
                </a:solidFill>
              </a:rPr>
              <a:t>use linked allocation</a:t>
            </a:r>
          </a:p>
          <a:p>
            <a:pPr marL="914400" lvl="1" indent="-457200">
              <a:defRPr/>
            </a:pPr>
            <a:r>
              <a:rPr lang="en-US" kern="0" dirty="0"/>
              <a:t>Linked Lists, Trees, Tries, Graphs, etc.</a:t>
            </a:r>
          </a:p>
          <a:p>
            <a:pPr marL="1314450" lvl="2" indent="-457200">
              <a:buFont typeface="+mj-lt"/>
              <a:buAutoNum type="arabicPeriod"/>
              <a:defRPr/>
            </a:pPr>
            <a:endParaRPr lang="en-US" kern="0" dirty="0"/>
          </a:p>
          <a:p>
            <a:pPr marL="1314450" lvl="2" indent="-457200">
              <a:buFont typeface="+mj-lt"/>
              <a:buAutoNum type="arabicPeriod"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445017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/>
              <a:t>Singly Linked Lists</a:t>
            </a:r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431321" y="954089"/>
            <a:ext cx="11335109" cy="381632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 singly linked list is a DS, where the elements of the DS are linked one after the other into a single line of elements</a:t>
            </a:r>
          </a:p>
          <a:p>
            <a:pPr lvl="1">
              <a:defRPr/>
            </a:pPr>
            <a:r>
              <a:rPr lang="en-US" kern="0" dirty="0"/>
              <a:t>There must be a </a:t>
            </a:r>
            <a:r>
              <a:rPr lang="en-US" kern="0" dirty="0">
                <a:solidFill>
                  <a:srgbClr val="FF0000"/>
                </a:solidFill>
              </a:rPr>
              <a:t>head</a:t>
            </a:r>
            <a:r>
              <a:rPr lang="en-US" kern="0" dirty="0"/>
              <a:t> node that indicates the first element (the starting element) of the linked list</a:t>
            </a:r>
          </a:p>
          <a:p>
            <a:pPr lvl="1">
              <a:defRPr/>
            </a:pPr>
            <a:r>
              <a:rPr lang="en-US" kern="0" dirty="0"/>
              <a:t>Each element </a:t>
            </a:r>
            <a:r>
              <a:rPr lang="en-US" kern="0" dirty="0">
                <a:solidFill>
                  <a:schemeClr val="accent6"/>
                </a:solidFill>
              </a:rPr>
              <a:t>must store the address of the next element </a:t>
            </a:r>
            <a:r>
              <a:rPr lang="en-US" kern="0" dirty="0"/>
              <a:t>that comes after it in the list</a:t>
            </a:r>
          </a:p>
          <a:p>
            <a:pPr lvl="1">
              <a:defRPr/>
            </a:pPr>
            <a:r>
              <a:rPr lang="en-US" kern="0" dirty="0"/>
              <a:t>It is also good practice to </a:t>
            </a:r>
            <a:r>
              <a:rPr lang="en-US" kern="0" dirty="0">
                <a:solidFill>
                  <a:srgbClr val="00B050"/>
                </a:solidFill>
              </a:rPr>
              <a:t>keep track of the address of the LAST element of the list</a:t>
            </a:r>
            <a:r>
              <a:rPr lang="en-US" kern="0" dirty="0"/>
              <a:t> (called the </a:t>
            </a:r>
            <a:r>
              <a:rPr lang="en-US" kern="0" dirty="0">
                <a:solidFill>
                  <a:srgbClr val="FF0000"/>
                </a:solidFill>
              </a:rPr>
              <a:t>tail</a:t>
            </a:r>
            <a:r>
              <a:rPr lang="en-US" kern="0" dirty="0"/>
              <a:t> of the list) so that we can easily APPEND a new element to the list </a:t>
            </a:r>
          </a:p>
          <a:p>
            <a:pPr marL="1314450" lvl="2" indent="-457200">
              <a:buFont typeface="+mj-lt"/>
              <a:buAutoNum type="arabicPeriod"/>
              <a:defRPr/>
            </a:pPr>
            <a:endParaRPr lang="en-US" kern="0" dirty="0"/>
          </a:p>
          <a:p>
            <a:pPr marL="1314450" lvl="2" indent="-457200">
              <a:buFont typeface="+mj-lt"/>
              <a:buAutoNum type="arabicPeriod"/>
              <a:defRPr/>
            </a:pPr>
            <a:endParaRPr lang="en-US" kern="0" dirty="0"/>
          </a:p>
        </p:txBody>
      </p:sp>
      <p:sp>
        <p:nvSpPr>
          <p:cNvPr id="4" name="Text Box 102"/>
          <p:cNvSpPr txBox="1">
            <a:spLocks noChangeArrowheads="1"/>
          </p:cNvSpPr>
          <p:nvPr/>
        </p:nvSpPr>
        <p:spPr bwMode="auto">
          <a:xfrm>
            <a:off x="9943049" y="4931149"/>
            <a:ext cx="10350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tail = W</a:t>
            </a:r>
          </a:p>
        </p:txBody>
      </p:sp>
      <p:sp>
        <p:nvSpPr>
          <p:cNvPr id="6" name="Text Box 102"/>
          <p:cNvSpPr txBox="1">
            <a:spLocks noChangeArrowheads="1"/>
          </p:cNvSpPr>
          <p:nvPr/>
        </p:nvSpPr>
        <p:spPr bwMode="auto">
          <a:xfrm>
            <a:off x="848776" y="4970838"/>
            <a:ext cx="1111250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 = 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10694" y="5449181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28069" y="5449181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5069" y="5552370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787106" y="5474581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104481" y="5474581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6080" y="5568245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13" name="Straight Arrow Connector 54"/>
          <p:cNvCxnSpPr>
            <a:cxnSpLocks noChangeShapeType="1"/>
          </p:cNvCxnSpPr>
          <p:nvPr/>
        </p:nvCxnSpPr>
        <p:spPr bwMode="auto">
          <a:xfrm>
            <a:off x="5341144" y="5860344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577806" y="5474581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895181" y="5474581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96780" y="5576181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133806" y="5461881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9451181" y="5461881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67068" y="5576181"/>
            <a:ext cx="45085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406606" y="5461881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723981" y="5461881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50980" y="5565070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I4</a:t>
            </a:r>
          </a:p>
        </p:txBody>
      </p:sp>
      <p:cxnSp>
        <p:nvCxnSpPr>
          <p:cNvPr id="23" name="Straight Arrow Connector 81"/>
          <p:cNvCxnSpPr>
            <a:cxnSpLocks noChangeShapeType="1"/>
          </p:cNvCxnSpPr>
          <p:nvPr/>
        </p:nvCxnSpPr>
        <p:spPr bwMode="auto">
          <a:xfrm>
            <a:off x="3564730" y="5784144"/>
            <a:ext cx="55245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82"/>
          <p:cNvCxnSpPr>
            <a:cxnSpLocks noChangeShapeType="1"/>
          </p:cNvCxnSpPr>
          <p:nvPr/>
        </p:nvCxnSpPr>
        <p:spPr bwMode="auto">
          <a:xfrm>
            <a:off x="7169944" y="5847644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83"/>
          <p:cNvCxnSpPr>
            <a:cxnSpLocks noChangeShapeType="1"/>
          </p:cNvCxnSpPr>
          <p:nvPr/>
        </p:nvCxnSpPr>
        <p:spPr bwMode="auto">
          <a:xfrm>
            <a:off x="8947944" y="5822244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3101180" y="5552369"/>
            <a:ext cx="33020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9980" y="5552369"/>
            <a:ext cx="3508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55594" y="5538081"/>
            <a:ext cx="34448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47893" y="5552369"/>
            <a:ext cx="42545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106819" y="5565070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32" name="Straight Arrow Connector 63"/>
          <p:cNvCxnSpPr>
            <a:cxnSpLocks noChangeShapeType="1"/>
          </p:cNvCxnSpPr>
          <p:nvPr/>
        </p:nvCxnSpPr>
        <p:spPr bwMode="auto">
          <a:xfrm>
            <a:off x="1967707" y="5299449"/>
            <a:ext cx="366712" cy="15132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63"/>
          <p:cNvCxnSpPr>
            <a:cxnSpLocks noChangeShapeType="1"/>
          </p:cNvCxnSpPr>
          <p:nvPr/>
        </p:nvCxnSpPr>
        <p:spPr bwMode="auto">
          <a:xfrm flipH="1">
            <a:off x="9474995" y="5209469"/>
            <a:ext cx="460373" cy="24130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110"/>
          <p:cNvSpPr txBox="1">
            <a:spLocks noChangeArrowheads="1"/>
          </p:cNvSpPr>
          <p:nvPr/>
        </p:nvSpPr>
        <p:spPr bwMode="auto">
          <a:xfrm>
            <a:off x="848776" y="6189359"/>
            <a:ext cx="10213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/>
              <a:t>T, W, X, Y and Z are arbitrary locations in memory</a:t>
            </a:r>
          </a:p>
        </p:txBody>
      </p:sp>
    </p:spTree>
    <p:extLst>
      <p:ext uri="{BB962C8B-B14F-4D97-AF65-F5344CB8AC3E}">
        <p14:creationId xmlns:p14="http://schemas.microsoft.com/office/powerpoint/2010/main" val="37314717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/>
              <a:t>Contiguous vs Linked Allocation</a:t>
            </a:r>
          </a:p>
        </p:txBody>
      </p:sp>
      <p:grpSp>
        <p:nvGrpSpPr>
          <p:cNvPr id="15363" name="Group 60"/>
          <p:cNvGrpSpPr>
            <a:grpSpLocks/>
          </p:cNvGrpSpPr>
          <p:nvPr/>
        </p:nvGrpSpPr>
        <p:grpSpPr bwMode="auto">
          <a:xfrm>
            <a:off x="2855914" y="1030288"/>
            <a:ext cx="2967037" cy="4921250"/>
            <a:chOff x="822" y="393"/>
            <a:chExt cx="1869" cy="3608"/>
          </a:xfrm>
        </p:grpSpPr>
        <p:sp>
          <p:nvSpPr>
            <p:cNvPr id="3114" name="Rectangle 4"/>
            <p:cNvSpPr>
              <a:spLocks noChangeArrowheads="1"/>
            </p:cNvSpPr>
            <p:nvPr/>
          </p:nvSpPr>
          <p:spPr bwMode="auto">
            <a:xfrm>
              <a:off x="1437" y="639"/>
              <a:ext cx="577" cy="3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5" name="Text Box 5"/>
            <p:cNvSpPr txBox="1">
              <a:spLocks noChangeArrowheads="1"/>
            </p:cNvSpPr>
            <p:nvPr/>
          </p:nvSpPr>
          <p:spPr bwMode="auto">
            <a:xfrm>
              <a:off x="1425" y="393"/>
              <a:ext cx="6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3116" name="Text Box 6"/>
            <p:cNvSpPr txBox="1">
              <a:spLocks noChangeArrowheads="1"/>
            </p:cNvSpPr>
            <p:nvPr/>
          </p:nvSpPr>
          <p:spPr bwMode="auto">
            <a:xfrm>
              <a:off x="1438" y="2015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I1</a:t>
              </a:r>
            </a:p>
          </p:txBody>
        </p:sp>
        <p:sp>
          <p:nvSpPr>
            <p:cNvPr id="3117" name="Text Box 7"/>
            <p:cNvSpPr txBox="1">
              <a:spLocks noChangeArrowheads="1"/>
            </p:cNvSpPr>
            <p:nvPr/>
          </p:nvSpPr>
          <p:spPr bwMode="auto">
            <a:xfrm>
              <a:off x="1438" y="2251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I2</a:t>
              </a:r>
            </a:p>
          </p:txBody>
        </p:sp>
        <p:sp>
          <p:nvSpPr>
            <p:cNvPr id="3118" name="Text Box 8"/>
            <p:cNvSpPr txBox="1">
              <a:spLocks noChangeArrowheads="1"/>
            </p:cNvSpPr>
            <p:nvPr/>
          </p:nvSpPr>
          <p:spPr bwMode="auto">
            <a:xfrm>
              <a:off x="1438" y="2999"/>
              <a:ext cx="579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I5</a:t>
              </a:r>
            </a:p>
          </p:txBody>
        </p:sp>
        <p:sp>
          <p:nvSpPr>
            <p:cNvPr id="3119" name="Text Box 9"/>
            <p:cNvSpPr txBox="1">
              <a:spLocks noChangeArrowheads="1"/>
            </p:cNvSpPr>
            <p:nvPr/>
          </p:nvSpPr>
          <p:spPr bwMode="auto">
            <a:xfrm>
              <a:off x="1437" y="2484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I3</a:t>
              </a:r>
            </a:p>
          </p:txBody>
        </p:sp>
        <p:sp>
          <p:nvSpPr>
            <p:cNvPr id="3120" name="Text Box 10"/>
            <p:cNvSpPr txBox="1">
              <a:spLocks noChangeArrowheads="1"/>
            </p:cNvSpPr>
            <p:nvPr/>
          </p:nvSpPr>
          <p:spPr bwMode="auto">
            <a:xfrm>
              <a:off x="1437" y="2720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I4</a:t>
              </a:r>
            </a:p>
          </p:txBody>
        </p:sp>
        <p:sp>
          <p:nvSpPr>
            <p:cNvPr id="3121" name="Text Box 11"/>
            <p:cNvSpPr txBox="1">
              <a:spLocks noChangeArrowheads="1"/>
            </p:cNvSpPr>
            <p:nvPr/>
          </p:nvSpPr>
          <p:spPr bwMode="auto">
            <a:xfrm>
              <a:off x="1308" y="600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0</a:t>
              </a:r>
            </a:p>
          </p:txBody>
        </p:sp>
        <p:sp>
          <p:nvSpPr>
            <p:cNvPr id="3122" name="Text Box 12"/>
            <p:cNvSpPr txBox="1">
              <a:spLocks noChangeArrowheads="1"/>
            </p:cNvSpPr>
            <p:nvPr/>
          </p:nvSpPr>
          <p:spPr bwMode="auto">
            <a:xfrm>
              <a:off x="1307" y="705"/>
              <a:ext cx="16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1</a:t>
              </a:r>
            </a:p>
          </p:txBody>
        </p:sp>
        <p:sp>
          <p:nvSpPr>
            <p:cNvPr id="3123" name="Line 13"/>
            <p:cNvSpPr>
              <a:spLocks noChangeShapeType="1"/>
            </p:cNvSpPr>
            <p:nvPr/>
          </p:nvSpPr>
          <p:spPr bwMode="auto">
            <a:xfrm>
              <a:off x="1448" y="9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4" name="Line 14"/>
            <p:cNvSpPr>
              <a:spLocks noChangeShapeType="1"/>
            </p:cNvSpPr>
            <p:nvPr/>
          </p:nvSpPr>
          <p:spPr bwMode="auto">
            <a:xfrm>
              <a:off x="1441" y="73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5" name="Line 15"/>
            <p:cNvSpPr>
              <a:spLocks noChangeShapeType="1"/>
            </p:cNvSpPr>
            <p:nvPr/>
          </p:nvSpPr>
          <p:spPr bwMode="auto">
            <a:xfrm>
              <a:off x="1441" y="8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6" name="Text Box 16"/>
            <p:cNvSpPr txBox="1">
              <a:spLocks noChangeArrowheads="1"/>
            </p:cNvSpPr>
            <p:nvPr/>
          </p:nvSpPr>
          <p:spPr bwMode="auto">
            <a:xfrm>
              <a:off x="1300" y="807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2</a:t>
              </a:r>
            </a:p>
          </p:txBody>
        </p:sp>
        <p:sp>
          <p:nvSpPr>
            <p:cNvPr id="3127" name="Text Box 28"/>
            <p:cNvSpPr txBox="1">
              <a:spLocks noChangeArrowheads="1"/>
            </p:cNvSpPr>
            <p:nvPr/>
          </p:nvSpPr>
          <p:spPr bwMode="auto">
            <a:xfrm>
              <a:off x="841" y="1788"/>
              <a:ext cx="6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Address</a:t>
              </a:r>
            </a:p>
          </p:txBody>
        </p:sp>
        <p:sp>
          <p:nvSpPr>
            <p:cNvPr id="3128" name="Text Box 29"/>
            <p:cNvSpPr txBox="1">
              <a:spLocks noChangeArrowheads="1"/>
            </p:cNvSpPr>
            <p:nvPr/>
          </p:nvSpPr>
          <p:spPr bwMode="auto">
            <a:xfrm>
              <a:off x="1120" y="2015"/>
              <a:ext cx="2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</a:t>
              </a:r>
            </a:p>
          </p:txBody>
        </p:sp>
        <p:sp>
          <p:nvSpPr>
            <p:cNvPr id="3129" name="Text Box 30"/>
            <p:cNvSpPr txBox="1">
              <a:spLocks noChangeArrowheads="1"/>
            </p:cNvSpPr>
            <p:nvPr/>
          </p:nvSpPr>
          <p:spPr bwMode="auto">
            <a:xfrm>
              <a:off x="904" y="2227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 + c</a:t>
              </a:r>
            </a:p>
          </p:txBody>
        </p:sp>
        <p:sp>
          <p:nvSpPr>
            <p:cNvPr id="3130" name="Text Box 31"/>
            <p:cNvSpPr txBox="1">
              <a:spLocks noChangeArrowheads="1"/>
            </p:cNvSpPr>
            <p:nvPr/>
          </p:nvSpPr>
          <p:spPr bwMode="auto">
            <a:xfrm>
              <a:off x="822" y="2477"/>
              <a:ext cx="60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 + 2c</a:t>
              </a:r>
            </a:p>
          </p:txBody>
        </p:sp>
        <p:sp>
          <p:nvSpPr>
            <p:cNvPr id="3131" name="Text Box 32"/>
            <p:cNvSpPr txBox="1">
              <a:spLocks noChangeArrowheads="1"/>
            </p:cNvSpPr>
            <p:nvPr/>
          </p:nvSpPr>
          <p:spPr bwMode="auto">
            <a:xfrm>
              <a:off x="822" y="2713"/>
              <a:ext cx="60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 + 3c</a:t>
              </a:r>
            </a:p>
          </p:txBody>
        </p:sp>
        <p:sp>
          <p:nvSpPr>
            <p:cNvPr id="3132" name="Text Box 33"/>
            <p:cNvSpPr txBox="1">
              <a:spLocks noChangeArrowheads="1"/>
            </p:cNvSpPr>
            <p:nvPr/>
          </p:nvSpPr>
          <p:spPr bwMode="auto">
            <a:xfrm>
              <a:off x="822" y="2948"/>
              <a:ext cx="60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 + 4c</a:t>
              </a:r>
            </a:p>
          </p:txBody>
        </p:sp>
        <p:sp>
          <p:nvSpPr>
            <p:cNvPr id="3133" name="AutoShape 34"/>
            <p:cNvSpPr>
              <a:spLocks/>
            </p:cNvSpPr>
            <p:nvPr/>
          </p:nvSpPr>
          <p:spPr bwMode="auto">
            <a:xfrm>
              <a:off x="2024" y="2024"/>
              <a:ext cx="56" cy="220"/>
            </a:xfrm>
            <a:prstGeom prst="rightBrace">
              <a:avLst>
                <a:gd name="adj1" fmla="val 325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4" name="Text Box 35"/>
            <p:cNvSpPr txBox="1">
              <a:spLocks noChangeArrowheads="1"/>
            </p:cNvSpPr>
            <p:nvPr/>
          </p:nvSpPr>
          <p:spPr bwMode="auto">
            <a:xfrm>
              <a:off x="2076" y="2022"/>
              <a:ext cx="61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 bytes</a:t>
              </a:r>
            </a:p>
          </p:txBody>
        </p:sp>
      </p:grpSp>
      <p:sp>
        <p:nvSpPr>
          <p:cNvPr id="3077" name="Rectangle 17"/>
          <p:cNvSpPr>
            <a:spLocks noChangeArrowheads="1"/>
          </p:cNvSpPr>
          <p:nvPr/>
        </p:nvSpPr>
        <p:spPr bwMode="auto">
          <a:xfrm>
            <a:off x="7246939" y="1393826"/>
            <a:ext cx="1793875" cy="4583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Text Box 18"/>
          <p:cNvSpPr txBox="1">
            <a:spLocks noChangeArrowheads="1"/>
          </p:cNvSpPr>
          <p:nvPr/>
        </p:nvSpPr>
        <p:spPr bwMode="auto">
          <a:xfrm>
            <a:off x="7810500" y="1090613"/>
            <a:ext cx="1047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Memory</a:t>
            </a:r>
          </a:p>
        </p:txBody>
      </p:sp>
      <p:sp>
        <p:nvSpPr>
          <p:cNvPr id="3079" name="Text Box 19"/>
          <p:cNvSpPr txBox="1">
            <a:spLocks noChangeArrowheads="1"/>
          </p:cNvSpPr>
          <p:nvPr/>
        </p:nvSpPr>
        <p:spPr bwMode="auto">
          <a:xfrm>
            <a:off x="7045325" y="1339851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0</a:t>
            </a:r>
          </a:p>
        </p:txBody>
      </p:sp>
      <p:sp>
        <p:nvSpPr>
          <p:cNvPr id="3080" name="Text Box 20"/>
          <p:cNvSpPr txBox="1">
            <a:spLocks noChangeArrowheads="1"/>
          </p:cNvSpPr>
          <p:nvPr/>
        </p:nvSpPr>
        <p:spPr bwMode="auto">
          <a:xfrm>
            <a:off x="7043738" y="1484314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1</a:t>
            </a:r>
          </a:p>
        </p:txBody>
      </p:sp>
      <p:sp>
        <p:nvSpPr>
          <p:cNvPr id="3081" name="Line 21"/>
          <p:cNvSpPr>
            <a:spLocks noChangeShapeType="1"/>
          </p:cNvSpPr>
          <p:nvPr/>
        </p:nvSpPr>
        <p:spPr bwMode="auto">
          <a:xfrm>
            <a:off x="7253288" y="1524000"/>
            <a:ext cx="17700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82" name="Text Box 22"/>
          <p:cNvSpPr txBox="1">
            <a:spLocks noChangeArrowheads="1"/>
          </p:cNvSpPr>
          <p:nvPr/>
        </p:nvSpPr>
        <p:spPr bwMode="auto">
          <a:xfrm>
            <a:off x="7032625" y="1624014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2</a:t>
            </a:r>
          </a:p>
        </p:txBody>
      </p:sp>
      <p:sp>
        <p:nvSpPr>
          <p:cNvPr id="3083" name="Line 23"/>
          <p:cNvSpPr>
            <a:spLocks noChangeShapeType="1"/>
          </p:cNvSpPr>
          <p:nvPr/>
        </p:nvSpPr>
        <p:spPr bwMode="auto">
          <a:xfrm>
            <a:off x="7253289" y="1647825"/>
            <a:ext cx="18049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84" name="Line 24"/>
          <p:cNvSpPr>
            <a:spLocks noChangeShapeType="1"/>
          </p:cNvSpPr>
          <p:nvPr/>
        </p:nvSpPr>
        <p:spPr bwMode="auto">
          <a:xfrm>
            <a:off x="7278688" y="1782764"/>
            <a:ext cx="175895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12" name="Text Box 25"/>
          <p:cNvSpPr txBox="1">
            <a:spLocks noChangeArrowheads="1"/>
          </p:cNvSpPr>
          <p:nvPr/>
        </p:nvSpPr>
        <p:spPr bwMode="auto">
          <a:xfrm>
            <a:off x="7248526" y="2525714"/>
            <a:ext cx="892175" cy="37623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I1</a:t>
            </a:r>
          </a:p>
        </p:txBody>
      </p:sp>
      <p:sp>
        <p:nvSpPr>
          <p:cNvPr id="3113" name="Text Box 26"/>
          <p:cNvSpPr txBox="1">
            <a:spLocks noChangeArrowheads="1"/>
          </p:cNvSpPr>
          <p:nvPr/>
        </p:nvSpPr>
        <p:spPr bwMode="auto">
          <a:xfrm>
            <a:off x="8137526" y="2536825"/>
            <a:ext cx="898525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Y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7248526" y="3586163"/>
            <a:ext cx="892175" cy="3746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I5 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8137526" y="3581401"/>
            <a:ext cx="898525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null</a:t>
            </a:r>
          </a:p>
        </p:txBody>
      </p:sp>
      <p:sp>
        <p:nvSpPr>
          <p:cNvPr id="3108" name="Text Box 41"/>
          <p:cNvSpPr txBox="1">
            <a:spLocks noChangeArrowheads="1"/>
          </p:cNvSpPr>
          <p:nvPr/>
        </p:nvSpPr>
        <p:spPr bwMode="auto">
          <a:xfrm>
            <a:off x="7248526" y="4111625"/>
            <a:ext cx="892175" cy="3762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I3 </a:t>
            </a:r>
          </a:p>
        </p:txBody>
      </p:sp>
      <p:sp>
        <p:nvSpPr>
          <p:cNvPr id="3109" name="Text Box 42"/>
          <p:cNvSpPr txBox="1">
            <a:spLocks noChangeArrowheads="1"/>
          </p:cNvSpPr>
          <p:nvPr/>
        </p:nvSpPr>
        <p:spPr bwMode="auto">
          <a:xfrm>
            <a:off x="8137526" y="4110039"/>
            <a:ext cx="898525" cy="3762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Z </a:t>
            </a:r>
          </a:p>
        </p:txBody>
      </p:sp>
      <p:sp>
        <p:nvSpPr>
          <p:cNvPr id="3106" name="Text Box 44"/>
          <p:cNvSpPr txBox="1">
            <a:spLocks noChangeArrowheads="1"/>
          </p:cNvSpPr>
          <p:nvPr/>
        </p:nvSpPr>
        <p:spPr bwMode="auto">
          <a:xfrm>
            <a:off x="7248526" y="4832350"/>
            <a:ext cx="892175" cy="3762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I2</a:t>
            </a:r>
          </a:p>
        </p:txBody>
      </p:sp>
      <p:sp>
        <p:nvSpPr>
          <p:cNvPr id="3107" name="Text Box 45"/>
          <p:cNvSpPr txBox="1">
            <a:spLocks noChangeArrowheads="1"/>
          </p:cNvSpPr>
          <p:nvPr/>
        </p:nvSpPr>
        <p:spPr bwMode="auto">
          <a:xfrm>
            <a:off x="8137526" y="4838700"/>
            <a:ext cx="898525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X</a:t>
            </a:r>
          </a:p>
        </p:txBody>
      </p:sp>
      <p:sp>
        <p:nvSpPr>
          <p:cNvPr id="3104" name="Text Box 47"/>
          <p:cNvSpPr txBox="1">
            <a:spLocks noChangeArrowheads="1"/>
          </p:cNvSpPr>
          <p:nvPr/>
        </p:nvSpPr>
        <p:spPr bwMode="auto">
          <a:xfrm>
            <a:off x="7248526" y="5291138"/>
            <a:ext cx="892175" cy="3746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I4 </a:t>
            </a:r>
          </a:p>
        </p:txBody>
      </p:sp>
      <p:sp>
        <p:nvSpPr>
          <p:cNvPr id="3105" name="Text Box 48"/>
          <p:cNvSpPr txBox="1">
            <a:spLocks noChangeArrowheads="1"/>
          </p:cNvSpPr>
          <p:nvPr/>
        </p:nvSpPr>
        <p:spPr bwMode="auto">
          <a:xfrm>
            <a:off x="8137526" y="5286376"/>
            <a:ext cx="898525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W </a:t>
            </a:r>
          </a:p>
        </p:txBody>
      </p:sp>
      <p:sp>
        <p:nvSpPr>
          <p:cNvPr id="3090" name="Text Box 49"/>
          <p:cNvSpPr txBox="1">
            <a:spLocks noChangeArrowheads="1"/>
          </p:cNvSpPr>
          <p:nvPr/>
        </p:nvSpPr>
        <p:spPr bwMode="auto">
          <a:xfrm>
            <a:off x="6411914" y="1090613"/>
            <a:ext cx="1087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Address</a:t>
            </a:r>
          </a:p>
        </p:txBody>
      </p:sp>
      <p:sp>
        <p:nvSpPr>
          <p:cNvPr id="3091" name="Text Box 50"/>
          <p:cNvSpPr txBox="1">
            <a:spLocks noChangeArrowheads="1"/>
          </p:cNvSpPr>
          <p:nvPr/>
        </p:nvSpPr>
        <p:spPr bwMode="auto">
          <a:xfrm>
            <a:off x="6832600" y="2538413"/>
            <a:ext cx="350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</a:t>
            </a:r>
          </a:p>
        </p:txBody>
      </p:sp>
      <p:sp>
        <p:nvSpPr>
          <p:cNvPr id="3092" name="Text Box 51"/>
          <p:cNvSpPr txBox="1">
            <a:spLocks noChangeArrowheads="1"/>
          </p:cNvSpPr>
          <p:nvPr/>
        </p:nvSpPr>
        <p:spPr bwMode="auto">
          <a:xfrm>
            <a:off x="6786563" y="3573463"/>
            <a:ext cx="425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</a:t>
            </a:r>
          </a:p>
        </p:txBody>
      </p:sp>
      <p:sp>
        <p:nvSpPr>
          <p:cNvPr id="3093" name="Text Box 52"/>
          <p:cNvSpPr txBox="1">
            <a:spLocks noChangeArrowheads="1"/>
          </p:cNvSpPr>
          <p:nvPr/>
        </p:nvSpPr>
        <p:spPr bwMode="auto">
          <a:xfrm>
            <a:off x="6786564" y="4068764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3094" name="Text Box 53"/>
          <p:cNvSpPr txBox="1">
            <a:spLocks noChangeArrowheads="1"/>
          </p:cNvSpPr>
          <p:nvPr/>
        </p:nvSpPr>
        <p:spPr bwMode="auto">
          <a:xfrm>
            <a:off x="6797676" y="4840288"/>
            <a:ext cx="3413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</a:t>
            </a:r>
          </a:p>
        </p:txBody>
      </p:sp>
      <p:sp>
        <p:nvSpPr>
          <p:cNvPr id="3095" name="Text Box 54"/>
          <p:cNvSpPr txBox="1">
            <a:spLocks noChangeArrowheads="1"/>
          </p:cNvSpPr>
          <p:nvPr/>
        </p:nvSpPr>
        <p:spPr bwMode="auto">
          <a:xfrm>
            <a:off x="6821489" y="5284788"/>
            <a:ext cx="344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Z</a:t>
            </a:r>
          </a:p>
        </p:txBody>
      </p:sp>
      <p:cxnSp>
        <p:nvCxnSpPr>
          <p:cNvPr id="15388" name="AutoShape 55"/>
          <p:cNvCxnSpPr>
            <a:cxnSpLocks noChangeShapeType="1"/>
          </p:cNvCxnSpPr>
          <p:nvPr/>
        </p:nvCxnSpPr>
        <p:spPr bwMode="auto">
          <a:xfrm rot="10800000" flipH="1" flipV="1">
            <a:off x="7248525" y="2700338"/>
            <a:ext cx="1588" cy="2305050"/>
          </a:xfrm>
          <a:prstGeom prst="curvedConnector3">
            <a:avLst>
              <a:gd name="adj1" fmla="val -43614833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56"/>
          <p:cNvCxnSpPr>
            <a:cxnSpLocks noChangeShapeType="1"/>
            <a:stCxn id="3107" idx="3"/>
            <a:endCxn id="3109" idx="3"/>
          </p:cNvCxnSpPr>
          <p:nvPr/>
        </p:nvCxnSpPr>
        <p:spPr bwMode="auto">
          <a:xfrm flipV="1">
            <a:off x="9036050" y="4297363"/>
            <a:ext cx="1588" cy="730250"/>
          </a:xfrm>
          <a:prstGeom prst="curvedConnector3">
            <a:avLst>
              <a:gd name="adj1" fmla="val 2088357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57"/>
          <p:cNvCxnSpPr>
            <a:cxnSpLocks noChangeShapeType="1"/>
            <a:stCxn id="3108" idx="1"/>
            <a:endCxn id="3104" idx="1"/>
          </p:cNvCxnSpPr>
          <p:nvPr/>
        </p:nvCxnSpPr>
        <p:spPr bwMode="auto">
          <a:xfrm rot="10800000" flipV="1">
            <a:off x="7248525" y="4298951"/>
            <a:ext cx="1588" cy="1177925"/>
          </a:xfrm>
          <a:prstGeom prst="curvedConnector3">
            <a:avLst>
              <a:gd name="adj1" fmla="val 41158833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58"/>
          <p:cNvCxnSpPr>
            <a:cxnSpLocks noChangeShapeType="1"/>
          </p:cNvCxnSpPr>
          <p:nvPr/>
        </p:nvCxnSpPr>
        <p:spPr bwMode="auto">
          <a:xfrm flipV="1">
            <a:off x="9036050" y="3743326"/>
            <a:ext cx="1588" cy="1704975"/>
          </a:xfrm>
          <a:prstGeom prst="curvedConnector3">
            <a:avLst>
              <a:gd name="adj1" fmla="val 4304981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0" name="Text Box 62"/>
          <p:cNvSpPr txBox="1">
            <a:spLocks noChangeArrowheads="1"/>
          </p:cNvSpPr>
          <p:nvPr/>
        </p:nvSpPr>
        <p:spPr bwMode="auto">
          <a:xfrm>
            <a:off x="3611564" y="6046788"/>
            <a:ext cx="1336675" cy="646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Contiguous</a:t>
            </a:r>
          </a:p>
          <a:p>
            <a:pPr algn="ctr">
              <a:defRPr/>
            </a:pPr>
            <a:r>
              <a:rPr lang="en-US" dirty="0"/>
              <a:t>allocation</a:t>
            </a:r>
          </a:p>
        </p:txBody>
      </p:sp>
      <p:sp>
        <p:nvSpPr>
          <p:cNvPr id="3101" name="Text Box 63"/>
          <p:cNvSpPr txBox="1">
            <a:spLocks noChangeArrowheads="1"/>
          </p:cNvSpPr>
          <p:nvPr/>
        </p:nvSpPr>
        <p:spPr bwMode="auto">
          <a:xfrm>
            <a:off x="6756400" y="6070601"/>
            <a:ext cx="277495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Non-contiguous (Linked)</a:t>
            </a:r>
          </a:p>
          <a:p>
            <a:pPr algn="ctr">
              <a:defRPr/>
            </a:pPr>
            <a:r>
              <a:rPr lang="en-US" dirty="0"/>
              <a:t>allocation</a:t>
            </a:r>
          </a:p>
        </p:txBody>
      </p:sp>
      <p:cxnSp>
        <p:nvCxnSpPr>
          <p:cNvPr id="15394" name="AutoShape 64"/>
          <p:cNvCxnSpPr>
            <a:cxnSpLocks noChangeShapeType="1"/>
            <a:stCxn id="3103" idx="2"/>
            <a:endCxn id="3091" idx="1"/>
          </p:cNvCxnSpPr>
          <p:nvPr/>
        </p:nvCxnSpPr>
        <p:spPr bwMode="auto">
          <a:xfrm rot="16200000" flipH="1">
            <a:off x="6353970" y="2243933"/>
            <a:ext cx="409575" cy="54768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3" name="Text Box 66"/>
          <p:cNvSpPr txBox="1">
            <a:spLocks noChangeArrowheads="1"/>
          </p:cNvSpPr>
          <p:nvPr/>
        </p:nvSpPr>
        <p:spPr bwMode="auto">
          <a:xfrm>
            <a:off x="5461001" y="1944688"/>
            <a:ext cx="164782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List Head = T</a:t>
            </a:r>
          </a:p>
        </p:txBody>
      </p:sp>
    </p:spTree>
    <p:extLst>
      <p:ext uri="{BB962C8B-B14F-4D97-AF65-F5344CB8AC3E}">
        <p14:creationId xmlns:p14="http://schemas.microsoft.com/office/powerpoint/2010/main" val="18879449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8979170" y="3829800"/>
            <a:ext cx="10350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tail = W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Singly Linked Lists: Pictorial View</a:t>
            </a:r>
          </a:p>
        </p:txBody>
      </p:sp>
      <p:sp>
        <p:nvSpPr>
          <p:cNvPr id="4102" name="Text Box 107"/>
          <p:cNvSpPr txBox="1">
            <a:spLocks noChangeArrowheads="1"/>
          </p:cNvSpPr>
          <p:nvPr/>
        </p:nvSpPr>
        <p:spPr bwMode="auto">
          <a:xfrm>
            <a:off x="848205" y="2249488"/>
            <a:ext cx="34163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Pictorial view of a list node</a:t>
            </a:r>
          </a:p>
        </p:txBody>
      </p:sp>
      <p:sp>
        <p:nvSpPr>
          <p:cNvPr id="4104" name="Text Box 110"/>
          <p:cNvSpPr txBox="1">
            <a:spLocks noChangeArrowheads="1"/>
          </p:cNvSpPr>
          <p:nvPr/>
        </p:nvSpPr>
        <p:spPr bwMode="auto">
          <a:xfrm>
            <a:off x="690113" y="5944350"/>
            <a:ext cx="10213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 </a:t>
            </a:r>
            <a:r>
              <a:rPr lang="en-US" sz="2400" dirty="0"/>
              <a:t>Notice that T, W, X, Y and Z are arbitrary locations in memory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02472" y="943351"/>
            <a:ext cx="6001317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next;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v){value = v;}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421419" y="16240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738794" y="16240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24505" y="1689100"/>
            <a:ext cx="72548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value</a:t>
            </a:r>
          </a:p>
        </p:txBody>
      </p:sp>
      <p:sp>
        <p:nvSpPr>
          <p:cNvPr id="44" name="Text Box 102"/>
          <p:cNvSpPr txBox="1">
            <a:spLocks noChangeArrowheads="1"/>
          </p:cNvSpPr>
          <p:nvPr/>
        </p:nvSpPr>
        <p:spPr bwMode="auto">
          <a:xfrm>
            <a:off x="2121381" y="1258889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node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46819" y="1689100"/>
            <a:ext cx="67627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47" name="Text Box 102"/>
          <p:cNvSpPr txBox="1">
            <a:spLocks noChangeArrowheads="1"/>
          </p:cNvSpPr>
          <p:nvPr/>
        </p:nvSpPr>
        <p:spPr bwMode="auto">
          <a:xfrm>
            <a:off x="1756045" y="3880600"/>
            <a:ext cx="1111250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 = 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572021" y="4528300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1889396" y="4528300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016396" y="4631489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348433" y="4553700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665808" y="4553700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67407" y="4647364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16403" name="Straight Arrow Connector 54"/>
          <p:cNvCxnSpPr>
            <a:cxnSpLocks noChangeShapeType="1"/>
          </p:cNvCxnSpPr>
          <p:nvPr/>
        </p:nvCxnSpPr>
        <p:spPr bwMode="auto">
          <a:xfrm>
            <a:off x="4902471" y="4939463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55"/>
          <p:cNvSpPr/>
          <p:nvPr/>
        </p:nvSpPr>
        <p:spPr bwMode="auto">
          <a:xfrm>
            <a:off x="6139133" y="4553700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456508" y="4553700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558107" y="4655300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9695133" y="4541000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9012508" y="4541000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28395" y="4655300"/>
            <a:ext cx="45085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I5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967933" y="4541000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7285308" y="4541000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412307" y="4644189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I4</a:t>
            </a:r>
          </a:p>
        </p:txBody>
      </p:sp>
      <p:cxnSp>
        <p:nvCxnSpPr>
          <p:cNvPr id="16413" name="Straight Arrow Connector 81"/>
          <p:cNvCxnSpPr>
            <a:cxnSpLocks noChangeShapeType="1"/>
          </p:cNvCxnSpPr>
          <p:nvPr/>
        </p:nvCxnSpPr>
        <p:spPr bwMode="auto">
          <a:xfrm>
            <a:off x="3126057" y="4863263"/>
            <a:ext cx="55245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Straight Arrow Connector 82"/>
          <p:cNvCxnSpPr>
            <a:cxnSpLocks noChangeShapeType="1"/>
          </p:cNvCxnSpPr>
          <p:nvPr/>
        </p:nvCxnSpPr>
        <p:spPr bwMode="auto">
          <a:xfrm>
            <a:off x="6731271" y="4926763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Straight Arrow Connector 83"/>
          <p:cNvCxnSpPr>
            <a:cxnSpLocks noChangeShapeType="1"/>
          </p:cNvCxnSpPr>
          <p:nvPr/>
        </p:nvCxnSpPr>
        <p:spPr bwMode="auto">
          <a:xfrm>
            <a:off x="8509271" y="4901363"/>
            <a:ext cx="554037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2662507" y="4631488"/>
            <a:ext cx="33020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91307" y="4631488"/>
            <a:ext cx="3508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16921" y="4617200"/>
            <a:ext cx="34448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Z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109220" y="4631488"/>
            <a:ext cx="425450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06799" y="4632867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sp>
        <p:nvSpPr>
          <p:cNvPr id="100" name="Text Box 109"/>
          <p:cNvSpPr txBox="1">
            <a:spLocks noChangeArrowheads="1"/>
          </p:cNvSpPr>
          <p:nvPr/>
        </p:nvSpPr>
        <p:spPr bwMode="auto">
          <a:xfrm>
            <a:off x="3056208" y="5356975"/>
            <a:ext cx="6373813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Pictorial view of the list shown on the previous page</a:t>
            </a:r>
          </a:p>
        </p:txBody>
      </p:sp>
      <p:cxnSp>
        <p:nvCxnSpPr>
          <p:cNvPr id="16422" name="Straight Arrow Connector 63"/>
          <p:cNvCxnSpPr>
            <a:cxnSpLocks noChangeShapeType="1"/>
          </p:cNvCxnSpPr>
          <p:nvPr/>
        </p:nvCxnSpPr>
        <p:spPr bwMode="auto">
          <a:xfrm rot="5400000">
            <a:off x="1833833" y="4252076"/>
            <a:ext cx="339725" cy="2159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4902471" y="2755482"/>
            <a:ext cx="3798887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head;</a:t>
            </a:r>
          </a:p>
          <a:p>
            <a:pPr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tail;</a:t>
            </a:r>
          </a:p>
        </p:txBody>
      </p:sp>
      <p:cxnSp>
        <p:nvCxnSpPr>
          <p:cNvPr id="16424" name="Straight Arrow Connector 63"/>
          <p:cNvCxnSpPr>
            <a:cxnSpLocks noChangeShapeType="1"/>
          </p:cNvCxnSpPr>
          <p:nvPr/>
        </p:nvCxnSpPr>
        <p:spPr bwMode="auto">
          <a:xfrm rot="5400000">
            <a:off x="8959327" y="4216358"/>
            <a:ext cx="390525" cy="2365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8561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Singly Linked Lists Operations: find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949325"/>
            <a:ext cx="11430000" cy="51577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find</a:t>
            </a:r>
            <a:r>
              <a:rPr lang="en-US" dirty="0"/>
              <a:t>(X)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How can you find an element?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Not possible to access an arbitrary element in O(1)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You have to traverse the list starting from the head of the list. If you find a node that contains X return true (or a pointer to the node containing X)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you reach the end of the list and X does not exist, return false (or null)</a:t>
            </a:r>
          </a:p>
        </p:txBody>
      </p:sp>
      <p:cxnSp>
        <p:nvCxnSpPr>
          <p:cNvPr id="17412" name="AutoShape 101"/>
          <p:cNvCxnSpPr>
            <a:cxnSpLocks noChangeShapeType="1"/>
          </p:cNvCxnSpPr>
          <p:nvPr/>
        </p:nvCxnSpPr>
        <p:spPr bwMode="auto">
          <a:xfrm flipV="1">
            <a:off x="2390776" y="2084388"/>
            <a:ext cx="549275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 Box 102"/>
          <p:cNvSpPr txBox="1">
            <a:spLocks noChangeArrowheads="1"/>
          </p:cNvSpPr>
          <p:nvPr/>
        </p:nvSpPr>
        <p:spPr bwMode="auto">
          <a:xfrm>
            <a:off x="1755775" y="1758951"/>
            <a:ext cx="742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613151" y="17891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930526" y="17891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48001" y="1892300"/>
            <a:ext cx="4159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557839" y="17891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875214" y="17891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76814" y="1892300"/>
            <a:ext cx="452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17420" name="Straight Arrow Connector 62"/>
          <p:cNvCxnSpPr>
            <a:cxnSpLocks noChangeShapeType="1"/>
          </p:cNvCxnSpPr>
          <p:nvPr/>
        </p:nvCxnSpPr>
        <p:spPr bwMode="auto">
          <a:xfrm flipV="1">
            <a:off x="3960813" y="22145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3"/>
          <p:cNvSpPr/>
          <p:nvPr/>
        </p:nvSpPr>
        <p:spPr bwMode="auto">
          <a:xfrm>
            <a:off x="9459914" y="18145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8777289" y="18145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869364" y="1924050"/>
            <a:ext cx="452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570786" y="1917700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 bwMode="auto">
          <a:xfrm>
            <a:off x="7527926" y="18272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6845301" y="18272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953250" y="1917700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cxnSp>
        <p:nvCxnSpPr>
          <p:cNvPr id="17428" name="Straight Arrow Connector 95"/>
          <p:cNvCxnSpPr>
            <a:cxnSpLocks noChangeShapeType="1"/>
          </p:cNvCxnSpPr>
          <p:nvPr/>
        </p:nvCxnSpPr>
        <p:spPr bwMode="auto">
          <a:xfrm flipV="1">
            <a:off x="5969000" y="22272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Straight Arrow Connector 96"/>
          <p:cNvCxnSpPr>
            <a:cxnSpLocks noChangeShapeType="1"/>
          </p:cNvCxnSpPr>
          <p:nvPr/>
        </p:nvCxnSpPr>
        <p:spPr bwMode="auto">
          <a:xfrm flipV="1">
            <a:off x="7850188" y="22399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57727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Singly Linked Lists Operations: find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6" y="973138"/>
            <a:ext cx="11360988" cy="333851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find</a:t>
            </a:r>
            <a:r>
              <a:rPr lang="en-US" dirty="0"/>
              <a:t>(X)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How do we go to the next element?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 = </a:t>
            </a:r>
            <a:r>
              <a:rPr lang="en-US" dirty="0" err="1">
                <a:ea typeface="+mn-ea"/>
                <a:cs typeface="+mn-cs"/>
              </a:rPr>
              <a:t>p.next</a:t>
            </a:r>
            <a:endParaRPr lang="en-US" dirty="0">
              <a:ea typeface="+mn-ea"/>
              <a:cs typeface="+mn-cs"/>
            </a:endParaRPr>
          </a:p>
        </p:txBody>
      </p:sp>
      <p:cxnSp>
        <p:nvCxnSpPr>
          <p:cNvPr id="18436" name="AutoShape 101"/>
          <p:cNvCxnSpPr>
            <a:cxnSpLocks noChangeShapeType="1"/>
            <a:stCxn id="49" idx="3"/>
            <a:endCxn id="58" idx="1"/>
          </p:cNvCxnSpPr>
          <p:nvPr/>
        </p:nvCxnSpPr>
        <p:spPr bwMode="auto">
          <a:xfrm flipV="1">
            <a:off x="2498725" y="2078038"/>
            <a:ext cx="565150" cy="47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 Box 102"/>
          <p:cNvSpPr txBox="1">
            <a:spLocks noChangeArrowheads="1"/>
          </p:cNvSpPr>
          <p:nvPr/>
        </p:nvSpPr>
        <p:spPr bwMode="auto">
          <a:xfrm>
            <a:off x="1755775" y="1758951"/>
            <a:ext cx="742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613151" y="17891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930526" y="17891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63876" y="1892300"/>
            <a:ext cx="4159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557839" y="17891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875214" y="17891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84750" y="1892300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18444" name="Straight Arrow Connector 62"/>
          <p:cNvCxnSpPr>
            <a:cxnSpLocks noChangeShapeType="1"/>
          </p:cNvCxnSpPr>
          <p:nvPr/>
        </p:nvCxnSpPr>
        <p:spPr bwMode="auto">
          <a:xfrm flipV="1">
            <a:off x="3960813" y="22145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3"/>
          <p:cNvSpPr/>
          <p:nvPr/>
        </p:nvSpPr>
        <p:spPr bwMode="auto">
          <a:xfrm>
            <a:off x="9459914" y="18145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8777289" y="18145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872539" y="1917700"/>
            <a:ext cx="452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472614" y="1917701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 bwMode="auto">
          <a:xfrm>
            <a:off x="7527926" y="18272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6845301" y="18272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973889" y="1903413"/>
            <a:ext cx="45243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cxnSp>
        <p:nvCxnSpPr>
          <p:cNvPr id="18452" name="Straight Arrow Connector 95"/>
          <p:cNvCxnSpPr>
            <a:cxnSpLocks noChangeShapeType="1"/>
          </p:cNvCxnSpPr>
          <p:nvPr/>
        </p:nvCxnSpPr>
        <p:spPr bwMode="auto">
          <a:xfrm flipV="1">
            <a:off x="5969000" y="22272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Straight Arrow Connector 96"/>
          <p:cNvCxnSpPr>
            <a:cxnSpLocks noChangeShapeType="1"/>
          </p:cNvCxnSpPr>
          <p:nvPr/>
        </p:nvCxnSpPr>
        <p:spPr bwMode="auto">
          <a:xfrm flipV="1">
            <a:off x="7850188" y="22399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137"/>
          <p:cNvGrpSpPr>
            <a:grpSpLocks/>
          </p:cNvGrpSpPr>
          <p:nvPr/>
        </p:nvGrpSpPr>
        <p:grpSpPr bwMode="auto">
          <a:xfrm>
            <a:off x="2257425" y="2359026"/>
            <a:ext cx="711200" cy="544513"/>
            <a:chOff x="3409644" y="4443215"/>
            <a:chExt cx="711599" cy="544959"/>
          </a:xfrm>
        </p:grpSpPr>
        <p:cxnSp>
          <p:nvCxnSpPr>
            <p:cNvPr id="18459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102"/>
            <p:cNvSpPr txBox="1">
              <a:spLocks noChangeArrowheads="1"/>
            </p:cNvSpPr>
            <p:nvPr/>
          </p:nvSpPr>
          <p:spPr bwMode="auto">
            <a:xfrm>
              <a:off x="3409644" y="4619572"/>
              <a:ext cx="308148" cy="36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grpSp>
        <p:nvGrpSpPr>
          <p:cNvPr id="33" name="Group 137"/>
          <p:cNvGrpSpPr>
            <a:grpSpLocks/>
          </p:cNvGrpSpPr>
          <p:nvPr/>
        </p:nvGrpSpPr>
        <p:grpSpPr bwMode="auto">
          <a:xfrm>
            <a:off x="4176713" y="2368551"/>
            <a:ext cx="711200" cy="544513"/>
            <a:chOff x="3409644" y="4443215"/>
            <a:chExt cx="711599" cy="544959"/>
          </a:xfrm>
        </p:grpSpPr>
        <p:cxnSp>
          <p:nvCxnSpPr>
            <p:cNvPr id="18457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02"/>
            <p:cNvSpPr txBox="1">
              <a:spLocks noChangeArrowheads="1"/>
            </p:cNvSpPr>
            <p:nvPr/>
          </p:nvSpPr>
          <p:spPr bwMode="auto">
            <a:xfrm>
              <a:off x="3409644" y="4619572"/>
              <a:ext cx="308148" cy="36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87913" y="3721865"/>
            <a:ext cx="5132717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find(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 = head;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while (p != null){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X) return true;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p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// end-while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false;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end-find</a:t>
            </a:r>
          </a:p>
        </p:txBody>
      </p:sp>
    </p:spTree>
    <p:extLst>
      <p:ext uri="{BB962C8B-B14F-4D97-AF65-F5344CB8AC3E}">
        <p14:creationId xmlns:p14="http://schemas.microsoft.com/office/powerpoint/2010/main" val="37179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Singly Linked List Operations: add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49326"/>
            <a:ext cx="11438626" cy="1714499"/>
          </a:xfrm>
        </p:spPr>
        <p:txBody>
          <a:bodyPr/>
          <a:lstStyle/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add(X):</a:t>
            </a:r>
          </a:p>
          <a:p>
            <a:pPr lvl="2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(1) Find where X needs to be inserted (after p in this example)</a:t>
            </a:r>
          </a:p>
          <a:p>
            <a:pPr lvl="2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(2) Create a new node containing X</a:t>
            </a:r>
          </a:p>
          <a:p>
            <a:pPr lvl="2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(3) Update next pointers</a:t>
            </a:r>
          </a:p>
        </p:txBody>
      </p:sp>
      <p:cxnSp>
        <p:nvCxnSpPr>
          <p:cNvPr id="19460" name="AutoShape 101"/>
          <p:cNvCxnSpPr>
            <a:cxnSpLocks noChangeShapeType="1"/>
            <a:stCxn id="66" idx="3"/>
            <a:endCxn id="87" idx="1"/>
          </p:cNvCxnSpPr>
          <p:nvPr/>
        </p:nvCxnSpPr>
        <p:spPr bwMode="auto">
          <a:xfrm flipV="1">
            <a:off x="3027364" y="3217863"/>
            <a:ext cx="587375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102"/>
          <p:cNvSpPr txBox="1">
            <a:spLocks noChangeArrowheads="1"/>
          </p:cNvSpPr>
          <p:nvPr/>
        </p:nvSpPr>
        <p:spPr bwMode="auto">
          <a:xfrm>
            <a:off x="2282825" y="2900363"/>
            <a:ext cx="744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40201" y="2930525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457576" y="29305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614739" y="3033714"/>
            <a:ext cx="4143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6356351" y="29559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673726" y="29559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794375" y="3043239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19468" name="Straight Arrow Connector 91"/>
          <p:cNvCxnSpPr>
            <a:cxnSpLocks noChangeShapeType="1"/>
          </p:cNvCxnSpPr>
          <p:nvPr/>
        </p:nvCxnSpPr>
        <p:spPr bwMode="auto">
          <a:xfrm>
            <a:off x="4487863" y="3355975"/>
            <a:ext cx="118586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92"/>
          <p:cNvSpPr/>
          <p:nvPr/>
        </p:nvSpPr>
        <p:spPr bwMode="auto">
          <a:xfrm>
            <a:off x="8648701" y="29559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7966076" y="29559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066088" y="3059114"/>
            <a:ext cx="450850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4987925" y="3484563"/>
            <a:ext cx="711200" cy="544512"/>
            <a:chOff x="3409644" y="4443215"/>
            <a:chExt cx="711599" cy="544959"/>
          </a:xfrm>
        </p:grpSpPr>
        <p:cxnSp>
          <p:nvCxnSpPr>
            <p:cNvPr id="19486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102"/>
            <p:cNvSpPr txBox="1">
              <a:spLocks noChangeArrowheads="1"/>
            </p:cNvSpPr>
            <p:nvPr/>
          </p:nvSpPr>
          <p:spPr bwMode="auto">
            <a:xfrm>
              <a:off x="3409644" y="4619572"/>
              <a:ext cx="308148" cy="36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661400" y="3059114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cxnSpLocks noChangeShapeType="1"/>
          </p:cNvCxnSpPr>
          <p:nvPr/>
        </p:nvCxnSpPr>
        <p:spPr bwMode="auto">
          <a:xfrm>
            <a:off x="6794501" y="3355975"/>
            <a:ext cx="118427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Freeform 130"/>
          <p:cNvSpPr/>
          <p:nvPr/>
        </p:nvSpPr>
        <p:spPr bwMode="auto">
          <a:xfrm>
            <a:off x="6321425" y="3343276"/>
            <a:ext cx="330200" cy="1196975"/>
          </a:xfrm>
          <a:custGeom>
            <a:avLst/>
            <a:gdLst>
              <a:gd name="connsiteX0" fmla="*/ 330557 w 330557"/>
              <a:gd name="connsiteY0" fmla="*/ 0 h 1197735"/>
              <a:gd name="connsiteX1" fmla="*/ 8586 w 330557"/>
              <a:gd name="connsiteY1" fmla="*/ 759854 h 1197735"/>
              <a:gd name="connsiteX2" fmla="*/ 279042 w 330557"/>
              <a:gd name="connsiteY2" fmla="*/ 1197735 h 1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57" h="1197735">
                <a:moveTo>
                  <a:pt x="330557" y="0"/>
                </a:moveTo>
                <a:cubicBezTo>
                  <a:pt x="173864" y="280115"/>
                  <a:pt x="17172" y="560231"/>
                  <a:pt x="8586" y="759854"/>
                </a:cubicBezTo>
                <a:cubicBezTo>
                  <a:pt x="0" y="959477"/>
                  <a:pt x="139521" y="1078606"/>
                  <a:pt x="279042" y="1197735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927725" y="4162426"/>
            <a:ext cx="2116138" cy="1412875"/>
            <a:chOff x="4349802" y="5121118"/>
            <a:chExt cx="2115395" cy="1411965"/>
          </a:xfrm>
        </p:grpSpPr>
        <p:sp>
          <p:nvSpPr>
            <p:cNvPr id="97" name="Rectangle 96"/>
            <p:cNvSpPr/>
            <p:nvPr/>
          </p:nvSpPr>
          <p:spPr bwMode="auto">
            <a:xfrm>
              <a:off x="5730442" y="5498700"/>
              <a:ext cx="734755" cy="5536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048057" y="5498700"/>
              <a:ext cx="682385" cy="553681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16273" y="5576438"/>
              <a:ext cx="350715" cy="3696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X</a:t>
              </a:r>
            </a:p>
          </p:txBody>
        </p:sp>
        <p:cxnSp>
          <p:nvCxnSpPr>
            <p:cNvPr id="19482" name="Straight Arrow Connector 113"/>
            <p:cNvCxnSpPr>
              <a:cxnSpLocks noChangeShapeType="1"/>
            </p:cNvCxnSpPr>
            <p:nvPr/>
          </p:nvCxnSpPr>
          <p:spPr bwMode="auto">
            <a:xfrm flipV="1">
              <a:off x="4597764" y="6001559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349802" y="6163434"/>
              <a:ext cx="688733" cy="369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node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57421" y="5511391"/>
              <a:ext cx="676038" cy="3696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next</a:t>
              </a:r>
              <a:endParaRPr lang="en-US" sz="1400" dirty="0"/>
            </a:p>
          </p:txBody>
        </p:sp>
        <p:sp>
          <p:nvSpPr>
            <p:cNvPr id="132" name="Text Box 102"/>
            <p:cNvSpPr txBox="1">
              <a:spLocks noChangeArrowheads="1"/>
            </p:cNvSpPr>
            <p:nvPr/>
          </p:nvSpPr>
          <p:spPr bwMode="auto">
            <a:xfrm>
              <a:off x="5148035" y="5121118"/>
              <a:ext cx="1164816" cy="36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new node</a:t>
              </a:r>
            </a:p>
          </p:txBody>
        </p:sp>
      </p:grpSp>
      <p:sp>
        <p:nvSpPr>
          <p:cNvPr id="130" name="Freeform 129"/>
          <p:cNvSpPr/>
          <p:nvPr/>
        </p:nvSpPr>
        <p:spPr bwMode="auto">
          <a:xfrm>
            <a:off x="7696201" y="3497264"/>
            <a:ext cx="714375" cy="1443037"/>
          </a:xfrm>
          <a:custGeom>
            <a:avLst/>
            <a:gdLst>
              <a:gd name="connsiteX0" fmla="*/ 0 w 714777"/>
              <a:gd name="connsiteY0" fmla="*/ 1442433 h 1442433"/>
              <a:gd name="connsiteX1" fmla="*/ 618186 w 714777"/>
              <a:gd name="connsiteY1" fmla="*/ 1146219 h 1442433"/>
              <a:gd name="connsiteX2" fmla="*/ 579549 w 714777"/>
              <a:gd name="connsiteY2" fmla="*/ 0 h 14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777" h="1442433">
                <a:moveTo>
                  <a:pt x="0" y="1442433"/>
                </a:moveTo>
                <a:cubicBezTo>
                  <a:pt x="260797" y="1414528"/>
                  <a:pt x="521595" y="1386624"/>
                  <a:pt x="618186" y="1146219"/>
                </a:cubicBezTo>
                <a:cubicBezTo>
                  <a:pt x="714777" y="905814"/>
                  <a:pt x="647163" y="452907"/>
                  <a:pt x="579549" y="0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740" y="4511676"/>
            <a:ext cx="5046423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node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new SinglyLinkedListNode(X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node;</a:t>
            </a:r>
          </a:p>
        </p:txBody>
      </p:sp>
    </p:spTree>
    <p:extLst>
      <p:ext uri="{BB962C8B-B14F-4D97-AF65-F5344CB8AC3E}">
        <p14:creationId xmlns:p14="http://schemas.microsoft.com/office/powerpoint/2010/main" val="805143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Singly Linked Lists Operations: add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49326"/>
            <a:ext cx="11447253" cy="2398713"/>
          </a:xfrm>
        </p:spPr>
        <p:txBody>
          <a:bodyPr/>
          <a:lstStyle/>
          <a:p>
            <a:pPr>
              <a:defRPr/>
            </a:pPr>
            <a:r>
              <a:rPr lang="en-US" dirty="0"/>
              <a:t>How can we add the new node before the node pointed to by p?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We want to add the new node in between I1 and I2</a:t>
            </a:r>
          </a:p>
        </p:txBody>
      </p:sp>
      <p:cxnSp>
        <p:nvCxnSpPr>
          <p:cNvPr id="20484" name="AutoShape 101"/>
          <p:cNvCxnSpPr>
            <a:cxnSpLocks noChangeShapeType="1"/>
            <a:stCxn id="66" idx="3"/>
            <a:endCxn id="87" idx="1"/>
          </p:cNvCxnSpPr>
          <p:nvPr/>
        </p:nvCxnSpPr>
        <p:spPr bwMode="auto">
          <a:xfrm flipV="1">
            <a:off x="3027364" y="3217863"/>
            <a:ext cx="587375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102"/>
          <p:cNvSpPr txBox="1">
            <a:spLocks noChangeArrowheads="1"/>
          </p:cNvSpPr>
          <p:nvPr/>
        </p:nvSpPr>
        <p:spPr bwMode="auto">
          <a:xfrm>
            <a:off x="2282825" y="2900363"/>
            <a:ext cx="744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40201" y="2930525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457576" y="29305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614739" y="3033714"/>
            <a:ext cx="4143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6356351" y="29559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673726" y="29559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794375" y="3043239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11276" name="Straight Arrow Connector 91"/>
          <p:cNvCxnSpPr>
            <a:cxnSpLocks noChangeShapeType="1"/>
          </p:cNvCxnSpPr>
          <p:nvPr/>
        </p:nvCxnSpPr>
        <p:spPr bwMode="auto">
          <a:xfrm>
            <a:off x="4487863" y="3355975"/>
            <a:ext cx="118586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92"/>
          <p:cNvSpPr/>
          <p:nvPr/>
        </p:nvSpPr>
        <p:spPr bwMode="auto">
          <a:xfrm>
            <a:off x="8648701" y="29559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7966076" y="29559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066088" y="3059114"/>
            <a:ext cx="450850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grpSp>
        <p:nvGrpSpPr>
          <p:cNvPr id="20496" name="Group 137"/>
          <p:cNvGrpSpPr>
            <a:grpSpLocks/>
          </p:cNvGrpSpPr>
          <p:nvPr/>
        </p:nvGrpSpPr>
        <p:grpSpPr bwMode="auto">
          <a:xfrm>
            <a:off x="4987925" y="3484563"/>
            <a:ext cx="711200" cy="544512"/>
            <a:chOff x="3409644" y="4443215"/>
            <a:chExt cx="711599" cy="544959"/>
          </a:xfrm>
        </p:grpSpPr>
        <p:cxnSp>
          <p:nvCxnSpPr>
            <p:cNvPr id="20514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102"/>
            <p:cNvSpPr txBox="1">
              <a:spLocks noChangeArrowheads="1"/>
            </p:cNvSpPr>
            <p:nvPr/>
          </p:nvSpPr>
          <p:spPr bwMode="auto">
            <a:xfrm>
              <a:off x="3409644" y="4619572"/>
              <a:ext cx="308148" cy="36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661400" y="3059114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20498" name="Straight Arrow Connector 119"/>
          <p:cNvCxnSpPr>
            <a:cxnSpLocks noChangeShapeType="1"/>
          </p:cNvCxnSpPr>
          <p:nvPr/>
        </p:nvCxnSpPr>
        <p:spPr bwMode="auto">
          <a:xfrm>
            <a:off x="6794501" y="3355975"/>
            <a:ext cx="118427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99" name="Group 138"/>
          <p:cNvGrpSpPr>
            <a:grpSpLocks/>
          </p:cNvGrpSpPr>
          <p:nvPr/>
        </p:nvGrpSpPr>
        <p:grpSpPr bwMode="auto">
          <a:xfrm>
            <a:off x="3679825" y="4232276"/>
            <a:ext cx="2116138" cy="1412875"/>
            <a:chOff x="4349802" y="5121118"/>
            <a:chExt cx="2115395" cy="1411965"/>
          </a:xfrm>
        </p:grpSpPr>
        <p:sp>
          <p:nvSpPr>
            <p:cNvPr id="97" name="Rectangle 96"/>
            <p:cNvSpPr/>
            <p:nvPr/>
          </p:nvSpPr>
          <p:spPr bwMode="auto">
            <a:xfrm>
              <a:off x="5730442" y="5498700"/>
              <a:ext cx="734755" cy="5536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048057" y="5498700"/>
              <a:ext cx="682385" cy="553681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16273" y="5576438"/>
              <a:ext cx="350715" cy="3696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X</a:t>
              </a:r>
            </a:p>
          </p:txBody>
        </p:sp>
        <p:cxnSp>
          <p:nvCxnSpPr>
            <p:cNvPr id="20510" name="Straight Arrow Connector 113"/>
            <p:cNvCxnSpPr>
              <a:cxnSpLocks noChangeShapeType="1"/>
            </p:cNvCxnSpPr>
            <p:nvPr/>
          </p:nvCxnSpPr>
          <p:spPr bwMode="auto">
            <a:xfrm flipV="1">
              <a:off x="4597764" y="6001559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349802" y="6163434"/>
              <a:ext cx="688733" cy="369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node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57421" y="5511391"/>
              <a:ext cx="676038" cy="3696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next</a:t>
              </a:r>
              <a:endParaRPr lang="en-US" sz="1400" dirty="0"/>
            </a:p>
          </p:txBody>
        </p:sp>
        <p:sp>
          <p:nvSpPr>
            <p:cNvPr id="132" name="Text Box 102"/>
            <p:cNvSpPr txBox="1">
              <a:spLocks noChangeArrowheads="1"/>
            </p:cNvSpPr>
            <p:nvPr/>
          </p:nvSpPr>
          <p:spPr bwMode="auto">
            <a:xfrm>
              <a:off x="5148035" y="5121118"/>
              <a:ext cx="1164816" cy="36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new node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790700" y="5848351"/>
            <a:ext cx="8447088" cy="741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kern="0" dirty="0"/>
              <a:t>You need a pointer to the previous node! </a:t>
            </a:r>
          </a:p>
        </p:txBody>
      </p:sp>
      <p:grpSp>
        <p:nvGrpSpPr>
          <p:cNvPr id="33" name="Group 137"/>
          <p:cNvGrpSpPr>
            <a:grpSpLocks/>
          </p:cNvGrpSpPr>
          <p:nvPr/>
        </p:nvGrpSpPr>
        <p:grpSpPr bwMode="auto">
          <a:xfrm>
            <a:off x="2747963" y="3519488"/>
            <a:ext cx="709612" cy="544512"/>
            <a:chOff x="3411185" y="4443215"/>
            <a:chExt cx="710058" cy="545992"/>
          </a:xfrm>
        </p:grpSpPr>
        <p:cxnSp>
          <p:nvCxnSpPr>
            <p:cNvPr id="20505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102"/>
            <p:cNvSpPr txBox="1">
              <a:spLocks noChangeArrowheads="1"/>
            </p:cNvSpPr>
            <p:nvPr/>
          </p:nvSpPr>
          <p:spPr bwMode="auto">
            <a:xfrm>
              <a:off x="3411185" y="4619906"/>
              <a:ext cx="304992" cy="369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q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570664" y="3927476"/>
            <a:ext cx="498873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node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p;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node;</a:t>
            </a:r>
          </a:p>
        </p:txBody>
      </p:sp>
      <p:sp>
        <p:nvSpPr>
          <p:cNvPr id="37" name="Freeform 130"/>
          <p:cNvSpPr/>
          <p:nvPr/>
        </p:nvSpPr>
        <p:spPr bwMode="auto">
          <a:xfrm>
            <a:off x="4154488" y="3367089"/>
            <a:ext cx="330200" cy="1196975"/>
          </a:xfrm>
          <a:custGeom>
            <a:avLst/>
            <a:gdLst>
              <a:gd name="connsiteX0" fmla="*/ 330557 w 330557"/>
              <a:gd name="connsiteY0" fmla="*/ 0 h 1197735"/>
              <a:gd name="connsiteX1" fmla="*/ 8586 w 330557"/>
              <a:gd name="connsiteY1" fmla="*/ 759854 h 1197735"/>
              <a:gd name="connsiteX2" fmla="*/ 279042 w 330557"/>
              <a:gd name="connsiteY2" fmla="*/ 1197735 h 1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57" h="1197735">
                <a:moveTo>
                  <a:pt x="330557" y="0"/>
                </a:moveTo>
                <a:cubicBezTo>
                  <a:pt x="173864" y="280115"/>
                  <a:pt x="17172" y="560231"/>
                  <a:pt x="8586" y="759854"/>
                </a:cubicBezTo>
                <a:cubicBezTo>
                  <a:pt x="0" y="959477"/>
                  <a:pt x="139521" y="1078606"/>
                  <a:pt x="279042" y="1197735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Freeform 129"/>
          <p:cNvSpPr/>
          <p:nvPr/>
        </p:nvSpPr>
        <p:spPr bwMode="auto">
          <a:xfrm>
            <a:off x="5532439" y="3506789"/>
            <a:ext cx="714375" cy="1443037"/>
          </a:xfrm>
          <a:custGeom>
            <a:avLst/>
            <a:gdLst>
              <a:gd name="connsiteX0" fmla="*/ 0 w 714777"/>
              <a:gd name="connsiteY0" fmla="*/ 1442433 h 1442433"/>
              <a:gd name="connsiteX1" fmla="*/ 618186 w 714777"/>
              <a:gd name="connsiteY1" fmla="*/ 1146219 h 1442433"/>
              <a:gd name="connsiteX2" fmla="*/ 579549 w 714777"/>
              <a:gd name="connsiteY2" fmla="*/ 0 h 14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777" h="1442433">
                <a:moveTo>
                  <a:pt x="0" y="1442433"/>
                </a:moveTo>
                <a:cubicBezTo>
                  <a:pt x="260797" y="1414528"/>
                  <a:pt x="521595" y="1386624"/>
                  <a:pt x="618186" y="1146219"/>
                </a:cubicBezTo>
                <a:cubicBezTo>
                  <a:pt x="714777" y="905814"/>
                  <a:pt x="647163" y="452907"/>
                  <a:pt x="579549" y="0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5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sz="3600" dirty="0"/>
              <a:t>Caveats with Linked Lists</a:t>
            </a:r>
          </a:p>
        </p:txBody>
      </p:sp>
      <p:sp>
        <p:nvSpPr>
          <p:cNvPr id="307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612475" y="952500"/>
            <a:ext cx="11205714" cy="5564188"/>
          </a:xfrm>
        </p:spPr>
        <p:txBody>
          <a:bodyPr/>
          <a:lstStyle/>
          <a:p>
            <a:pPr>
              <a:defRPr/>
            </a:pPr>
            <a:r>
              <a:rPr lang="en-US" dirty="0"/>
              <a:t>Whenever you break a list, your code should fix the list up as soon as possible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Draw pictures of the list to visualize what needs to be done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Pay special attention to the </a:t>
            </a:r>
            <a:r>
              <a:rPr lang="en-US" dirty="0">
                <a:solidFill>
                  <a:srgbClr val="C00000"/>
                </a:solidFill>
              </a:rPr>
              <a:t>corner cases (special cases)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Empty list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Single node</a:t>
            </a:r>
            <a:r>
              <a:rPr lang="en-US" dirty="0">
                <a:ea typeface="+mn-ea"/>
                <a:cs typeface="+mn-cs"/>
              </a:rPr>
              <a:t>– same node is both first and last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Two nodes</a:t>
            </a:r>
            <a:r>
              <a:rPr lang="en-US" dirty="0">
                <a:ea typeface="+mn-ea"/>
                <a:cs typeface="+mn-cs"/>
              </a:rPr>
              <a:t>– first, last, but no middle nodes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Three or more nodes</a:t>
            </a:r>
            <a:r>
              <a:rPr lang="en-US" dirty="0">
                <a:ea typeface="+mn-ea"/>
                <a:cs typeface="+mn-cs"/>
              </a:rPr>
              <a:t>– first, last, and middle nodes</a:t>
            </a:r>
            <a:endParaRPr lang="en-US" sz="28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6365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Add X as the first element</a:t>
            </a:r>
          </a:p>
        </p:txBody>
      </p:sp>
      <p:cxnSp>
        <p:nvCxnSpPr>
          <p:cNvPr id="11268" name="AutoShape 101"/>
          <p:cNvCxnSpPr>
            <a:cxnSpLocks noChangeShapeType="1"/>
          </p:cNvCxnSpPr>
          <p:nvPr/>
        </p:nvCxnSpPr>
        <p:spPr bwMode="auto">
          <a:xfrm flipV="1">
            <a:off x="3206751" y="1630363"/>
            <a:ext cx="587375" cy="47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102"/>
          <p:cNvSpPr txBox="1">
            <a:spLocks noChangeArrowheads="1"/>
          </p:cNvSpPr>
          <p:nvPr/>
        </p:nvSpPr>
        <p:spPr bwMode="auto">
          <a:xfrm>
            <a:off x="2620964" y="1287463"/>
            <a:ext cx="7445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478338" y="1317625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795714" y="13176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54464" y="1420814"/>
            <a:ext cx="4143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6694489" y="13430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011864" y="13430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134100" y="1430339"/>
            <a:ext cx="450850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22539" name="Straight Arrow Connector 91"/>
          <p:cNvCxnSpPr>
            <a:cxnSpLocks noChangeShapeType="1"/>
          </p:cNvCxnSpPr>
          <p:nvPr/>
        </p:nvCxnSpPr>
        <p:spPr bwMode="auto">
          <a:xfrm>
            <a:off x="4826001" y="1743075"/>
            <a:ext cx="11858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92"/>
          <p:cNvSpPr/>
          <p:nvPr/>
        </p:nvSpPr>
        <p:spPr bwMode="auto">
          <a:xfrm>
            <a:off x="8986839" y="13430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8304214" y="13430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404225" y="1446214"/>
            <a:ext cx="452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grpSp>
        <p:nvGrpSpPr>
          <p:cNvPr id="22543" name="Group 137"/>
          <p:cNvGrpSpPr>
            <a:grpSpLocks/>
          </p:cNvGrpSpPr>
          <p:nvPr/>
        </p:nvGrpSpPr>
        <p:grpSpPr bwMode="auto">
          <a:xfrm>
            <a:off x="3092450" y="1897063"/>
            <a:ext cx="711200" cy="544512"/>
            <a:chOff x="3409644" y="4443215"/>
            <a:chExt cx="711599" cy="544959"/>
          </a:xfrm>
        </p:grpSpPr>
        <p:cxnSp>
          <p:nvCxnSpPr>
            <p:cNvPr id="22560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102"/>
            <p:cNvSpPr txBox="1">
              <a:spLocks noChangeArrowheads="1"/>
            </p:cNvSpPr>
            <p:nvPr/>
          </p:nvSpPr>
          <p:spPr bwMode="auto">
            <a:xfrm>
              <a:off x="3409644" y="4619572"/>
              <a:ext cx="308148" cy="36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999539" y="1446214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22545" name="Straight Arrow Connector 119"/>
          <p:cNvCxnSpPr>
            <a:cxnSpLocks noChangeShapeType="1"/>
          </p:cNvCxnSpPr>
          <p:nvPr/>
        </p:nvCxnSpPr>
        <p:spPr bwMode="auto">
          <a:xfrm>
            <a:off x="7132639" y="1743075"/>
            <a:ext cx="118427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6" name="Group 138"/>
          <p:cNvGrpSpPr>
            <a:grpSpLocks/>
          </p:cNvGrpSpPr>
          <p:nvPr/>
        </p:nvGrpSpPr>
        <p:grpSpPr bwMode="auto">
          <a:xfrm>
            <a:off x="1522412" y="2833689"/>
            <a:ext cx="2116138" cy="1412875"/>
            <a:chOff x="4349802" y="5121118"/>
            <a:chExt cx="2115395" cy="1411965"/>
          </a:xfrm>
        </p:grpSpPr>
        <p:sp>
          <p:nvSpPr>
            <p:cNvPr id="97" name="Rectangle 96"/>
            <p:cNvSpPr/>
            <p:nvPr/>
          </p:nvSpPr>
          <p:spPr bwMode="auto">
            <a:xfrm>
              <a:off x="5730443" y="5498700"/>
              <a:ext cx="734754" cy="5536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048058" y="5498700"/>
              <a:ext cx="682385" cy="55368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16274" y="5576437"/>
              <a:ext cx="350714" cy="3696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X</a:t>
              </a:r>
            </a:p>
          </p:txBody>
        </p:sp>
        <p:cxnSp>
          <p:nvCxnSpPr>
            <p:cNvPr id="22556" name="Straight Arrow Connector 113"/>
            <p:cNvCxnSpPr>
              <a:cxnSpLocks noChangeShapeType="1"/>
            </p:cNvCxnSpPr>
            <p:nvPr/>
          </p:nvCxnSpPr>
          <p:spPr bwMode="auto">
            <a:xfrm flipV="1">
              <a:off x="4597764" y="6001559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349802" y="6163433"/>
              <a:ext cx="688734" cy="36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node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57421" y="5511391"/>
              <a:ext cx="676038" cy="3696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next</a:t>
              </a:r>
              <a:endParaRPr lang="en-US" sz="1400" dirty="0"/>
            </a:p>
          </p:txBody>
        </p:sp>
        <p:sp>
          <p:nvSpPr>
            <p:cNvPr id="132" name="Text Box 102"/>
            <p:cNvSpPr txBox="1">
              <a:spLocks noChangeArrowheads="1"/>
            </p:cNvSpPr>
            <p:nvPr/>
          </p:nvSpPr>
          <p:spPr bwMode="auto">
            <a:xfrm>
              <a:off x="5148035" y="5121118"/>
              <a:ext cx="1164816" cy="369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new node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43664" y="2847976"/>
            <a:ext cx="3813175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p;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 (q == null){</a:t>
            </a:r>
          </a:p>
          <a:p>
            <a:pPr lvl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head = node;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lvl="1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node;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// end-else</a:t>
            </a:r>
          </a:p>
        </p:txBody>
      </p:sp>
      <p:cxnSp>
        <p:nvCxnSpPr>
          <p:cNvPr id="22548" name="Straight Arrow Connector 106"/>
          <p:cNvCxnSpPr>
            <a:cxnSpLocks noChangeShapeType="1"/>
          </p:cNvCxnSpPr>
          <p:nvPr/>
        </p:nvCxnSpPr>
        <p:spPr bwMode="auto">
          <a:xfrm flipV="1">
            <a:off x="1825626" y="1871663"/>
            <a:ext cx="28575" cy="5381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02"/>
          <p:cNvSpPr txBox="1">
            <a:spLocks noChangeArrowheads="1"/>
          </p:cNvSpPr>
          <p:nvPr/>
        </p:nvSpPr>
        <p:spPr bwMode="auto">
          <a:xfrm>
            <a:off x="1681117" y="23495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q</a:t>
            </a:r>
          </a:p>
        </p:txBody>
      </p:sp>
      <p:sp>
        <p:nvSpPr>
          <p:cNvPr id="37" name="Text Box 102"/>
          <p:cNvSpPr txBox="1">
            <a:spLocks noChangeArrowheads="1"/>
          </p:cNvSpPr>
          <p:nvPr/>
        </p:nvSpPr>
        <p:spPr bwMode="auto">
          <a:xfrm>
            <a:off x="1557695" y="1527175"/>
            <a:ext cx="550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null</a:t>
            </a:r>
          </a:p>
        </p:txBody>
      </p:sp>
      <p:sp>
        <p:nvSpPr>
          <p:cNvPr id="38" name="Freeform 129"/>
          <p:cNvSpPr/>
          <p:nvPr/>
        </p:nvSpPr>
        <p:spPr bwMode="auto">
          <a:xfrm>
            <a:off x="3306764" y="1865314"/>
            <a:ext cx="714375" cy="1577975"/>
          </a:xfrm>
          <a:custGeom>
            <a:avLst/>
            <a:gdLst>
              <a:gd name="connsiteX0" fmla="*/ 0 w 714777"/>
              <a:gd name="connsiteY0" fmla="*/ 1442433 h 1442433"/>
              <a:gd name="connsiteX1" fmla="*/ 618186 w 714777"/>
              <a:gd name="connsiteY1" fmla="*/ 1146219 h 1442433"/>
              <a:gd name="connsiteX2" fmla="*/ 579549 w 714777"/>
              <a:gd name="connsiteY2" fmla="*/ 0 h 14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777" h="1442433">
                <a:moveTo>
                  <a:pt x="0" y="1442433"/>
                </a:moveTo>
                <a:cubicBezTo>
                  <a:pt x="260797" y="1414528"/>
                  <a:pt x="521595" y="1386624"/>
                  <a:pt x="618186" y="1146219"/>
                </a:cubicBezTo>
                <a:cubicBezTo>
                  <a:pt x="714777" y="905814"/>
                  <a:pt x="647163" y="452907"/>
                  <a:pt x="579549" y="0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39" name="AutoShape 101"/>
          <p:cNvCxnSpPr>
            <a:cxnSpLocks noChangeShapeType="1"/>
          </p:cNvCxnSpPr>
          <p:nvPr/>
        </p:nvCxnSpPr>
        <p:spPr bwMode="auto">
          <a:xfrm rot="5400000">
            <a:off x="1918495" y="2289970"/>
            <a:ext cx="1243013" cy="51752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04822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sz="3600" dirty="0"/>
              <a:t>DS Allocation Strategies</a:t>
            </a:r>
          </a:p>
        </p:txBody>
      </p:sp>
      <p:sp>
        <p:nvSpPr>
          <p:cNvPr id="5123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698741" y="876300"/>
            <a:ext cx="10921040" cy="5640388"/>
          </a:xfrm>
        </p:spPr>
        <p:txBody>
          <a:bodyPr/>
          <a:lstStyle/>
          <a:p>
            <a:r>
              <a:rPr lang="en-US" altLang="en-US" dirty="0"/>
              <a:t>There are two types of allocation strategies in computer science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Contiguous allocation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accent6"/>
                </a:solidFill>
              </a:rPr>
              <a:t>Arrays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Non-contiguous (linked) allocation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accent6"/>
                </a:solidFill>
              </a:rPr>
              <a:t>Linked lists, trees, tries, graphs </a:t>
            </a: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05674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sz="3600" dirty="0"/>
              <a:t>Example: Sorted Singly Linked List</a:t>
            </a:r>
          </a:p>
        </p:txBody>
      </p:sp>
      <p:sp>
        <p:nvSpPr>
          <p:cNvPr id="307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65827" y="952500"/>
            <a:ext cx="11274724" cy="2963892"/>
          </a:xfrm>
        </p:spPr>
        <p:txBody>
          <a:bodyPr/>
          <a:lstStyle/>
          <a:p>
            <a:pPr>
              <a:defRPr/>
            </a:pPr>
            <a:r>
              <a:rPr lang="en-US" dirty="0"/>
              <a:t>As an example, we will implement a singly linked list that stores integers in sorted order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When we add a new number to the linked list, we will find its place in sorted order and add the new number in its correct place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Here is how the linked list will look like after we add 9, 15, 5, 12, 9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Notice that the numbers are stored in sorted order in the linked list</a:t>
            </a:r>
          </a:p>
        </p:txBody>
      </p: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635511" y="4517636"/>
            <a:ext cx="69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623539" y="4616688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940915" y="4616688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98076" y="4719877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479326" y="4668282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96701" y="4668282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17351" y="4755596"/>
            <a:ext cx="325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cxnSp>
        <p:nvCxnSpPr>
          <p:cNvPr id="46" name="Straight Arrow Connector 91"/>
          <p:cNvCxnSpPr>
            <a:cxnSpLocks noChangeShapeType="1"/>
          </p:cNvCxnSpPr>
          <p:nvPr/>
        </p:nvCxnSpPr>
        <p:spPr bwMode="auto">
          <a:xfrm>
            <a:off x="2919608" y="5040550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 bwMode="auto">
          <a:xfrm>
            <a:off x="6359884" y="4668282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677259" y="4668282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7909" y="4755596"/>
            <a:ext cx="325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cxnSp>
        <p:nvCxnSpPr>
          <p:cNvPr id="50" name="Straight Arrow Connector 91"/>
          <p:cNvCxnSpPr>
            <a:cxnSpLocks noChangeShapeType="1"/>
          </p:cNvCxnSpPr>
          <p:nvPr/>
        </p:nvCxnSpPr>
        <p:spPr bwMode="auto">
          <a:xfrm>
            <a:off x="4800166" y="5040550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50"/>
          <p:cNvSpPr/>
          <p:nvPr/>
        </p:nvSpPr>
        <p:spPr bwMode="auto">
          <a:xfrm>
            <a:off x="8299391" y="4702580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616766" y="4702580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37416" y="4789894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12</a:t>
            </a:r>
          </a:p>
        </p:txBody>
      </p:sp>
      <p:cxnSp>
        <p:nvCxnSpPr>
          <p:cNvPr id="54" name="Straight Arrow Connector 91"/>
          <p:cNvCxnSpPr>
            <a:cxnSpLocks noChangeShapeType="1"/>
          </p:cNvCxnSpPr>
          <p:nvPr/>
        </p:nvCxnSpPr>
        <p:spPr bwMode="auto">
          <a:xfrm>
            <a:off x="6739673" y="5074848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54"/>
          <p:cNvSpPr/>
          <p:nvPr/>
        </p:nvSpPr>
        <p:spPr bwMode="auto">
          <a:xfrm>
            <a:off x="10230749" y="4719581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null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9548124" y="4719581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668774" y="4806895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15</a:t>
            </a:r>
          </a:p>
        </p:txBody>
      </p:sp>
      <p:cxnSp>
        <p:nvCxnSpPr>
          <p:cNvPr id="58" name="Straight Arrow Connector 91"/>
          <p:cNvCxnSpPr>
            <a:cxnSpLocks noChangeShapeType="1"/>
          </p:cNvCxnSpPr>
          <p:nvPr/>
        </p:nvCxnSpPr>
        <p:spPr bwMode="auto">
          <a:xfrm>
            <a:off x="8671031" y="5091849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01"/>
          <p:cNvCxnSpPr>
            <a:cxnSpLocks noChangeShapeType="1"/>
          </p:cNvCxnSpPr>
          <p:nvPr/>
        </p:nvCxnSpPr>
        <p:spPr bwMode="auto">
          <a:xfrm flipV="1">
            <a:off x="1339880" y="4719581"/>
            <a:ext cx="587375" cy="47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4100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1706" y="141288"/>
            <a:ext cx="10817523" cy="698500"/>
          </a:xfrm>
        </p:spPr>
        <p:txBody>
          <a:bodyPr/>
          <a:lstStyle/>
          <a:p>
            <a:r>
              <a:rPr lang="en-US" altLang="en-US" sz="3600" dirty="0"/>
              <a:t>Sorted Singly Linked List: Declaration</a:t>
            </a:r>
          </a:p>
        </p:txBody>
      </p:sp>
      <p:sp>
        <p:nvSpPr>
          <p:cNvPr id="6" name="Text Box 102"/>
          <p:cNvSpPr txBox="1">
            <a:spLocks noChangeArrowheads="1"/>
          </p:cNvSpPr>
          <p:nvPr/>
        </p:nvSpPr>
        <p:spPr bwMode="auto">
          <a:xfrm>
            <a:off x="713149" y="5595937"/>
            <a:ext cx="69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01177" y="5694989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18553" y="5694989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714" y="5798178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56964" y="5746583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74339" y="5746583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94989" y="5833897"/>
            <a:ext cx="325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cxnSp>
        <p:nvCxnSpPr>
          <p:cNvPr id="24587" name="Straight Arrow Connector 91"/>
          <p:cNvCxnSpPr>
            <a:cxnSpLocks noChangeShapeType="1"/>
          </p:cNvCxnSpPr>
          <p:nvPr/>
        </p:nvCxnSpPr>
        <p:spPr bwMode="auto">
          <a:xfrm>
            <a:off x="2997246" y="6118851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019541" y="1094204"/>
            <a:ext cx="8531524" cy="42473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value;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SortedSinglyLinkedList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head = null;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find(int X);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Find X in the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void add(int X);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Add X to the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void remove(int X);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Remove X (if it exists)  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void print();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 the list elements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  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437522" y="5746583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754897" y="5746583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75547" y="5833897"/>
            <a:ext cx="325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cxnSp>
        <p:nvCxnSpPr>
          <p:cNvPr id="22" name="Straight Arrow Connector 91"/>
          <p:cNvCxnSpPr>
            <a:cxnSpLocks noChangeShapeType="1"/>
          </p:cNvCxnSpPr>
          <p:nvPr/>
        </p:nvCxnSpPr>
        <p:spPr bwMode="auto">
          <a:xfrm>
            <a:off x="4877804" y="6118851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8377029" y="5780881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694404" y="5780881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15054" y="5868195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12</a:t>
            </a:r>
          </a:p>
        </p:txBody>
      </p:sp>
      <p:cxnSp>
        <p:nvCxnSpPr>
          <p:cNvPr id="26" name="Straight Arrow Connector 91"/>
          <p:cNvCxnSpPr>
            <a:cxnSpLocks noChangeShapeType="1"/>
          </p:cNvCxnSpPr>
          <p:nvPr/>
        </p:nvCxnSpPr>
        <p:spPr bwMode="auto">
          <a:xfrm>
            <a:off x="6817311" y="6153149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10308387" y="5797882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null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9625762" y="5797882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46412" y="5885196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15</a:t>
            </a:r>
          </a:p>
        </p:txBody>
      </p:sp>
      <p:cxnSp>
        <p:nvCxnSpPr>
          <p:cNvPr id="30" name="Straight Arrow Connector 91"/>
          <p:cNvCxnSpPr>
            <a:cxnSpLocks noChangeShapeType="1"/>
          </p:cNvCxnSpPr>
          <p:nvPr/>
        </p:nvCxnSpPr>
        <p:spPr bwMode="auto">
          <a:xfrm>
            <a:off x="8748669" y="6170150"/>
            <a:ext cx="87709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01"/>
          <p:cNvCxnSpPr>
            <a:cxnSpLocks noChangeShapeType="1"/>
          </p:cNvCxnSpPr>
          <p:nvPr/>
        </p:nvCxnSpPr>
        <p:spPr bwMode="auto">
          <a:xfrm flipV="1">
            <a:off x="1417518" y="5797882"/>
            <a:ext cx="587375" cy="47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95312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sz="3600" dirty="0"/>
              <a:t>Sorted Singly Linked List: add</a:t>
            </a:r>
          </a:p>
        </p:txBody>
      </p:sp>
      <p:sp>
        <p:nvSpPr>
          <p:cNvPr id="6" name="Text Box 102"/>
          <p:cNvSpPr txBox="1">
            <a:spLocks noChangeArrowheads="1"/>
          </p:cNvSpPr>
          <p:nvPr/>
        </p:nvSpPr>
        <p:spPr bwMode="auto">
          <a:xfrm>
            <a:off x="2060575" y="1014414"/>
            <a:ext cx="69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078288" y="1055689"/>
            <a:ext cx="736600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5664" y="105568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4414" y="1119188"/>
            <a:ext cx="268287" cy="3683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94439" y="108108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611814" y="108108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4050" y="1168400"/>
            <a:ext cx="325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cxnSp>
        <p:nvCxnSpPr>
          <p:cNvPr id="25610" name="Straight Arrow Connector 91"/>
          <p:cNvCxnSpPr>
            <a:cxnSpLocks noChangeShapeType="1"/>
          </p:cNvCxnSpPr>
          <p:nvPr/>
        </p:nvCxnSpPr>
        <p:spPr bwMode="auto">
          <a:xfrm>
            <a:off x="4427539" y="1481139"/>
            <a:ext cx="1184275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8586789" y="108108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904164" y="108108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04176" y="1184275"/>
            <a:ext cx="430213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99489" y="1184275"/>
            <a:ext cx="511679" cy="338554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25615" name="Straight Arrow Connector 17"/>
          <p:cNvCxnSpPr>
            <a:cxnSpLocks noChangeShapeType="1"/>
          </p:cNvCxnSpPr>
          <p:nvPr/>
        </p:nvCxnSpPr>
        <p:spPr bwMode="auto">
          <a:xfrm>
            <a:off x="6732589" y="1481139"/>
            <a:ext cx="1184275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394707" y="1938338"/>
            <a:ext cx="7625240" cy="47705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X){  </a:t>
            </a:r>
          </a:p>
          <a:p>
            <a:pPr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node = new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defRPr/>
            </a:pP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q = null;  // q trails p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 = head;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while (p != null &amp;&amp; X &gt;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p.value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q = p;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p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end-while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if (q == null){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node.next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head = node;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node.next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node;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end-else</a:t>
            </a:r>
          </a:p>
          <a:p>
            <a:pPr>
              <a:defRPr/>
            </a:pP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end-add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617" name="Straight Arrow Connector 106"/>
          <p:cNvCxnSpPr>
            <a:cxnSpLocks noChangeShapeType="1"/>
          </p:cNvCxnSpPr>
          <p:nvPr/>
        </p:nvCxnSpPr>
        <p:spPr bwMode="auto">
          <a:xfrm flipV="1">
            <a:off x="1825626" y="1871663"/>
            <a:ext cx="28575" cy="5381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102"/>
          <p:cNvSpPr txBox="1">
            <a:spLocks noChangeArrowheads="1"/>
          </p:cNvSpPr>
          <p:nvPr/>
        </p:nvSpPr>
        <p:spPr bwMode="auto">
          <a:xfrm>
            <a:off x="1557695" y="1527175"/>
            <a:ext cx="550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null</a:t>
            </a:r>
          </a:p>
        </p:txBody>
      </p:sp>
      <p:grpSp>
        <p:nvGrpSpPr>
          <p:cNvPr id="25619" name="Group 137"/>
          <p:cNvGrpSpPr>
            <a:grpSpLocks/>
          </p:cNvGrpSpPr>
          <p:nvPr/>
        </p:nvGrpSpPr>
        <p:grpSpPr bwMode="auto">
          <a:xfrm>
            <a:off x="2693988" y="1614488"/>
            <a:ext cx="711200" cy="544512"/>
            <a:chOff x="3409644" y="4443215"/>
            <a:chExt cx="711599" cy="544959"/>
          </a:xfrm>
        </p:grpSpPr>
        <p:cxnSp>
          <p:nvCxnSpPr>
            <p:cNvPr id="25628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102"/>
            <p:cNvSpPr txBox="1">
              <a:spLocks noChangeArrowheads="1"/>
            </p:cNvSpPr>
            <p:nvPr/>
          </p:nvSpPr>
          <p:spPr bwMode="auto">
            <a:xfrm>
              <a:off x="3409644" y="4619572"/>
              <a:ext cx="308148" cy="36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sp>
        <p:nvSpPr>
          <p:cNvPr id="26" name="Text Box 102"/>
          <p:cNvSpPr txBox="1">
            <a:spLocks noChangeArrowheads="1"/>
          </p:cNvSpPr>
          <p:nvPr/>
        </p:nvSpPr>
        <p:spPr bwMode="auto">
          <a:xfrm>
            <a:off x="1681117" y="23495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q</a:t>
            </a:r>
          </a:p>
        </p:txBody>
      </p:sp>
      <p:cxnSp>
        <p:nvCxnSpPr>
          <p:cNvPr id="25621" name="Straight Arrow Connector 91"/>
          <p:cNvCxnSpPr>
            <a:cxnSpLocks noChangeShapeType="1"/>
            <a:endCxn id="8" idx="1"/>
          </p:cNvCxnSpPr>
          <p:nvPr/>
        </p:nvCxnSpPr>
        <p:spPr bwMode="auto">
          <a:xfrm>
            <a:off x="2730501" y="1209676"/>
            <a:ext cx="665163" cy="1238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2421836" y="3336895"/>
            <a:ext cx="8350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null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737624" y="3336896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5624" name="Group 137"/>
          <p:cNvGrpSpPr>
            <a:grpSpLocks/>
          </p:cNvGrpSpPr>
          <p:nvPr/>
        </p:nvGrpSpPr>
        <p:grpSpPr bwMode="auto">
          <a:xfrm>
            <a:off x="845448" y="3895695"/>
            <a:ext cx="901700" cy="544512"/>
            <a:chOff x="3218721" y="4443215"/>
            <a:chExt cx="902522" cy="545992"/>
          </a:xfrm>
        </p:grpSpPr>
        <p:cxnSp>
          <p:nvCxnSpPr>
            <p:cNvPr id="25626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102"/>
            <p:cNvSpPr txBox="1">
              <a:spLocks noChangeArrowheads="1"/>
            </p:cNvSpPr>
            <p:nvPr/>
          </p:nvSpPr>
          <p:spPr bwMode="auto">
            <a:xfrm>
              <a:off x="3218721" y="4619906"/>
              <a:ext cx="689603" cy="369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node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48749" y="3455957"/>
            <a:ext cx="461963" cy="36988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090378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Sorted Singly Linked List: remove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9325"/>
            <a:ext cx="11257472" cy="56578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(X)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First find the node to delete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Can we delete the node pointed to by p?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Need a pointer to the previous node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While finding the node to delete, keep track of the previous node (q trails p as we go over the list)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Now adjust the next pointers – How?</a:t>
            </a:r>
          </a:p>
          <a:p>
            <a:pPr lvl="2">
              <a:defRPr/>
            </a:pPr>
            <a:r>
              <a:rPr lang="en-US" dirty="0" err="1">
                <a:ea typeface="+mn-ea"/>
                <a:cs typeface="+mn-cs"/>
              </a:rPr>
              <a:t>q.next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dirty="0" err="1">
                <a:ea typeface="+mn-ea"/>
                <a:cs typeface="+mn-cs"/>
              </a:rPr>
              <a:t>p.next</a:t>
            </a:r>
            <a:endParaRPr lang="en-US" dirty="0">
              <a:ea typeface="+mn-ea"/>
              <a:cs typeface="+mn-cs"/>
            </a:endParaRPr>
          </a:p>
        </p:txBody>
      </p:sp>
      <p:cxnSp>
        <p:nvCxnSpPr>
          <p:cNvPr id="26628" name="AutoShape 101"/>
          <p:cNvCxnSpPr>
            <a:cxnSpLocks noChangeShapeType="1"/>
            <a:stCxn id="49" idx="3"/>
            <a:endCxn id="58" idx="1"/>
          </p:cNvCxnSpPr>
          <p:nvPr/>
        </p:nvCxnSpPr>
        <p:spPr bwMode="auto">
          <a:xfrm flipV="1">
            <a:off x="2703514" y="2530476"/>
            <a:ext cx="568325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 Box 102"/>
          <p:cNvSpPr txBox="1">
            <a:spLocks noChangeArrowheads="1"/>
          </p:cNvSpPr>
          <p:nvPr/>
        </p:nvSpPr>
        <p:spPr bwMode="auto">
          <a:xfrm>
            <a:off x="1960563" y="2212976"/>
            <a:ext cx="742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817939" y="224313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135314" y="224313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71839" y="2346325"/>
            <a:ext cx="415925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762626" y="224313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080001" y="224313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89539" y="2346325"/>
            <a:ext cx="45243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26636" name="Straight Arrow Connector 62"/>
          <p:cNvCxnSpPr>
            <a:cxnSpLocks noChangeShapeType="1"/>
          </p:cNvCxnSpPr>
          <p:nvPr/>
        </p:nvCxnSpPr>
        <p:spPr bwMode="auto">
          <a:xfrm flipV="1">
            <a:off x="4165600" y="2668588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3"/>
          <p:cNvSpPr/>
          <p:nvPr/>
        </p:nvSpPr>
        <p:spPr bwMode="auto">
          <a:xfrm>
            <a:off x="9664701" y="226853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8982076" y="226853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118600" y="2371725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I4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480116" y="2836860"/>
            <a:ext cx="608074" cy="647143"/>
            <a:chOff x="3374477" y="4443215"/>
            <a:chExt cx="746766" cy="408368"/>
          </a:xfrm>
        </p:grpSpPr>
        <p:cxnSp>
          <p:nvCxnSpPr>
            <p:cNvPr id="26651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374477" y="4618523"/>
              <a:ext cx="378370" cy="23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677401" y="2371725"/>
            <a:ext cx="727075" cy="33813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 bwMode="auto">
          <a:xfrm>
            <a:off x="7732714" y="2281239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50089" y="2281239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204075" y="2371725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cxnSp>
        <p:nvCxnSpPr>
          <p:cNvPr id="96" name="Straight Arrow Connector 95"/>
          <p:cNvCxnSpPr>
            <a:cxnSpLocks noChangeShapeType="1"/>
          </p:cNvCxnSpPr>
          <p:nvPr/>
        </p:nvCxnSpPr>
        <p:spPr bwMode="auto">
          <a:xfrm flipV="1">
            <a:off x="6173788" y="2681288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Straight Arrow Connector 96"/>
          <p:cNvCxnSpPr>
            <a:cxnSpLocks noChangeShapeType="1"/>
          </p:cNvCxnSpPr>
          <p:nvPr/>
        </p:nvCxnSpPr>
        <p:spPr bwMode="auto">
          <a:xfrm flipV="1">
            <a:off x="8054975" y="2693988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4487864" y="2784475"/>
            <a:ext cx="592137" cy="698500"/>
            <a:chOff x="3393831" y="4443215"/>
            <a:chExt cx="727412" cy="441412"/>
          </a:xfrm>
        </p:grpSpPr>
        <p:cxnSp>
          <p:nvCxnSpPr>
            <p:cNvPr id="26649" name="Straight Arrow Connector 98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 Box 102"/>
            <p:cNvSpPr txBox="1">
              <a:spLocks noChangeArrowheads="1"/>
            </p:cNvSpPr>
            <p:nvPr/>
          </p:nvSpPr>
          <p:spPr bwMode="auto">
            <a:xfrm>
              <a:off x="3393831" y="4650880"/>
              <a:ext cx="374432" cy="233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q</a:t>
              </a:r>
            </a:p>
          </p:txBody>
        </p:sp>
      </p:grpSp>
      <p:sp>
        <p:nvSpPr>
          <p:cNvPr id="101" name="Freeform 100"/>
          <p:cNvSpPr/>
          <p:nvPr/>
        </p:nvSpPr>
        <p:spPr bwMode="auto">
          <a:xfrm>
            <a:off x="6188075" y="1887539"/>
            <a:ext cx="2755900" cy="701675"/>
          </a:xfrm>
          <a:custGeom>
            <a:avLst/>
            <a:gdLst>
              <a:gd name="connsiteX0" fmla="*/ 0 w 2756078"/>
              <a:gd name="connsiteY0" fmla="*/ 701898 h 701898"/>
              <a:gd name="connsiteX1" fmla="*/ 888642 w 2756078"/>
              <a:gd name="connsiteY1" fmla="*/ 96591 h 701898"/>
              <a:gd name="connsiteX2" fmla="*/ 2331076 w 2756078"/>
              <a:gd name="connsiteY2" fmla="*/ 122349 h 701898"/>
              <a:gd name="connsiteX3" fmla="*/ 2756078 w 2756078"/>
              <a:gd name="connsiteY3" fmla="*/ 354169 h 70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078" h="701898">
                <a:moveTo>
                  <a:pt x="0" y="701898"/>
                </a:moveTo>
                <a:cubicBezTo>
                  <a:pt x="250065" y="447540"/>
                  <a:pt x="500130" y="193182"/>
                  <a:pt x="888642" y="96591"/>
                </a:cubicBezTo>
                <a:cubicBezTo>
                  <a:pt x="1277154" y="0"/>
                  <a:pt x="2019837" y="79419"/>
                  <a:pt x="2331076" y="122349"/>
                </a:cubicBezTo>
                <a:cubicBezTo>
                  <a:pt x="2642315" y="165279"/>
                  <a:pt x="2699196" y="259724"/>
                  <a:pt x="2756078" y="354169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sz="3600" dirty="0"/>
              <a:t>Sorted Singly Linked List: remove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9843" y="1157916"/>
            <a:ext cx="9756475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X){  </a:t>
            </a:r>
          </a:p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Walk over the list until we find the node that contains X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SinglyLinkedListNode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q = null;   // q trails p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SinglyLinkedListNode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 = head;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(p != null &amp;&amp;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!= X)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q = p;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end-while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 (p == null) return;  // X does not exist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 Remove p from the list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(q == null) head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end-remove</a:t>
            </a:r>
          </a:p>
        </p:txBody>
      </p:sp>
    </p:spTree>
    <p:extLst>
      <p:ext uri="{BB962C8B-B14F-4D97-AF65-F5344CB8AC3E}">
        <p14:creationId xmlns:p14="http://schemas.microsoft.com/office/powerpoint/2010/main" val="27729179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Doubly Linked Lists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7" y="949325"/>
            <a:ext cx="11464506" cy="5695950"/>
          </a:xfrm>
        </p:spPr>
        <p:txBody>
          <a:bodyPr/>
          <a:lstStyle/>
          <a:p>
            <a:r>
              <a:rPr lang="en-US" altLang="en-US" dirty="0"/>
              <a:t>What if you already have a pointer to the node to delete?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remove</a:t>
            </a:r>
            <a:r>
              <a:rPr lang="en-US" altLang="en-US" dirty="0"/>
              <a:t>(</a:t>
            </a:r>
            <a:r>
              <a:rPr lang="en-US" altLang="en-US" dirty="0" err="1"/>
              <a:t>LinkedListNode</a:t>
            </a:r>
            <a:r>
              <a:rPr lang="en-US" altLang="en-US" dirty="0"/>
              <a:t> p);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Still need a pointer to the previous node</a:t>
            </a:r>
          </a:p>
          <a:p>
            <a:pPr lvl="1"/>
            <a:r>
              <a:rPr lang="en-US" altLang="en-US" dirty="0"/>
              <a:t>Can we make this operation possible without requiring a pointer to the previous node?</a:t>
            </a:r>
          </a:p>
          <a:p>
            <a:pPr lvl="1"/>
            <a:r>
              <a:rPr lang="en-US" altLang="en-US" dirty="0"/>
              <a:t>Yep: Also keep a pointer to the previous node!</a:t>
            </a:r>
          </a:p>
          <a:p>
            <a:pPr lvl="2"/>
            <a:r>
              <a:rPr lang="en-US" altLang="en-US" dirty="0"/>
              <a:t>Called a doubly linked list</a:t>
            </a:r>
          </a:p>
        </p:txBody>
      </p:sp>
      <p:cxnSp>
        <p:nvCxnSpPr>
          <p:cNvPr id="30724" name="AutoShape 101"/>
          <p:cNvCxnSpPr>
            <a:cxnSpLocks noChangeShapeType="1"/>
            <a:stCxn id="49" idx="3"/>
            <a:endCxn id="58" idx="1"/>
          </p:cNvCxnSpPr>
          <p:nvPr/>
        </p:nvCxnSpPr>
        <p:spPr bwMode="auto">
          <a:xfrm flipV="1">
            <a:off x="2560639" y="3130550"/>
            <a:ext cx="541337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 Box 102"/>
          <p:cNvSpPr txBox="1">
            <a:spLocks noChangeArrowheads="1"/>
          </p:cNvSpPr>
          <p:nvPr/>
        </p:nvSpPr>
        <p:spPr bwMode="auto">
          <a:xfrm>
            <a:off x="1817688" y="2813051"/>
            <a:ext cx="742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675064" y="28432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992439" y="28432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01976" y="2946400"/>
            <a:ext cx="4159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619751" y="28432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937126" y="28432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30789" y="2925763"/>
            <a:ext cx="45243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cxnSp>
        <p:nvCxnSpPr>
          <p:cNvPr id="30732" name="Straight Arrow Connector 62"/>
          <p:cNvCxnSpPr>
            <a:cxnSpLocks noChangeShapeType="1"/>
          </p:cNvCxnSpPr>
          <p:nvPr/>
        </p:nvCxnSpPr>
        <p:spPr bwMode="auto">
          <a:xfrm flipV="1">
            <a:off x="4022725" y="32686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63"/>
          <p:cNvSpPr/>
          <p:nvPr/>
        </p:nvSpPr>
        <p:spPr bwMode="auto">
          <a:xfrm>
            <a:off x="9521826" y="28686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8839201" y="28686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948739" y="2979738"/>
            <a:ext cx="452437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I4</a:t>
            </a:r>
          </a:p>
        </p:txBody>
      </p:sp>
      <p:grpSp>
        <p:nvGrpSpPr>
          <p:cNvPr id="30736" name="Group 66"/>
          <p:cNvGrpSpPr>
            <a:grpSpLocks/>
          </p:cNvGrpSpPr>
          <p:nvPr/>
        </p:nvGrpSpPr>
        <p:grpSpPr bwMode="auto">
          <a:xfrm>
            <a:off x="6365875" y="3436938"/>
            <a:ext cx="579438" cy="647700"/>
            <a:chOff x="3409644" y="4443215"/>
            <a:chExt cx="711599" cy="408878"/>
          </a:xfrm>
        </p:grpSpPr>
        <p:cxnSp>
          <p:nvCxnSpPr>
            <p:cNvPr id="30743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3657606" y="4443215"/>
              <a:ext cx="463637" cy="28333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409644" y="4618591"/>
              <a:ext cx="265144" cy="233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534526" y="2971800"/>
            <a:ext cx="511175" cy="33813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 bwMode="auto">
          <a:xfrm>
            <a:off x="7589839" y="28813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6907214" y="28813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991350" y="2979738"/>
            <a:ext cx="452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cxnSp>
        <p:nvCxnSpPr>
          <p:cNvPr id="30741" name="Straight Arrow Connector 95"/>
          <p:cNvCxnSpPr>
            <a:cxnSpLocks noChangeShapeType="1"/>
          </p:cNvCxnSpPr>
          <p:nvPr/>
        </p:nvCxnSpPr>
        <p:spPr bwMode="auto">
          <a:xfrm flipV="1">
            <a:off x="6030913" y="32813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Arrow Connector 96"/>
          <p:cNvCxnSpPr>
            <a:cxnSpLocks noChangeShapeType="1"/>
          </p:cNvCxnSpPr>
          <p:nvPr/>
        </p:nvCxnSpPr>
        <p:spPr bwMode="auto">
          <a:xfrm flipV="1">
            <a:off x="7912100" y="3294063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34199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8522" y="141288"/>
            <a:ext cx="10334444" cy="698500"/>
          </a:xfrm>
        </p:spPr>
        <p:txBody>
          <a:bodyPr/>
          <a:lstStyle/>
          <a:p>
            <a:r>
              <a:rPr lang="en-US" altLang="en-US" sz="3600" dirty="0"/>
              <a:t>Doubly Linked Lists: Java Declarations</a:t>
            </a:r>
          </a:p>
        </p:txBody>
      </p:sp>
      <p:sp>
        <p:nvSpPr>
          <p:cNvPr id="49" name="Text Box 102"/>
          <p:cNvSpPr txBox="1">
            <a:spLocks noChangeArrowheads="1"/>
          </p:cNvSpPr>
          <p:nvPr/>
        </p:nvSpPr>
        <p:spPr bwMode="auto">
          <a:xfrm>
            <a:off x="1701800" y="971551"/>
            <a:ext cx="742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390901" y="1863725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708276" y="18637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60676" y="1966914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125914" y="18637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186489" y="18637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5503864" y="18637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21339" y="1966914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919913" y="1863725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916989" y="18510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8234364" y="18510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62950" y="1952625"/>
            <a:ext cx="450850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9650413" y="1851025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31760" name="Straight Arrow Connector 62"/>
          <p:cNvCxnSpPr>
            <a:cxnSpLocks noChangeShapeType="1"/>
          </p:cNvCxnSpPr>
          <p:nvPr/>
        </p:nvCxnSpPr>
        <p:spPr bwMode="auto">
          <a:xfrm flipV="1">
            <a:off x="4576763" y="2211388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Straight Arrow Connector 35"/>
          <p:cNvCxnSpPr>
            <a:cxnSpLocks noChangeShapeType="1"/>
          </p:cNvCxnSpPr>
          <p:nvPr/>
        </p:nvCxnSpPr>
        <p:spPr bwMode="auto">
          <a:xfrm flipV="1">
            <a:off x="7345363" y="2251075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02"/>
          <p:cNvSpPr txBox="1">
            <a:spLocks noChangeArrowheads="1"/>
          </p:cNvSpPr>
          <p:nvPr/>
        </p:nvSpPr>
        <p:spPr bwMode="auto">
          <a:xfrm>
            <a:off x="3508317" y="2181226"/>
            <a:ext cx="471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/>
              <a:t>null</a:t>
            </a:r>
            <a:endParaRPr lang="en-US" b="1" dirty="0"/>
          </a:p>
        </p:txBody>
      </p: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9753542" y="2143126"/>
            <a:ext cx="471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/>
              <a:t>null</a:t>
            </a:r>
            <a:endParaRPr lang="en-US" b="1" dirty="0"/>
          </a:p>
        </p:txBody>
      </p:sp>
      <p:cxnSp>
        <p:nvCxnSpPr>
          <p:cNvPr id="41" name="Elbow Connector 40"/>
          <p:cNvCxnSpPr>
            <a:endCxn id="57" idx="2"/>
          </p:cNvCxnSpPr>
          <p:nvPr/>
        </p:nvCxnSpPr>
        <p:spPr bwMode="auto">
          <a:xfrm rot="10800000" flipV="1">
            <a:off x="3049588" y="2266951"/>
            <a:ext cx="3471862" cy="150813"/>
          </a:xfrm>
          <a:prstGeom prst="bentConnector4">
            <a:avLst>
              <a:gd name="adj1" fmla="val 927"/>
              <a:gd name="adj2" fmla="val 251135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4" name="Elbow Connector 40"/>
          <p:cNvCxnSpPr/>
          <p:nvPr/>
        </p:nvCxnSpPr>
        <p:spPr bwMode="auto">
          <a:xfrm rot="10800000" flipV="1">
            <a:off x="5870576" y="2254251"/>
            <a:ext cx="3470275" cy="150813"/>
          </a:xfrm>
          <a:prstGeom prst="bentConnector4">
            <a:avLst>
              <a:gd name="adj1" fmla="val 927"/>
              <a:gd name="adj2" fmla="val 5150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1767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7880351" y="1500188"/>
            <a:ext cx="398462" cy="3349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Straight Arrow Connector 82"/>
          <p:cNvCxnSpPr>
            <a:cxnSpLocks noChangeShapeType="1"/>
          </p:cNvCxnSpPr>
          <p:nvPr/>
        </p:nvCxnSpPr>
        <p:spPr bwMode="auto">
          <a:xfrm rot="16200000" flipH="1">
            <a:off x="2374901" y="1558926"/>
            <a:ext cx="320675" cy="2952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74946" y="3708401"/>
            <a:ext cx="5866742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next;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value;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60382" y="4539506"/>
            <a:ext cx="4846638" cy="6461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head = null;</a:t>
            </a:r>
          </a:p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tail = null;</a:t>
            </a:r>
          </a:p>
        </p:txBody>
      </p:sp>
      <p:sp>
        <p:nvSpPr>
          <p:cNvPr id="37" name="Text Box 102"/>
          <p:cNvSpPr txBox="1">
            <a:spLocks noChangeArrowheads="1"/>
          </p:cNvSpPr>
          <p:nvPr/>
        </p:nvSpPr>
        <p:spPr bwMode="auto">
          <a:xfrm>
            <a:off x="7362826" y="909638"/>
            <a:ext cx="6651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379176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/>
              <a:t>Doubly Linked Lists</a:t>
            </a:r>
          </a:p>
        </p:txBody>
      </p:sp>
      <p:sp>
        <p:nvSpPr>
          <p:cNvPr id="49" name="Text Box 102"/>
          <p:cNvSpPr txBox="1">
            <a:spLocks noChangeArrowheads="1"/>
          </p:cNvSpPr>
          <p:nvPr/>
        </p:nvSpPr>
        <p:spPr bwMode="auto">
          <a:xfrm>
            <a:off x="1701800" y="971551"/>
            <a:ext cx="742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390901" y="1863725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708276" y="18637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00351" y="1966914"/>
            <a:ext cx="415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125914" y="18637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186489" y="18637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5503864" y="18637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21339" y="1966914"/>
            <a:ext cx="452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I2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919913" y="1863725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916989" y="18510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8234364" y="18510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47075" y="1955800"/>
            <a:ext cx="452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9650413" y="1851025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cxnSp>
        <p:nvCxnSpPr>
          <p:cNvPr id="32784" name="Straight Arrow Connector 62"/>
          <p:cNvCxnSpPr>
            <a:cxnSpLocks noChangeShapeType="1"/>
          </p:cNvCxnSpPr>
          <p:nvPr/>
        </p:nvCxnSpPr>
        <p:spPr bwMode="auto">
          <a:xfrm flipV="1">
            <a:off x="4576763" y="2211388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Straight Arrow Connector 35"/>
          <p:cNvCxnSpPr>
            <a:cxnSpLocks noChangeShapeType="1"/>
          </p:cNvCxnSpPr>
          <p:nvPr/>
        </p:nvCxnSpPr>
        <p:spPr bwMode="auto">
          <a:xfrm flipV="1">
            <a:off x="7345363" y="2251075"/>
            <a:ext cx="9144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02"/>
          <p:cNvSpPr txBox="1">
            <a:spLocks noChangeArrowheads="1"/>
          </p:cNvSpPr>
          <p:nvPr/>
        </p:nvSpPr>
        <p:spPr bwMode="auto">
          <a:xfrm>
            <a:off x="3508317" y="2181226"/>
            <a:ext cx="471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/>
              <a:t>null</a:t>
            </a:r>
            <a:endParaRPr lang="en-US" b="1" dirty="0"/>
          </a:p>
        </p:txBody>
      </p: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9753543" y="2143126"/>
            <a:ext cx="4716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/>
              <a:t>null</a:t>
            </a:r>
            <a:endParaRPr lang="en-US" b="1" dirty="0"/>
          </a:p>
        </p:txBody>
      </p:sp>
      <p:cxnSp>
        <p:nvCxnSpPr>
          <p:cNvPr id="41" name="Elbow Connector 40"/>
          <p:cNvCxnSpPr>
            <a:endCxn id="57" idx="2"/>
          </p:cNvCxnSpPr>
          <p:nvPr/>
        </p:nvCxnSpPr>
        <p:spPr bwMode="auto">
          <a:xfrm rot="10800000" flipV="1">
            <a:off x="3049588" y="2266951"/>
            <a:ext cx="3471862" cy="150813"/>
          </a:xfrm>
          <a:prstGeom prst="bentConnector4">
            <a:avLst>
              <a:gd name="adj1" fmla="val 927"/>
              <a:gd name="adj2" fmla="val 251135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4" name="Elbow Connector 40"/>
          <p:cNvCxnSpPr/>
          <p:nvPr/>
        </p:nvCxnSpPr>
        <p:spPr bwMode="auto">
          <a:xfrm rot="10800000" flipV="1">
            <a:off x="5870576" y="2254251"/>
            <a:ext cx="3470275" cy="150813"/>
          </a:xfrm>
          <a:prstGeom prst="bentConnector4">
            <a:avLst>
              <a:gd name="adj1" fmla="val 927"/>
              <a:gd name="adj2" fmla="val 51509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51" name="Text Box 102"/>
          <p:cNvSpPr txBox="1">
            <a:spLocks noChangeArrowheads="1"/>
          </p:cNvSpPr>
          <p:nvPr/>
        </p:nvSpPr>
        <p:spPr bwMode="auto">
          <a:xfrm>
            <a:off x="7445376" y="893763"/>
            <a:ext cx="6651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List </a:t>
            </a:r>
          </a:p>
          <a:p>
            <a:pPr algn="ctr">
              <a:defRPr/>
            </a:pPr>
            <a:r>
              <a:rPr lang="en-US" dirty="0"/>
              <a:t>Tail</a:t>
            </a:r>
          </a:p>
        </p:txBody>
      </p:sp>
      <p:cxnSp>
        <p:nvCxnSpPr>
          <p:cNvPr id="32791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7880351" y="1500188"/>
            <a:ext cx="398462" cy="3349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48573" y="3375025"/>
            <a:ext cx="1136961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Advantages: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C00000"/>
                </a:solidFill>
              </a:rPr>
              <a:t>remove</a:t>
            </a:r>
            <a:r>
              <a:rPr lang="en-US" sz="2000" kern="0" dirty="0"/>
              <a:t>(</a:t>
            </a:r>
            <a:r>
              <a:rPr lang="en-US" sz="2000" kern="0" dirty="0" err="1"/>
              <a:t>LinkedListNode</a:t>
            </a:r>
            <a:r>
              <a:rPr lang="en-US" sz="2000" kern="0" dirty="0"/>
              <a:t> p) becomes O(1)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C00000"/>
                </a:solidFill>
              </a:rPr>
              <a:t>previous</a:t>
            </a:r>
            <a:r>
              <a:rPr lang="en-US" sz="2000" kern="0" dirty="0"/>
              <a:t>(</a:t>
            </a:r>
            <a:r>
              <a:rPr lang="en-US" sz="2000" kern="0" dirty="0" err="1"/>
              <a:t>LinkedListNode</a:t>
            </a:r>
            <a:r>
              <a:rPr lang="en-US" sz="2000" kern="0" dirty="0"/>
              <a:t> p) becomes O(1)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Allows going over the list forward &amp; backwards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Disadvantages: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More space (double the number of pointers at each node)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More book-keeping for updating two pointers at each node</a:t>
            </a:r>
          </a:p>
        </p:txBody>
      </p:sp>
      <p:cxnSp>
        <p:nvCxnSpPr>
          <p:cNvPr id="32793" name="Straight Arrow Connector 82"/>
          <p:cNvCxnSpPr>
            <a:cxnSpLocks noChangeShapeType="1"/>
          </p:cNvCxnSpPr>
          <p:nvPr/>
        </p:nvCxnSpPr>
        <p:spPr bwMode="auto">
          <a:xfrm rot="16200000" flipH="1">
            <a:off x="2374901" y="1558926"/>
            <a:ext cx="320675" cy="2952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9350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1706" y="141288"/>
            <a:ext cx="10817523" cy="698500"/>
          </a:xfrm>
        </p:spPr>
        <p:txBody>
          <a:bodyPr/>
          <a:lstStyle/>
          <a:p>
            <a:r>
              <a:rPr lang="en-US" altLang="en-US" sz="3600" dirty="0"/>
              <a:t>Sorted Doubly Linked List: Declaration</a:t>
            </a:r>
          </a:p>
        </p:txBody>
      </p:sp>
      <p:sp>
        <p:nvSpPr>
          <p:cNvPr id="6" name="Text Box 102"/>
          <p:cNvSpPr txBox="1">
            <a:spLocks noChangeArrowheads="1"/>
          </p:cNvSpPr>
          <p:nvPr/>
        </p:nvSpPr>
        <p:spPr bwMode="auto">
          <a:xfrm>
            <a:off x="1085102" y="5449226"/>
            <a:ext cx="69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02483" y="5995988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null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2483" y="5522912"/>
            <a:ext cx="716021" cy="4730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7774" y="5614478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970" y="893462"/>
            <a:ext cx="11335109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next;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SinglyLinkedListNode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value){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value;}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SortedDoublyLinkedList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head = null;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DoublyLinkedListNode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tail = null;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find(int X);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Find X in the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void add(int X);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Add X to the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void remove(int X);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Remove X (if it exists)  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void print();   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 the list elements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printInReverseOrder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 the list elements in reverse order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  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02483" y="6377498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986226" y="5995988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3986226" y="5522912"/>
            <a:ext cx="716021" cy="4730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1517" y="5614478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86226" y="6377498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56234" y="5995988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556234" y="5522912"/>
            <a:ext cx="716021" cy="4730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99281" y="5614478"/>
            <a:ext cx="325730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556234" y="6377498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null</a:t>
            </a:r>
          </a:p>
        </p:txBody>
      </p:sp>
      <p:cxnSp>
        <p:nvCxnSpPr>
          <p:cNvPr id="27" name="Straight Arrow Connector 82"/>
          <p:cNvCxnSpPr>
            <a:cxnSpLocks noChangeShapeType="1"/>
          </p:cNvCxnSpPr>
          <p:nvPr/>
        </p:nvCxnSpPr>
        <p:spPr bwMode="auto">
          <a:xfrm flipV="1">
            <a:off x="1800970" y="5555891"/>
            <a:ext cx="696698" cy="4981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82"/>
          <p:cNvCxnSpPr>
            <a:cxnSpLocks noChangeShapeType="1"/>
            <a:stCxn id="22" idx="3"/>
          </p:cNvCxnSpPr>
          <p:nvPr/>
        </p:nvCxnSpPr>
        <p:spPr bwMode="auto">
          <a:xfrm flipV="1">
            <a:off x="4702247" y="6568252"/>
            <a:ext cx="879914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82"/>
          <p:cNvCxnSpPr>
            <a:cxnSpLocks noChangeShapeType="1"/>
          </p:cNvCxnSpPr>
          <p:nvPr/>
        </p:nvCxnSpPr>
        <p:spPr bwMode="auto">
          <a:xfrm flipH="1">
            <a:off x="4702170" y="6186743"/>
            <a:ext cx="8539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82"/>
          <p:cNvCxnSpPr>
            <a:cxnSpLocks noChangeShapeType="1"/>
            <a:stCxn id="19" idx="1"/>
          </p:cNvCxnSpPr>
          <p:nvPr/>
        </p:nvCxnSpPr>
        <p:spPr bwMode="auto">
          <a:xfrm flipH="1">
            <a:off x="3218505" y="6186743"/>
            <a:ext cx="767721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82"/>
          <p:cNvCxnSpPr>
            <a:cxnSpLocks noChangeShapeType="1"/>
            <a:endCxn id="22" idx="1"/>
          </p:cNvCxnSpPr>
          <p:nvPr/>
        </p:nvCxnSpPr>
        <p:spPr bwMode="auto">
          <a:xfrm flipV="1">
            <a:off x="3205541" y="6568253"/>
            <a:ext cx="780685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102"/>
          <p:cNvSpPr txBox="1">
            <a:spLocks noChangeArrowheads="1"/>
          </p:cNvSpPr>
          <p:nvPr/>
        </p:nvSpPr>
        <p:spPr bwMode="auto">
          <a:xfrm>
            <a:off x="6988123" y="5530334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tail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126012" y="5983810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7126012" y="5510734"/>
            <a:ext cx="716021" cy="4730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69059" y="5602300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126012" y="6365320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null</a:t>
            </a:r>
          </a:p>
        </p:txBody>
      </p:sp>
      <p:cxnSp>
        <p:nvCxnSpPr>
          <p:cNvPr id="55" name="Straight Arrow Connector 82"/>
          <p:cNvCxnSpPr>
            <a:cxnSpLocks noChangeShapeType="1"/>
          </p:cNvCxnSpPr>
          <p:nvPr/>
        </p:nvCxnSpPr>
        <p:spPr bwMode="auto">
          <a:xfrm flipV="1">
            <a:off x="6272025" y="6556074"/>
            <a:ext cx="879914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82"/>
          <p:cNvCxnSpPr>
            <a:cxnSpLocks noChangeShapeType="1"/>
          </p:cNvCxnSpPr>
          <p:nvPr/>
        </p:nvCxnSpPr>
        <p:spPr bwMode="auto">
          <a:xfrm flipH="1">
            <a:off x="6271948" y="6174565"/>
            <a:ext cx="8539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102"/>
          <p:cNvSpPr txBox="1">
            <a:spLocks noChangeArrowheads="1"/>
          </p:cNvSpPr>
          <p:nvPr/>
        </p:nvSpPr>
        <p:spPr bwMode="auto">
          <a:xfrm>
            <a:off x="8557901" y="5518156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tail</a:t>
            </a:r>
          </a:p>
        </p:txBody>
      </p:sp>
      <p:sp>
        <p:nvSpPr>
          <p:cNvPr id="59" name="Text Box 102"/>
          <p:cNvSpPr txBox="1">
            <a:spLocks noChangeArrowheads="1"/>
          </p:cNvSpPr>
          <p:nvPr/>
        </p:nvSpPr>
        <p:spPr bwMode="auto">
          <a:xfrm>
            <a:off x="8557901" y="5518156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tail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8695790" y="5971632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8695790" y="5498556"/>
            <a:ext cx="716021" cy="4730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838837" y="5590122"/>
            <a:ext cx="429926" cy="369332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15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695790" y="6353142"/>
            <a:ext cx="716021" cy="381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null</a:t>
            </a:r>
          </a:p>
        </p:txBody>
      </p:sp>
      <p:cxnSp>
        <p:nvCxnSpPr>
          <p:cNvPr id="64" name="Straight Arrow Connector 82"/>
          <p:cNvCxnSpPr>
            <a:cxnSpLocks noChangeShapeType="1"/>
          </p:cNvCxnSpPr>
          <p:nvPr/>
        </p:nvCxnSpPr>
        <p:spPr bwMode="auto">
          <a:xfrm flipV="1">
            <a:off x="7841803" y="6543896"/>
            <a:ext cx="879914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82"/>
          <p:cNvCxnSpPr>
            <a:cxnSpLocks noChangeShapeType="1"/>
          </p:cNvCxnSpPr>
          <p:nvPr/>
        </p:nvCxnSpPr>
        <p:spPr bwMode="auto">
          <a:xfrm flipH="1">
            <a:off x="7841726" y="6162387"/>
            <a:ext cx="8539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82"/>
          <p:cNvCxnSpPr>
            <a:cxnSpLocks noChangeShapeType="1"/>
          </p:cNvCxnSpPr>
          <p:nvPr/>
        </p:nvCxnSpPr>
        <p:spPr bwMode="auto">
          <a:xfrm flipH="1" flipV="1">
            <a:off x="9411658" y="5531534"/>
            <a:ext cx="652795" cy="12771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102"/>
          <p:cNvSpPr txBox="1">
            <a:spLocks noChangeArrowheads="1"/>
          </p:cNvSpPr>
          <p:nvPr/>
        </p:nvSpPr>
        <p:spPr bwMode="auto">
          <a:xfrm>
            <a:off x="10127679" y="5505978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1069501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/>
              <a:t>Recap</a:t>
            </a:r>
            <a:endParaRPr lang="en-US" altLang="en-US" sz="3200" dirty="0"/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232913" y="876301"/>
            <a:ext cx="11619781" cy="5737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Contiguous Allocation (Arrays)</a:t>
            </a:r>
          </a:p>
          <a:p>
            <a:pPr marL="457200" lvl="1" indent="0">
              <a:buNone/>
              <a:defRPr/>
            </a:pPr>
            <a:r>
              <a:rPr lang="en-US" kern="0" dirty="0"/>
              <a:t>+ O(1) access to any element of the array</a:t>
            </a:r>
          </a:p>
          <a:p>
            <a:pPr lvl="1">
              <a:defRPr/>
            </a:pPr>
            <a:r>
              <a:rPr lang="en-US" kern="0" dirty="0"/>
              <a:t>Fixed size (arrays cannot be made bigger)</a:t>
            </a:r>
          </a:p>
          <a:p>
            <a:pPr lvl="1">
              <a:defRPr/>
            </a:pPr>
            <a:r>
              <a:rPr lang="en-US" kern="0" dirty="0"/>
              <a:t>You have to know the size of the data you will store in the array in advance</a:t>
            </a:r>
          </a:p>
          <a:p>
            <a:pPr lvl="1"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Non-contiguous Allocation (Linked Lists)</a:t>
            </a:r>
          </a:p>
          <a:p>
            <a:pPr marL="457200" lvl="1" indent="0">
              <a:buNone/>
              <a:defRPr/>
            </a:pPr>
            <a:r>
              <a:rPr lang="en-US" kern="0" dirty="0"/>
              <a:t>+ You don’t have to know the size of data you will store in the Linked List. The size grows dynamically as you add/remove elements</a:t>
            </a:r>
          </a:p>
          <a:p>
            <a:pPr lvl="1">
              <a:defRPr/>
            </a:pPr>
            <a:r>
              <a:rPr lang="en-US" kern="0" dirty="0"/>
              <a:t>Cannot access elements randomly</a:t>
            </a:r>
          </a:p>
          <a:p>
            <a:pPr lvl="1">
              <a:defRPr/>
            </a:pPr>
            <a:r>
              <a:rPr lang="en-US" kern="0" dirty="0"/>
              <a:t>Need extra space to store the address of the element that comes before or after a node</a:t>
            </a:r>
          </a:p>
          <a:p>
            <a:pPr marL="1314450" lvl="2" indent="-457200">
              <a:buFont typeface="+mj-lt"/>
              <a:buAutoNum type="arabicPeriod"/>
              <a:defRPr/>
            </a:pPr>
            <a:endParaRPr lang="en-US" kern="0" dirty="0"/>
          </a:p>
          <a:p>
            <a:pPr marL="1314450" lvl="2" indent="-457200">
              <a:buFont typeface="+mj-lt"/>
              <a:buAutoNum type="arabicPeriod"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456058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/>
              <a:t>Contiguous Allocation</a:t>
            </a:r>
          </a:p>
        </p:txBody>
      </p:sp>
      <p:grpSp>
        <p:nvGrpSpPr>
          <p:cNvPr id="6147" name="Group 60"/>
          <p:cNvGrpSpPr>
            <a:grpSpLocks/>
          </p:cNvGrpSpPr>
          <p:nvPr/>
        </p:nvGrpSpPr>
        <p:grpSpPr bwMode="auto">
          <a:xfrm>
            <a:off x="8842646" y="993715"/>
            <a:ext cx="2967037" cy="4921250"/>
            <a:chOff x="822" y="393"/>
            <a:chExt cx="1869" cy="3608"/>
          </a:xfrm>
        </p:grpSpPr>
        <p:sp>
          <p:nvSpPr>
            <p:cNvPr id="3114" name="Rectangle 4"/>
            <p:cNvSpPr>
              <a:spLocks noChangeArrowheads="1"/>
            </p:cNvSpPr>
            <p:nvPr/>
          </p:nvSpPr>
          <p:spPr bwMode="auto">
            <a:xfrm>
              <a:off x="1437" y="639"/>
              <a:ext cx="577" cy="3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5" name="Text Box 5"/>
            <p:cNvSpPr txBox="1">
              <a:spLocks noChangeArrowheads="1"/>
            </p:cNvSpPr>
            <p:nvPr/>
          </p:nvSpPr>
          <p:spPr bwMode="auto">
            <a:xfrm>
              <a:off x="1425" y="393"/>
              <a:ext cx="6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3116" name="Text Box 6"/>
            <p:cNvSpPr txBox="1">
              <a:spLocks noChangeArrowheads="1"/>
            </p:cNvSpPr>
            <p:nvPr/>
          </p:nvSpPr>
          <p:spPr bwMode="auto">
            <a:xfrm>
              <a:off x="1438" y="2029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A[0]</a:t>
              </a:r>
            </a:p>
          </p:txBody>
        </p:sp>
        <p:sp>
          <p:nvSpPr>
            <p:cNvPr id="3117" name="Text Box 7"/>
            <p:cNvSpPr txBox="1">
              <a:spLocks noChangeArrowheads="1"/>
            </p:cNvSpPr>
            <p:nvPr/>
          </p:nvSpPr>
          <p:spPr bwMode="auto">
            <a:xfrm>
              <a:off x="1438" y="2265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A[1]</a:t>
              </a:r>
            </a:p>
          </p:txBody>
        </p:sp>
        <p:sp>
          <p:nvSpPr>
            <p:cNvPr id="3118" name="Text Box 8"/>
            <p:cNvSpPr txBox="1">
              <a:spLocks noChangeArrowheads="1"/>
            </p:cNvSpPr>
            <p:nvPr/>
          </p:nvSpPr>
          <p:spPr bwMode="auto">
            <a:xfrm>
              <a:off x="1438" y="2999"/>
              <a:ext cx="579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A[4]</a:t>
              </a:r>
            </a:p>
          </p:txBody>
        </p:sp>
        <p:sp>
          <p:nvSpPr>
            <p:cNvPr id="3119" name="Text Box 9"/>
            <p:cNvSpPr txBox="1">
              <a:spLocks noChangeArrowheads="1"/>
            </p:cNvSpPr>
            <p:nvPr/>
          </p:nvSpPr>
          <p:spPr bwMode="auto">
            <a:xfrm>
              <a:off x="1437" y="2498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A[2]</a:t>
              </a:r>
            </a:p>
          </p:txBody>
        </p:sp>
        <p:sp>
          <p:nvSpPr>
            <p:cNvPr id="3120" name="Text Box 10"/>
            <p:cNvSpPr txBox="1">
              <a:spLocks noChangeArrowheads="1"/>
            </p:cNvSpPr>
            <p:nvPr/>
          </p:nvSpPr>
          <p:spPr bwMode="auto">
            <a:xfrm>
              <a:off x="1437" y="2720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A[3]</a:t>
              </a:r>
            </a:p>
          </p:txBody>
        </p:sp>
        <p:sp>
          <p:nvSpPr>
            <p:cNvPr id="3121" name="Text Box 11"/>
            <p:cNvSpPr txBox="1">
              <a:spLocks noChangeArrowheads="1"/>
            </p:cNvSpPr>
            <p:nvPr/>
          </p:nvSpPr>
          <p:spPr bwMode="auto">
            <a:xfrm>
              <a:off x="1308" y="600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0</a:t>
              </a:r>
            </a:p>
          </p:txBody>
        </p:sp>
        <p:sp>
          <p:nvSpPr>
            <p:cNvPr id="3122" name="Text Box 12"/>
            <p:cNvSpPr txBox="1">
              <a:spLocks noChangeArrowheads="1"/>
            </p:cNvSpPr>
            <p:nvPr/>
          </p:nvSpPr>
          <p:spPr bwMode="auto">
            <a:xfrm>
              <a:off x="1307" y="705"/>
              <a:ext cx="16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1</a:t>
              </a:r>
            </a:p>
          </p:txBody>
        </p:sp>
        <p:sp>
          <p:nvSpPr>
            <p:cNvPr id="3123" name="Line 13"/>
            <p:cNvSpPr>
              <a:spLocks noChangeShapeType="1"/>
            </p:cNvSpPr>
            <p:nvPr/>
          </p:nvSpPr>
          <p:spPr bwMode="auto">
            <a:xfrm>
              <a:off x="1448" y="9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4" name="Line 14"/>
            <p:cNvSpPr>
              <a:spLocks noChangeShapeType="1"/>
            </p:cNvSpPr>
            <p:nvPr/>
          </p:nvSpPr>
          <p:spPr bwMode="auto">
            <a:xfrm>
              <a:off x="1441" y="73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5" name="Line 15"/>
            <p:cNvSpPr>
              <a:spLocks noChangeShapeType="1"/>
            </p:cNvSpPr>
            <p:nvPr/>
          </p:nvSpPr>
          <p:spPr bwMode="auto">
            <a:xfrm>
              <a:off x="1441" y="8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6" name="Text Box 16"/>
            <p:cNvSpPr txBox="1">
              <a:spLocks noChangeArrowheads="1"/>
            </p:cNvSpPr>
            <p:nvPr/>
          </p:nvSpPr>
          <p:spPr bwMode="auto">
            <a:xfrm>
              <a:off x="1300" y="807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2</a:t>
              </a:r>
            </a:p>
          </p:txBody>
        </p:sp>
        <p:sp>
          <p:nvSpPr>
            <p:cNvPr id="3127" name="Text Box 28"/>
            <p:cNvSpPr txBox="1">
              <a:spLocks noChangeArrowheads="1"/>
            </p:cNvSpPr>
            <p:nvPr/>
          </p:nvSpPr>
          <p:spPr bwMode="auto">
            <a:xfrm>
              <a:off x="841" y="1788"/>
              <a:ext cx="6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Address</a:t>
              </a:r>
            </a:p>
          </p:txBody>
        </p:sp>
        <p:sp>
          <p:nvSpPr>
            <p:cNvPr id="3128" name="Text Box 29"/>
            <p:cNvSpPr txBox="1">
              <a:spLocks noChangeArrowheads="1"/>
            </p:cNvSpPr>
            <p:nvPr/>
          </p:nvSpPr>
          <p:spPr bwMode="auto">
            <a:xfrm>
              <a:off x="1120" y="2015"/>
              <a:ext cx="2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</a:t>
              </a:r>
            </a:p>
          </p:txBody>
        </p:sp>
        <p:sp>
          <p:nvSpPr>
            <p:cNvPr id="3129" name="Text Box 30"/>
            <p:cNvSpPr txBox="1">
              <a:spLocks noChangeArrowheads="1"/>
            </p:cNvSpPr>
            <p:nvPr/>
          </p:nvSpPr>
          <p:spPr bwMode="auto">
            <a:xfrm>
              <a:off x="904" y="2227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 + c</a:t>
              </a:r>
            </a:p>
          </p:txBody>
        </p:sp>
        <p:sp>
          <p:nvSpPr>
            <p:cNvPr id="3130" name="Text Box 31"/>
            <p:cNvSpPr txBox="1">
              <a:spLocks noChangeArrowheads="1"/>
            </p:cNvSpPr>
            <p:nvPr/>
          </p:nvSpPr>
          <p:spPr bwMode="auto">
            <a:xfrm>
              <a:off x="822" y="2477"/>
              <a:ext cx="60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L0 + 2c</a:t>
              </a:r>
            </a:p>
          </p:txBody>
        </p:sp>
        <p:sp>
          <p:nvSpPr>
            <p:cNvPr id="3131" name="Text Box 32"/>
            <p:cNvSpPr txBox="1">
              <a:spLocks noChangeArrowheads="1"/>
            </p:cNvSpPr>
            <p:nvPr/>
          </p:nvSpPr>
          <p:spPr bwMode="auto">
            <a:xfrm>
              <a:off x="822" y="2713"/>
              <a:ext cx="60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/>
                <a:t>L0 + 3c</a:t>
              </a:r>
            </a:p>
          </p:txBody>
        </p:sp>
        <p:sp>
          <p:nvSpPr>
            <p:cNvPr id="3132" name="Text Box 33"/>
            <p:cNvSpPr txBox="1">
              <a:spLocks noChangeArrowheads="1"/>
            </p:cNvSpPr>
            <p:nvPr/>
          </p:nvSpPr>
          <p:spPr bwMode="auto">
            <a:xfrm>
              <a:off x="822" y="2948"/>
              <a:ext cx="60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/>
                <a:t>L0 + 4c</a:t>
              </a:r>
            </a:p>
          </p:txBody>
        </p:sp>
        <p:sp>
          <p:nvSpPr>
            <p:cNvPr id="3133" name="AutoShape 34"/>
            <p:cNvSpPr>
              <a:spLocks/>
            </p:cNvSpPr>
            <p:nvPr/>
          </p:nvSpPr>
          <p:spPr bwMode="auto">
            <a:xfrm>
              <a:off x="2024" y="2024"/>
              <a:ext cx="56" cy="220"/>
            </a:xfrm>
            <a:prstGeom prst="rightBrace">
              <a:avLst>
                <a:gd name="adj1" fmla="val 325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4" name="Text Box 35"/>
            <p:cNvSpPr txBox="1">
              <a:spLocks noChangeArrowheads="1"/>
            </p:cNvSpPr>
            <p:nvPr/>
          </p:nvSpPr>
          <p:spPr bwMode="auto">
            <a:xfrm>
              <a:off x="2076" y="2022"/>
              <a:ext cx="61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 bytes</a:t>
              </a:r>
            </a:p>
          </p:txBody>
        </p:sp>
      </p:grpSp>
      <p:sp>
        <p:nvSpPr>
          <p:cNvPr id="3100" name="Text Box 62"/>
          <p:cNvSpPr txBox="1">
            <a:spLocks noChangeArrowheads="1"/>
          </p:cNvSpPr>
          <p:nvPr/>
        </p:nvSpPr>
        <p:spPr bwMode="auto">
          <a:xfrm>
            <a:off x="9599883" y="6035615"/>
            <a:ext cx="1336675" cy="36830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Contiguous</a:t>
            </a:r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491705" y="1276059"/>
            <a:ext cx="8138215" cy="533746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Items (elements) of the DS are stored contiguously one after the other in memory</a:t>
            </a:r>
          </a:p>
          <a:p>
            <a:pPr lvl="1">
              <a:defRPr/>
            </a:pPr>
            <a:r>
              <a:rPr lang="en-US" kern="0" dirty="0"/>
              <a:t>int A[] = new </a:t>
            </a:r>
            <a:r>
              <a:rPr lang="en-US" kern="0" dirty="0" err="1"/>
              <a:t>int</a:t>
            </a:r>
            <a:r>
              <a:rPr lang="en-US" kern="0" dirty="0"/>
              <a:t>[5];</a:t>
            </a:r>
          </a:p>
          <a:p>
            <a:pPr lvl="1"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You can access any element of the array in O(1) time using indexing</a:t>
            </a:r>
          </a:p>
          <a:p>
            <a:pPr lvl="1">
              <a:defRPr/>
            </a:pPr>
            <a:r>
              <a:rPr lang="en-US" kern="0" dirty="0"/>
              <a:t>A[3]</a:t>
            </a:r>
          </a:p>
          <a:p>
            <a:pPr lvl="1">
              <a:defRPr/>
            </a:pPr>
            <a:r>
              <a:rPr lang="en-US" kern="0" dirty="0"/>
              <a:t>B[4]</a:t>
            </a:r>
          </a:p>
        </p:txBody>
      </p:sp>
    </p:spTree>
    <p:extLst>
      <p:ext uri="{BB962C8B-B14F-4D97-AF65-F5344CB8AC3E}">
        <p14:creationId xmlns:p14="http://schemas.microsoft.com/office/powerpoint/2010/main" val="227917280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206: Reverse List</a:t>
            </a:r>
          </a:p>
        </p:txBody>
      </p:sp>
      <p:sp>
        <p:nvSpPr>
          <p:cNvPr id="5" name="Text Box 102"/>
          <p:cNvSpPr txBox="1">
            <a:spLocks noChangeArrowheads="1"/>
          </p:cNvSpPr>
          <p:nvPr/>
        </p:nvSpPr>
        <p:spPr bwMode="auto">
          <a:xfrm>
            <a:off x="1697038" y="1136650"/>
            <a:ext cx="69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6338" y="1177925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33714" y="11779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0875" y="1281113"/>
            <a:ext cx="325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97526" y="12049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14901" y="12049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5550" y="1292225"/>
            <a:ext cx="325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cxnSp>
        <p:nvCxnSpPr>
          <p:cNvPr id="34826" name="Straight Arrow Connector 91"/>
          <p:cNvCxnSpPr>
            <a:cxnSpLocks noChangeShapeType="1"/>
          </p:cNvCxnSpPr>
          <p:nvPr/>
        </p:nvCxnSpPr>
        <p:spPr bwMode="auto">
          <a:xfrm>
            <a:off x="4064001" y="1603375"/>
            <a:ext cx="8366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7542214" y="12287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59589" y="12287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59600" y="1331914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cxnSp>
        <p:nvCxnSpPr>
          <p:cNvPr id="34830" name="Straight Arrow Connector 16"/>
          <p:cNvCxnSpPr>
            <a:cxnSpLocks noChangeShapeType="1"/>
          </p:cNvCxnSpPr>
          <p:nvPr/>
        </p:nvCxnSpPr>
        <p:spPr bwMode="auto">
          <a:xfrm>
            <a:off x="6035676" y="1604963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Straight Arrow Connector 91"/>
          <p:cNvCxnSpPr>
            <a:cxnSpLocks noChangeShapeType="1"/>
            <a:endCxn id="7" idx="1"/>
          </p:cNvCxnSpPr>
          <p:nvPr/>
        </p:nvCxnSpPr>
        <p:spPr bwMode="auto">
          <a:xfrm>
            <a:off x="2363789" y="1320800"/>
            <a:ext cx="669925" cy="133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9571039" y="126047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88414" y="12604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88426" y="1363664"/>
            <a:ext cx="288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83739" y="1363664"/>
            <a:ext cx="725487" cy="3381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34836" name="Straight Arrow Connector 30"/>
          <p:cNvCxnSpPr>
            <a:cxnSpLocks noChangeShapeType="1"/>
          </p:cNvCxnSpPr>
          <p:nvPr/>
        </p:nvCxnSpPr>
        <p:spPr bwMode="auto">
          <a:xfrm>
            <a:off x="8064501" y="1536700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126039" y="2913064"/>
            <a:ext cx="292417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ReverseList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(head)</a:t>
            </a:r>
          </a:p>
        </p:txBody>
      </p:sp>
      <p:cxnSp>
        <p:nvCxnSpPr>
          <p:cNvPr id="34838" name="Straight Arrow Connector 32"/>
          <p:cNvCxnSpPr>
            <a:cxnSpLocks noChangeShapeType="1"/>
            <a:endCxn id="32" idx="0"/>
          </p:cNvCxnSpPr>
          <p:nvPr/>
        </p:nvCxnSpPr>
        <p:spPr bwMode="auto">
          <a:xfrm>
            <a:off x="6588125" y="2343151"/>
            <a:ext cx="0" cy="5699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Straight Arrow Connector 35"/>
          <p:cNvCxnSpPr>
            <a:cxnSpLocks noChangeShapeType="1"/>
          </p:cNvCxnSpPr>
          <p:nvPr/>
        </p:nvCxnSpPr>
        <p:spPr bwMode="auto">
          <a:xfrm>
            <a:off x="6588125" y="3295651"/>
            <a:ext cx="0" cy="5699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102"/>
          <p:cNvSpPr txBox="1">
            <a:spLocks noChangeArrowheads="1"/>
          </p:cNvSpPr>
          <p:nvPr/>
        </p:nvSpPr>
        <p:spPr bwMode="auto">
          <a:xfrm>
            <a:off x="1768475" y="4452939"/>
            <a:ext cx="69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787776" y="4494214"/>
            <a:ext cx="735013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105151" y="44942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62314" y="4597400"/>
            <a:ext cx="288925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668964" y="4521200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986339" y="4521200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06989" y="4608514"/>
            <a:ext cx="325437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cxnSp>
        <p:nvCxnSpPr>
          <p:cNvPr id="34847" name="Straight Arrow Connector 91"/>
          <p:cNvCxnSpPr>
            <a:cxnSpLocks noChangeShapeType="1"/>
          </p:cNvCxnSpPr>
          <p:nvPr/>
        </p:nvCxnSpPr>
        <p:spPr bwMode="auto">
          <a:xfrm>
            <a:off x="4135438" y="4919663"/>
            <a:ext cx="8366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44"/>
          <p:cNvSpPr/>
          <p:nvPr/>
        </p:nvSpPr>
        <p:spPr bwMode="auto">
          <a:xfrm>
            <a:off x="7613651" y="45450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931026" y="45450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31039" y="4648200"/>
            <a:ext cx="325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cxnSp>
        <p:nvCxnSpPr>
          <p:cNvPr id="34851" name="Straight Arrow Connector 47"/>
          <p:cNvCxnSpPr>
            <a:cxnSpLocks noChangeShapeType="1"/>
          </p:cNvCxnSpPr>
          <p:nvPr/>
        </p:nvCxnSpPr>
        <p:spPr bwMode="auto">
          <a:xfrm>
            <a:off x="6107113" y="4921250"/>
            <a:ext cx="8239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Straight Arrow Connector 91"/>
          <p:cNvCxnSpPr>
            <a:cxnSpLocks noChangeShapeType="1"/>
            <a:endCxn id="39" idx="1"/>
          </p:cNvCxnSpPr>
          <p:nvPr/>
        </p:nvCxnSpPr>
        <p:spPr bwMode="auto">
          <a:xfrm>
            <a:off x="2435226" y="4637088"/>
            <a:ext cx="669925" cy="133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9642476" y="457676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8959851" y="457676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59864" y="4679950"/>
            <a:ext cx="325437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655175" y="4679950"/>
            <a:ext cx="725488" cy="33813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34857" name="Straight Arrow Connector 53"/>
          <p:cNvCxnSpPr>
            <a:cxnSpLocks noChangeShapeType="1"/>
          </p:cNvCxnSpPr>
          <p:nvPr/>
        </p:nvCxnSpPr>
        <p:spPr bwMode="auto">
          <a:xfrm>
            <a:off x="8135938" y="4854575"/>
            <a:ext cx="8239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4745022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206: Reverse List-1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60297" y="4893275"/>
            <a:ext cx="735013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7672" y="48932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6421" y="4996463"/>
            <a:ext cx="325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43072" y="492026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860447" y="492026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1096" y="5007575"/>
            <a:ext cx="325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487760" y="494407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05135" y="49440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5146" y="5047264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9516585" y="4951296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33960" y="4951296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33971" y="5054485"/>
            <a:ext cx="2873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9285" y="5054485"/>
            <a:ext cx="725487" cy="3381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grpSp>
        <p:nvGrpSpPr>
          <p:cNvPr id="35856" name="Group 23"/>
          <p:cNvGrpSpPr>
            <a:grpSpLocks/>
          </p:cNvGrpSpPr>
          <p:nvPr/>
        </p:nvGrpSpPr>
        <p:grpSpPr bwMode="auto">
          <a:xfrm>
            <a:off x="1968813" y="5161564"/>
            <a:ext cx="461963" cy="703262"/>
            <a:chOff x="1047360" y="1753119"/>
            <a:chExt cx="461807" cy="702945"/>
          </a:xfrm>
        </p:grpSpPr>
        <p:cxnSp>
          <p:nvCxnSpPr>
            <p:cNvPr id="35868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1285437" y="1753119"/>
              <a:ext cx="223730" cy="34524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102"/>
            <p:cNvSpPr txBox="1">
              <a:spLocks noChangeArrowheads="1"/>
            </p:cNvSpPr>
            <p:nvPr/>
          </p:nvSpPr>
          <p:spPr bwMode="auto">
            <a:xfrm>
              <a:off x="1047360" y="2086344"/>
              <a:ext cx="307871" cy="36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grpSp>
        <p:nvGrpSpPr>
          <p:cNvPr id="35857" name="Group 22"/>
          <p:cNvGrpSpPr>
            <a:grpSpLocks/>
          </p:cNvGrpSpPr>
          <p:nvPr/>
        </p:nvGrpSpPr>
        <p:grpSpPr bwMode="auto">
          <a:xfrm>
            <a:off x="2618498" y="5454985"/>
            <a:ext cx="427038" cy="725487"/>
            <a:chOff x="2995473" y="1772984"/>
            <a:chExt cx="426796" cy="726355"/>
          </a:xfrm>
        </p:grpSpPr>
        <p:cxnSp>
          <p:nvCxnSpPr>
            <p:cNvPr id="35866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3202321" y="1772984"/>
              <a:ext cx="219948" cy="37300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 Box 102"/>
            <p:cNvSpPr txBox="1">
              <a:spLocks noChangeArrowheads="1"/>
            </p:cNvSpPr>
            <p:nvPr/>
          </p:nvSpPr>
          <p:spPr bwMode="auto">
            <a:xfrm>
              <a:off x="2995473" y="2130598"/>
              <a:ext cx="307800" cy="36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q</a:t>
              </a:r>
            </a:p>
          </p:txBody>
        </p:sp>
      </p:grpSp>
      <p:grpSp>
        <p:nvGrpSpPr>
          <p:cNvPr id="35858" name="Group 21"/>
          <p:cNvGrpSpPr>
            <a:grpSpLocks/>
          </p:cNvGrpSpPr>
          <p:nvPr/>
        </p:nvGrpSpPr>
        <p:grpSpPr bwMode="auto">
          <a:xfrm>
            <a:off x="4434067" y="2419007"/>
            <a:ext cx="449263" cy="763587"/>
            <a:chOff x="4943587" y="1814421"/>
            <a:chExt cx="449629" cy="764021"/>
          </a:xfrm>
        </p:grpSpPr>
        <p:cxnSp>
          <p:nvCxnSpPr>
            <p:cNvPr id="35864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5173269" y="1814421"/>
              <a:ext cx="219947" cy="36948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102"/>
            <p:cNvSpPr txBox="1">
              <a:spLocks noChangeArrowheads="1"/>
            </p:cNvSpPr>
            <p:nvPr/>
          </p:nvSpPr>
          <p:spPr bwMode="auto">
            <a:xfrm>
              <a:off x="4943587" y="2208345"/>
              <a:ext cx="295516" cy="370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</p:grpSp>
      <p:sp>
        <p:nvSpPr>
          <p:cNvPr id="35860" name="Freeform: Shape 25"/>
          <p:cNvSpPr>
            <a:spLocks/>
          </p:cNvSpPr>
          <p:nvPr/>
        </p:nvSpPr>
        <p:spPr bwMode="auto">
          <a:xfrm>
            <a:off x="2456971" y="4188425"/>
            <a:ext cx="1606550" cy="1022350"/>
          </a:xfrm>
          <a:custGeom>
            <a:avLst/>
            <a:gdLst>
              <a:gd name="T0" fmla="*/ 1589103 w 1606773"/>
              <a:gd name="T1" fmla="*/ 1022169 h 1022169"/>
              <a:gd name="T2" fmla="*/ 1526960 w 1606773"/>
              <a:gd name="T3" fmla="*/ 214301 h 1022169"/>
              <a:gd name="T4" fmla="*/ 958789 w 1606773"/>
              <a:gd name="T5" fmla="*/ 1237 h 1022169"/>
              <a:gd name="T6" fmla="*/ 346229 w 1606773"/>
              <a:gd name="T7" fmla="*/ 276444 h 1022169"/>
              <a:gd name="T8" fmla="*/ 0 w 1606773"/>
              <a:gd name="T9" fmla="*/ 693695 h 102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06773" h="1022169">
                <a:moveTo>
                  <a:pt x="1589103" y="1022169"/>
                </a:moveTo>
                <a:cubicBezTo>
                  <a:pt x="1610557" y="703312"/>
                  <a:pt x="1632012" y="384456"/>
                  <a:pt x="1526960" y="214301"/>
                </a:cubicBezTo>
                <a:cubicBezTo>
                  <a:pt x="1421908" y="44146"/>
                  <a:pt x="1155577" y="-9120"/>
                  <a:pt x="958789" y="1237"/>
                </a:cubicBezTo>
                <a:cubicBezTo>
                  <a:pt x="762001" y="11594"/>
                  <a:pt x="506027" y="161034"/>
                  <a:pt x="346229" y="276444"/>
                </a:cubicBezTo>
                <a:cubicBezTo>
                  <a:pt x="186431" y="391854"/>
                  <a:pt x="93215" y="542774"/>
                  <a:pt x="0" y="693695"/>
                </a:cubicBezTo>
              </a:path>
            </a:pathLst>
          </a:cu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 bwMode="auto">
          <a:xfrm>
            <a:off x="3671407" y="1827512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988783" y="1827512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45944" y="1930700"/>
            <a:ext cx="325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552595" y="1854501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869970" y="1854501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90619" y="1941812"/>
            <a:ext cx="325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497283" y="1878312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814658" y="1878312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14669" y="1981501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cxnSp>
        <p:nvCxnSpPr>
          <p:cNvPr id="40" name="Straight Arrow Connector 16"/>
          <p:cNvCxnSpPr>
            <a:cxnSpLocks noChangeShapeType="1"/>
          </p:cNvCxnSpPr>
          <p:nvPr/>
        </p:nvCxnSpPr>
        <p:spPr bwMode="auto">
          <a:xfrm>
            <a:off x="5990745" y="2254550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 bwMode="auto">
          <a:xfrm>
            <a:off x="9526108" y="1910062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8843483" y="1910062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43495" y="2013251"/>
            <a:ext cx="288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38808" y="2013251"/>
            <a:ext cx="725487" cy="3381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45" name="Straight Arrow Connector 30"/>
          <p:cNvCxnSpPr>
            <a:cxnSpLocks noChangeShapeType="1"/>
          </p:cNvCxnSpPr>
          <p:nvPr/>
        </p:nvCxnSpPr>
        <p:spPr bwMode="auto">
          <a:xfrm>
            <a:off x="8019570" y="2186287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1232857" y="2408538"/>
            <a:ext cx="461963" cy="703263"/>
            <a:chOff x="1047360" y="1753119"/>
            <a:chExt cx="461807" cy="702945"/>
          </a:xfrm>
        </p:grpSpPr>
        <p:cxnSp>
          <p:nvCxnSpPr>
            <p:cNvPr id="47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1285437" y="1753119"/>
              <a:ext cx="223730" cy="34524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 Box 102"/>
            <p:cNvSpPr txBox="1">
              <a:spLocks noChangeArrowheads="1"/>
            </p:cNvSpPr>
            <p:nvPr/>
          </p:nvSpPr>
          <p:spPr bwMode="auto">
            <a:xfrm>
              <a:off x="1047360" y="2086343"/>
              <a:ext cx="307871" cy="369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grpSp>
        <p:nvGrpSpPr>
          <p:cNvPr id="49" name="Group 22"/>
          <p:cNvGrpSpPr>
            <a:grpSpLocks/>
          </p:cNvGrpSpPr>
          <p:nvPr/>
        </p:nvGrpSpPr>
        <p:grpSpPr bwMode="auto">
          <a:xfrm>
            <a:off x="2580290" y="2389222"/>
            <a:ext cx="427037" cy="725487"/>
            <a:chOff x="2995473" y="1772984"/>
            <a:chExt cx="426796" cy="726355"/>
          </a:xfrm>
        </p:grpSpPr>
        <p:cxnSp>
          <p:nvCxnSpPr>
            <p:cNvPr id="50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3202321" y="1772984"/>
              <a:ext cx="219948" cy="37300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 Box 102"/>
            <p:cNvSpPr txBox="1">
              <a:spLocks noChangeArrowheads="1"/>
            </p:cNvSpPr>
            <p:nvPr/>
          </p:nvSpPr>
          <p:spPr bwMode="auto">
            <a:xfrm>
              <a:off x="2995473" y="2130598"/>
              <a:ext cx="307801" cy="36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q</a:t>
              </a:r>
            </a:p>
          </p:txBody>
        </p:sp>
      </p:grpSp>
      <p:cxnSp>
        <p:nvCxnSpPr>
          <p:cNvPr id="52" name="Straight Arrow Connector 61"/>
          <p:cNvCxnSpPr>
            <a:cxnSpLocks noChangeShapeType="1"/>
          </p:cNvCxnSpPr>
          <p:nvPr/>
        </p:nvCxnSpPr>
        <p:spPr bwMode="auto">
          <a:xfrm>
            <a:off x="4092095" y="2165650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4446575" y="5447313"/>
            <a:ext cx="449263" cy="763587"/>
            <a:chOff x="4943587" y="1814421"/>
            <a:chExt cx="449629" cy="764021"/>
          </a:xfrm>
        </p:grpSpPr>
        <p:cxnSp>
          <p:nvCxnSpPr>
            <p:cNvPr id="54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5173269" y="1814421"/>
              <a:ext cx="219947" cy="36948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102"/>
            <p:cNvSpPr txBox="1">
              <a:spLocks noChangeArrowheads="1"/>
            </p:cNvSpPr>
            <p:nvPr/>
          </p:nvSpPr>
          <p:spPr bwMode="auto">
            <a:xfrm>
              <a:off x="4943587" y="2208345"/>
              <a:ext cx="295516" cy="370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</p:grpSp>
      <p:cxnSp>
        <p:nvCxnSpPr>
          <p:cNvPr id="57" name="Straight Arrow Connector 16"/>
          <p:cNvCxnSpPr>
            <a:cxnSpLocks noChangeShapeType="1"/>
          </p:cNvCxnSpPr>
          <p:nvPr/>
        </p:nvCxnSpPr>
        <p:spPr bwMode="auto">
          <a:xfrm>
            <a:off x="4092095" y="5192519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16"/>
          <p:cNvCxnSpPr>
            <a:cxnSpLocks noChangeShapeType="1"/>
          </p:cNvCxnSpPr>
          <p:nvPr/>
        </p:nvCxnSpPr>
        <p:spPr bwMode="auto">
          <a:xfrm>
            <a:off x="5990745" y="5231624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16"/>
          <p:cNvCxnSpPr>
            <a:cxnSpLocks noChangeShapeType="1"/>
          </p:cNvCxnSpPr>
          <p:nvPr/>
        </p:nvCxnSpPr>
        <p:spPr bwMode="auto">
          <a:xfrm>
            <a:off x="8010047" y="5231624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9616315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206: Reverse List-1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6338" y="1177925"/>
            <a:ext cx="735012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33714" y="11779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0875" y="1281113"/>
            <a:ext cx="325438" cy="3683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97526" y="1204914"/>
            <a:ext cx="733425" cy="55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next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14901" y="1204914"/>
            <a:ext cx="682625" cy="5540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5550" y="1292225"/>
            <a:ext cx="325438" cy="36988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542214" y="122872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59589" y="122872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59600" y="1331914"/>
            <a:ext cx="325438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cxnSp>
        <p:nvCxnSpPr>
          <p:cNvPr id="36876" name="Straight Arrow Connector 16"/>
          <p:cNvCxnSpPr>
            <a:cxnSpLocks noChangeShapeType="1"/>
          </p:cNvCxnSpPr>
          <p:nvPr/>
        </p:nvCxnSpPr>
        <p:spPr bwMode="auto">
          <a:xfrm>
            <a:off x="6035676" y="1604963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9571039" y="1260475"/>
            <a:ext cx="733425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88414" y="1260475"/>
            <a:ext cx="682625" cy="5540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88426" y="1363664"/>
            <a:ext cx="288925" cy="36988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83739" y="1363664"/>
            <a:ext cx="725487" cy="3381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NULL</a:t>
            </a:r>
            <a:endParaRPr lang="en-US" sz="1400" dirty="0"/>
          </a:p>
        </p:txBody>
      </p:sp>
      <p:cxnSp>
        <p:nvCxnSpPr>
          <p:cNvPr id="36881" name="Straight Arrow Connector 30"/>
          <p:cNvCxnSpPr>
            <a:cxnSpLocks noChangeShapeType="1"/>
          </p:cNvCxnSpPr>
          <p:nvPr/>
        </p:nvCxnSpPr>
        <p:spPr bwMode="auto">
          <a:xfrm>
            <a:off x="8064501" y="1536700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82" name="Group 23"/>
          <p:cNvGrpSpPr>
            <a:grpSpLocks/>
          </p:cNvGrpSpPr>
          <p:nvPr/>
        </p:nvGrpSpPr>
        <p:grpSpPr bwMode="auto">
          <a:xfrm>
            <a:off x="618872" y="1704975"/>
            <a:ext cx="461963" cy="703263"/>
            <a:chOff x="1047360" y="1753119"/>
            <a:chExt cx="461807" cy="702945"/>
          </a:xfrm>
        </p:grpSpPr>
        <p:cxnSp>
          <p:nvCxnSpPr>
            <p:cNvPr id="36891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1285437" y="1753119"/>
              <a:ext cx="223730" cy="34524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102"/>
            <p:cNvSpPr txBox="1">
              <a:spLocks noChangeArrowheads="1"/>
            </p:cNvSpPr>
            <p:nvPr/>
          </p:nvSpPr>
          <p:spPr bwMode="auto">
            <a:xfrm>
              <a:off x="1047360" y="2086343"/>
              <a:ext cx="307871" cy="369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p</a:t>
              </a:r>
            </a:p>
          </p:txBody>
        </p:sp>
      </p:grpSp>
      <p:grpSp>
        <p:nvGrpSpPr>
          <p:cNvPr id="36883" name="Group 22"/>
          <p:cNvGrpSpPr>
            <a:grpSpLocks/>
          </p:cNvGrpSpPr>
          <p:nvPr/>
        </p:nvGrpSpPr>
        <p:grpSpPr bwMode="auto">
          <a:xfrm>
            <a:off x="2566735" y="1725613"/>
            <a:ext cx="427037" cy="725487"/>
            <a:chOff x="2995473" y="1772984"/>
            <a:chExt cx="426796" cy="726355"/>
          </a:xfrm>
        </p:grpSpPr>
        <p:cxnSp>
          <p:nvCxnSpPr>
            <p:cNvPr id="36889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3202321" y="1772984"/>
              <a:ext cx="219948" cy="37300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 Box 102"/>
            <p:cNvSpPr txBox="1">
              <a:spLocks noChangeArrowheads="1"/>
            </p:cNvSpPr>
            <p:nvPr/>
          </p:nvSpPr>
          <p:spPr bwMode="auto">
            <a:xfrm>
              <a:off x="2995473" y="2130598"/>
              <a:ext cx="307801" cy="36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q</a:t>
              </a:r>
            </a:p>
          </p:txBody>
        </p:sp>
      </p:grpSp>
      <p:grpSp>
        <p:nvGrpSpPr>
          <p:cNvPr id="36884" name="Group 21"/>
          <p:cNvGrpSpPr>
            <a:grpSpLocks/>
          </p:cNvGrpSpPr>
          <p:nvPr/>
        </p:nvGrpSpPr>
        <p:grpSpPr bwMode="auto">
          <a:xfrm>
            <a:off x="4514597" y="1766888"/>
            <a:ext cx="449263" cy="763587"/>
            <a:chOff x="4943587" y="1814421"/>
            <a:chExt cx="449629" cy="764021"/>
          </a:xfrm>
        </p:grpSpPr>
        <p:cxnSp>
          <p:nvCxnSpPr>
            <p:cNvPr id="36887" name="Straight Arrow Connector 91"/>
            <p:cNvCxnSpPr>
              <a:cxnSpLocks noChangeShapeType="1"/>
            </p:cNvCxnSpPr>
            <p:nvPr/>
          </p:nvCxnSpPr>
          <p:spPr bwMode="auto">
            <a:xfrm flipV="1">
              <a:off x="5173269" y="1814421"/>
              <a:ext cx="219947" cy="36948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102"/>
            <p:cNvSpPr txBox="1">
              <a:spLocks noChangeArrowheads="1"/>
            </p:cNvSpPr>
            <p:nvPr/>
          </p:nvSpPr>
          <p:spPr bwMode="auto">
            <a:xfrm>
              <a:off x="4943587" y="2208345"/>
              <a:ext cx="295516" cy="370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r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892425" y="2768600"/>
            <a:ext cx="7151688" cy="3786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reverseList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head){</a:t>
            </a:r>
          </a:p>
          <a:p>
            <a:pPr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 (head == null ||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null) return head;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 = null;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q = head;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 (q != null){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p;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 = q;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q = r;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if (r != null) r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//end-while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p;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// end-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reverseList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886" name="Straight Arrow Connector 61"/>
          <p:cNvCxnSpPr>
            <a:cxnSpLocks noChangeShapeType="1"/>
          </p:cNvCxnSpPr>
          <p:nvPr/>
        </p:nvCxnSpPr>
        <p:spPr bwMode="auto">
          <a:xfrm>
            <a:off x="4137026" y="1516063"/>
            <a:ext cx="82391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75638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0" y="152400"/>
            <a:ext cx="8701088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206: Reverse List-2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06019" y="1676611"/>
            <a:ext cx="4908550" cy="3785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// Avoids r!=null check</a:t>
            </a:r>
          </a:p>
          <a:p>
            <a:pPr>
              <a:defRPr/>
            </a:pP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reverseList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head){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 = null;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q = head;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 = head;	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 (q != null){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r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p;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 = q;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q = r;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//end-while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p;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// end-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reverseList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874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0" y="152400"/>
            <a:ext cx="8701088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206: Reverse List-3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06018" y="1676611"/>
            <a:ext cx="5472487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// Model the problem as moving nodes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// from head to the beginning of a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newHead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reverseList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head){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newHead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 (head != null){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newHead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newHead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head = next;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//end-while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newHead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// end-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reverseList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797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46" y="141288"/>
            <a:ext cx="11662912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160: Intersection of Two Linked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5" y="1076056"/>
            <a:ext cx="5898189" cy="2618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98" y="1076056"/>
            <a:ext cx="5244860" cy="2618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044" y="4268806"/>
            <a:ext cx="2934329" cy="21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156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46" y="141288"/>
            <a:ext cx="11662912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160: Intersection of Two Linked Lists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49" y="1007045"/>
            <a:ext cx="5244860" cy="26184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415396" y="4278703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485071" y="4278703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54746" y="4278703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24421" y="4278703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719975" y="4278703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815529" y="4278703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885204" y="4278703"/>
            <a:ext cx="690115" cy="6728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9980758" y="4278703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cxnSp>
        <p:nvCxnSpPr>
          <p:cNvPr id="14" name="Straight Arrow Connector 61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105511" y="4615133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61"/>
          <p:cNvCxnSpPr>
            <a:cxnSpLocks noChangeShapeType="1"/>
          </p:cNvCxnSpPr>
          <p:nvPr/>
        </p:nvCxnSpPr>
        <p:spPr bwMode="auto">
          <a:xfrm>
            <a:off x="4175186" y="4641012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61"/>
          <p:cNvCxnSpPr>
            <a:cxnSpLocks noChangeShapeType="1"/>
          </p:cNvCxnSpPr>
          <p:nvPr/>
        </p:nvCxnSpPr>
        <p:spPr bwMode="auto">
          <a:xfrm>
            <a:off x="5244861" y="4641013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61"/>
          <p:cNvCxnSpPr>
            <a:cxnSpLocks noChangeShapeType="1"/>
          </p:cNvCxnSpPr>
          <p:nvPr/>
        </p:nvCxnSpPr>
        <p:spPr bwMode="auto">
          <a:xfrm>
            <a:off x="6340415" y="4632387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61"/>
          <p:cNvCxnSpPr>
            <a:cxnSpLocks noChangeShapeType="1"/>
          </p:cNvCxnSpPr>
          <p:nvPr/>
        </p:nvCxnSpPr>
        <p:spPr bwMode="auto">
          <a:xfrm>
            <a:off x="7435969" y="4649640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61"/>
          <p:cNvCxnSpPr>
            <a:cxnSpLocks noChangeShapeType="1"/>
          </p:cNvCxnSpPr>
          <p:nvPr/>
        </p:nvCxnSpPr>
        <p:spPr bwMode="auto">
          <a:xfrm>
            <a:off x="8505644" y="4649640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61"/>
          <p:cNvCxnSpPr>
            <a:cxnSpLocks noChangeShapeType="1"/>
          </p:cNvCxnSpPr>
          <p:nvPr/>
        </p:nvCxnSpPr>
        <p:spPr bwMode="auto">
          <a:xfrm>
            <a:off x="9601198" y="4649642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02"/>
          <p:cNvSpPr txBox="1">
            <a:spLocks noChangeArrowheads="1"/>
          </p:cNvSpPr>
          <p:nvPr/>
        </p:nvSpPr>
        <p:spPr bwMode="auto">
          <a:xfrm>
            <a:off x="1478296" y="4439094"/>
            <a:ext cx="747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A + 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415396" y="5397750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3485071" y="5397750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4580625" y="5397750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cxnSp>
        <p:nvCxnSpPr>
          <p:cNvPr id="27" name="Straight Arrow Connector 61"/>
          <p:cNvCxnSpPr>
            <a:cxnSpLocks noChangeShapeType="1"/>
          </p:cNvCxnSpPr>
          <p:nvPr/>
        </p:nvCxnSpPr>
        <p:spPr bwMode="auto">
          <a:xfrm>
            <a:off x="3105511" y="5768687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61"/>
          <p:cNvCxnSpPr>
            <a:cxnSpLocks noChangeShapeType="1"/>
          </p:cNvCxnSpPr>
          <p:nvPr/>
        </p:nvCxnSpPr>
        <p:spPr bwMode="auto">
          <a:xfrm>
            <a:off x="4201065" y="5768689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8"/>
          <p:cNvSpPr/>
          <p:nvPr/>
        </p:nvSpPr>
        <p:spPr bwMode="auto">
          <a:xfrm>
            <a:off x="5676179" y="5432257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6745854" y="5432257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815529" y="5432257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8885204" y="5432257"/>
            <a:ext cx="690115" cy="6728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9980758" y="5432257"/>
            <a:ext cx="690115" cy="6728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</a:p>
        </p:txBody>
      </p:sp>
      <p:cxnSp>
        <p:nvCxnSpPr>
          <p:cNvPr id="34" name="Straight Arrow Connector 61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6366294" y="5768687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61"/>
          <p:cNvCxnSpPr>
            <a:cxnSpLocks noChangeShapeType="1"/>
          </p:cNvCxnSpPr>
          <p:nvPr/>
        </p:nvCxnSpPr>
        <p:spPr bwMode="auto">
          <a:xfrm>
            <a:off x="7435969" y="5794566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61"/>
          <p:cNvCxnSpPr>
            <a:cxnSpLocks noChangeShapeType="1"/>
          </p:cNvCxnSpPr>
          <p:nvPr/>
        </p:nvCxnSpPr>
        <p:spPr bwMode="auto">
          <a:xfrm>
            <a:off x="8505644" y="5794567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61"/>
          <p:cNvCxnSpPr>
            <a:cxnSpLocks noChangeShapeType="1"/>
          </p:cNvCxnSpPr>
          <p:nvPr/>
        </p:nvCxnSpPr>
        <p:spPr bwMode="auto">
          <a:xfrm>
            <a:off x="9601198" y="5785941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61"/>
          <p:cNvCxnSpPr>
            <a:cxnSpLocks noChangeShapeType="1"/>
          </p:cNvCxnSpPr>
          <p:nvPr/>
        </p:nvCxnSpPr>
        <p:spPr bwMode="auto">
          <a:xfrm>
            <a:off x="5296619" y="5768687"/>
            <a:ext cx="37956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1486926" y="5549514"/>
            <a:ext cx="747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B + A</a:t>
            </a:r>
          </a:p>
        </p:txBody>
      </p:sp>
    </p:spTree>
    <p:extLst>
      <p:ext uri="{BB962C8B-B14F-4D97-AF65-F5344CB8AC3E}">
        <p14:creationId xmlns:p14="http://schemas.microsoft.com/office/powerpoint/2010/main" val="329935784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250830" y="1667984"/>
            <a:ext cx="9376913" cy="3046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/// O(</a:t>
            </a: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n+m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 algorithm with O(1) extra space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getIntersectionNode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q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while (p != q){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p = p == null?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q = q == null?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headA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q.next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} // end-while</a:t>
            </a:r>
          </a:p>
          <a:p>
            <a:pPr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return p;       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 // end-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getIntersectionNode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46" y="141288"/>
            <a:ext cx="11662912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160: Intersection of Two Linked Lists</a:t>
            </a:r>
          </a:p>
        </p:txBody>
      </p:sp>
    </p:spTree>
    <p:extLst>
      <p:ext uri="{BB962C8B-B14F-4D97-AF65-F5344CB8AC3E}">
        <p14:creationId xmlns:p14="http://schemas.microsoft.com/office/powerpoint/2010/main" val="13783007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/>
              <a:t>Contiguous Allocation</a:t>
            </a:r>
          </a:p>
        </p:txBody>
      </p:sp>
      <p:grpSp>
        <p:nvGrpSpPr>
          <p:cNvPr id="7171" name="Group 60"/>
          <p:cNvGrpSpPr>
            <a:grpSpLocks/>
          </p:cNvGrpSpPr>
          <p:nvPr/>
        </p:nvGrpSpPr>
        <p:grpSpPr bwMode="auto">
          <a:xfrm>
            <a:off x="4752975" y="1057275"/>
            <a:ext cx="2959100" cy="4921250"/>
            <a:chOff x="841" y="393"/>
            <a:chExt cx="1864" cy="3608"/>
          </a:xfrm>
        </p:grpSpPr>
        <p:sp>
          <p:nvSpPr>
            <p:cNvPr id="3114" name="Rectangle 4"/>
            <p:cNvSpPr>
              <a:spLocks noChangeArrowheads="1"/>
            </p:cNvSpPr>
            <p:nvPr/>
          </p:nvSpPr>
          <p:spPr bwMode="auto">
            <a:xfrm>
              <a:off x="1437" y="639"/>
              <a:ext cx="577" cy="3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5" name="Text Box 5"/>
            <p:cNvSpPr txBox="1">
              <a:spLocks noChangeArrowheads="1"/>
            </p:cNvSpPr>
            <p:nvPr/>
          </p:nvSpPr>
          <p:spPr bwMode="auto">
            <a:xfrm>
              <a:off x="1425" y="393"/>
              <a:ext cx="6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3116" name="Text Box 6"/>
            <p:cNvSpPr txBox="1">
              <a:spLocks noChangeArrowheads="1"/>
            </p:cNvSpPr>
            <p:nvPr/>
          </p:nvSpPr>
          <p:spPr bwMode="auto">
            <a:xfrm>
              <a:off x="1438" y="2015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B[0]</a:t>
              </a:r>
            </a:p>
          </p:txBody>
        </p:sp>
        <p:sp>
          <p:nvSpPr>
            <p:cNvPr id="3117" name="Text Box 7"/>
            <p:cNvSpPr txBox="1">
              <a:spLocks noChangeArrowheads="1"/>
            </p:cNvSpPr>
            <p:nvPr/>
          </p:nvSpPr>
          <p:spPr bwMode="auto">
            <a:xfrm>
              <a:off x="1438" y="2251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B[1]</a:t>
              </a:r>
            </a:p>
          </p:txBody>
        </p:sp>
        <p:sp>
          <p:nvSpPr>
            <p:cNvPr id="3118" name="Text Box 8"/>
            <p:cNvSpPr txBox="1">
              <a:spLocks noChangeArrowheads="1"/>
            </p:cNvSpPr>
            <p:nvPr/>
          </p:nvSpPr>
          <p:spPr bwMode="auto">
            <a:xfrm>
              <a:off x="1438" y="2999"/>
              <a:ext cx="579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B[4]</a:t>
              </a:r>
            </a:p>
          </p:txBody>
        </p:sp>
        <p:sp>
          <p:nvSpPr>
            <p:cNvPr id="3119" name="Text Box 9"/>
            <p:cNvSpPr txBox="1">
              <a:spLocks noChangeArrowheads="1"/>
            </p:cNvSpPr>
            <p:nvPr/>
          </p:nvSpPr>
          <p:spPr bwMode="auto">
            <a:xfrm>
              <a:off x="1437" y="2484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B[2]</a:t>
              </a:r>
            </a:p>
          </p:txBody>
        </p:sp>
        <p:sp>
          <p:nvSpPr>
            <p:cNvPr id="3120" name="Text Box 10"/>
            <p:cNvSpPr txBox="1">
              <a:spLocks noChangeArrowheads="1"/>
            </p:cNvSpPr>
            <p:nvPr/>
          </p:nvSpPr>
          <p:spPr bwMode="auto">
            <a:xfrm>
              <a:off x="1437" y="2720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B[3]</a:t>
              </a:r>
            </a:p>
          </p:txBody>
        </p:sp>
        <p:sp>
          <p:nvSpPr>
            <p:cNvPr id="3121" name="Text Box 11"/>
            <p:cNvSpPr txBox="1">
              <a:spLocks noChangeArrowheads="1"/>
            </p:cNvSpPr>
            <p:nvPr/>
          </p:nvSpPr>
          <p:spPr bwMode="auto">
            <a:xfrm>
              <a:off x="1308" y="600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0</a:t>
              </a:r>
            </a:p>
          </p:txBody>
        </p:sp>
        <p:sp>
          <p:nvSpPr>
            <p:cNvPr id="3122" name="Text Box 12"/>
            <p:cNvSpPr txBox="1">
              <a:spLocks noChangeArrowheads="1"/>
            </p:cNvSpPr>
            <p:nvPr/>
          </p:nvSpPr>
          <p:spPr bwMode="auto">
            <a:xfrm>
              <a:off x="1307" y="705"/>
              <a:ext cx="16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1</a:t>
              </a:r>
            </a:p>
          </p:txBody>
        </p:sp>
        <p:sp>
          <p:nvSpPr>
            <p:cNvPr id="3123" name="Line 13"/>
            <p:cNvSpPr>
              <a:spLocks noChangeShapeType="1"/>
            </p:cNvSpPr>
            <p:nvPr/>
          </p:nvSpPr>
          <p:spPr bwMode="auto">
            <a:xfrm>
              <a:off x="1448" y="9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4" name="Line 14"/>
            <p:cNvSpPr>
              <a:spLocks noChangeShapeType="1"/>
            </p:cNvSpPr>
            <p:nvPr/>
          </p:nvSpPr>
          <p:spPr bwMode="auto">
            <a:xfrm>
              <a:off x="1441" y="73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5" name="Line 15"/>
            <p:cNvSpPr>
              <a:spLocks noChangeShapeType="1"/>
            </p:cNvSpPr>
            <p:nvPr/>
          </p:nvSpPr>
          <p:spPr bwMode="auto">
            <a:xfrm>
              <a:off x="1441" y="8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6" name="Text Box 16"/>
            <p:cNvSpPr txBox="1">
              <a:spLocks noChangeArrowheads="1"/>
            </p:cNvSpPr>
            <p:nvPr/>
          </p:nvSpPr>
          <p:spPr bwMode="auto">
            <a:xfrm>
              <a:off x="1300" y="807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2</a:t>
              </a:r>
            </a:p>
          </p:txBody>
        </p:sp>
        <p:sp>
          <p:nvSpPr>
            <p:cNvPr id="3127" name="Text Box 28"/>
            <p:cNvSpPr txBox="1">
              <a:spLocks noChangeArrowheads="1"/>
            </p:cNvSpPr>
            <p:nvPr/>
          </p:nvSpPr>
          <p:spPr bwMode="auto">
            <a:xfrm>
              <a:off x="841" y="1788"/>
              <a:ext cx="6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Address</a:t>
              </a:r>
            </a:p>
          </p:txBody>
        </p:sp>
        <p:sp>
          <p:nvSpPr>
            <p:cNvPr id="3128" name="Text Box 29"/>
            <p:cNvSpPr txBox="1">
              <a:spLocks noChangeArrowheads="1"/>
            </p:cNvSpPr>
            <p:nvPr/>
          </p:nvSpPr>
          <p:spPr bwMode="auto">
            <a:xfrm>
              <a:off x="1045" y="2015"/>
              <a:ext cx="36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100</a:t>
              </a:r>
            </a:p>
          </p:txBody>
        </p:sp>
        <p:sp>
          <p:nvSpPr>
            <p:cNvPr id="3129" name="Text Box 30"/>
            <p:cNvSpPr txBox="1">
              <a:spLocks noChangeArrowheads="1"/>
            </p:cNvSpPr>
            <p:nvPr/>
          </p:nvSpPr>
          <p:spPr bwMode="auto">
            <a:xfrm>
              <a:off x="1060" y="2227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104</a:t>
              </a:r>
            </a:p>
          </p:txBody>
        </p:sp>
        <p:sp>
          <p:nvSpPr>
            <p:cNvPr id="3130" name="Text Box 31"/>
            <p:cNvSpPr txBox="1">
              <a:spLocks noChangeArrowheads="1"/>
            </p:cNvSpPr>
            <p:nvPr/>
          </p:nvSpPr>
          <p:spPr bwMode="auto">
            <a:xfrm>
              <a:off x="1067" y="2477"/>
              <a:ext cx="36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108</a:t>
              </a:r>
            </a:p>
          </p:txBody>
        </p:sp>
        <p:sp>
          <p:nvSpPr>
            <p:cNvPr id="3131" name="Text Box 32"/>
            <p:cNvSpPr txBox="1">
              <a:spLocks noChangeArrowheads="1"/>
            </p:cNvSpPr>
            <p:nvPr/>
          </p:nvSpPr>
          <p:spPr bwMode="auto">
            <a:xfrm>
              <a:off x="1091" y="2713"/>
              <a:ext cx="33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112</a:t>
              </a:r>
            </a:p>
          </p:txBody>
        </p:sp>
        <p:sp>
          <p:nvSpPr>
            <p:cNvPr id="3132" name="Text Box 33"/>
            <p:cNvSpPr txBox="1">
              <a:spLocks noChangeArrowheads="1"/>
            </p:cNvSpPr>
            <p:nvPr/>
          </p:nvSpPr>
          <p:spPr bwMode="auto">
            <a:xfrm>
              <a:off x="1091" y="2948"/>
              <a:ext cx="33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116</a:t>
              </a:r>
            </a:p>
          </p:txBody>
        </p:sp>
        <p:sp>
          <p:nvSpPr>
            <p:cNvPr id="3133" name="AutoShape 34"/>
            <p:cNvSpPr>
              <a:spLocks/>
            </p:cNvSpPr>
            <p:nvPr/>
          </p:nvSpPr>
          <p:spPr bwMode="auto">
            <a:xfrm>
              <a:off x="2024" y="2024"/>
              <a:ext cx="56" cy="220"/>
            </a:xfrm>
            <a:prstGeom prst="rightBrace">
              <a:avLst>
                <a:gd name="adj1" fmla="val 325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4" name="Text Box 35"/>
            <p:cNvSpPr txBox="1">
              <a:spLocks noChangeArrowheads="1"/>
            </p:cNvSpPr>
            <p:nvPr/>
          </p:nvSpPr>
          <p:spPr bwMode="auto">
            <a:xfrm>
              <a:off x="2076" y="2022"/>
              <a:ext cx="629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 bytes</a:t>
              </a:r>
            </a:p>
          </p:txBody>
        </p:sp>
      </p:grpSp>
      <p:sp>
        <p:nvSpPr>
          <p:cNvPr id="3100" name="Text Box 62"/>
          <p:cNvSpPr txBox="1">
            <a:spLocks noChangeArrowheads="1"/>
          </p:cNvSpPr>
          <p:nvPr/>
        </p:nvSpPr>
        <p:spPr bwMode="auto">
          <a:xfrm>
            <a:off x="5049345" y="6113558"/>
            <a:ext cx="22028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int B[] = new </a:t>
            </a:r>
            <a:r>
              <a:rPr lang="en-US" dirty="0" err="1"/>
              <a:t>int</a:t>
            </a:r>
            <a:r>
              <a:rPr lang="en-US" dirty="0"/>
              <a:t>[5]</a:t>
            </a:r>
          </a:p>
        </p:txBody>
      </p:sp>
      <p:grpSp>
        <p:nvGrpSpPr>
          <p:cNvPr id="7173" name="Group 60"/>
          <p:cNvGrpSpPr>
            <a:grpSpLocks/>
          </p:cNvGrpSpPr>
          <p:nvPr/>
        </p:nvGrpSpPr>
        <p:grpSpPr bwMode="auto">
          <a:xfrm>
            <a:off x="1800226" y="1057275"/>
            <a:ext cx="2809875" cy="4921250"/>
            <a:chOff x="841" y="393"/>
            <a:chExt cx="1770" cy="3608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437" y="639"/>
              <a:ext cx="577" cy="3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425" y="393"/>
              <a:ext cx="6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438" y="2015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A[0]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439" y="2261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A[1]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1438" y="2999"/>
              <a:ext cx="579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A[4]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37" y="2484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A[2]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1437" y="2720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A[3]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1308" y="600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0</a:t>
              </a: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307" y="705"/>
              <a:ext cx="16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448" y="9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1441" y="73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1441" y="8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1300" y="807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2</a:t>
              </a: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841" y="1788"/>
              <a:ext cx="6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Address</a:t>
              </a: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1045" y="2015"/>
              <a:ext cx="36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100</a:t>
              </a:r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1084" y="2227"/>
              <a:ext cx="33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101</a:t>
              </a: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067" y="2477"/>
              <a:ext cx="36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102</a:t>
              </a: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1067" y="2713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103</a:t>
              </a: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1067" y="2948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104</a:t>
              </a:r>
            </a:p>
          </p:txBody>
        </p:sp>
        <p:sp>
          <p:nvSpPr>
            <p:cNvPr id="47" name="AutoShape 34"/>
            <p:cNvSpPr>
              <a:spLocks/>
            </p:cNvSpPr>
            <p:nvPr/>
          </p:nvSpPr>
          <p:spPr bwMode="auto">
            <a:xfrm>
              <a:off x="2024" y="2024"/>
              <a:ext cx="56" cy="220"/>
            </a:xfrm>
            <a:prstGeom prst="rightBrace">
              <a:avLst>
                <a:gd name="adj1" fmla="val 325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2076" y="2022"/>
              <a:ext cx="53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 byte</a:t>
              </a:r>
            </a:p>
          </p:txBody>
        </p:sp>
      </p:grp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1716418" y="6063927"/>
            <a:ext cx="262283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byte A[] = new byte[5]</a:t>
            </a:r>
          </a:p>
        </p:txBody>
      </p:sp>
      <p:grpSp>
        <p:nvGrpSpPr>
          <p:cNvPr id="7175" name="Group 60"/>
          <p:cNvGrpSpPr>
            <a:grpSpLocks/>
          </p:cNvGrpSpPr>
          <p:nvPr/>
        </p:nvGrpSpPr>
        <p:grpSpPr bwMode="auto">
          <a:xfrm>
            <a:off x="7708900" y="1079500"/>
            <a:ext cx="2959100" cy="4921250"/>
            <a:chOff x="841" y="393"/>
            <a:chExt cx="1864" cy="3608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1437" y="639"/>
              <a:ext cx="577" cy="3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425" y="393"/>
              <a:ext cx="6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Memory</a:t>
              </a:r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1438" y="2015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C[0]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1438" y="2251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C[1]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1438" y="2999"/>
              <a:ext cx="579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C[4]</a:t>
              </a:r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1437" y="2484"/>
              <a:ext cx="573" cy="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C[2]</a:t>
              </a: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1437" y="2720"/>
              <a:ext cx="573" cy="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C[3]</a:t>
              </a: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1308" y="600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0</a:t>
              </a: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1307" y="705"/>
              <a:ext cx="160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1</a:t>
              </a: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448" y="9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1441" y="73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1441" y="8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1300" y="807"/>
              <a:ext cx="176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/>
                <a:t>2</a:t>
              </a: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841" y="1788"/>
              <a:ext cx="685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Address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1045" y="2015"/>
              <a:ext cx="36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100</a:t>
              </a: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1060" y="2227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108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1091" y="2477"/>
              <a:ext cx="33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116</a:t>
              </a: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1067" y="2713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124</a:t>
              </a:r>
            </a:p>
          </p:txBody>
        </p: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1067" y="2948"/>
              <a:ext cx="36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/>
                <a:t>132</a:t>
              </a:r>
            </a:p>
          </p:txBody>
        </p:sp>
        <p:sp>
          <p:nvSpPr>
            <p:cNvPr id="71" name="AutoShape 34"/>
            <p:cNvSpPr>
              <a:spLocks/>
            </p:cNvSpPr>
            <p:nvPr/>
          </p:nvSpPr>
          <p:spPr bwMode="auto">
            <a:xfrm>
              <a:off x="2024" y="2024"/>
              <a:ext cx="56" cy="220"/>
            </a:xfrm>
            <a:prstGeom prst="rightBrace">
              <a:avLst>
                <a:gd name="adj1" fmla="val 325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2076" y="2022"/>
              <a:ext cx="629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8 bytes</a:t>
              </a:r>
            </a:p>
          </p:txBody>
        </p:sp>
      </p:grpSp>
      <p:sp>
        <p:nvSpPr>
          <p:cNvPr id="73" name="Text Box 62"/>
          <p:cNvSpPr txBox="1">
            <a:spLocks noChangeArrowheads="1"/>
          </p:cNvSpPr>
          <p:nvPr/>
        </p:nvSpPr>
        <p:spPr bwMode="auto">
          <a:xfrm>
            <a:off x="7823140" y="6113558"/>
            <a:ext cx="301717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double C[] = new double[5]</a:t>
            </a:r>
          </a:p>
        </p:txBody>
      </p:sp>
    </p:spTree>
    <p:extLst>
      <p:ext uri="{BB962C8B-B14F-4D97-AF65-F5344CB8AC3E}">
        <p14:creationId xmlns:p14="http://schemas.microsoft.com/office/powerpoint/2010/main" val="1631382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701088" cy="698500"/>
          </a:xfrm>
        </p:spPr>
        <p:txBody>
          <a:bodyPr/>
          <a:lstStyle/>
          <a:p>
            <a:r>
              <a:rPr lang="en-US" altLang="en-US" sz="3600" dirty="0"/>
              <a:t>Contiguous Allocation: 2D Arrays</a:t>
            </a: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8655050" y="1416050"/>
            <a:ext cx="992188" cy="458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8636000" y="1079500"/>
            <a:ext cx="1047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Memory</a:t>
            </a: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8636001" y="1968500"/>
            <a:ext cx="100171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D[0][0]</a:t>
            </a: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8450263" y="1362076"/>
            <a:ext cx="279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0</a:t>
            </a: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8448675" y="1504951"/>
            <a:ext cx="2540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1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8672513" y="181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8661400" y="15446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8661400" y="16795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8437563" y="1644651"/>
            <a:ext cx="2794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2</a:t>
            </a: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7635875" y="1670050"/>
            <a:ext cx="1087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Address</a:t>
            </a:r>
          </a:p>
        </p:txBody>
      </p: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8093075" y="199548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100</a:t>
            </a:r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8131175" y="2371725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8121651" y="27432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102</a:t>
            </a: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8120063" y="30861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103</a:t>
            </a:r>
          </a:p>
        </p:txBody>
      </p:sp>
      <p:sp>
        <p:nvSpPr>
          <p:cNvPr id="71" name="AutoShape 34"/>
          <p:cNvSpPr>
            <a:spLocks/>
          </p:cNvSpPr>
          <p:nvPr/>
        </p:nvSpPr>
        <p:spPr bwMode="auto">
          <a:xfrm>
            <a:off x="9663114" y="1985964"/>
            <a:ext cx="230187" cy="1366837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9777414" y="2365375"/>
            <a:ext cx="820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Row 0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79625" y="2625726"/>
            <a:ext cx="1123950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D[0][0]</a:t>
            </a:r>
          </a:p>
        </p:txBody>
      </p:sp>
      <p:sp>
        <p:nvSpPr>
          <p:cNvPr id="3" name="Rectangle 1054"/>
          <p:cNvSpPr txBox="1">
            <a:spLocks noChangeArrowheads="1"/>
          </p:cNvSpPr>
          <p:nvPr/>
        </p:nvSpPr>
        <p:spPr bwMode="auto">
          <a:xfrm>
            <a:off x="345058" y="1304926"/>
            <a:ext cx="7447982" cy="5476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Consider the following 2D array:</a:t>
            </a:r>
          </a:p>
          <a:p>
            <a:pPr>
              <a:defRPr/>
            </a:pPr>
            <a:r>
              <a:rPr lang="en-US" kern="0" dirty="0"/>
              <a:t>byte D[][] = </a:t>
            </a:r>
            <a:r>
              <a:rPr lang="en-US" kern="0"/>
              <a:t>new byte[3][4];</a:t>
            </a: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Most PLs store this array in row-major order in memory</a:t>
            </a:r>
          </a:p>
          <a:p>
            <a:pPr lvl="1">
              <a:defRPr/>
            </a:pPr>
            <a:r>
              <a:rPr lang="en-US" kern="0" dirty="0"/>
              <a:t>All elements of row 0</a:t>
            </a:r>
          </a:p>
          <a:p>
            <a:pPr lvl="1">
              <a:defRPr/>
            </a:pPr>
            <a:r>
              <a:rPr lang="en-US" kern="0" dirty="0"/>
              <a:t>All elements of row 1</a:t>
            </a:r>
          </a:p>
          <a:p>
            <a:pPr lvl="1">
              <a:defRPr/>
            </a:pPr>
            <a:r>
              <a:rPr lang="en-US" kern="0" dirty="0"/>
              <a:t>All elements of row 2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203575" y="2622550"/>
            <a:ext cx="1123950" cy="4127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D[0][1]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4327525" y="2625726"/>
            <a:ext cx="1123950" cy="4111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D[0][2]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451476" y="2622550"/>
            <a:ext cx="1122363" cy="4127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D[0][3]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2079625" y="3036888"/>
            <a:ext cx="1123950" cy="412750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D[1][0]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203575" y="3035301"/>
            <a:ext cx="1123950" cy="411163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D[1][1]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327525" y="3036888"/>
            <a:ext cx="1123950" cy="412750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D[1][2]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451476" y="3035301"/>
            <a:ext cx="1122363" cy="411163"/>
          </a:xfrm>
          <a:prstGeom prst="rect">
            <a:avLst/>
          </a:prstGeom>
          <a:solidFill>
            <a:srgbClr val="66C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D[1][3]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2079625" y="3440113"/>
            <a:ext cx="1123950" cy="4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D[2][0]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3203575" y="3436938"/>
            <a:ext cx="1123950" cy="4127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D[2][1]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4327525" y="3440113"/>
            <a:ext cx="1123950" cy="4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D[2][2]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5451476" y="3436938"/>
            <a:ext cx="1122363" cy="4127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D[0][3]</a:t>
            </a:r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8636001" y="2324100"/>
            <a:ext cx="100171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D[0][1]</a:t>
            </a:r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8636001" y="2695575"/>
            <a:ext cx="100171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D[0][2]</a:t>
            </a: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8636001" y="3052763"/>
            <a:ext cx="1001713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D[0][3]</a:t>
            </a: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8615363" y="3416300"/>
            <a:ext cx="1001712" cy="3683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D[1][0]</a:t>
            </a:r>
          </a:p>
        </p:txBody>
      </p:sp>
      <p:sp>
        <p:nvSpPr>
          <p:cNvPr id="106" name="Text Box 29"/>
          <p:cNvSpPr txBox="1">
            <a:spLocks noChangeArrowheads="1"/>
          </p:cNvSpPr>
          <p:nvPr/>
        </p:nvSpPr>
        <p:spPr bwMode="auto">
          <a:xfrm>
            <a:off x="8074026" y="3443288"/>
            <a:ext cx="569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104</a:t>
            </a:r>
          </a:p>
        </p:txBody>
      </p:sp>
      <p:sp>
        <p:nvSpPr>
          <p:cNvPr id="107" name="Text Box 30"/>
          <p:cNvSpPr txBox="1">
            <a:spLocks noChangeArrowheads="1"/>
          </p:cNvSpPr>
          <p:nvPr/>
        </p:nvSpPr>
        <p:spPr bwMode="auto">
          <a:xfrm>
            <a:off x="8074026" y="3819525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105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8101013" y="4191000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106</a:t>
            </a:r>
          </a:p>
        </p:txBody>
      </p:sp>
      <p:sp>
        <p:nvSpPr>
          <p:cNvPr id="109" name="Text Box 32"/>
          <p:cNvSpPr txBox="1">
            <a:spLocks noChangeArrowheads="1"/>
          </p:cNvSpPr>
          <p:nvPr/>
        </p:nvSpPr>
        <p:spPr bwMode="auto">
          <a:xfrm>
            <a:off x="8099426" y="45339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107</a:t>
            </a:r>
          </a:p>
        </p:txBody>
      </p:sp>
      <p:sp>
        <p:nvSpPr>
          <p:cNvPr id="110" name="AutoShape 34"/>
          <p:cNvSpPr>
            <a:spLocks/>
          </p:cNvSpPr>
          <p:nvPr/>
        </p:nvSpPr>
        <p:spPr bwMode="auto">
          <a:xfrm>
            <a:off x="9642475" y="3433764"/>
            <a:ext cx="230188" cy="1366837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" name="Text Box 35"/>
          <p:cNvSpPr txBox="1">
            <a:spLocks noChangeArrowheads="1"/>
          </p:cNvSpPr>
          <p:nvPr/>
        </p:nvSpPr>
        <p:spPr bwMode="auto">
          <a:xfrm>
            <a:off x="9756775" y="3811589"/>
            <a:ext cx="782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Row 1</a:t>
            </a: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8615363" y="3771900"/>
            <a:ext cx="1001712" cy="36988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D[1][1]</a:t>
            </a:r>
          </a:p>
        </p:txBody>
      </p:sp>
      <p:sp>
        <p:nvSpPr>
          <p:cNvPr id="113" name="Text Box 6"/>
          <p:cNvSpPr txBox="1">
            <a:spLocks noChangeArrowheads="1"/>
          </p:cNvSpPr>
          <p:nvPr/>
        </p:nvSpPr>
        <p:spPr bwMode="auto">
          <a:xfrm>
            <a:off x="8615363" y="4143375"/>
            <a:ext cx="1001712" cy="36988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D[1][2]</a:t>
            </a: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8615363" y="4498975"/>
            <a:ext cx="1001712" cy="36988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D[1][3]</a:t>
            </a:r>
          </a:p>
        </p:txBody>
      </p: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8636001" y="4854575"/>
            <a:ext cx="1001713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D[2][0]</a:t>
            </a:r>
          </a:p>
        </p:txBody>
      </p:sp>
      <p:sp>
        <p:nvSpPr>
          <p:cNvPr id="116" name="Text Box 29"/>
          <p:cNvSpPr txBox="1">
            <a:spLocks noChangeArrowheads="1"/>
          </p:cNvSpPr>
          <p:nvPr/>
        </p:nvSpPr>
        <p:spPr bwMode="auto">
          <a:xfrm>
            <a:off x="8094663" y="4881563"/>
            <a:ext cx="569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108</a:t>
            </a: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8094663" y="525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109</a:t>
            </a:r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8158163" y="5629275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110</a:t>
            </a:r>
          </a:p>
        </p:txBody>
      </p:sp>
      <p:sp>
        <p:nvSpPr>
          <p:cNvPr id="119" name="Text Box 32"/>
          <p:cNvSpPr txBox="1">
            <a:spLocks noChangeArrowheads="1"/>
          </p:cNvSpPr>
          <p:nvPr/>
        </p:nvSpPr>
        <p:spPr bwMode="auto">
          <a:xfrm>
            <a:off x="8193089" y="5972175"/>
            <a:ext cx="496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111</a:t>
            </a:r>
          </a:p>
        </p:txBody>
      </p:sp>
      <p:sp>
        <p:nvSpPr>
          <p:cNvPr id="120" name="AutoShape 34"/>
          <p:cNvSpPr>
            <a:spLocks/>
          </p:cNvSpPr>
          <p:nvPr/>
        </p:nvSpPr>
        <p:spPr bwMode="auto">
          <a:xfrm>
            <a:off x="9663114" y="4872039"/>
            <a:ext cx="230187" cy="1366837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1" name="Text Box 35"/>
          <p:cNvSpPr txBox="1">
            <a:spLocks noChangeArrowheads="1"/>
          </p:cNvSpPr>
          <p:nvPr/>
        </p:nvSpPr>
        <p:spPr bwMode="auto">
          <a:xfrm>
            <a:off x="9777414" y="5249864"/>
            <a:ext cx="820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Row 3</a:t>
            </a:r>
          </a:p>
        </p:txBody>
      </p:sp>
      <p:sp>
        <p:nvSpPr>
          <p:cNvPr id="122" name="Text Box 6"/>
          <p:cNvSpPr txBox="1">
            <a:spLocks noChangeArrowheads="1"/>
          </p:cNvSpPr>
          <p:nvPr/>
        </p:nvSpPr>
        <p:spPr bwMode="auto">
          <a:xfrm>
            <a:off x="8636001" y="5210175"/>
            <a:ext cx="100171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D[2][1]</a:t>
            </a:r>
          </a:p>
        </p:txBody>
      </p:sp>
      <p:sp>
        <p:nvSpPr>
          <p:cNvPr id="123" name="Text Box 6"/>
          <p:cNvSpPr txBox="1">
            <a:spLocks noChangeArrowheads="1"/>
          </p:cNvSpPr>
          <p:nvPr/>
        </p:nvSpPr>
        <p:spPr bwMode="auto">
          <a:xfrm>
            <a:off x="8636001" y="5581650"/>
            <a:ext cx="100171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D[2][2]</a:t>
            </a: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8636001" y="5937250"/>
            <a:ext cx="100171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D[2][3]</a:t>
            </a:r>
          </a:p>
        </p:txBody>
      </p:sp>
    </p:spTree>
    <p:extLst>
      <p:ext uri="{BB962C8B-B14F-4D97-AF65-F5344CB8AC3E}">
        <p14:creationId xmlns:p14="http://schemas.microsoft.com/office/powerpoint/2010/main" val="37313105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9947" y="141288"/>
            <a:ext cx="11257472" cy="698500"/>
          </a:xfrm>
        </p:spPr>
        <p:txBody>
          <a:bodyPr/>
          <a:lstStyle/>
          <a:p>
            <a:r>
              <a:rPr lang="en-US" altLang="en-US" sz="3600" dirty="0"/>
              <a:t>Contiguous Allocation: Multi-dimensional arrays</a:t>
            </a:r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439947" y="1052423"/>
            <a:ext cx="11257472" cy="556110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In general, if you have an array E with 3 dimensions:</a:t>
            </a:r>
          </a:p>
          <a:p>
            <a:pPr>
              <a:defRPr/>
            </a:pPr>
            <a:r>
              <a:rPr lang="en-US" kern="0" dirty="0"/>
              <a:t>E[][][] = new </a:t>
            </a:r>
            <a:r>
              <a:rPr lang="en-US" kern="0" dirty="0" err="1"/>
              <a:t>int</a:t>
            </a:r>
            <a:r>
              <a:rPr lang="en-US" kern="0" dirty="0"/>
              <a:t>[5][2][3];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&amp;E[</a:t>
            </a:r>
            <a:r>
              <a:rPr lang="en-US" kern="0" dirty="0" err="1"/>
              <a:t>i</a:t>
            </a:r>
            <a:r>
              <a:rPr lang="en-US" kern="0" dirty="0"/>
              <a:t>][j][k] = &amp;E[0][0][0] + </a:t>
            </a:r>
            <a:r>
              <a:rPr lang="en-US" kern="0" dirty="0" err="1"/>
              <a:t>i</a:t>
            </a:r>
            <a:r>
              <a:rPr lang="en-US" kern="0" dirty="0"/>
              <a:t>*(2*3) +j*3 + k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Notice that the elements are stored in the following order:</a:t>
            </a:r>
          </a:p>
          <a:p>
            <a:pPr lvl="1">
              <a:defRPr/>
            </a:pPr>
            <a:r>
              <a:rPr lang="en-US" kern="0" dirty="0"/>
              <a:t>E[0][0][0], E[0][0][1], E[0][0][2], </a:t>
            </a:r>
          </a:p>
          <a:p>
            <a:pPr marL="457200" lvl="1" indent="0">
              <a:buNone/>
              <a:defRPr/>
            </a:pPr>
            <a:r>
              <a:rPr lang="en-US" kern="0" dirty="0"/>
              <a:t>   E[0][1][0], E[0][1][1], E[0][1][2],</a:t>
            </a:r>
          </a:p>
          <a:p>
            <a:pPr marL="457200" lvl="1" indent="0">
              <a:buNone/>
              <a:defRPr/>
            </a:pPr>
            <a:r>
              <a:rPr lang="en-US" kern="0" dirty="0"/>
              <a:t>   </a:t>
            </a:r>
            <a:r>
              <a:rPr lang="en-US" kern="0" dirty="0">
                <a:solidFill>
                  <a:srgbClr val="FF0000"/>
                </a:solidFill>
              </a:rPr>
              <a:t>E[1][0][0], E[1][0][1], E[1][0][2], </a:t>
            </a:r>
          </a:p>
          <a:p>
            <a:pPr marL="457200" lvl="1" indent="0">
              <a:buNone/>
              <a:defRPr/>
            </a:pPr>
            <a:r>
              <a:rPr lang="en-US" kern="0" dirty="0">
                <a:solidFill>
                  <a:srgbClr val="FF0000"/>
                </a:solidFill>
              </a:rPr>
              <a:t>   E[1][1][0], E[1][1][1], E[1][1][2],</a:t>
            </a:r>
          </a:p>
          <a:p>
            <a:pPr marL="457200" lvl="1" indent="0">
              <a:buNone/>
              <a:defRPr/>
            </a:pP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2433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32" y="141288"/>
            <a:ext cx="11231593" cy="698500"/>
          </a:xfrm>
        </p:spPr>
        <p:txBody>
          <a:bodyPr/>
          <a:lstStyle/>
          <a:p>
            <a:r>
              <a:rPr lang="en-US" altLang="en-US" sz="3600" dirty="0"/>
              <a:t>Contiguous Allocation: C/C++ Structures - 1</a:t>
            </a:r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319177" y="1060450"/>
            <a:ext cx="11550770" cy="221614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We should also mention that </a:t>
            </a:r>
            <a:r>
              <a:rPr lang="en-US" kern="0" dirty="0">
                <a:solidFill>
                  <a:srgbClr val="FF0000"/>
                </a:solidFill>
              </a:rPr>
              <a:t>structures</a:t>
            </a:r>
            <a:r>
              <a:rPr lang="en-US" kern="0" dirty="0"/>
              <a:t> in C/C++ are </a:t>
            </a:r>
            <a:r>
              <a:rPr lang="en-US" kern="0" dirty="0">
                <a:solidFill>
                  <a:schemeClr val="accent6"/>
                </a:solidFill>
              </a:rPr>
              <a:t>also stored contiguously</a:t>
            </a:r>
            <a:r>
              <a:rPr lang="en-US" kern="0" dirty="0"/>
              <a:t> in memory</a:t>
            </a:r>
          </a:p>
          <a:p>
            <a:pPr lvl="1">
              <a:defRPr/>
            </a:pPr>
            <a:r>
              <a:rPr lang="en-US" kern="0" dirty="0"/>
              <a:t>Since 4-byte variables are 4-byte aligned, and 8-byte variables are 8-byte aligned, you should place the member variables of a C structure wisely.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3376" y="3325813"/>
            <a:ext cx="2193925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Foo1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char b;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float c;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char d;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21525" y="3454401"/>
            <a:ext cx="909638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173789" y="3125788"/>
            <a:ext cx="1087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Address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497638" y="343535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100</a:t>
            </a:r>
          </a:p>
        </p:txBody>
      </p:sp>
      <p:sp>
        <p:nvSpPr>
          <p:cNvPr id="26" name="AutoShape 34"/>
          <p:cNvSpPr>
            <a:spLocks/>
          </p:cNvSpPr>
          <p:nvPr/>
        </p:nvSpPr>
        <p:spPr bwMode="auto">
          <a:xfrm>
            <a:off x="8051800" y="3448051"/>
            <a:ext cx="82550" cy="384175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8134350" y="3444875"/>
            <a:ext cx="998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 bytes</a:t>
            </a: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5918200" y="5559426"/>
            <a:ext cx="3544888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How Foo1 is laid out in memory:</a:t>
            </a:r>
          </a:p>
          <a:p>
            <a:pPr>
              <a:defRPr/>
            </a:pPr>
            <a:r>
              <a:rPr lang="en-US" dirty="0"/>
              <a:t>Total structure size: 16 bytes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124700" y="3829050"/>
            <a:ext cx="909638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483350" y="383698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104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121525" y="4548189"/>
            <a:ext cx="909638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2" name="AutoShape 34"/>
          <p:cNvSpPr>
            <a:spLocks/>
          </p:cNvSpPr>
          <p:nvPr/>
        </p:nvSpPr>
        <p:spPr bwMode="auto">
          <a:xfrm>
            <a:off x="8051800" y="3838576"/>
            <a:ext cx="82550" cy="384175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8128000" y="3825875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 byte</a:t>
            </a:r>
          </a:p>
        </p:txBody>
      </p:sp>
      <p:sp>
        <p:nvSpPr>
          <p:cNvPr id="34" name="AutoShape 34"/>
          <p:cNvSpPr>
            <a:spLocks/>
          </p:cNvSpPr>
          <p:nvPr/>
        </p:nvSpPr>
        <p:spPr bwMode="auto">
          <a:xfrm>
            <a:off x="8072438" y="4541839"/>
            <a:ext cx="82550" cy="384175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8154989" y="4540250"/>
            <a:ext cx="1000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 bytes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430963" y="454818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108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7121525" y="4926014"/>
            <a:ext cx="909638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6469063" y="4951413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112</a:t>
            </a:r>
          </a:p>
        </p:txBody>
      </p:sp>
      <p:sp>
        <p:nvSpPr>
          <p:cNvPr id="39" name="AutoShape 34"/>
          <p:cNvSpPr>
            <a:spLocks/>
          </p:cNvSpPr>
          <p:nvPr/>
        </p:nvSpPr>
        <p:spPr bwMode="auto">
          <a:xfrm>
            <a:off x="8048625" y="4937125"/>
            <a:ext cx="82550" cy="382588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8124825" y="4922839"/>
            <a:ext cx="85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1531326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7636" y="229394"/>
            <a:ext cx="11380937" cy="698500"/>
          </a:xfrm>
        </p:spPr>
        <p:txBody>
          <a:bodyPr/>
          <a:lstStyle/>
          <a:p>
            <a:r>
              <a:rPr lang="en-US" altLang="en-US" sz="3600" dirty="0"/>
              <a:t>Contiguous Allocation: C/C++ Structures- 2</a:t>
            </a:r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224287" y="1121434"/>
            <a:ext cx="11852694" cy="215516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We should also mention that </a:t>
            </a:r>
            <a:r>
              <a:rPr lang="en-US" kern="0" dirty="0">
                <a:solidFill>
                  <a:srgbClr val="FF0000"/>
                </a:solidFill>
              </a:rPr>
              <a:t>structures</a:t>
            </a:r>
            <a:r>
              <a:rPr lang="en-US" kern="0" dirty="0"/>
              <a:t> in C are </a:t>
            </a:r>
            <a:r>
              <a:rPr lang="en-US" kern="0" dirty="0">
                <a:solidFill>
                  <a:schemeClr val="accent6"/>
                </a:solidFill>
              </a:rPr>
              <a:t>also stored contiguously</a:t>
            </a:r>
            <a:r>
              <a:rPr lang="en-US" kern="0" dirty="0"/>
              <a:t> in memory</a:t>
            </a:r>
          </a:p>
          <a:p>
            <a:pPr lvl="1">
              <a:defRPr/>
            </a:pPr>
            <a:r>
              <a:rPr lang="en-US" kern="0" dirty="0"/>
              <a:t>Since 4-byte variables are 4-byte aligned, and 8-byte variables are 8-byte aligned, you should place the member variables of a C structure wisely.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3376" y="3325813"/>
            <a:ext cx="2193925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Foo2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float c;    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char b;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char d;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21525" y="3454401"/>
            <a:ext cx="909638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173789" y="3125788"/>
            <a:ext cx="1087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Address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497638" y="343535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100</a:t>
            </a:r>
          </a:p>
        </p:txBody>
      </p:sp>
      <p:sp>
        <p:nvSpPr>
          <p:cNvPr id="26" name="AutoShape 34"/>
          <p:cNvSpPr>
            <a:spLocks/>
          </p:cNvSpPr>
          <p:nvPr/>
        </p:nvSpPr>
        <p:spPr bwMode="auto">
          <a:xfrm>
            <a:off x="8051800" y="3448051"/>
            <a:ext cx="82550" cy="384175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8134350" y="3444875"/>
            <a:ext cx="998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 bytes</a:t>
            </a: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5918200" y="5559426"/>
            <a:ext cx="35814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How Foo2 is laid out in memory:</a:t>
            </a:r>
          </a:p>
          <a:p>
            <a:pPr>
              <a:defRPr/>
            </a:pPr>
            <a:r>
              <a:rPr lang="en-US" dirty="0"/>
              <a:t>Total structure size: 12 bytes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124700" y="3829050"/>
            <a:ext cx="909638" cy="376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483350" y="383698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104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121525" y="4192589"/>
            <a:ext cx="909638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2" name="AutoShape 34"/>
          <p:cNvSpPr>
            <a:spLocks/>
          </p:cNvSpPr>
          <p:nvPr/>
        </p:nvSpPr>
        <p:spPr bwMode="auto">
          <a:xfrm>
            <a:off x="8051800" y="3838576"/>
            <a:ext cx="82550" cy="384175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8128001" y="38258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 bytes</a:t>
            </a:r>
          </a:p>
        </p:txBody>
      </p:sp>
      <p:sp>
        <p:nvSpPr>
          <p:cNvPr id="34" name="AutoShape 34"/>
          <p:cNvSpPr>
            <a:spLocks/>
          </p:cNvSpPr>
          <p:nvPr/>
        </p:nvSpPr>
        <p:spPr bwMode="auto">
          <a:xfrm>
            <a:off x="8072438" y="4186239"/>
            <a:ext cx="82550" cy="384175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8154988" y="4184650"/>
            <a:ext cx="850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 byte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430963" y="4192589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108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7121525" y="4570414"/>
            <a:ext cx="909638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6430963" y="4595813"/>
            <a:ext cx="571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109</a:t>
            </a:r>
          </a:p>
        </p:txBody>
      </p:sp>
      <p:sp>
        <p:nvSpPr>
          <p:cNvPr id="39" name="AutoShape 34"/>
          <p:cNvSpPr>
            <a:spLocks/>
          </p:cNvSpPr>
          <p:nvPr/>
        </p:nvSpPr>
        <p:spPr bwMode="auto">
          <a:xfrm>
            <a:off x="8048625" y="4581525"/>
            <a:ext cx="82550" cy="382588"/>
          </a:xfrm>
          <a:prstGeom prst="rightBrace">
            <a:avLst>
              <a:gd name="adj1" fmla="val 32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8124825" y="4567239"/>
            <a:ext cx="85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2383308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925" y="141288"/>
            <a:ext cx="11602528" cy="698500"/>
          </a:xfrm>
        </p:spPr>
        <p:txBody>
          <a:bodyPr/>
          <a:lstStyle/>
          <a:p>
            <a:r>
              <a:rPr lang="en-US" altLang="en-US" sz="3600" dirty="0"/>
              <a:t>Contiguous Allocation: Array of C/C++ Structures</a:t>
            </a:r>
          </a:p>
        </p:txBody>
      </p:sp>
      <p:sp>
        <p:nvSpPr>
          <p:cNvPr id="62" name="Rectangle 1054"/>
          <p:cNvSpPr txBox="1">
            <a:spLocks noChangeArrowheads="1"/>
          </p:cNvSpPr>
          <p:nvPr/>
        </p:nvSpPr>
        <p:spPr bwMode="auto">
          <a:xfrm>
            <a:off x="439947" y="3933645"/>
            <a:ext cx="6524416" cy="23576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When we declare an array of structures, array elements are also allocated contiguously</a:t>
            </a:r>
          </a:p>
          <a:p>
            <a:pPr lvl="1">
              <a:defRPr/>
            </a:pPr>
            <a:r>
              <a:rPr lang="en-US" kern="0" dirty="0"/>
              <a:t>Foo2 F = new Foor2[5];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9246" y="1620311"/>
            <a:ext cx="2193925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Foo2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float c;    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char b;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char d;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8356600" y="1303339"/>
            <a:ext cx="915988" cy="4586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337550" y="968375"/>
            <a:ext cx="1047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Memory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8356600" y="2405063"/>
            <a:ext cx="909638" cy="646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F[0]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8151813" y="1250951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0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8150225" y="1393826"/>
            <a:ext cx="25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1</a:t>
            </a: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8374063" y="1703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8362950" y="14335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8362950" y="15684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8139113" y="1533526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/>
              <a:t>2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7408864" y="2095500"/>
            <a:ext cx="1087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Address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7791450" y="24130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100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823200" y="4967288"/>
            <a:ext cx="571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148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788275" y="3008313"/>
            <a:ext cx="533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112</a:t>
            </a: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7832725" y="3675064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124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7777163" y="4314825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/>
              <a:t>136</a:t>
            </a:r>
          </a:p>
        </p:txBody>
      </p:sp>
      <p:sp>
        <p:nvSpPr>
          <p:cNvPr id="58" name="AutoShape 34"/>
          <p:cNvSpPr>
            <a:spLocks/>
          </p:cNvSpPr>
          <p:nvPr/>
        </p:nvSpPr>
        <p:spPr bwMode="auto">
          <a:xfrm>
            <a:off x="9282114" y="2416176"/>
            <a:ext cx="161925" cy="625475"/>
          </a:xfrm>
          <a:prstGeom prst="rightBrace">
            <a:avLst>
              <a:gd name="adj1" fmla="val 325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9398001" y="2543175"/>
            <a:ext cx="11033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12 bytes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7618937" y="6097071"/>
            <a:ext cx="24849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Foo2 F = new Foo2[5]</a:t>
            </a: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8362950" y="3062288"/>
            <a:ext cx="909638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F[1]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8364539" y="3717926"/>
            <a:ext cx="909637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F[2]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8372475" y="4375150"/>
            <a:ext cx="909638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F[3]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8362950" y="5011738"/>
            <a:ext cx="909638" cy="646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F[4]</a:t>
            </a:r>
          </a:p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981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15335</TotalTime>
  <Words>3209</Words>
  <Application>Microsoft Office PowerPoint</Application>
  <PresentationFormat>Widescreen</PresentationFormat>
  <Paragraphs>811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Comic Sans MS</vt:lpstr>
      <vt:lpstr>Courier New</vt:lpstr>
      <vt:lpstr>Blank Presentation</vt:lpstr>
      <vt:lpstr>Today’s Material</vt:lpstr>
      <vt:lpstr>DS Allocation Strategies</vt:lpstr>
      <vt:lpstr>Contiguous Allocation</vt:lpstr>
      <vt:lpstr>Contiguous Allocation</vt:lpstr>
      <vt:lpstr>Contiguous Allocation: 2D Arrays</vt:lpstr>
      <vt:lpstr>Contiguous Allocation: Multi-dimensional arrays</vt:lpstr>
      <vt:lpstr>Contiguous Allocation: C/C++ Structures - 1</vt:lpstr>
      <vt:lpstr>Contiguous Allocation: C/C++ Structures- 2</vt:lpstr>
      <vt:lpstr>Contiguous Allocation: Array of C/C++ Structures</vt:lpstr>
      <vt:lpstr>Linked Allocation</vt:lpstr>
      <vt:lpstr>Singly Linked Lists</vt:lpstr>
      <vt:lpstr>Contiguous vs Linked Allocation</vt:lpstr>
      <vt:lpstr>Singly Linked Lists: Pictorial View</vt:lpstr>
      <vt:lpstr>Singly Linked Lists Operations: find</vt:lpstr>
      <vt:lpstr>Singly Linked Lists Operations: find</vt:lpstr>
      <vt:lpstr>Singly Linked List Operations: add</vt:lpstr>
      <vt:lpstr>Singly Linked Lists Operations: add</vt:lpstr>
      <vt:lpstr>Caveats with Linked Lists</vt:lpstr>
      <vt:lpstr>Add X as the first element</vt:lpstr>
      <vt:lpstr>Example: Sorted Singly Linked List</vt:lpstr>
      <vt:lpstr>Sorted Singly Linked List: Declaration</vt:lpstr>
      <vt:lpstr>Sorted Singly Linked List: add</vt:lpstr>
      <vt:lpstr>Sorted Singly Linked List: remove</vt:lpstr>
      <vt:lpstr>Sorted Singly Linked List: remove</vt:lpstr>
      <vt:lpstr>Doubly Linked Lists</vt:lpstr>
      <vt:lpstr>Doubly Linked Lists: Java Declarations</vt:lpstr>
      <vt:lpstr>Doubly Linked Lists</vt:lpstr>
      <vt:lpstr>Sorted Doubly Linked List: Declaration</vt:lpstr>
      <vt:lpstr>Recap</vt:lpstr>
      <vt:lpstr>LeetCode 206: Reverse List</vt:lpstr>
      <vt:lpstr>LeetCode 206: Reverse List-1</vt:lpstr>
      <vt:lpstr>LeetCode 206: Reverse List-1</vt:lpstr>
      <vt:lpstr>LeetCode 206: Reverse List-2</vt:lpstr>
      <vt:lpstr>LeetCode 206: Reverse List-3</vt:lpstr>
      <vt:lpstr>LeetCode 160: Intersection of Two Linked Lists</vt:lpstr>
      <vt:lpstr>LeetCode 160: Intersection of Two Linked Lists</vt:lpstr>
      <vt:lpstr>LeetCode 160: Intersection of Two 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CÜNEYT AKINLAR</cp:lastModifiedBy>
  <cp:revision>573</cp:revision>
  <dcterms:created xsi:type="dcterms:W3CDTF">2020-11-16T14:31:24Z</dcterms:created>
  <dcterms:modified xsi:type="dcterms:W3CDTF">2023-10-02T01:57:51Z</dcterms:modified>
</cp:coreProperties>
</file>